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7"/>
  </p:notesMasterIdLst>
  <p:handoutMasterIdLst>
    <p:handoutMasterId r:id="rId18"/>
  </p:handoutMasterIdLst>
  <p:sldIdLst>
    <p:sldId id="287" r:id="rId7"/>
    <p:sldId id="335" r:id="rId8"/>
    <p:sldId id="355" r:id="rId9"/>
    <p:sldId id="359" r:id="rId10"/>
    <p:sldId id="358" r:id="rId11"/>
    <p:sldId id="346" r:id="rId12"/>
    <p:sldId id="360" r:id="rId13"/>
    <p:sldId id="362" r:id="rId14"/>
    <p:sldId id="361" r:id="rId15"/>
    <p:sldId id="35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06" autoAdjust="0"/>
    <p:restoredTop sz="94826" autoAdjust="0"/>
  </p:normalViewPr>
  <p:slideViewPr>
    <p:cSldViewPr snapToGrid="0">
      <p:cViewPr varScale="1">
        <p:scale>
          <a:sx n="99" d="100"/>
          <a:sy n="99" d="100"/>
        </p:scale>
        <p:origin x="2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52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5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51940" y="332601"/>
            <a:ext cx="33087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0011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Jan 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Co-</a:t>
            </a:r>
            <a:r>
              <a:rPr lang="en-US" altLang="zh-CN" dirty="0" err="1" smtClean="0"/>
              <a:t>RTWT</a:t>
            </a:r>
            <a:r>
              <a:rPr lang="en-US" altLang="zh-CN" dirty="0" smtClean="0"/>
              <a:t> follow up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2025-1-22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51032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628843"/>
              </p:ext>
            </p:extLst>
          </p:nvPr>
        </p:nvGraphicFramePr>
        <p:xfrm>
          <a:off x="1179295" y="3186309"/>
          <a:ext cx="9907805" cy="212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228">
                  <a:extLst>
                    <a:ext uri="{9D8B030D-6E8A-4147-A177-3AD203B41FA5}">
                      <a16:colId xmlns:a16="http://schemas.microsoft.com/office/drawing/2014/main" val="4033543628"/>
                    </a:ext>
                  </a:extLst>
                </a:gridCol>
                <a:gridCol w="1230923">
                  <a:extLst>
                    <a:ext uri="{9D8B030D-6E8A-4147-A177-3AD203B41FA5}">
                      <a16:colId xmlns:a16="http://schemas.microsoft.com/office/drawing/2014/main" val="447403358"/>
                    </a:ext>
                  </a:extLst>
                </a:gridCol>
                <a:gridCol w="4950069">
                  <a:extLst>
                    <a:ext uri="{9D8B030D-6E8A-4147-A177-3AD203B41FA5}">
                      <a16:colId xmlns:a16="http://schemas.microsoft.com/office/drawing/2014/main" val="505617071"/>
                    </a:ext>
                  </a:extLst>
                </a:gridCol>
                <a:gridCol w="2303585">
                  <a:extLst>
                    <a:ext uri="{9D8B030D-6E8A-4147-A177-3AD203B41FA5}">
                      <a16:colId xmlns:a16="http://schemas.microsoft.com/office/drawing/2014/main" val="3277808395"/>
                    </a:ext>
                  </a:extLst>
                </a:gridCol>
              </a:tblGrid>
              <a:tr h="42595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Mail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96501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Xiangxin Gu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r>
                        <a:rPr lang="en-US" sz="1400" dirty="0" smtClean="0"/>
                        <a:t> Center,</a:t>
                      </a:r>
                      <a:r>
                        <a:rPr lang="en-US" sz="1400" baseline="0" dirty="0" smtClean="0"/>
                        <a:t> Lane 2288, </a:t>
                      </a:r>
                      <a:r>
                        <a:rPr lang="en-US" altLang="zh-CN" sz="1400" baseline="0" dirty="0" err="1" smtClean="0"/>
                        <a:t>Zu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 err="1" smtClean="0"/>
                        <a:t>Chongzhi</a:t>
                      </a:r>
                      <a:r>
                        <a:rPr lang="en-US" altLang="zh-CN" sz="1400" baseline="0" dirty="0" smtClean="0"/>
                        <a:t> Road, </a:t>
                      </a:r>
                      <a:r>
                        <a:rPr lang="en-US" sz="1400" dirty="0" smtClean="0"/>
                        <a:t>Shanghai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Xiangxin.gu@unisoc.com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78510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Yingqiao Quan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Yingqiao.quan@unisoc.com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61415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</a:t>
                      </a:r>
                      <a:r>
                        <a:rPr lang="en-US" sz="1400" baseline="0" dirty="0" smtClean="0"/>
                        <a:t> Zhou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H3C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264978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4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600" b="0" dirty="0"/>
              <a:t>[1] </a:t>
            </a:r>
            <a:r>
              <a:rPr lang="en-US" altLang="zh-CN" sz="1600" b="0" dirty="0" smtClean="0"/>
              <a:t>11-24-0171-21-</a:t>
            </a:r>
            <a:r>
              <a:rPr lang="en-US" altLang="zh-CN" sz="1600" b="0" dirty="0" err="1" smtClean="0"/>
              <a:t>00bn</a:t>
            </a:r>
            <a:r>
              <a:rPr lang="en-US" altLang="zh-CN" sz="1600" b="0" dirty="0" smtClean="0"/>
              <a:t>-</a:t>
            </a:r>
            <a:r>
              <a:rPr lang="en-US" altLang="zh-CN" sz="1600" b="0" dirty="0" err="1" smtClean="0"/>
              <a:t>tgbn</a:t>
            </a:r>
            <a:r>
              <a:rPr lang="en-US" altLang="zh-CN" sz="1600" b="0" dirty="0" smtClean="0"/>
              <a:t>-motions-list-part-1, Alfred Asterjadhi (Qualcomm Technologies Inc.)</a:t>
            </a:r>
          </a:p>
          <a:p>
            <a:pPr marL="0" indent="0">
              <a:buNone/>
            </a:pPr>
            <a:r>
              <a:rPr lang="en-US" altLang="zh-CN" sz="1600" b="0" dirty="0" smtClean="0"/>
              <a:t>[2] 11-23-2212-01-</a:t>
            </a:r>
            <a:r>
              <a:rPr lang="en-US" altLang="zh-CN" sz="1600" b="0" dirty="0" err="1" smtClean="0"/>
              <a:t>00bn</a:t>
            </a:r>
            <a:r>
              <a:rPr lang="en-US" altLang="zh-CN" sz="1600" b="0" dirty="0" smtClean="0"/>
              <a:t>-R-</a:t>
            </a:r>
            <a:r>
              <a:rPr lang="en-US" altLang="zh-CN" sz="1600" b="0" dirty="0" err="1" smtClean="0"/>
              <a:t>TWT</a:t>
            </a:r>
            <a:r>
              <a:rPr lang="en-US" altLang="zh-CN" sz="1600" b="0" dirty="0" smtClean="0"/>
              <a:t>-protection-in-</a:t>
            </a:r>
            <a:r>
              <a:rPr lang="en-US" altLang="zh-CN" sz="1600" b="0" dirty="0" err="1" smtClean="0"/>
              <a:t>11bn</a:t>
            </a:r>
            <a:r>
              <a:rPr lang="en-US" altLang="zh-CN" sz="1600" b="0" dirty="0"/>
              <a:t>, </a:t>
            </a:r>
            <a:r>
              <a:rPr lang="en-US" altLang="zh-CN" sz="1600" b="0" dirty="0" smtClean="0"/>
              <a:t>Xiangxin Gu(</a:t>
            </a:r>
            <a:r>
              <a:rPr lang="en-US" altLang="zh-CN" sz="1600" b="0" dirty="0" err="1" smtClean="0"/>
              <a:t>Spreadtrum</a:t>
            </a:r>
            <a:r>
              <a:rPr lang="en-US" altLang="zh-CN" sz="1600" b="0" dirty="0" smtClean="0"/>
              <a:t>)</a:t>
            </a:r>
          </a:p>
          <a:p>
            <a:pPr marL="0" indent="0">
              <a:buNone/>
            </a:pPr>
            <a:r>
              <a:rPr lang="en-US" altLang="zh-CN" sz="1600" b="0" dirty="0" smtClean="0"/>
              <a:t>[3</a:t>
            </a:r>
            <a:r>
              <a:rPr lang="en-US" altLang="zh-CN" sz="1600" b="0" dirty="0"/>
              <a:t>] </a:t>
            </a:r>
            <a:r>
              <a:rPr lang="en-US" altLang="zh-CN" sz="1600" b="0" dirty="0" smtClean="0"/>
              <a:t>11-24-1457-00-</a:t>
            </a:r>
            <a:r>
              <a:rPr lang="en-US" altLang="zh-CN" sz="1600" b="0" dirty="0" err="1" smtClean="0"/>
              <a:t>00bn</a:t>
            </a:r>
            <a:r>
              <a:rPr lang="en-US" altLang="zh-CN" sz="1600" b="0" dirty="0" smtClean="0"/>
              <a:t>-r-</a:t>
            </a:r>
            <a:r>
              <a:rPr lang="en-US" altLang="zh-CN" sz="1600" b="0" dirty="0" err="1" smtClean="0"/>
              <a:t>twt</a:t>
            </a:r>
            <a:r>
              <a:rPr lang="en-US" altLang="zh-CN" sz="1600" b="0" dirty="0"/>
              <a:t>-sharing, Gaius Wee (Panasonic)</a:t>
            </a:r>
            <a:endParaRPr lang="en-US" altLang="zh-CN" sz="1600" b="0" dirty="0" smtClean="0"/>
          </a:p>
          <a:p>
            <a:pPr marL="0" indent="0">
              <a:buNone/>
            </a:pPr>
            <a:endParaRPr lang="en-US" altLang="zh-CN" sz="1600" dirty="0"/>
          </a:p>
          <a:p>
            <a:pPr marL="0" indent="0">
              <a:buNone/>
            </a:pPr>
            <a:endParaRPr lang="en-US" altLang="zh-CN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9120"/>
            <a:ext cx="10363200" cy="48961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dirty="0" err="1" smtClean="0"/>
              <a:t>TGbn</a:t>
            </a:r>
            <a:r>
              <a:rPr lang="en-US" altLang="zh-CN" sz="1800" dirty="0" smtClean="0"/>
              <a:t> has made progress on Co-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with following motions passed.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矩形 5"/>
          <p:cNvSpPr/>
          <p:nvPr/>
        </p:nvSpPr>
        <p:spPr>
          <a:xfrm>
            <a:off x="914400" y="2807652"/>
            <a:ext cx="103632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[Motion #48, [1]]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Define mechanisms that enable APs to coordinate their </a:t>
            </a:r>
            <a:r>
              <a:rPr lang="en-GB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schedule(s) and/or to ensure that one AP provides the protection of the </a:t>
            </a:r>
            <a:r>
              <a:rPr lang="en-GB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schedule(s) of the other AP.</a:t>
            </a:r>
            <a:endParaRPr lang="en-US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NOTE – TBD mechanisms including negotiation between 2 APs and advertisement</a:t>
            </a:r>
            <a:r>
              <a:rPr lang="en-GB" sz="16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GB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GB" sz="1600" dirty="0"/>
              <a:t>[Motion #149, [1]]</a:t>
            </a:r>
            <a:endParaRPr lang="en-US" sz="1600" dirty="0"/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If an AP extends the protection of the </a:t>
            </a:r>
            <a:r>
              <a:rPr lang="en-GB" sz="16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 of another AP, following negotiation or through other means, then:</a:t>
            </a:r>
            <a:endParaRPr lang="en-US" sz="16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The AP shall ensure its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TXOP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ends before the start time of the corresponding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OBSS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SP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(s)</a:t>
            </a:r>
            <a:endParaRPr 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The AP, if it has at least one associated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STA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that is capable of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, shall advertise in the beacon frames it transmits the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OBSS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 so that its associated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STAs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supporting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follow the baseline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rules for the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OBSS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GB" sz="14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rTWT</a:t>
            </a:r>
            <a:r>
              <a:rPr lang="en-GB" sz="1400" dirty="0">
                <a:latin typeface="Times New Roman" panose="02020603050405020304" pitchFamily="18" charset="0"/>
                <a:ea typeface="宋体" panose="02010600030101010101" pitchFamily="2" charset="-122"/>
              </a:rPr>
              <a:t> schedule.</a:t>
            </a:r>
            <a:endParaRPr lang="en-US" sz="1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49308"/>
            <a:ext cx="10363200" cy="2090998"/>
          </a:xfrm>
        </p:spPr>
        <p:txBody>
          <a:bodyPr/>
          <a:lstStyle/>
          <a:p>
            <a:r>
              <a:rPr lang="en-US" sz="1800" dirty="0" smtClean="0"/>
              <a:t>A BSS may </a:t>
            </a:r>
            <a:r>
              <a:rPr lang="en-US" sz="1800" dirty="0" smtClean="0"/>
              <a:t>have </a:t>
            </a:r>
            <a:r>
              <a:rPr lang="en-US" sz="1800" dirty="0" smtClean="0"/>
              <a:t>R-</a:t>
            </a:r>
            <a:r>
              <a:rPr lang="en-US" sz="1800" dirty="0" err="1" smtClean="0"/>
              <a:t>TWT</a:t>
            </a:r>
            <a:r>
              <a:rPr lang="en-US" sz="1800" dirty="0" smtClean="0"/>
              <a:t> </a:t>
            </a:r>
            <a:r>
              <a:rPr lang="en-US" sz="1800" dirty="0" err="1" smtClean="0"/>
              <a:t>SPs</a:t>
            </a:r>
            <a:r>
              <a:rPr lang="en-US" sz="1800" dirty="0" smtClean="0"/>
              <a:t> </a:t>
            </a:r>
            <a:r>
              <a:rPr lang="en-US" sz="1800" dirty="0" smtClean="0"/>
              <a:t>that </a:t>
            </a:r>
            <a:r>
              <a:rPr lang="en-US" sz="1800" dirty="0" smtClean="0"/>
              <a:t>are </a:t>
            </a:r>
            <a:r>
              <a:rPr lang="en-US" sz="1800" dirty="0" smtClean="0"/>
              <a:t>time overlapped </a:t>
            </a:r>
            <a:r>
              <a:rPr lang="en-US" sz="1800" dirty="0" smtClean="0"/>
              <a:t>with </a:t>
            </a:r>
            <a:r>
              <a:rPr lang="en-US" sz="1800" dirty="0" smtClean="0"/>
              <a:t>OBSS R-</a:t>
            </a:r>
            <a:r>
              <a:rPr lang="en-US" sz="1800" dirty="0" err="1" smtClean="0"/>
              <a:t>TWT</a:t>
            </a:r>
            <a:r>
              <a:rPr lang="en-US" sz="1800" dirty="0" smtClean="0"/>
              <a:t> </a:t>
            </a:r>
            <a:r>
              <a:rPr lang="en-US" sz="1800" dirty="0" err="1" smtClean="0"/>
              <a:t>SPs</a:t>
            </a:r>
            <a:r>
              <a:rPr lang="en-US" sz="1800" dirty="0" smtClean="0"/>
              <a:t> </a:t>
            </a:r>
            <a:r>
              <a:rPr lang="en-US" sz="1800" dirty="0" smtClean="0"/>
              <a:t>requiring Co-</a:t>
            </a:r>
            <a:r>
              <a:rPr lang="en-US" sz="1800" dirty="0" err="1" smtClean="0"/>
              <a:t>RTWT</a:t>
            </a:r>
            <a:r>
              <a:rPr lang="en-US" sz="1800" dirty="0"/>
              <a:t> </a:t>
            </a:r>
            <a:r>
              <a:rPr lang="en-US" sz="1800" dirty="0" smtClean="0"/>
              <a:t>protection. </a:t>
            </a:r>
          </a:p>
          <a:p>
            <a:endParaRPr lang="en-US" sz="1800" dirty="0"/>
          </a:p>
          <a:p>
            <a:r>
              <a:rPr lang="en-US" sz="1800" dirty="0" smtClean="0"/>
              <a:t>Proposal: </a:t>
            </a:r>
            <a:r>
              <a:rPr lang="en-US" altLang="zh-CN" sz="1800" dirty="0" smtClean="0"/>
              <a:t>Co-</a:t>
            </a:r>
            <a:r>
              <a:rPr lang="en-US" altLang="zh-CN" sz="1800" dirty="0" err="1" smtClean="0"/>
              <a:t>TDMA</a:t>
            </a:r>
            <a:r>
              <a:rPr lang="en-US" altLang="zh-CN" sz="1800" dirty="0" smtClean="0"/>
              <a:t> or Co-SR or Co-BF </a:t>
            </a:r>
            <a:r>
              <a:rPr lang="en-US" altLang="zh-CN" sz="1800" dirty="0" smtClean="0"/>
              <a:t>may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be </a:t>
            </a:r>
            <a:r>
              <a:rPr lang="en-US" altLang="zh-CN" sz="1800" dirty="0" smtClean="0"/>
              <a:t>negotiated to be used </a:t>
            </a:r>
            <a:r>
              <a:rPr lang="en-US" altLang="zh-CN" sz="1800" dirty="0" smtClean="0"/>
              <a:t>during the overlapped </a:t>
            </a:r>
            <a:r>
              <a:rPr lang="en-US" altLang="zh-CN" sz="1800" dirty="0" smtClean="0"/>
              <a:t>periods.</a:t>
            </a:r>
            <a:endParaRPr lang="en-US" altLang="zh-CN" sz="1800" dirty="0" smtClean="0"/>
          </a:p>
          <a:p>
            <a:pPr lvl="1"/>
            <a:r>
              <a:rPr lang="en-US" sz="1600" dirty="0" smtClean="0"/>
              <a:t>Co-</a:t>
            </a:r>
            <a:r>
              <a:rPr lang="en-US" sz="1600" dirty="0" err="1" smtClean="0"/>
              <a:t>RTWT</a:t>
            </a:r>
            <a:r>
              <a:rPr lang="en-US" sz="1600" dirty="0" smtClean="0"/>
              <a:t> negotiation may piggyback some information for the Co-</a:t>
            </a:r>
            <a:r>
              <a:rPr lang="en-US" sz="1600" dirty="0" err="1" smtClean="0"/>
              <a:t>TDMA</a:t>
            </a:r>
            <a:r>
              <a:rPr lang="en-US" sz="1600" dirty="0" smtClean="0"/>
              <a:t>/Co-SR/Co-BF.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32" y="1821593"/>
            <a:ext cx="10936941" cy="775908"/>
          </a:xfrm>
        </p:spPr>
        <p:txBody>
          <a:bodyPr/>
          <a:lstStyle/>
          <a:p>
            <a:r>
              <a:rPr lang="en-US" altLang="zh-CN" sz="1800" dirty="0" smtClean="0"/>
              <a:t>A non-AP </a:t>
            </a:r>
            <a:r>
              <a:rPr lang="en-US" altLang="zh-CN" sz="1800" dirty="0" err="1" smtClean="0"/>
              <a:t>STA</a:t>
            </a:r>
            <a:r>
              <a:rPr lang="en-US" altLang="zh-CN" sz="1800" dirty="0" smtClean="0"/>
              <a:t> in a BSS may have different OBSS R-TWT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with the AP, subject to its location. </a:t>
            </a:r>
          </a:p>
          <a:p>
            <a:pPr lvl="1"/>
            <a:r>
              <a:rPr lang="en-US" altLang="zh-CN" sz="1600" dirty="0" smtClean="0"/>
              <a:t>In the following figure, </a:t>
            </a:r>
            <a:r>
              <a:rPr lang="en-US" altLang="zh-CN" sz="1600" dirty="0" err="1" smtClean="0"/>
              <a:t>STA21</a:t>
            </a:r>
            <a:r>
              <a:rPr lang="en-US" altLang="zh-CN" sz="1600" dirty="0" smtClean="0"/>
              <a:t> may suffer from packet loss during </a:t>
            </a:r>
            <a:r>
              <a:rPr lang="en-US" altLang="zh-CN" sz="1600" dirty="0" smtClean="0"/>
              <a:t>R-</a:t>
            </a:r>
            <a:r>
              <a:rPr lang="en-US" altLang="zh-CN" sz="1600" dirty="0" err="1" smtClean="0"/>
              <a:t>TWT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of </a:t>
            </a:r>
            <a:r>
              <a:rPr lang="en-US" altLang="zh-CN" sz="1600" dirty="0" err="1" smtClean="0"/>
              <a:t>BSS1</a:t>
            </a:r>
            <a:r>
              <a:rPr lang="en-US" altLang="zh-CN" sz="1600" dirty="0" smtClean="0"/>
              <a:t>, which is not protected in </a:t>
            </a:r>
            <a:r>
              <a:rPr lang="en-US" altLang="zh-CN" sz="1600" dirty="0" err="1" smtClean="0"/>
              <a:t>BSS2</a:t>
            </a:r>
            <a:r>
              <a:rPr lang="en-US" altLang="zh-CN" sz="1600" dirty="0" smtClean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1" name="等腰三角形 10"/>
          <p:cNvSpPr/>
          <p:nvPr/>
        </p:nvSpPr>
        <p:spPr>
          <a:xfrm>
            <a:off x="4487582" y="3431595"/>
            <a:ext cx="184738" cy="37869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椭圆 11"/>
          <p:cNvSpPr/>
          <p:nvPr/>
        </p:nvSpPr>
        <p:spPr>
          <a:xfrm>
            <a:off x="3417959" y="2642484"/>
            <a:ext cx="2321707" cy="2218936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等腰三角形 12"/>
          <p:cNvSpPr/>
          <p:nvPr/>
        </p:nvSpPr>
        <p:spPr>
          <a:xfrm>
            <a:off x="6207284" y="3469939"/>
            <a:ext cx="184738" cy="378697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椭圆 13"/>
          <p:cNvSpPr/>
          <p:nvPr/>
        </p:nvSpPr>
        <p:spPr>
          <a:xfrm>
            <a:off x="5131551" y="2638883"/>
            <a:ext cx="2334652" cy="2222536"/>
          </a:xfrm>
          <a:prstGeom prst="ellipse">
            <a:avLst/>
          </a:prstGeom>
          <a:noFill/>
          <a:ln w="158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文本框 18"/>
          <p:cNvSpPr txBox="1"/>
          <p:nvPr/>
        </p:nvSpPr>
        <p:spPr>
          <a:xfrm>
            <a:off x="4394584" y="3838185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AP1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128589" y="3884927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AP2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383822" y="3352673"/>
            <a:ext cx="92364" cy="203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文本框 22"/>
          <p:cNvSpPr txBox="1"/>
          <p:nvPr/>
        </p:nvSpPr>
        <p:spPr>
          <a:xfrm>
            <a:off x="5179243" y="3594379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STA</a:t>
            </a:r>
            <a:r>
              <a:rPr lang="en-US" altLang="zh-CN" sz="1000" dirty="0" smtClean="0">
                <a:solidFill>
                  <a:srgbClr val="00B050"/>
                </a:solidFill>
              </a:rPr>
              <a:t>21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80503" y="2940489"/>
            <a:ext cx="92364" cy="203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文本框 33"/>
          <p:cNvSpPr txBox="1"/>
          <p:nvPr/>
        </p:nvSpPr>
        <p:spPr>
          <a:xfrm>
            <a:off x="6160426" y="3189944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STA</a:t>
            </a:r>
            <a:r>
              <a:rPr lang="en-US" altLang="zh-CN" sz="1000" dirty="0" smtClean="0">
                <a:solidFill>
                  <a:srgbClr val="00B050"/>
                </a:solidFill>
              </a:rPr>
              <a:t>22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645491" y="4292790"/>
            <a:ext cx="92364" cy="2032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文本框 31"/>
          <p:cNvSpPr txBox="1"/>
          <p:nvPr/>
        </p:nvSpPr>
        <p:spPr>
          <a:xfrm>
            <a:off x="6425414" y="4542245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B050"/>
                </a:solidFill>
              </a:rPr>
              <a:t>STA</a:t>
            </a:r>
            <a:r>
              <a:rPr lang="en-US" altLang="zh-CN" sz="1000" dirty="0" smtClean="0">
                <a:solidFill>
                  <a:srgbClr val="00B050"/>
                </a:solidFill>
              </a:rPr>
              <a:t>23</a:t>
            </a:r>
            <a:endParaRPr lang="en-US" sz="1000" dirty="0">
              <a:solidFill>
                <a:srgbClr val="00B05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906245" y="369352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文本框 35"/>
          <p:cNvSpPr txBox="1"/>
          <p:nvPr/>
        </p:nvSpPr>
        <p:spPr>
          <a:xfrm>
            <a:off x="3686168" y="3942981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rgbClr val="FF0000"/>
                </a:solidFill>
              </a:rPr>
              <a:t>STA11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2031" y="5181384"/>
            <a:ext cx="10936941" cy="110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Proposal: a non-AP </a:t>
            </a:r>
            <a:r>
              <a:rPr lang="en-US" altLang="zh-CN" sz="1800" kern="0" dirty="0" err="1" smtClean="0"/>
              <a:t>STA</a:t>
            </a:r>
            <a:r>
              <a:rPr lang="en-US" altLang="zh-CN" sz="1800" kern="0" dirty="0" smtClean="0"/>
              <a:t> may indicate its associated </a:t>
            </a:r>
            <a:r>
              <a:rPr lang="en-US" altLang="zh-CN" sz="1800" kern="0" dirty="0" smtClean="0"/>
              <a:t>AP </a:t>
            </a:r>
            <a:r>
              <a:rPr lang="en-US" altLang="zh-CN" sz="1800" kern="0" dirty="0" err="1" smtClean="0"/>
              <a:t>OBSS</a:t>
            </a:r>
            <a:r>
              <a:rPr lang="en-US" altLang="zh-CN" sz="1800" kern="0" dirty="0" smtClean="0"/>
              <a:t> R-</a:t>
            </a:r>
            <a:r>
              <a:rPr lang="en-US" altLang="zh-CN" sz="1800" kern="0" dirty="0" err="1" smtClean="0"/>
              <a:t>TWT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err="1" smtClean="0"/>
              <a:t>SPs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smtClean="0"/>
              <a:t>if the </a:t>
            </a:r>
            <a:r>
              <a:rPr lang="en-US" altLang="zh-CN" sz="1800" kern="0" dirty="0" err="1" smtClean="0"/>
              <a:t>SPs</a:t>
            </a:r>
            <a:r>
              <a:rPr lang="en-US" altLang="zh-CN" sz="1800" kern="0" dirty="0" smtClean="0"/>
              <a:t> are </a:t>
            </a:r>
            <a:r>
              <a:rPr lang="en-US" altLang="zh-CN" sz="1800" kern="0" dirty="0" smtClean="0"/>
              <a:t>not protected by the AP.</a:t>
            </a:r>
          </a:p>
          <a:p>
            <a:pPr lvl="1"/>
            <a:r>
              <a:rPr lang="en-US" altLang="zh-CN" sz="1600" kern="0" dirty="0" err="1" smtClean="0"/>
              <a:t>RCPI</a:t>
            </a:r>
            <a:r>
              <a:rPr lang="en-US" altLang="zh-CN" sz="1600" kern="0" dirty="0" smtClean="0"/>
              <a:t> of the </a:t>
            </a:r>
            <a:r>
              <a:rPr lang="en-US" altLang="zh-CN" sz="1600" kern="0" dirty="0" err="1" smtClean="0"/>
              <a:t>OBSS</a:t>
            </a:r>
            <a:r>
              <a:rPr lang="en-US" altLang="zh-CN" sz="1600" kern="0" dirty="0" smtClean="0"/>
              <a:t> Beacon frame may be included in the indication for sake of spatial reuse.</a:t>
            </a:r>
            <a:endParaRPr lang="en-US" altLang="zh-CN" sz="1600" kern="0" dirty="0"/>
          </a:p>
        </p:txBody>
      </p:sp>
    </p:spTree>
    <p:extLst>
      <p:ext uri="{BB962C8B-B14F-4D97-AF65-F5344CB8AC3E}">
        <p14:creationId xmlns:p14="http://schemas.microsoft.com/office/powerpoint/2010/main" val="128318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More considerations on Co-</a:t>
            </a:r>
            <a:r>
              <a:rPr lang="en-US" dirty="0" err="1" smtClean="0"/>
              <a:t>RTWT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89" y="1727967"/>
            <a:ext cx="10363200" cy="923275"/>
          </a:xfrm>
        </p:spPr>
        <p:txBody>
          <a:bodyPr/>
          <a:lstStyle/>
          <a:p>
            <a:r>
              <a:rPr lang="en-US" altLang="zh-CN" sz="1800" dirty="0" smtClean="0"/>
              <a:t>Overprotection is a drawback and may be avoided by spatial reuse.</a:t>
            </a:r>
          </a:p>
          <a:p>
            <a:pPr lvl="1"/>
            <a:r>
              <a:rPr lang="en-US" altLang="zh-CN" sz="1600" dirty="0" smtClean="0"/>
              <a:t>In the following figure,  </a:t>
            </a:r>
            <a:r>
              <a:rPr lang="en-US" altLang="zh-CN" sz="1600" dirty="0" err="1" smtClean="0"/>
              <a:t>AP1</a:t>
            </a:r>
            <a:r>
              <a:rPr lang="en-US" altLang="zh-CN" sz="1600" dirty="0" smtClean="0"/>
              <a:t> and </a:t>
            </a:r>
            <a:r>
              <a:rPr lang="en-US" altLang="zh-CN" sz="1600" dirty="0" err="1" smtClean="0"/>
              <a:t>STA11</a:t>
            </a:r>
            <a:r>
              <a:rPr lang="en-US" altLang="zh-CN" sz="1600" dirty="0" smtClean="0"/>
              <a:t> may have frame exchange with spatial reuse above transmission from </a:t>
            </a:r>
            <a:r>
              <a:rPr lang="en-US" altLang="zh-CN" sz="1600" dirty="0" err="1" smtClean="0"/>
              <a:t>AP2</a:t>
            </a:r>
            <a:r>
              <a:rPr lang="en-US" altLang="zh-CN" sz="1600" dirty="0" smtClean="0"/>
              <a:t> to </a:t>
            </a:r>
            <a:r>
              <a:rPr lang="en-US" altLang="zh-CN" sz="1600" dirty="0" err="1" smtClean="0"/>
              <a:t>STA23</a:t>
            </a:r>
            <a:r>
              <a:rPr lang="en-US" altLang="zh-CN" sz="1600" dirty="0" smtClean="0"/>
              <a:t> during the corresponding R-</a:t>
            </a:r>
            <a:r>
              <a:rPr lang="en-US" altLang="zh-CN" sz="1600" dirty="0" err="1" smtClean="0"/>
              <a:t>TWT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of </a:t>
            </a:r>
            <a:r>
              <a:rPr lang="en-US" altLang="zh-CN" sz="1600" dirty="0" err="1" smtClean="0"/>
              <a:t>BSS2</a:t>
            </a:r>
            <a:r>
              <a:rPr lang="en-US" altLang="zh-CN" sz="1600" dirty="0" smtClean="0"/>
              <a:t>, which is protected by </a:t>
            </a:r>
            <a:r>
              <a:rPr lang="en-US" altLang="zh-CN" sz="1600" dirty="0" err="1" smtClean="0"/>
              <a:t>AP1</a:t>
            </a:r>
            <a:r>
              <a:rPr lang="en-US" altLang="zh-CN" sz="1600" dirty="0" smtClean="0"/>
              <a:t> based on Co-</a:t>
            </a:r>
            <a:r>
              <a:rPr lang="en-US" altLang="zh-CN" sz="1600" dirty="0" err="1" smtClean="0"/>
              <a:t>RTWT</a:t>
            </a:r>
            <a:r>
              <a:rPr lang="en-US" altLang="zh-CN" sz="1600" dirty="0" smtClean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46051" y="6500580"/>
            <a:ext cx="801502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1" name="等腰三角形 10"/>
          <p:cNvSpPr/>
          <p:nvPr/>
        </p:nvSpPr>
        <p:spPr>
          <a:xfrm>
            <a:off x="5041501" y="3581058"/>
            <a:ext cx="184738" cy="378697"/>
          </a:xfrm>
          <a:prstGeom prst="triangl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椭圆 11"/>
          <p:cNvSpPr/>
          <p:nvPr/>
        </p:nvSpPr>
        <p:spPr>
          <a:xfrm>
            <a:off x="3971878" y="2791947"/>
            <a:ext cx="2321707" cy="2218936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等腰三角形 12"/>
          <p:cNvSpPr/>
          <p:nvPr/>
        </p:nvSpPr>
        <p:spPr>
          <a:xfrm>
            <a:off x="6207284" y="3619402"/>
            <a:ext cx="184738" cy="37869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椭圆 13"/>
          <p:cNvSpPr/>
          <p:nvPr/>
        </p:nvSpPr>
        <p:spPr>
          <a:xfrm>
            <a:off x="5131551" y="2788346"/>
            <a:ext cx="2334652" cy="222253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文本框 18"/>
          <p:cNvSpPr txBox="1"/>
          <p:nvPr/>
        </p:nvSpPr>
        <p:spPr>
          <a:xfrm>
            <a:off x="4948503" y="3987648"/>
            <a:ext cx="4122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accent1"/>
                </a:solidFill>
              </a:rPr>
              <a:t>AP1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128589" y="4034390"/>
            <a:ext cx="420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AP2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603628" y="350213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文本框 22"/>
          <p:cNvSpPr txBox="1"/>
          <p:nvPr/>
        </p:nvSpPr>
        <p:spPr>
          <a:xfrm>
            <a:off x="5399049" y="3743842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STA</a:t>
            </a:r>
            <a:r>
              <a:rPr lang="en-US" altLang="zh-CN" sz="1000" b="1" dirty="0" smtClean="0">
                <a:solidFill>
                  <a:srgbClr val="FF0000"/>
                </a:solidFill>
              </a:rPr>
              <a:t>21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80503" y="3089952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文本框 33"/>
          <p:cNvSpPr txBox="1"/>
          <p:nvPr/>
        </p:nvSpPr>
        <p:spPr>
          <a:xfrm>
            <a:off x="6160426" y="3339407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STA</a:t>
            </a:r>
            <a:r>
              <a:rPr lang="en-US" altLang="zh-CN" sz="1000" b="1" dirty="0" smtClean="0">
                <a:solidFill>
                  <a:srgbClr val="FF0000"/>
                </a:solidFill>
              </a:rPr>
              <a:t>22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882883" y="3958676"/>
            <a:ext cx="92364" cy="2032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文本框 31"/>
          <p:cNvSpPr txBox="1"/>
          <p:nvPr/>
        </p:nvSpPr>
        <p:spPr>
          <a:xfrm>
            <a:off x="6662806" y="4208131"/>
            <a:ext cx="5613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STA</a:t>
            </a:r>
            <a:r>
              <a:rPr lang="en-US" altLang="zh-CN" sz="1000" b="1" dirty="0" smtClean="0">
                <a:solidFill>
                  <a:srgbClr val="FF0000"/>
                </a:solidFill>
              </a:rPr>
              <a:t>23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460164" y="3842989"/>
            <a:ext cx="92364" cy="2032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文本框 35"/>
          <p:cNvSpPr txBox="1"/>
          <p:nvPr/>
        </p:nvSpPr>
        <p:spPr>
          <a:xfrm>
            <a:off x="4240087" y="4092444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chemeClr val="accent1"/>
                </a:solidFill>
              </a:rPr>
              <a:t>STA11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11969" y="5304862"/>
            <a:ext cx="10363200" cy="97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Proposal: A non-AP and its associated AP may have frame exchange via spatial reuse </a:t>
            </a:r>
            <a:r>
              <a:rPr lang="en-US" altLang="zh-CN" sz="1800" kern="0" dirty="0" smtClean="0"/>
              <a:t>during </a:t>
            </a:r>
            <a:r>
              <a:rPr lang="en-US" altLang="zh-CN" sz="1800" kern="0" dirty="0" smtClean="0"/>
              <a:t>Co-</a:t>
            </a:r>
            <a:r>
              <a:rPr lang="en-US" altLang="zh-CN" sz="1800" kern="0" dirty="0" err="1" smtClean="0"/>
              <a:t>RTWT</a:t>
            </a:r>
            <a:r>
              <a:rPr lang="en-US" altLang="zh-CN" sz="1800" kern="0" dirty="0" smtClean="0"/>
              <a:t> protected </a:t>
            </a:r>
            <a:r>
              <a:rPr lang="en-US" altLang="zh-CN" sz="1800" kern="0" dirty="0" err="1" smtClean="0"/>
              <a:t>OBSS</a:t>
            </a:r>
            <a:r>
              <a:rPr lang="en-US" altLang="zh-CN" sz="1800" kern="0" dirty="0" smtClean="0"/>
              <a:t> R-</a:t>
            </a:r>
            <a:r>
              <a:rPr lang="en-US" altLang="zh-CN" sz="1800" kern="0" dirty="0" err="1" smtClean="0"/>
              <a:t>TWT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 err="1" smtClean="0"/>
              <a:t>SPs</a:t>
            </a:r>
            <a:r>
              <a:rPr lang="en-US" altLang="zh-CN" sz="1800" kern="0" dirty="0" smtClean="0"/>
              <a:t>.</a:t>
            </a:r>
            <a:endParaRPr lang="en-US" altLang="zh-CN" sz="1800" kern="0" dirty="0" smtClean="0"/>
          </a:p>
          <a:p>
            <a:pPr lvl="1"/>
            <a:r>
              <a:rPr lang="en-US" altLang="zh-CN" sz="1600" kern="0" dirty="0" smtClean="0"/>
              <a:t>For the spatial reuse operation, </a:t>
            </a:r>
            <a:r>
              <a:rPr lang="en-US" altLang="zh-CN" sz="1600" kern="0" dirty="0" err="1" smtClean="0"/>
              <a:t>RCPI</a:t>
            </a:r>
            <a:r>
              <a:rPr lang="en-US" altLang="zh-CN" sz="1600" kern="0" dirty="0" smtClean="0"/>
              <a:t> of the </a:t>
            </a:r>
            <a:r>
              <a:rPr lang="en-US" altLang="zh-CN" sz="1600" kern="0" dirty="0" err="1" smtClean="0"/>
              <a:t>OBSS</a:t>
            </a:r>
            <a:r>
              <a:rPr lang="en-US" altLang="zh-CN" sz="1600" kern="0" dirty="0" smtClean="0"/>
              <a:t> Beacon frame is included in the BSS Beacon frame.</a:t>
            </a:r>
          </a:p>
        </p:txBody>
      </p:sp>
    </p:spTree>
    <p:extLst>
      <p:ext uri="{BB962C8B-B14F-4D97-AF65-F5344CB8AC3E}">
        <p14:creationId xmlns:p14="http://schemas.microsoft.com/office/powerpoint/2010/main" val="420038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09"/>
            <a:ext cx="10883153" cy="1556781"/>
          </a:xfrm>
        </p:spPr>
        <p:txBody>
          <a:bodyPr/>
          <a:lstStyle/>
          <a:p>
            <a:r>
              <a:rPr lang="en-US" altLang="zh-CN" sz="1800" dirty="0" smtClean="0"/>
              <a:t>In this contribution, following considerations are discussed for Co-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600" dirty="0" smtClean="0"/>
              <a:t>Co-</a:t>
            </a:r>
            <a:r>
              <a:rPr lang="en-US" altLang="zh-CN" sz="1600" dirty="0" err="1" smtClean="0"/>
              <a:t>TDMA</a:t>
            </a:r>
            <a:r>
              <a:rPr lang="en-US" altLang="zh-CN" sz="1600" dirty="0" smtClean="0"/>
              <a:t>/Co-SR/Co-BF may be used during overlapped period of </a:t>
            </a:r>
            <a:r>
              <a:rPr lang="en-US" altLang="zh-CN" sz="1600" dirty="0" smtClean="0"/>
              <a:t>BSS </a:t>
            </a:r>
            <a:r>
              <a:rPr lang="en-US" altLang="zh-CN" sz="1600" dirty="0" smtClean="0"/>
              <a:t>and </a:t>
            </a:r>
            <a:r>
              <a:rPr lang="en-US" altLang="zh-CN" sz="1600" dirty="0" err="1" smtClean="0"/>
              <a:t>OBSS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R-</a:t>
            </a:r>
            <a:r>
              <a:rPr lang="en-US" altLang="zh-CN" sz="1600" dirty="0" err="1" smtClean="0"/>
              <a:t>TWT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.</a:t>
            </a:r>
          </a:p>
          <a:p>
            <a:pPr lvl="1"/>
            <a:r>
              <a:rPr lang="en-US" altLang="zh-CN" sz="1600" dirty="0"/>
              <a:t>A non-AP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 may suffer from </a:t>
            </a:r>
            <a:r>
              <a:rPr lang="en-US" altLang="zh-CN" sz="1600" dirty="0" smtClean="0"/>
              <a:t>unprotected </a:t>
            </a:r>
            <a:r>
              <a:rPr lang="en-US" altLang="zh-CN" sz="1600" dirty="0" err="1"/>
              <a:t>OBSS</a:t>
            </a:r>
            <a:r>
              <a:rPr lang="en-US" altLang="zh-CN" sz="1600" dirty="0"/>
              <a:t> R-</a:t>
            </a:r>
            <a:r>
              <a:rPr lang="en-US" altLang="zh-CN" sz="1600" dirty="0" err="1"/>
              <a:t>TWT</a:t>
            </a:r>
            <a:r>
              <a:rPr lang="en-US" altLang="zh-CN" sz="1600" dirty="0"/>
              <a:t> </a:t>
            </a:r>
            <a:r>
              <a:rPr lang="en-US" altLang="zh-CN" sz="1600" dirty="0" err="1" smtClean="0"/>
              <a:t>SPs</a:t>
            </a:r>
            <a:r>
              <a:rPr lang="en-US" altLang="zh-CN" sz="1600" dirty="0" smtClean="0"/>
              <a:t>.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Overprotection </a:t>
            </a:r>
            <a:r>
              <a:rPr lang="en-US" altLang="zh-CN" sz="1600" dirty="0"/>
              <a:t>is a drawback and may be avoided by spatial </a:t>
            </a:r>
            <a:r>
              <a:rPr lang="en-US" altLang="zh-CN" sz="1600" dirty="0" smtClean="0"/>
              <a:t>reuse.</a:t>
            </a:r>
          </a:p>
          <a:p>
            <a:pPr lvl="1"/>
            <a:endParaRPr lang="en-US" altLang="zh-CN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09"/>
            <a:ext cx="10883153" cy="1556781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/>
              <a:t>Co-</a:t>
            </a:r>
            <a:r>
              <a:rPr lang="en-US" altLang="zh-CN" sz="1800" dirty="0" err="1"/>
              <a:t>TDMA</a:t>
            </a:r>
            <a:r>
              <a:rPr lang="en-US" altLang="zh-CN" sz="1800" dirty="0"/>
              <a:t> or Co-SR or Co-BF may be negotiated to be used </a:t>
            </a:r>
            <a:r>
              <a:rPr lang="en-US" altLang="zh-CN" sz="1800" dirty="0" smtClean="0"/>
              <a:t>for Co-</a:t>
            </a:r>
            <a:r>
              <a:rPr lang="en-US" altLang="zh-CN" sz="1800" dirty="0" err="1" smtClean="0"/>
              <a:t>RTWT</a:t>
            </a:r>
            <a:r>
              <a:rPr lang="en-US" altLang="zh-CN" sz="1800" dirty="0" smtClean="0"/>
              <a:t> during </a:t>
            </a:r>
            <a:r>
              <a:rPr lang="en-US" altLang="zh-CN" sz="1800" dirty="0"/>
              <a:t>the overlapped </a:t>
            </a:r>
            <a:r>
              <a:rPr lang="en-US" altLang="zh-CN" sz="1800" dirty="0" smtClean="0"/>
              <a:t>period of BSS R-</a:t>
            </a:r>
            <a:r>
              <a:rPr lang="en-US" altLang="zh-CN" sz="1800" dirty="0" err="1" smtClean="0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and </a:t>
            </a:r>
            <a:r>
              <a:rPr lang="en-US" altLang="zh-CN" sz="1800" dirty="0" err="1" smtClean="0"/>
              <a:t>OBSS</a:t>
            </a:r>
            <a:r>
              <a:rPr lang="en-US" altLang="zh-CN" sz="1800" dirty="0" smtClean="0"/>
              <a:t> R-</a:t>
            </a:r>
            <a:r>
              <a:rPr lang="en-US" altLang="zh-CN" sz="1800" dirty="0" err="1" smtClean="0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.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10"/>
            <a:ext cx="10883153" cy="1258722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 smtClean="0"/>
              <a:t>A </a:t>
            </a:r>
            <a:r>
              <a:rPr lang="en-US" altLang="zh-CN" sz="1800" dirty="0"/>
              <a:t>non-AP </a:t>
            </a:r>
            <a:r>
              <a:rPr lang="en-US" altLang="zh-CN" sz="1800" dirty="0" err="1"/>
              <a:t>STA</a:t>
            </a:r>
            <a:r>
              <a:rPr lang="en-US" altLang="zh-CN" sz="1800" dirty="0"/>
              <a:t> may indicate its associated </a:t>
            </a:r>
            <a:r>
              <a:rPr lang="en-US" altLang="zh-CN" sz="1800" dirty="0" smtClean="0"/>
              <a:t>AP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if the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 are </a:t>
            </a:r>
            <a:r>
              <a:rPr lang="en-US" altLang="zh-CN" sz="1800" dirty="0"/>
              <a:t>not protected by the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5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2478010"/>
            <a:ext cx="10883153" cy="1258722"/>
          </a:xfrm>
        </p:spPr>
        <p:txBody>
          <a:bodyPr/>
          <a:lstStyle/>
          <a:p>
            <a:r>
              <a:rPr lang="en-US" altLang="zh-CN" sz="1800" dirty="0" smtClean="0"/>
              <a:t>Do you agree </a:t>
            </a:r>
            <a:r>
              <a:rPr lang="en-US" altLang="zh-CN" sz="1800" dirty="0"/>
              <a:t>to add the following text to the </a:t>
            </a:r>
            <a:r>
              <a:rPr lang="en-US" altLang="zh-CN" sz="1800" dirty="0" err="1"/>
              <a:t>11bn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SFD</a:t>
            </a:r>
            <a:r>
              <a:rPr lang="en-US" altLang="zh-CN" sz="1800" dirty="0" smtClean="0"/>
              <a:t>?</a:t>
            </a:r>
          </a:p>
          <a:p>
            <a:r>
              <a:rPr lang="en-US" altLang="zh-CN" sz="1800" dirty="0"/>
              <a:t>A non-AP and its associated AP may have frame exchange via spatial reuse </a:t>
            </a:r>
            <a:r>
              <a:rPr lang="en-US" altLang="zh-CN" sz="1800" dirty="0" smtClean="0"/>
              <a:t>during </a:t>
            </a:r>
            <a:r>
              <a:rPr lang="en-US" altLang="zh-CN" sz="1800" dirty="0"/>
              <a:t>Co-</a:t>
            </a:r>
            <a:r>
              <a:rPr lang="en-US" altLang="zh-CN" sz="1800" dirty="0" err="1"/>
              <a:t>RTWT</a:t>
            </a:r>
            <a:r>
              <a:rPr lang="en-US" altLang="zh-CN" sz="1800" dirty="0"/>
              <a:t> protected </a:t>
            </a:r>
            <a:r>
              <a:rPr lang="en-US" altLang="zh-CN" sz="1800" dirty="0" err="1"/>
              <a:t>OBSS</a:t>
            </a:r>
            <a:r>
              <a:rPr lang="en-US" altLang="zh-CN" sz="1800" dirty="0"/>
              <a:t> R-</a:t>
            </a:r>
            <a:r>
              <a:rPr lang="en-US" altLang="zh-CN" sz="1800" dirty="0" err="1"/>
              <a:t>TWT</a:t>
            </a:r>
            <a:r>
              <a:rPr lang="en-US" altLang="zh-CN" sz="1800" dirty="0"/>
              <a:t> </a:t>
            </a:r>
            <a:r>
              <a:rPr lang="en-US" altLang="zh-CN" sz="1800" dirty="0" err="1" smtClean="0"/>
              <a:t>SPs</a:t>
            </a:r>
            <a:r>
              <a:rPr lang="en-US" altLang="zh-CN" sz="1800" dirty="0" smtClean="0"/>
              <a:t>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14664</TotalTime>
  <Words>707</Words>
  <Application>Microsoft Office PowerPoint</Application>
  <PresentationFormat>宽屏</PresentationFormat>
  <Paragraphs>96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Arial</vt:lpstr>
      <vt:lpstr>Calibri</vt:lpstr>
      <vt:lpstr>Symbol</vt:lpstr>
      <vt:lpstr>Times New Roman</vt:lpstr>
      <vt:lpstr>802-11-Submission</vt:lpstr>
      <vt:lpstr>Co-RTWT follow up</vt:lpstr>
      <vt:lpstr>Recap</vt:lpstr>
      <vt:lpstr>More considerations on Co-RTWT</vt:lpstr>
      <vt:lpstr>More considerations on Co-RTWT</vt:lpstr>
      <vt:lpstr>More considerations on Co-RTWT</vt:lpstr>
      <vt:lpstr>Summary</vt:lpstr>
      <vt:lpstr>SP 1</vt:lpstr>
      <vt:lpstr>SP 2</vt:lpstr>
      <vt:lpstr>SP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361</cp:revision>
  <dcterms:created xsi:type="dcterms:W3CDTF">2020-11-25T01:30:38Z</dcterms:created>
  <dcterms:modified xsi:type="dcterms:W3CDTF">2025-01-22T09:49:00Z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