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2" r:id="rId4"/>
    <p:sldId id="954" r:id="rId5"/>
    <p:sldId id="955" r:id="rId6"/>
    <p:sldId id="956" r:id="rId7"/>
    <p:sldId id="953" r:id="rId8"/>
    <p:sldId id="957" r:id="rId9"/>
    <p:sldId id="274" r:id="rId10"/>
    <p:sldId id="946"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5026" autoAdjust="0"/>
  </p:normalViewPr>
  <p:slideViewPr>
    <p:cSldViewPr>
      <p:cViewPr varScale="1">
        <p:scale>
          <a:sx n="82" d="100"/>
          <a:sy n="82" d="100"/>
        </p:scale>
        <p:origin x="629"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p:scale>
          <a:sx n="100" d="100"/>
          <a:sy n="100" d="100"/>
        </p:scale>
        <p:origin x="2376" y="-1123"/>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14787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81348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3231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23711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37952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5171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dirty="0"/>
              <a:t>单击此处编辑母版标题样式</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dirty="0"/>
              <a:t>March 2024</a:t>
            </a:r>
            <a:endParaRPr lang="en-GB" dirty="0"/>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10616047" y="6475413"/>
            <a:ext cx="775853"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9218"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3371724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December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ltLang="zh-CN"/>
              <a:t>December 2023</a:t>
            </a:r>
            <a:endParaRPr lang="en-GB"/>
          </a:p>
        </p:txBody>
      </p:sp>
      <p:sp>
        <p:nvSpPr>
          <p:cNvPr id="6" name="Footer Placeholder 5"/>
          <p:cNvSpPr>
            <a:spLocks noGrp="1"/>
          </p:cNvSpPr>
          <p:nvPr>
            <p:ph type="ftr" idx="11"/>
          </p:nvPr>
        </p:nvSpPr>
        <p:spPr/>
        <p:txBody>
          <a:bodyPr/>
          <a:lstStyle>
            <a:lvl1pPr>
              <a:defRPr/>
            </a:lvl1pPr>
          </a:lstStyle>
          <a:p>
            <a:r>
              <a:rPr lang="it-IT"/>
              <a:t>Hui Che et al., Ruijie Networks Co., Ltd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ltLang="zh-CN"/>
              <a:t>December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Hui Che et al., Ruijie Networks Co., Ltd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December 2023</a:t>
            </a:r>
            <a:endParaRPr lang="en-GB"/>
          </a:p>
        </p:txBody>
      </p:sp>
      <p:sp>
        <p:nvSpPr>
          <p:cNvPr id="4" name="Footer Placeholder 3"/>
          <p:cNvSpPr>
            <a:spLocks noGrp="1"/>
          </p:cNvSpPr>
          <p:nvPr>
            <p:ph type="ftr" idx="11"/>
          </p:nvPr>
        </p:nvSpPr>
        <p:spPr/>
        <p:txBody>
          <a:bodyPr/>
          <a:lstStyle>
            <a:lvl1pPr>
              <a:defRPr/>
            </a:lvl1pPr>
          </a:lstStyle>
          <a:p>
            <a:r>
              <a:rPr lang="it-IT"/>
              <a:t>Hui Che et al., Ruijie Networks Co., Ltd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December 2023</a:t>
            </a:r>
            <a:endParaRPr lang="en-GB"/>
          </a:p>
        </p:txBody>
      </p:sp>
      <p:sp>
        <p:nvSpPr>
          <p:cNvPr id="3" name="Footer Placeholder 2"/>
          <p:cNvSpPr>
            <a:spLocks noGrp="1"/>
          </p:cNvSpPr>
          <p:nvPr>
            <p:ph type="ftr" idx="11"/>
          </p:nvPr>
        </p:nvSpPr>
        <p:spPr/>
        <p:txBody>
          <a:bodyPr/>
          <a:lstStyle>
            <a:lvl1pPr>
              <a:defRPr/>
            </a:lvl1pPr>
          </a:lstStyle>
          <a:p>
            <a:r>
              <a:rPr lang="it-IT"/>
              <a:t>Hui Che et al., Ruijie Networks Co., Ltd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25</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0009</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4236816955"/>
              </p:ext>
            </p:extLst>
          </p:nvPr>
        </p:nvGraphicFramePr>
        <p:xfrm>
          <a:off x="2103160" y="3615091"/>
          <a:ext cx="8385328" cy="1183611"/>
        </p:xfrm>
        <a:graphic>
          <a:graphicData uri="http://schemas.openxmlformats.org/drawingml/2006/table">
            <a:tbl>
              <a:tblPr firstRow="1" bandRow="1">
                <a:tableStyleId>{5940675A-B579-460E-94D1-54222C63F5DA}</a:tableStyleId>
              </a:tblPr>
              <a:tblGrid>
                <a:gridCol w="1437555">
                  <a:extLst>
                    <a:ext uri="{9D8B030D-6E8A-4147-A177-3AD203B41FA5}">
                      <a16:colId xmlns:a16="http://schemas.microsoft.com/office/drawing/2014/main" val="20000"/>
                    </a:ext>
                  </a:extLst>
                </a:gridCol>
                <a:gridCol w="2411268">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936104">
                  <a:extLst>
                    <a:ext uri="{9D8B030D-6E8A-4147-A177-3AD203B41FA5}">
                      <a16:colId xmlns:a16="http://schemas.microsoft.com/office/drawing/2014/main" val="20003"/>
                    </a:ext>
                  </a:extLst>
                </a:gridCol>
                <a:gridCol w="2592289">
                  <a:extLst>
                    <a:ext uri="{9D8B030D-6E8A-4147-A177-3AD203B41FA5}">
                      <a16:colId xmlns:a16="http://schemas.microsoft.com/office/drawing/2014/main" val="20004"/>
                    </a:ext>
                  </a:extLst>
                </a:gridCol>
              </a:tblGrid>
              <a:tr h="415859">
                <a:tc>
                  <a:txBody>
                    <a:bodyPr/>
                    <a:lstStyle/>
                    <a:p>
                      <a:r>
                        <a:rPr lang="en-US" altLang="zh-CN" b="1" dirty="0"/>
                        <a:t>Name</a:t>
                      </a:r>
                      <a:endParaRPr lang="zh-CN" altLang="en-US" b="1" dirty="0"/>
                    </a:p>
                  </a:txBody>
                  <a:tcPr/>
                </a:tc>
                <a:tc>
                  <a:txBody>
                    <a:bodyPr/>
                    <a:lstStyle/>
                    <a:p>
                      <a:r>
                        <a:rPr lang="en-US" altLang="zh-CN" b="1" dirty="0"/>
                        <a:t>Affiliation</a:t>
                      </a:r>
                      <a:endParaRPr lang="zh-CN" altLang="en-US" b="1" dirty="0"/>
                    </a:p>
                  </a:txBody>
                  <a:tcPr/>
                </a:tc>
                <a:tc>
                  <a:txBody>
                    <a:bodyPr/>
                    <a:lstStyle/>
                    <a:p>
                      <a:r>
                        <a:rPr lang="en-US" altLang="zh-CN" b="1" dirty="0"/>
                        <a:t>Address</a:t>
                      </a:r>
                      <a:endParaRPr lang="zh-CN" altLang="en-US" b="1" dirty="0"/>
                    </a:p>
                  </a:txBody>
                  <a:tcPr/>
                </a:tc>
                <a:tc>
                  <a:txBody>
                    <a:bodyPr/>
                    <a:lstStyle/>
                    <a:p>
                      <a:r>
                        <a:rPr lang="en-US" altLang="zh-CN" b="1" dirty="0"/>
                        <a:t>Phone</a:t>
                      </a:r>
                      <a:endParaRPr lang="zh-CN" altLang="en-US" b="1" dirty="0"/>
                    </a:p>
                  </a:txBody>
                  <a:tcPr/>
                </a:tc>
                <a:tc>
                  <a:txBody>
                    <a:bodyPr/>
                    <a:lstStyle/>
                    <a:p>
                      <a:r>
                        <a:rPr lang="en-US" altLang="zh-CN" b="1" dirty="0"/>
                        <a:t>email</a:t>
                      </a:r>
                      <a:endParaRPr lang="zh-CN" altLang="en-US" b="1" dirty="0"/>
                    </a:p>
                  </a:txBody>
                  <a:tcPr/>
                </a:tc>
                <a:extLst>
                  <a:ext uri="{0D108BD9-81ED-4DB2-BD59-A6C34878D82A}">
                    <a16:rowId xmlns:a16="http://schemas.microsoft.com/office/drawing/2014/main" val="10000"/>
                  </a:ext>
                </a:extLst>
              </a:tr>
              <a:tr h="383876">
                <a:tc>
                  <a:txBody>
                    <a:bodyPr/>
                    <a:lstStyle/>
                    <a:p>
                      <a:r>
                        <a:rPr lang="en-US" altLang="zh-CN" sz="1400" dirty="0">
                          <a:latin typeface="+mn-lt"/>
                        </a:rPr>
                        <a:t>Ke Zhong</a:t>
                      </a:r>
                      <a:endParaRPr lang="zh-CN" altLang="en-US" sz="1400" dirty="0">
                        <a:latin typeface="+mn-lt"/>
                      </a:endParaRPr>
                    </a:p>
                  </a:txBody>
                  <a:tcPr/>
                </a:tc>
                <a:tc rowSpan="2">
                  <a:txBody>
                    <a:bodyPr/>
                    <a:lstStyle/>
                    <a:p>
                      <a:endParaRPr lang="en-US" altLang="zh-CN" sz="1400" dirty="0">
                        <a:latin typeface="+mn-lt"/>
                      </a:endParaRPr>
                    </a:p>
                    <a:p>
                      <a:r>
                        <a:rPr lang="en-US" altLang="zh-CN" sz="1400" dirty="0">
                          <a:latin typeface="+mn-lt"/>
                        </a:rPr>
                        <a:t>Ruijie Networks Co., Ltd.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r>
                        <a:rPr lang="en-US" altLang="zh-CN" sz="1400" dirty="0">
                          <a:latin typeface="+mn-lt"/>
                        </a:rPr>
                        <a:t>zhongke@ruijie.com.cn</a:t>
                      </a:r>
                      <a:endParaRPr lang="zh-CN" altLang="en-US" sz="1400" dirty="0">
                        <a:latin typeface="+mn-lt"/>
                      </a:endParaRPr>
                    </a:p>
                  </a:txBody>
                  <a:tcPr/>
                </a:tc>
                <a:extLst>
                  <a:ext uri="{0D108BD9-81ED-4DB2-BD59-A6C34878D82A}">
                    <a16:rowId xmlns:a16="http://schemas.microsoft.com/office/drawing/2014/main" val="10001"/>
                  </a:ext>
                </a:extLst>
              </a:tr>
              <a:tr h="383876">
                <a:tc>
                  <a:txBody>
                    <a:bodyPr/>
                    <a:lstStyle/>
                    <a:p>
                      <a:r>
                        <a:rPr lang="en-US" altLang="zh-CN" sz="1400" dirty="0" err="1">
                          <a:latin typeface="+mn-lt"/>
                        </a:rPr>
                        <a:t>Fachang</a:t>
                      </a:r>
                      <a:r>
                        <a:rPr lang="en-US" altLang="zh-CN" sz="1400" dirty="0">
                          <a:latin typeface="+mn-lt"/>
                        </a:rPr>
                        <a:t> Guo</a:t>
                      </a:r>
                      <a:endParaRPr lang="zh-CN" altLang="en-US" sz="1400" dirty="0">
                        <a:latin typeface="+mn-lt"/>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extLst>
                  <a:ext uri="{0D108BD9-81ED-4DB2-BD59-A6C34878D82A}">
                    <a16:rowId xmlns:a16="http://schemas.microsoft.com/office/drawing/2014/main" val="1912296221"/>
                  </a:ext>
                </a:extLst>
              </a:tr>
            </a:tbl>
          </a:graphicData>
        </a:graphic>
      </p:graphicFrame>
      <p:sp>
        <p:nvSpPr>
          <p:cNvPr id="3073" name="Rectangle 1"/>
          <p:cNvSpPr>
            <a:spLocks noGrp="1" noChangeArrowheads="1"/>
          </p:cNvSpPr>
          <p:nvPr>
            <p:ph type="ctrTitle"/>
          </p:nvPr>
        </p:nvSpPr>
        <p:spPr>
          <a:xfrm>
            <a:off x="914400" y="1268760"/>
            <a:ext cx="10363200" cy="1103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dirty="0"/>
              <a:t>Discussion on Transmission of PE in ELR PPDU</a:t>
            </a:r>
            <a:endParaRPr lang="en-GB" dirty="0"/>
          </a:p>
        </p:txBody>
      </p:sp>
      <p:sp>
        <p:nvSpPr>
          <p:cNvPr id="3074" name="Rectangle 2"/>
          <p:cNvSpPr>
            <a:spLocks noGrp="1" noChangeArrowheads="1"/>
          </p:cNvSpPr>
          <p:nvPr>
            <p:ph type="subTitle" idx="1"/>
          </p:nvPr>
        </p:nvSpPr>
        <p:spPr>
          <a:xfrm>
            <a:off x="1775520" y="251728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a:t>
            </a:r>
            <a:r>
              <a:rPr lang="en-US" altLang="zh-CN" sz="2000" b="0" dirty="0"/>
              <a:t>01</a:t>
            </a:r>
            <a:r>
              <a:rPr lang="en-GB" sz="2000" b="0" dirty="0"/>
              <a:t>-</a:t>
            </a:r>
            <a:r>
              <a:rPr lang="en-US" sz="2000" b="0" dirty="0"/>
              <a:t>1</a:t>
            </a:r>
            <a:r>
              <a:rPr lang="en-US" altLang="zh-CN" sz="2000" b="0" dirty="0"/>
              <a:t>2</a:t>
            </a:r>
            <a:endParaRPr lang="en-GB" sz="2000" b="0" dirty="0"/>
          </a:p>
        </p:txBody>
      </p:sp>
      <p:sp>
        <p:nvSpPr>
          <p:cNvPr id="6" name="Date Placeholder 3"/>
          <p:cNvSpPr>
            <a:spLocks noGrp="1"/>
          </p:cNvSpPr>
          <p:nvPr>
            <p:ph type="dt" idx="10"/>
          </p:nvPr>
        </p:nvSpPr>
        <p:spPr>
          <a:xfrm>
            <a:off x="929217" y="324000"/>
            <a:ext cx="2499764" cy="273050"/>
          </a:xfrm>
        </p:spPr>
        <p:txBody>
          <a:bodyPr/>
          <a:lstStyle/>
          <a:p>
            <a:r>
              <a:rPr lang="en-US" altLang="zh-CN" dirty="0"/>
              <a:t>January 2025</a:t>
            </a:r>
            <a:endParaRPr lang="en-GB" dirty="0"/>
          </a:p>
        </p:txBody>
      </p:sp>
      <p:sp>
        <p:nvSpPr>
          <p:cNvPr id="7" name="Footer Placeholder 4"/>
          <p:cNvSpPr>
            <a:spLocks noGrp="1"/>
          </p:cNvSpPr>
          <p:nvPr>
            <p:ph type="ftr" idx="11"/>
          </p:nvPr>
        </p:nvSpPr>
        <p:spPr>
          <a:xfrm>
            <a:off x="7143757" y="6488385"/>
            <a:ext cx="4246027" cy="180975"/>
          </a:xfrm>
        </p:spPr>
        <p:txBody>
          <a:bodyPr/>
          <a:lstStyle/>
          <a:p>
            <a:r>
              <a:rPr lang="it-IT" dirty="0"/>
              <a:t>Ke Zhong, Ruijie Networks Co., Ltd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2010099" y="316472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95400" y="1508483"/>
            <a:ext cx="10945216" cy="696381"/>
          </a:xfrm>
        </p:spPr>
        <p:txBody>
          <a:bodyPr/>
          <a:lstStyle/>
          <a:p>
            <a:pPr>
              <a:buFont typeface="Arial" panose="020B0604020202020204" pitchFamily="34" charset="0"/>
              <a:buChar char="•"/>
            </a:pPr>
            <a:r>
              <a:rPr lang="en-US" sz="2000" dirty="0"/>
              <a:t>Do you agree that </a:t>
            </a:r>
            <a:r>
              <a:rPr lang="en-US" sz="2000" dirty="0" err="1"/>
              <a:t>TGbn</a:t>
            </a:r>
            <a:r>
              <a:rPr lang="en-US" sz="2000" dirty="0"/>
              <a:t> will adopt the following parameters/description for PE transmission in ELR PPDU?</a:t>
            </a:r>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dirty="0"/>
          </a:p>
        </p:txBody>
      </p:sp>
      <p:sp>
        <p:nvSpPr>
          <p:cNvPr id="6" name="标题 5"/>
          <p:cNvSpPr>
            <a:spLocks noGrp="1"/>
          </p:cNvSpPr>
          <p:nvPr>
            <p:ph type="title" idx="4294967295"/>
          </p:nvPr>
        </p:nvSpPr>
        <p:spPr>
          <a:xfrm>
            <a:off x="2072438" y="562000"/>
            <a:ext cx="7772400" cy="1066800"/>
          </a:xfrm>
        </p:spPr>
        <p:txBody>
          <a:bodyPr/>
          <a:lstStyle/>
          <a:p>
            <a:r>
              <a:rPr lang="en-US" dirty="0"/>
              <a:t>Straw Poll</a:t>
            </a:r>
          </a:p>
        </p:txBody>
      </p:sp>
      <p:sp>
        <p:nvSpPr>
          <p:cNvPr id="3" name="Date Placeholder 3">
            <a:extLst>
              <a:ext uri="{FF2B5EF4-FFF2-40B4-BE49-F238E27FC236}">
                <a16:creationId xmlns:a16="http://schemas.microsoft.com/office/drawing/2014/main" id="{9E4B22E3-A731-597F-1231-A0E2807791FD}"/>
              </a:ext>
            </a:extLst>
          </p:cNvPr>
          <p:cNvSpPr txBox="1">
            <a:spLocks/>
          </p:cNvSpPr>
          <p:nvPr/>
        </p:nvSpPr>
        <p:spPr>
          <a:xfrm>
            <a:off x="839416" y="280800"/>
            <a:ext cx="1944216" cy="461369"/>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rPr>
              <a:t>January 2025</a:t>
            </a:r>
            <a:endParaRPr lang="en-GB" altLang="zh-CN" sz="1800" b="1" dirty="0">
              <a:solidFill>
                <a:srgbClr val="000000"/>
              </a:solidFill>
            </a:endParaRPr>
          </a:p>
        </p:txBody>
      </p:sp>
      <p:sp>
        <p:nvSpPr>
          <p:cNvPr id="7" name="Footer Placeholder 4">
            <a:extLst>
              <a:ext uri="{FF2B5EF4-FFF2-40B4-BE49-F238E27FC236}">
                <a16:creationId xmlns:a16="http://schemas.microsoft.com/office/drawing/2014/main" id="{4973461C-02A2-DAE9-A60F-6029C26B632D}"/>
              </a:ext>
            </a:extLst>
          </p:cNvPr>
          <p:cNvSpPr txBox="1">
            <a:spLocks/>
          </p:cNvSpPr>
          <p:nvPr/>
        </p:nvSpPr>
        <p:spPr>
          <a:xfrm>
            <a:off x="9048328" y="6453336"/>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it-IT" altLang="zh-CN" sz="1200" dirty="0">
                <a:solidFill>
                  <a:srgbClr val="000000"/>
                </a:solidFill>
              </a:rPr>
              <a:t>Ke Zhong</a:t>
            </a:r>
            <a:r>
              <a:rPr lang="it-IT" sz="1200" dirty="0">
                <a:solidFill>
                  <a:srgbClr val="000000"/>
                </a:solidFill>
              </a:rPr>
              <a:t>, Ruijie Networks Co., Ltd</a:t>
            </a:r>
            <a:endParaRPr lang="en-GB" sz="1200" dirty="0">
              <a:solidFill>
                <a:srgbClr val="000000"/>
              </a:solidFill>
            </a:endParaRPr>
          </a:p>
        </p:txBody>
      </p:sp>
      <p:sp>
        <p:nvSpPr>
          <p:cNvPr id="9" name="内容占位符 1">
            <a:extLst>
              <a:ext uri="{FF2B5EF4-FFF2-40B4-BE49-F238E27FC236}">
                <a16:creationId xmlns:a16="http://schemas.microsoft.com/office/drawing/2014/main" id="{3832A039-11CF-1EE6-9E7D-4F8EFD6D5CCE}"/>
              </a:ext>
            </a:extLst>
          </p:cNvPr>
          <p:cNvSpPr txBox="1">
            <a:spLocks/>
          </p:cNvSpPr>
          <p:nvPr/>
        </p:nvSpPr>
        <p:spPr bwMode="auto">
          <a:xfrm>
            <a:off x="2207568" y="5168550"/>
            <a:ext cx="3240360" cy="96788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r>
              <a:rPr lang="en-US" sz="1600" kern="0" dirty="0"/>
              <a:t>Yes:</a:t>
            </a:r>
          </a:p>
          <a:p>
            <a:pPr marL="800100" lvl="1" indent="-342900">
              <a:buFont typeface="Arial" panose="020B0604020202020204" pitchFamily="34" charset="0"/>
              <a:buChar char="•"/>
            </a:pPr>
            <a:r>
              <a:rPr lang="en-US" sz="1600" kern="0" dirty="0"/>
              <a:t>No:</a:t>
            </a:r>
          </a:p>
          <a:p>
            <a:pPr marL="800100" lvl="1" indent="-342900">
              <a:buFont typeface="Arial" panose="020B0604020202020204" pitchFamily="34" charset="0"/>
              <a:buChar char="•"/>
            </a:pPr>
            <a:r>
              <a:rPr lang="en-US" sz="1600" kern="0" dirty="0"/>
              <a:t>Abstain:</a:t>
            </a:r>
          </a:p>
          <a:p>
            <a:pPr lvl="1"/>
            <a:endParaRPr lang="en-US" sz="1600" kern="0" dirty="0"/>
          </a:p>
        </p:txBody>
      </p:sp>
      <p:graphicFrame>
        <p:nvGraphicFramePr>
          <p:cNvPr id="12" name="表格 11">
            <a:extLst>
              <a:ext uri="{FF2B5EF4-FFF2-40B4-BE49-F238E27FC236}">
                <a16:creationId xmlns:a16="http://schemas.microsoft.com/office/drawing/2014/main" id="{6E1B3DEC-172A-47C1-119B-913949FEEA73}"/>
              </a:ext>
            </a:extLst>
          </p:cNvPr>
          <p:cNvGraphicFramePr>
            <a:graphicFrameLocks noGrp="1"/>
          </p:cNvGraphicFramePr>
          <p:nvPr>
            <p:extLst>
              <p:ext uri="{D42A27DB-BD31-4B8C-83A1-F6EECF244321}">
                <p14:modId xmlns:p14="http://schemas.microsoft.com/office/powerpoint/2010/main" val="691082788"/>
              </p:ext>
            </p:extLst>
          </p:nvPr>
        </p:nvGraphicFramePr>
        <p:xfrm>
          <a:off x="1811524" y="2348880"/>
          <a:ext cx="9109012" cy="2558753"/>
        </p:xfrm>
        <a:graphic>
          <a:graphicData uri="http://schemas.openxmlformats.org/drawingml/2006/table">
            <a:tbl>
              <a:tblPr firstRow="1" bandRow="1">
                <a:tableStyleId>{5C22544A-7EE6-4342-B048-85BDC9FD1C3A}</a:tableStyleId>
              </a:tblPr>
              <a:tblGrid>
                <a:gridCol w="2321905">
                  <a:extLst>
                    <a:ext uri="{9D8B030D-6E8A-4147-A177-3AD203B41FA5}">
                      <a16:colId xmlns:a16="http://schemas.microsoft.com/office/drawing/2014/main" val="3326147301"/>
                    </a:ext>
                  </a:extLst>
                </a:gridCol>
                <a:gridCol w="6787107">
                  <a:extLst>
                    <a:ext uri="{9D8B030D-6E8A-4147-A177-3AD203B41FA5}">
                      <a16:colId xmlns:a16="http://schemas.microsoft.com/office/drawing/2014/main" val="3247087093"/>
                    </a:ext>
                  </a:extLst>
                </a:gridCol>
              </a:tblGrid>
              <a:tr h="384746">
                <a:tc>
                  <a:txBody>
                    <a:bodyPr/>
                    <a:lstStyle/>
                    <a:p>
                      <a:endParaRPr lang="zh-CN" altLang="en-US" dirty="0"/>
                    </a:p>
                  </a:txBody>
                  <a:tcPr/>
                </a:tc>
                <a:tc>
                  <a:txBody>
                    <a:bodyPr/>
                    <a:lstStyle/>
                    <a:p>
                      <a:pPr algn="ctr"/>
                      <a:r>
                        <a:rPr lang="en-US" altLang="zh-CN" sz="1600" dirty="0"/>
                        <a:t>Suggested PE parameters in ELR PPDU</a:t>
                      </a:r>
                      <a:endParaRPr lang="zh-CN" altLang="en-US" sz="1600" dirty="0"/>
                    </a:p>
                  </a:txBody>
                  <a:tcPr/>
                </a:tc>
                <a:extLst>
                  <a:ext uri="{0D108BD9-81ED-4DB2-BD59-A6C34878D82A}">
                    <a16:rowId xmlns:a16="http://schemas.microsoft.com/office/drawing/2014/main" val="1948557564"/>
                  </a:ext>
                </a:extLst>
              </a:tr>
              <a:tr h="352684">
                <a:tc>
                  <a:txBody>
                    <a:bodyPr/>
                    <a:lstStyle/>
                    <a:p>
                      <a:r>
                        <a:rPr lang="en-US" altLang="zh-CN" sz="1600" b="1" dirty="0"/>
                        <a:t>Transmission power </a:t>
                      </a:r>
                      <a:endParaRPr lang="zh-CN" altLang="en-US" sz="1600" b="1"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600" b="0" i="0" dirty="0">
                          <a:solidFill>
                            <a:srgbClr val="0070C0"/>
                          </a:solidFill>
                          <a:effectLst/>
                          <a:latin typeface="TimesNewRoman"/>
                          <a:cs typeface="Times New Roman" panose="02020603050405020304" pitchFamily="18" charset="0"/>
                        </a:rPr>
                        <a:t>T</a:t>
                      </a:r>
                      <a:r>
                        <a:rPr lang="en-US" altLang="zh-CN" sz="1600" b="0" i="0" dirty="0">
                          <a:solidFill>
                            <a:srgbClr val="0070C0"/>
                          </a:solidFill>
                          <a:effectLst/>
                          <a:latin typeface="TimesNewRoman"/>
                        </a:rPr>
                        <a:t>he PE field </a:t>
                      </a:r>
                      <a:r>
                        <a:rPr lang="en-US" altLang="zh-CN" sz="1600" dirty="0">
                          <a:solidFill>
                            <a:srgbClr val="0070C0"/>
                          </a:solidFill>
                          <a:latin typeface="Times New Roman" panose="02020603050405020304" pitchFamily="18" charset="0"/>
                          <a:cs typeface="Times New Roman" panose="02020603050405020304" pitchFamily="18" charset="0"/>
                        </a:rPr>
                        <a:t>in ELR PPDU</a:t>
                      </a:r>
                      <a:r>
                        <a:rPr lang="en-US" altLang="zh-CN" sz="1600" b="0" i="0" dirty="0">
                          <a:solidFill>
                            <a:srgbClr val="0070C0"/>
                          </a:solidFill>
                          <a:effectLst/>
                          <a:latin typeface="TimesNewRoman"/>
                          <a:cs typeface="Times New Roman" panose="02020603050405020304" pitchFamily="18" charset="0"/>
                        </a:rPr>
                        <a:t> </a:t>
                      </a:r>
                      <a:r>
                        <a:rPr lang="en-US" altLang="zh-CN" sz="1600" b="0" i="0" dirty="0">
                          <a:solidFill>
                            <a:srgbClr val="0070C0"/>
                          </a:solidFill>
                          <a:effectLst/>
                          <a:latin typeface="TimesNewRoman"/>
                        </a:rPr>
                        <a:t>shall be transmitted with the same average power as the ELR-Data field</a:t>
                      </a:r>
                    </a:p>
                  </a:txBody>
                  <a:tcPr/>
                </a:tc>
                <a:extLst>
                  <a:ext uri="{0D108BD9-81ED-4DB2-BD59-A6C34878D82A}">
                    <a16:rowId xmlns:a16="http://schemas.microsoft.com/office/drawing/2014/main" val="3882118979"/>
                  </a:ext>
                </a:extLst>
              </a:tr>
              <a:tr h="985705">
                <a:tc>
                  <a:txBody>
                    <a:bodyPr/>
                    <a:lstStyle/>
                    <a:p>
                      <a:r>
                        <a:rPr lang="en-US" altLang="zh-CN" sz="1600" b="1" dirty="0"/>
                        <a:t>Duration of the PE field</a:t>
                      </a:r>
                      <a:endParaRPr lang="zh-CN" altLang="en-US" sz="1600" b="1" dirty="0"/>
                    </a:p>
                  </a:txBody>
                  <a:tcPr/>
                </a:tc>
                <a:tc>
                  <a:txBody>
                    <a:bodyPr/>
                    <a:lstStyle/>
                    <a:p>
                      <a:pPr marL="285750" indent="-285750">
                        <a:buFont typeface="Arial" panose="020B0604020202020204" pitchFamily="34" charset="0"/>
                        <a:buChar char="•"/>
                      </a:pPr>
                      <a:r>
                        <a:rPr lang="en-US" altLang="zh-CN" sz="1600" kern="1200" dirty="0">
                          <a:solidFill>
                            <a:srgbClr val="0070C0"/>
                          </a:solidFill>
                          <a:latin typeface="+mn-lt"/>
                          <a:ea typeface="+mn-ea"/>
                          <a:cs typeface="+mn-cs"/>
                        </a:rPr>
                        <a:t>T_PE = 8</a:t>
                      </a:r>
                      <a:r>
                        <a:rPr lang="en-US" altLang="zh-CN" sz="1600" b="0" i="0" kern="1200" dirty="0">
                          <a:solidFill>
                            <a:srgbClr val="0070C0"/>
                          </a:solidFill>
                          <a:effectLst/>
                          <a:latin typeface="+mn-lt"/>
                          <a:ea typeface="+mn-ea"/>
                          <a:cs typeface="+mn-cs"/>
                        </a:rPr>
                        <a:t>µs</a:t>
                      </a:r>
                      <a:r>
                        <a:rPr lang="en-US" altLang="zh-CN" sz="1600" kern="1200" dirty="0">
                          <a:solidFill>
                            <a:srgbClr val="0070C0"/>
                          </a:solidFill>
                          <a:latin typeface="+mn-lt"/>
                          <a:ea typeface="+mn-ea"/>
                          <a:cs typeface="+mn-cs"/>
                        </a:rPr>
                        <a:t> for</a:t>
                      </a:r>
                      <a:r>
                        <a:rPr lang="en-US" altLang="zh-CN" sz="1600" dirty="0">
                          <a:solidFill>
                            <a:srgbClr val="0070C0"/>
                          </a:solidFill>
                        </a:rPr>
                        <a:t> both uplink and downlink</a:t>
                      </a:r>
                    </a:p>
                    <a:p>
                      <a:pPr marL="0" indent="0">
                        <a:buFont typeface="Arial" panose="020B0604020202020204" pitchFamily="34" charset="0"/>
                        <a:buNone/>
                      </a:pPr>
                      <a:endParaRPr lang="en-US" altLang="zh-CN" sz="1600" dirty="0"/>
                    </a:p>
                  </a:txBody>
                  <a:tcPr/>
                </a:tc>
                <a:extLst>
                  <a:ext uri="{0D108BD9-81ED-4DB2-BD59-A6C34878D82A}">
                    <a16:rowId xmlns:a16="http://schemas.microsoft.com/office/drawing/2014/main" val="1067423149"/>
                  </a:ext>
                </a:extLst>
              </a:tr>
              <a:tr h="609182">
                <a:tc>
                  <a:txBody>
                    <a:bodyPr/>
                    <a:lstStyle/>
                    <a:p>
                      <a:pPr marL="0" algn="l" defTabSz="914400" rtl="0" eaLnBrk="1" latinLnBrk="0" hangingPunct="1"/>
                      <a:r>
                        <a:rPr lang="en-US" altLang="zh-CN" sz="1600" b="1" kern="1200" dirty="0">
                          <a:solidFill>
                            <a:schemeClr val="dk1"/>
                          </a:solidFill>
                          <a:latin typeface="+mn-lt"/>
                          <a:ea typeface="+mn-ea"/>
                          <a:cs typeface="+mn-cs"/>
                        </a:rPr>
                        <a:t>The spectrum used by the PE field </a:t>
                      </a:r>
                      <a:endParaRPr lang="zh-CN" altLang="en-US" sz="1600" b="1" kern="1200" dirty="0">
                        <a:solidFill>
                          <a:schemeClr val="dk1"/>
                        </a:solidFill>
                        <a:latin typeface="+mn-lt"/>
                        <a:ea typeface="+mn-ea"/>
                        <a:cs typeface="+mn-cs"/>
                      </a:endParaRPr>
                    </a:p>
                  </a:txBody>
                  <a:tcPr/>
                </a:tc>
                <a:tc>
                  <a:txBody>
                    <a:bodyPr/>
                    <a:lstStyle/>
                    <a:p>
                      <a:pPr marL="285750" indent="-285750">
                        <a:buFont typeface="Arial" panose="020B0604020202020204" pitchFamily="34" charset="0"/>
                        <a:buChar char="•"/>
                      </a:pPr>
                      <a:r>
                        <a:rPr lang="en-US" altLang="zh-CN" sz="1600" dirty="0">
                          <a:solidFill>
                            <a:srgbClr val="0070C0"/>
                          </a:solidFill>
                        </a:rPr>
                        <a:t>20MHz or approximately 20MHz wide</a:t>
                      </a:r>
                    </a:p>
                  </a:txBody>
                  <a:tcPr/>
                </a:tc>
                <a:extLst>
                  <a:ext uri="{0D108BD9-81ED-4DB2-BD59-A6C34878D82A}">
                    <a16:rowId xmlns:a16="http://schemas.microsoft.com/office/drawing/2014/main" val="2367539081"/>
                  </a:ext>
                </a:extLst>
              </a:tr>
            </a:tbl>
          </a:graphicData>
        </a:graphic>
      </p:graphicFrame>
    </p:spTree>
    <p:extLst>
      <p:ext uri="{BB962C8B-B14F-4D97-AF65-F5344CB8AC3E}">
        <p14:creationId xmlns:p14="http://schemas.microsoft.com/office/powerpoint/2010/main" val="3579871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310681" y="1771095"/>
            <a:ext cx="11761983" cy="2089953"/>
          </a:xfrm>
        </p:spPr>
        <p:txBody>
          <a:bodyPr/>
          <a:lstStyle/>
          <a:p>
            <a:r>
              <a:rPr lang="en-GB" altLang="zh-CN" sz="2000" b="0" dirty="0"/>
              <a:t>[1] IEEE 802.11-23/0480r3, UHR proposed PAR, Laurent </a:t>
            </a:r>
            <a:r>
              <a:rPr lang="en-GB" altLang="zh-CN" sz="2000" b="0" dirty="0" err="1"/>
              <a:t>Cariou</a:t>
            </a:r>
            <a:r>
              <a:rPr lang="en-GB" altLang="zh-CN" sz="2000" b="0" dirty="0"/>
              <a:t> (Intel)</a:t>
            </a:r>
          </a:p>
          <a:p>
            <a:r>
              <a:rPr lang="en-GB" altLang="zh-CN" sz="2000" b="0" dirty="0"/>
              <a:t>[2] IEEE 802.11-24/0209r</a:t>
            </a:r>
            <a:r>
              <a:rPr lang="en-US" altLang="zh-CN" sz="2000" b="0" dirty="0"/>
              <a:t>7</a:t>
            </a:r>
            <a:r>
              <a:rPr lang="en-GB" altLang="zh-CN" sz="2000" b="0" dirty="0"/>
              <a:t>, Specification framework for </a:t>
            </a:r>
            <a:r>
              <a:rPr lang="en-GB" altLang="zh-CN" sz="2000" b="0" dirty="0" err="1"/>
              <a:t>TGBn</a:t>
            </a:r>
            <a:r>
              <a:rPr lang="en-GB" altLang="zh-CN" sz="2000" b="0" dirty="0"/>
              <a:t>, Ross Jian Yu (Huawei)</a:t>
            </a:r>
          </a:p>
          <a:p>
            <a:r>
              <a:rPr lang="en-GB" altLang="zh-CN" sz="2000" b="0" dirty="0"/>
              <a:t>[3] IEEE 802.11-24/1590r1, Signal field and LDPC rate matching for Enhanced Long-Range, Juan Fang (Intel)</a:t>
            </a:r>
          </a:p>
          <a:p>
            <a:r>
              <a:rPr lang="en-GB" altLang="zh-CN" sz="2000" b="0" dirty="0"/>
              <a:t>[4] IEEE 802.11-24/1841r0, UHR ELR Design Open Topics, Rui Cao (NXP)</a:t>
            </a:r>
          </a:p>
          <a:p>
            <a:r>
              <a:rPr lang="en-GB" altLang="zh-CN" sz="2000" b="0" dirty="0"/>
              <a:t>[5] IEEE 802.11-24/1981r3, </a:t>
            </a:r>
            <a:r>
              <a:rPr lang="en-US" altLang="zh-CN" sz="2000" b="0" dirty="0"/>
              <a:t>PDT PHY Enhanced Long Range (ELR)</a:t>
            </a:r>
            <a:r>
              <a:rPr lang="en-GB" altLang="zh-CN" sz="2000" b="0" dirty="0"/>
              <a:t>, </a:t>
            </a:r>
            <a:r>
              <a:rPr lang="en-US" altLang="zh-CN" sz="2000" b="0" dirty="0"/>
              <a:t>Lin Yang</a:t>
            </a:r>
            <a:r>
              <a:rPr lang="en-GB" altLang="zh-CN" sz="2000" b="0" dirty="0"/>
              <a:t> (Qualcomm)</a:t>
            </a:r>
          </a:p>
          <a:p>
            <a:endParaRPr lang="en-GB" altLang="zh-CN" sz="2000" b="0" dirty="0"/>
          </a:p>
          <a:p>
            <a:endParaRPr lang="en-GB" altLang="zh-CN"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January 2025</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981201"/>
            <a:ext cx="10361084" cy="2239887"/>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Introduction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Recap</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Discussion on transmission of PE in ELR PPDU</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Conclusion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dirty="0"/>
              <a:t>Ke Zhong,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January 2025</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9453" y="506906"/>
            <a:ext cx="10361084" cy="1065213"/>
          </a:xfrm>
        </p:spPr>
        <p:txBody>
          <a:bodyPr/>
          <a:lstStyle/>
          <a:p>
            <a:r>
              <a:rPr lang="en-GB" dirty="0"/>
              <a:t>Introduction</a:t>
            </a:r>
          </a:p>
        </p:txBody>
      </p:sp>
      <p:sp>
        <p:nvSpPr>
          <p:cNvPr id="9218" name="Rectangle 2"/>
          <p:cNvSpPr>
            <a:spLocks noGrp="1" noChangeArrowheads="1"/>
          </p:cNvSpPr>
          <p:nvPr>
            <p:ph idx="1"/>
          </p:nvPr>
        </p:nvSpPr>
        <p:spPr>
          <a:xfrm>
            <a:off x="335359" y="1481642"/>
            <a:ext cx="11665296" cy="1811809"/>
          </a:xfrm>
          <a:ln/>
        </p:spPr>
        <p:txBody>
          <a:bodyPr/>
          <a:lstStyle/>
          <a:p>
            <a:pPr algn="just">
              <a:buFont typeface="Times New Roman" pitchFamily="16" charset="0"/>
              <a:buChar char="•"/>
            </a:pPr>
            <a:r>
              <a:rPr lang="en-GB" altLang="zh-CN" sz="1800" b="0" dirty="0"/>
              <a:t>In PAR of P802.11bn, the Ultra High Reliability (UHR) capability has been defined to improve Rate-vs-Range enhancement, reduce latency, and reduce power consumption for AP, compared to Extremely High Throughput (EHT) MAC/PHY operation [1].  </a:t>
            </a:r>
          </a:p>
          <a:p>
            <a:pPr algn="just">
              <a:spcBef>
                <a:spcPts val="200"/>
              </a:spcBef>
              <a:buFont typeface="Times New Roman" pitchFamily="16" charset="0"/>
              <a:buChar char="•"/>
            </a:pPr>
            <a:r>
              <a:rPr lang="en-GB" altLang="zh-CN" sz="1800" b="0" dirty="0"/>
              <a:t>To address the Tx power imbalance issue between downlink and uplink (about 10dB or so), Enhanced Long Range (ELR) has been investigated in UHR study group since the beginning of 802.11bn. The motion for PPDU frame format for ELR was passed in the November 2024 Plenary meeting. The detail of the motion is as follows [2]</a:t>
            </a:r>
            <a:r>
              <a:rPr lang="en-US" altLang="zh-CN" sz="1800" b="0" dirty="0"/>
              <a:t>:</a:t>
            </a:r>
            <a:endParaRPr lang="en-GB" altLang="zh-CN" sz="1800" kern="1200" dirty="0"/>
          </a:p>
          <a:p>
            <a:pPr marL="0" indent="0" algn="just">
              <a:spcBef>
                <a:spcPts val="1500"/>
              </a:spcBef>
            </a:pPr>
            <a:endParaRPr lang="en-GB" altLang="zh-CN" sz="1800" kern="1200" dirty="0"/>
          </a:p>
          <a:p>
            <a:pPr marL="0" indent="0" algn="just">
              <a:spcBef>
                <a:spcPts val="1500"/>
              </a:spcBef>
            </a:pPr>
            <a:endParaRPr lang="en-GB" altLang="zh-CN" sz="1800" kern="1200" dirty="0"/>
          </a:p>
        </p:txBody>
      </p:sp>
      <p:sp>
        <p:nvSpPr>
          <p:cNvPr id="6" name="Slide Number Placeholder 5"/>
          <p:cNvSpPr>
            <a:spLocks noGrp="1"/>
          </p:cNvSpPr>
          <p:nvPr>
            <p:ph type="sldNum" idx="12"/>
          </p:nvPr>
        </p:nvSpPr>
        <p:spPr>
          <a:xfrm>
            <a:off x="5743575" y="6494463"/>
            <a:ext cx="704849" cy="363537"/>
          </a:xfrm>
        </p:spPr>
        <p:txBody>
          <a:bodyPr/>
          <a:lstStyle/>
          <a:p>
            <a:r>
              <a:rPr lang="en-GB" dirty="0"/>
              <a:t>Slide </a:t>
            </a:r>
            <a:fld id="{8DC72EFA-1DF8-481C-8B66-C8A1D5DAFDEA}" type="slidenum">
              <a:rPr lang="en-GB"/>
              <a:pPr/>
              <a:t>3</a:t>
            </a:fld>
            <a:endParaRPr lang="en-GB" dirty="0"/>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January 2025</a:t>
            </a:r>
            <a:endParaRPr lang="en-GB" altLang="zh-CN" dirty="0"/>
          </a:p>
        </p:txBody>
      </p:sp>
      <p:sp>
        <p:nvSpPr>
          <p:cNvPr id="3" name="矩形 2">
            <a:extLst>
              <a:ext uri="{FF2B5EF4-FFF2-40B4-BE49-F238E27FC236}">
                <a16:creationId xmlns:a16="http://schemas.microsoft.com/office/drawing/2014/main" id="{C6BABAA8-27E0-3889-0376-FD4DB4CAE78F}"/>
              </a:ext>
            </a:extLst>
          </p:cNvPr>
          <p:cNvSpPr/>
          <p:nvPr/>
        </p:nvSpPr>
        <p:spPr bwMode="auto">
          <a:xfrm>
            <a:off x="1991544" y="3437884"/>
            <a:ext cx="8416868" cy="14530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文本框 7">
            <a:extLst>
              <a:ext uri="{FF2B5EF4-FFF2-40B4-BE49-F238E27FC236}">
                <a16:creationId xmlns:a16="http://schemas.microsoft.com/office/drawing/2014/main" id="{4FEAEDC4-BA9A-B818-4A03-83B9DA3EF18D}"/>
              </a:ext>
            </a:extLst>
          </p:cNvPr>
          <p:cNvSpPr txBox="1"/>
          <p:nvPr/>
        </p:nvSpPr>
        <p:spPr>
          <a:xfrm>
            <a:off x="1775519" y="3522523"/>
            <a:ext cx="8568952" cy="864339"/>
          </a:xfrm>
          <a:prstGeom prst="rect">
            <a:avLst/>
          </a:prstGeom>
          <a:noFill/>
        </p:spPr>
        <p:txBody>
          <a:bodyPr wrap="square">
            <a:spAutoFit/>
          </a:bodyPr>
          <a:lstStyle/>
          <a:p>
            <a:pPr marL="457200" lvl="1" indent="0"/>
            <a:r>
              <a:rPr lang="en-US" altLang="zh-CN" sz="1600" b="1" dirty="0">
                <a:solidFill>
                  <a:srgbClr val="000000"/>
                </a:solidFill>
                <a:latin typeface="+mn-lt"/>
                <a:ea typeface="+mn-ea"/>
              </a:rPr>
              <a:t>Move to add to the </a:t>
            </a:r>
            <a:r>
              <a:rPr lang="en-US" altLang="zh-CN" sz="1600" b="1" dirty="0" err="1">
                <a:solidFill>
                  <a:srgbClr val="000000"/>
                </a:solidFill>
                <a:latin typeface="+mn-lt"/>
                <a:ea typeface="+mn-ea"/>
              </a:rPr>
              <a:t>TGbn</a:t>
            </a:r>
            <a:r>
              <a:rPr lang="en-US" altLang="zh-CN" sz="1600" b="1" dirty="0">
                <a:solidFill>
                  <a:srgbClr val="000000"/>
                </a:solidFill>
                <a:latin typeface="+mn-lt"/>
                <a:ea typeface="+mn-ea"/>
              </a:rPr>
              <a:t> SFD the following: </a:t>
            </a:r>
          </a:p>
          <a:p>
            <a:pPr lvl="1">
              <a:buFont typeface="Arial" panose="020B0604020202020204" pitchFamily="34" charset="0"/>
              <a:buChar char="•"/>
            </a:pPr>
            <a:r>
              <a:rPr lang="en-US" altLang="zh-CN" sz="1800" dirty="0">
                <a:solidFill>
                  <a:srgbClr val="000000"/>
                </a:solidFill>
                <a:latin typeface="+mn-lt"/>
                <a:ea typeface="+mn-ea"/>
              </a:rPr>
              <a:t>	</a:t>
            </a:r>
            <a:r>
              <a:rPr lang="en-US" altLang="zh-CN" sz="1600" b="1" dirty="0">
                <a:solidFill>
                  <a:srgbClr val="000000"/>
                </a:solidFill>
                <a:latin typeface="+mn-lt"/>
                <a:ea typeface="+mn-ea"/>
              </a:rPr>
              <a:t>11bn defines the following PPDU frame format for ELR</a:t>
            </a:r>
          </a:p>
          <a:p>
            <a:pPr lvl="2" eaLnBrk="1" hangingPunct="1">
              <a:spcBef>
                <a:spcPts val="500"/>
              </a:spcBef>
              <a:buFont typeface="Arial" panose="020B0604020202020204" pitchFamily="34" charset="0"/>
              <a:buChar char="•"/>
            </a:pPr>
            <a:r>
              <a:rPr lang="en-US" altLang="zh-CN" sz="1200" dirty="0">
                <a:solidFill>
                  <a:srgbClr val="000000"/>
                </a:solidFill>
                <a:latin typeface="+mn-lt"/>
                <a:ea typeface="+mn-ea"/>
              </a:rPr>
              <a:t>PE TBD</a:t>
            </a:r>
          </a:p>
        </p:txBody>
      </p:sp>
      <p:pic>
        <p:nvPicPr>
          <p:cNvPr id="7" name="Picture 6">
            <a:extLst>
              <a:ext uri="{FF2B5EF4-FFF2-40B4-BE49-F238E27FC236}">
                <a16:creationId xmlns:a16="http://schemas.microsoft.com/office/drawing/2014/main" id="{8EB74093-4975-C606-89FE-2F2C996EC390}"/>
              </a:ext>
            </a:extLst>
          </p:cNvPr>
          <p:cNvPicPr>
            <a:picLocks noChangeAspect="1"/>
          </p:cNvPicPr>
          <p:nvPr/>
        </p:nvPicPr>
        <p:blipFill>
          <a:blip r:embed="rId3"/>
          <a:stretch>
            <a:fillRect/>
          </a:stretch>
        </p:blipFill>
        <p:spPr>
          <a:xfrm>
            <a:off x="2423591" y="4466935"/>
            <a:ext cx="7776864" cy="279967"/>
          </a:xfrm>
          <a:prstGeom prst="rect">
            <a:avLst/>
          </a:prstGeom>
        </p:spPr>
      </p:pic>
      <p:sp>
        <p:nvSpPr>
          <p:cNvPr id="12" name="文本框 11">
            <a:extLst>
              <a:ext uri="{FF2B5EF4-FFF2-40B4-BE49-F238E27FC236}">
                <a16:creationId xmlns:a16="http://schemas.microsoft.com/office/drawing/2014/main" id="{68B57DB6-AC96-81AF-0A34-52439FF3CDB1}"/>
              </a:ext>
            </a:extLst>
          </p:cNvPr>
          <p:cNvSpPr txBox="1"/>
          <p:nvPr/>
        </p:nvSpPr>
        <p:spPr>
          <a:xfrm>
            <a:off x="443370" y="5191692"/>
            <a:ext cx="11305257" cy="646331"/>
          </a:xfrm>
          <a:prstGeom prst="rect">
            <a:avLst/>
          </a:prstGeom>
          <a:noFill/>
        </p:spPr>
        <p:txBody>
          <a:bodyPr wrap="square">
            <a:spAutoFit/>
          </a:bodyPr>
          <a:lstStyle/>
          <a:p>
            <a:pPr marL="342900" indent="-342900" algn="just" eaLnBrk="1" hangingPunct="1">
              <a:spcBef>
                <a:spcPts val="200"/>
              </a:spcBef>
              <a:buFont typeface="Times New Roman" pitchFamily="16" charset="0"/>
              <a:buChar char="•"/>
            </a:pPr>
            <a:r>
              <a:rPr lang="en-GB" altLang="zh-CN" sz="1800" dirty="0">
                <a:solidFill>
                  <a:srgbClr val="000000"/>
                </a:solidFill>
                <a:latin typeface="+mn-lt"/>
                <a:ea typeface="+mn-ea"/>
              </a:rPr>
              <a:t>As we can see from the above passed motion that </a:t>
            </a:r>
            <a:r>
              <a:rPr lang="en-US" altLang="zh-CN" sz="1800" dirty="0">
                <a:solidFill>
                  <a:srgbClr val="000000"/>
                </a:solidFill>
                <a:latin typeface="+mn-lt"/>
                <a:ea typeface="+mn-ea"/>
              </a:rPr>
              <a:t>packet extension (</a:t>
            </a:r>
            <a:r>
              <a:rPr lang="en-GB" altLang="zh-CN" sz="1800" dirty="0">
                <a:solidFill>
                  <a:srgbClr val="000000"/>
                </a:solidFill>
                <a:latin typeface="+mn-lt"/>
                <a:ea typeface="+mn-ea"/>
              </a:rPr>
              <a:t>PE) in ELR PPDU is still TBD. In this contribution, the transmission of PE in ELR PPDU is discussed.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a:extLst>
              <a:ext uri="{FF2B5EF4-FFF2-40B4-BE49-F238E27FC236}">
                <a16:creationId xmlns:a16="http://schemas.microsoft.com/office/drawing/2014/main" id="{ACAF2C79-1BD8-8DE4-924B-1047CFE11D3A}"/>
              </a:ext>
            </a:extLst>
          </p:cNvPr>
          <p:cNvPicPr>
            <a:picLocks noChangeAspect="1"/>
          </p:cNvPicPr>
          <p:nvPr/>
        </p:nvPicPr>
        <p:blipFill>
          <a:blip r:embed="rId3"/>
          <a:stretch>
            <a:fillRect/>
          </a:stretch>
        </p:blipFill>
        <p:spPr>
          <a:xfrm>
            <a:off x="3502350" y="3099863"/>
            <a:ext cx="5187299" cy="1985321"/>
          </a:xfrm>
          <a:prstGeom prst="rect">
            <a:avLst/>
          </a:prstGeom>
        </p:spPr>
      </p:pic>
      <p:sp>
        <p:nvSpPr>
          <p:cNvPr id="2" name="Title 1"/>
          <p:cNvSpPr>
            <a:spLocks noGrp="1"/>
          </p:cNvSpPr>
          <p:nvPr>
            <p:ph type="title"/>
          </p:nvPr>
        </p:nvSpPr>
        <p:spPr>
          <a:xfrm>
            <a:off x="915458" y="510994"/>
            <a:ext cx="10077086"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3000" dirty="0"/>
              <a:t>Recap: PE in an HE PPDU</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January 2025</a:t>
            </a:r>
            <a:endParaRPr lang="en-GB" altLang="zh-CN" dirty="0"/>
          </a:p>
        </p:txBody>
      </p:sp>
      <p:sp>
        <p:nvSpPr>
          <p:cNvPr id="7" name="文本框 6">
            <a:extLst>
              <a:ext uri="{FF2B5EF4-FFF2-40B4-BE49-F238E27FC236}">
                <a16:creationId xmlns:a16="http://schemas.microsoft.com/office/drawing/2014/main" id="{38D11770-D037-463A-DFD2-EED5307F5316}"/>
              </a:ext>
            </a:extLst>
          </p:cNvPr>
          <p:cNvSpPr txBox="1"/>
          <p:nvPr/>
        </p:nvSpPr>
        <p:spPr>
          <a:xfrm>
            <a:off x="191344" y="1124744"/>
            <a:ext cx="11881320" cy="2062103"/>
          </a:xfrm>
          <a:prstGeom prst="rect">
            <a:avLst/>
          </a:prstGeom>
          <a:noFill/>
        </p:spPr>
        <p:txBody>
          <a:bodyPr wrap="square">
            <a:spAutoFit/>
          </a:bodyPr>
          <a:lstStyle/>
          <a:p>
            <a:pPr marL="285750" indent="-285750">
              <a:buFont typeface="Arial" panose="020B0604020202020204" pitchFamily="34" charset="0"/>
              <a:buChar char="•"/>
            </a:pPr>
            <a:r>
              <a:rPr lang="en-US" altLang="zh-CN" sz="1600" b="0" i="0" dirty="0">
                <a:solidFill>
                  <a:srgbClr val="000000"/>
                </a:solidFill>
                <a:effectLst/>
                <a:latin typeface="+mj-lt"/>
              </a:rPr>
              <a:t>A PE field of duration 0 µs, 4 µs, 8 µs, 12 µs, or 16 µs is present in an HE PPDU. </a:t>
            </a:r>
          </a:p>
          <a:p>
            <a:pPr marL="285750" indent="-285750">
              <a:buFont typeface="Arial" panose="020B0604020202020204" pitchFamily="34" charset="0"/>
              <a:buChar char="•"/>
            </a:pPr>
            <a:r>
              <a:rPr lang="en-US" altLang="zh-CN" sz="1600" b="0" i="0" dirty="0">
                <a:solidFill>
                  <a:srgbClr val="000000"/>
                </a:solidFill>
                <a:effectLst/>
                <a:latin typeface="+mj-lt"/>
              </a:rPr>
              <a:t>The PE field provides additional receive processing time at the end of the HE PPDU. </a:t>
            </a:r>
          </a:p>
          <a:p>
            <a:pPr marL="285750" indent="-285750">
              <a:buFont typeface="Arial" panose="020B0604020202020204" pitchFamily="34" charset="0"/>
              <a:buChar char="•"/>
            </a:pPr>
            <a:r>
              <a:rPr lang="en-US" altLang="zh-CN" sz="1600" b="0" i="0" dirty="0">
                <a:solidFill>
                  <a:srgbClr val="000000"/>
                </a:solidFill>
                <a:effectLst/>
                <a:latin typeface="+mj-lt"/>
              </a:rPr>
              <a:t>The PE field, if present, shall be transmitted with the same average power as the Data field and shall not cause significant power leakage outside of the spectrum used by the Data field. Other than that, its content is arbitrary. </a:t>
            </a:r>
          </a:p>
          <a:p>
            <a:pPr marL="285750" indent="-285750">
              <a:buFont typeface="Arial" panose="020B0604020202020204" pitchFamily="34" charset="0"/>
              <a:buChar char="•"/>
            </a:pPr>
            <a:r>
              <a:rPr lang="en-US" altLang="zh-CN" sz="1600" b="0" i="0" dirty="0">
                <a:solidFill>
                  <a:srgbClr val="000000"/>
                </a:solidFill>
                <a:effectLst/>
                <a:latin typeface="+mj-lt"/>
              </a:rPr>
              <a:t>In an OFDMA HE PPDU, the spectrum used by the Data field for the purpose of packet extension is commensurate with the locations and sizes of the occupied RUs, not the PPDU bandwidth. </a:t>
            </a:r>
          </a:p>
          <a:p>
            <a:pPr marL="285750" indent="-285750">
              <a:buFont typeface="Arial" panose="020B0604020202020204" pitchFamily="34" charset="0"/>
              <a:buChar char="•"/>
            </a:pPr>
            <a:r>
              <a:rPr lang="en-US" altLang="zh-CN" sz="1600" b="0" i="0" dirty="0">
                <a:solidFill>
                  <a:srgbClr val="000000"/>
                </a:solidFill>
                <a:effectLst/>
                <a:latin typeface="+mj-lt"/>
              </a:rPr>
              <a:t>The duration of the PE field for an HE SU PPDU, HE ER SU PPDU, or HE MU PPDU is determined by both the pre-FEC padding factor value in the last OFDM symbol(s) of the Data field and the TXVECTOR parameter NOMINAL_PACKET_PADDING.</a:t>
            </a:r>
            <a:r>
              <a:rPr lang="en-US" altLang="zh-CN" sz="1600" dirty="0">
                <a:latin typeface="+mj-lt"/>
              </a:rPr>
              <a:t> </a:t>
            </a:r>
          </a:p>
        </p:txBody>
      </p:sp>
      <p:sp>
        <p:nvSpPr>
          <p:cNvPr id="9" name="文本框 8">
            <a:extLst>
              <a:ext uri="{FF2B5EF4-FFF2-40B4-BE49-F238E27FC236}">
                <a16:creationId xmlns:a16="http://schemas.microsoft.com/office/drawing/2014/main" id="{4899B398-6723-AF78-712A-697796C10F4D}"/>
              </a:ext>
            </a:extLst>
          </p:cNvPr>
          <p:cNvSpPr txBox="1"/>
          <p:nvPr/>
        </p:nvSpPr>
        <p:spPr>
          <a:xfrm>
            <a:off x="207842" y="4941168"/>
            <a:ext cx="11720806" cy="584775"/>
          </a:xfrm>
          <a:prstGeom prst="rect">
            <a:avLst/>
          </a:prstGeom>
          <a:noFill/>
        </p:spPr>
        <p:txBody>
          <a:bodyPr wrap="square">
            <a:spAutoFit/>
          </a:bodyPr>
          <a:lstStyle/>
          <a:p>
            <a:pPr marL="285750" indent="-285750">
              <a:buFont typeface="Arial" panose="020B0604020202020204" pitchFamily="34" charset="0"/>
              <a:buChar char="•"/>
            </a:pPr>
            <a:r>
              <a:rPr lang="en-US" altLang="zh-CN" sz="1600" dirty="0">
                <a:solidFill>
                  <a:srgbClr val="000000"/>
                </a:solidFill>
                <a:latin typeface="+mj-lt"/>
              </a:rPr>
              <a:t>If transmitting an HE TB PPDU for which the TXVECTOR parameter TRIGGER_METHOD is TRIGGER_FRAME, each transmitter of an HE TB PPDU shall append a PE field with a duration TPE calculated using Equation (27-114) </a:t>
            </a:r>
            <a:endParaRPr lang="zh-CN" altLang="en-US" dirty="0"/>
          </a:p>
        </p:txBody>
      </p:sp>
      <p:pic>
        <p:nvPicPr>
          <p:cNvPr id="11" name="图片 10">
            <a:extLst>
              <a:ext uri="{FF2B5EF4-FFF2-40B4-BE49-F238E27FC236}">
                <a16:creationId xmlns:a16="http://schemas.microsoft.com/office/drawing/2014/main" id="{3101C068-1C52-1DF6-81A1-2D17EE3D9FF5}"/>
              </a:ext>
            </a:extLst>
          </p:cNvPr>
          <p:cNvPicPr>
            <a:picLocks noChangeAspect="1"/>
          </p:cNvPicPr>
          <p:nvPr/>
        </p:nvPicPr>
        <p:blipFill>
          <a:blip r:embed="rId4"/>
          <a:stretch>
            <a:fillRect/>
          </a:stretch>
        </p:blipFill>
        <p:spPr>
          <a:xfrm>
            <a:off x="2783632" y="5525943"/>
            <a:ext cx="6805250" cy="853514"/>
          </a:xfrm>
          <a:prstGeom prst="rect">
            <a:avLst/>
          </a:prstGeom>
        </p:spPr>
      </p:pic>
    </p:spTree>
    <p:extLst>
      <p:ext uri="{BB962C8B-B14F-4D97-AF65-F5344CB8AC3E}">
        <p14:creationId xmlns:p14="http://schemas.microsoft.com/office/powerpoint/2010/main" val="41109139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a:extLst>
              <a:ext uri="{FF2B5EF4-FFF2-40B4-BE49-F238E27FC236}">
                <a16:creationId xmlns:a16="http://schemas.microsoft.com/office/drawing/2014/main" id="{0876A670-2095-5072-E1DB-91189B06D439}"/>
              </a:ext>
            </a:extLst>
          </p:cNvPr>
          <p:cNvPicPr>
            <a:picLocks noChangeAspect="1"/>
          </p:cNvPicPr>
          <p:nvPr/>
        </p:nvPicPr>
        <p:blipFill>
          <a:blip r:embed="rId3"/>
          <a:stretch>
            <a:fillRect/>
          </a:stretch>
        </p:blipFill>
        <p:spPr>
          <a:xfrm>
            <a:off x="3905879" y="5836375"/>
            <a:ext cx="5184576" cy="629682"/>
          </a:xfrm>
          <a:prstGeom prst="rect">
            <a:avLst/>
          </a:prstGeom>
        </p:spPr>
      </p:pic>
      <p:pic>
        <p:nvPicPr>
          <p:cNvPr id="9" name="图片 8">
            <a:extLst>
              <a:ext uri="{FF2B5EF4-FFF2-40B4-BE49-F238E27FC236}">
                <a16:creationId xmlns:a16="http://schemas.microsoft.com/office/drawing/2014/main" id="{09F3DC0D-12CF-6EA1-910B-CF60E7D35668}"/>
              </a:ext>
            </a:extLst>
          </p:cNvPr>
          <p:cNvPicPr>
            <a:picLocks noChangeAspect="1"/>
          </p:cNvPicPr>
          <p:nvPr/>
        </p:nvPicPr>
        <p:blipFill>
          <a:blip r:embed="rId4"/>
          <a:stretch>
            <a:fillRect/>
          </a:stretch>
        </p:blipFill>
        <p:spPr>
          <a:xfrm>
            <a:off x="3905879" y="3796647"/>
            <a:ext cx="4176464" cy="1629225"/>
          </a:xfrm>
          <a:prstGeom prst="rect">
            <a:avLst/>
          </a:prstGeom>
        </p:spPr>
      </p:pic>
      <p:sp>
        <p:nvSpPr>
          <p:cNvPr id="2" name="Title 1"/>
          <p:cNvSpPr>
            <a:spLocks noGrp="1"/>
          </p:cNvSpPr>
          <p:nvPr>
            <p:ph type="title"/>
          </p:nvPr>
        </p:nvSpPr>
        <p:spPr>
          <a:xfrm>
            <a:off x="839416" y="476672"/>
            <a:ext cx="10361084"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3000" dirty="0"/>
              <a:t>Recap: PE in an EHT PPDU</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January 2025</a:t>
            </a:r>
            <a:endParaRPr lang="en-GB" altLang="zh-CN" dirty="0"/>
          </a:p>
        </p:txBody>
      </p:sp>
      <p:sp>
        <p:nvSpPr>
          <p:cNvPr id="7" name="文本框 6">
            <a:extLst>
              <a:ext uri="{FF2B5EF4-FFF2-40B4-BE49-F238E27FC236}">
                <a16:creationId xmlns:a16="http://schemas.microsoft.com/office/drawing/2014/main" id="{38D11770-D037-463A-DFD2-EED5307F5316}"/>
              </a:ext>
            </a:extLst>
          </p:cNvPr>
          <p:cNvSpPr txBox="1"/>
          <p:nvPr/>
        </p:nvSpPr>
        <p:spPr>
          <a:xfrm>
            <a:off x="142100" y="1050409"/>
            <a:ext cx="12192000" cy="2954655"/>
          </a:xfrm>
          <a:prstGeom prst="rect">
            <a:avLst/>
          </a:prstGeom>
          <a:noFill/>
        </p:spPr>
        <p:txBody>
          <a:bodyPr wrap="square">
            <a:spAutoFit/>
          </a:bodyPr>
          <a:lstStyle/>
          <a:p>
            <a:pPr marL="285750" indent="-285750">
              <a:buFont typeface="Arial" panose="020B0604020202020204" pitchFamily="34" charset="0"/>
              <a:buChar char="•"/>
            </a:pPr>
            <a:r>
              <a:rPr lang="en-US" altLang="zh-CN" sz="1500" b="0" i="0" dirty="0">
                <a:solidFill>
                  <a:srgbClr val="000000"/>
                </a:solidFill>
                <a:effectLst/>
                <a:latin typeface="+mj-lt"/>
              </a:rPr>
              <a:t>A PE field of duration 0 µs, 4 µs, 8 µs, 12 µs, 16 µs, or 20 µs is present in an EHT PPDU. A PE field of duration 20 µs is only allowed in the following cases:</a:t>
            </a:r>
          </a:p>
          <a:p>
            <a:pPr lvl="1"/>
            <a:r>
              <a:rPr lang="en-US" altLang="zh-CN" sz="1500" b="0" i="0" dirty="0">
                <a:solidFill>
                  <a:srgbClr val="000000"/>
                </a:solidFill>
                <a:effectLst/>
                <a:latin typeface="+mj-lt"/>
              </a:rPr>
              <a:t>— an EHT MU PPDU with at least one participating STA being modulated with 4096-QAM,</a:t>
            </a:r>
          </a:p>
          <a:p>
            <a:pPr lvl="1"/>
            <a:r>
              <a:rPr lang="en-US" altLang="zh-CN" sz="1500" b="0" i="0" dirty="0">
                <a:solidFill>
                  <a:srgbClr val="000000"/>
                </a:solidFill>
                <a:effectLst/>
                <a:latin typeface="+mj-lt"/>
              </a:rPr>
              <a:t>— a 320 MHz EHT MU PPDU if the size of one of the allocated RU or MRU is greater than 2×996, </a:t>
            </a:r>
          </a:p>
          <a:p>
            <a:pPr lvl="1"/>
            <a:r>
              <a:rPr lang="en-US" altLang="zh-CN" sz="1500" b="0" i="0" dirty="0">
                <a:solidFill>
                  <a:srgbClr val="000000"/>
                </a:solidFill>
                <a:effectLst/>
                <a:latin typeface="+mj-lt"/>
              </a:rPr>
              <a:t>— an EHT TB PPDU</a:t>
            </a:r>
            <a:r>
              <a:rPr lang="en-US" altLang="zh-CN" sz="1500" dirty="0">
                <a:latin typeface="+mj-lt"/>
              </a:rPr>
              <a:t> </a:t>
            </a:r>
          </a:p>
          <a:p>
            <a:pPr marL="285750" indent="-285750">
              <a:buFont typeface="Arial" panose="020B0604020202020204" pitchFamily="34" charset="0"/>
              <a:buChar char="•"/>
            </a:pPr>
            <a:r>
              <a:rPr lang="en-US" altLang="zh-CN" sz="1500" dirty="0">
                <a:solidFill>
                  <a:srgbClr val="000000"/>
                </a:solidFill>
                <a:latin typeface="+mj-lt"/>
              </a:rPr>
              <a:t>A non-AP EHT STA shall support transmission of an EHT TB PPDU with a PE field of duration up to 20 µs, and reception of an EHT MU PPDU with a PE field of duration up to 20 µs. </a:t>
            </a:r>
          </a:p>
          <a:p>
            <a:pPr marL="285750" indent="-285750">
              <a:buFont typeface="Arial" panose="020B0604020202020204" pitchFamily="34" charset="0"/>
              <a:buChar char="•"/>
            </a:pPr>
            <a:r>
              <a:rPr lang="en-US" altLang="zh-CN" sz="1500" dirty="0">
                <a:solidFill>
                  <a:srgbClr val="000000"/>
                </a:solidFill>
                <a:latin typeface="+mj-lt"/>
              </a:rPr>
              <a:t>The PE field, if present, shall be transmitted with the same average power as the Data field. Other than that, its content is arbitrary. </a:t>
            </a:r>
          </a:p>
          <a:p>
            <a:pPr marL="285750" indent="-285750">
              <a:buFont typeface="Arial" panose="020B0604020202020204" pitchFamily="34" charset="0"/>
              <a:buChar char="•"/>
            </a:pPr>
            <a:r>
              <a:rPr lang="en-US" altLang="zh-CN" sz="1500" dirty="0">
                <a:solidFill>
                  <a:srgbClr val="000000"/>
                </a:solidFill>
                <a:latin typeface="+mj-lt"/>
              </a:rPr>
              <a:t>The spectrum used by the PE field shall be commensurate with the locations and sizes of the occupied RU(s) or MRU(s) in the Data field to minimize power leakage outside of the spectrum used by the Data field. </a:t>
            </a:r>
          </a:p>
          <a:p>
            <a:pPr marL="285750" indent="-285750">
              <a:buFont typeface="Arial" panose="020B0604020202020204" pitchFamily="34" charset="0"/>
              <a:buChar char="•"/>
            </a:pPr>
            <a:r>
              <a:rPr lang="en-US" altLang="zh-CN" sz="1500" b="0" i="0" dirty="0">
                <a:solidFill>
                  <a:srgbClr val="000000"/>
                </a:solidFill>
                <a:effectLst/>
                <a:latin typeface="+mj-lt"/>
              </a:rPr>
              <a:t>The duration of the PE field for an EHT MU PPDU is determined by both the pre-FEC padding factor value in the last OFDM symbol of the Data field, and the TXVECTOR parameter NOMINAL_PACKET_PADDING as described in 35.13 (Nominal packet padding values selection rules).</a:t>
            </a:r>
            <a:r>
              <a:rPr lang="en-US" altLang="zh-CN" sz="1500" dirty="0">
                <a:latin typeface="+mj-lt"/>
              </a:rPr>
              <a:t> </a:t>
            </a:r>
            <a:endParaRPr lang="en-US" altLang="zh-CN" sz="1500" dirty="0">
              <a:solidFill>
                <a:schemeClr val="tx1"/>
              </a:solidFill>
              <a:latin typeface="+mj-lt"/>
              <a:cs typeface="Times New Roman" panose="02020603050405020304" pitchFamily="18" charset="0"/>
            </a:endParaRPr>
          </a:p>
        </p:txBody>
      </p:sp>
      <p:sp>
        <p:nvSpPr>
          <p:cNvPr id="8" name="文本框 7">
            <a:extLst>
              <a:ext uri="{FF2B5EF4-FFF2-40B4-BE49-F238E27FC236}">
                <a16:creationId xmlns:a16="http://schemas.microsoft.com/office/drawing/2014/main" id="{246E8E96-15B1-496F-4D60-A1C0DAB191BC}"/>
              </a:ext>
            </a:extLst>
          </p:cNvPr>
          <p:cNvSpPr txBox="1"/>
          <p:nvPr/>
        </p:nvSpPr>
        <p:spPr>
          <a:xfrm>
            <a:off x="142100" y="5328191"/>
            <a:ext cx="12067208" cy="553998"/>
          </a:xfrm>
          <a:prstGeom prst="rect">
            <a:avLst/>
          </a:prstGeom>
          <a:noFill/>
        </p:spPr>
        <p:txBody>
          <a:bodyPr wrap="square">
            <a:spAutoFit/>
          </a:bodyPr>
          <a:lstStyle/>
          <a:p>
            <a:pPr marL="285750" indent="-285750">
              <a:buFont typeface="Arial" panose="020B0604020202020204" pitchFamily="34" charset="0"/>
              <a:buChar char="•"/>
            </a:pPr>
            <a:r>
              <a:rPr lang="en-US" altLang="zh-CN" sz="1500" dirty="0">
                <a:solidFill>
                  <a:srgbClr val="000000"/>
                </a:solidFill>
                <a:latin typeface="+mj-lt"/>
              </a:rPr>
              <a:t>If transmitting an EHT TB PPDU for which the TXVECTOR parameter TRIGGER_METHOD is TRIGGER_FRAME, each transmitter of an EHT TB PPDU shall append a PE field with a duration calculated using Equation (36-92). </a:t>
            </a:r>
            <a:endParaRPr lang="zh-CN" altLang="en-US" sz="1500" dirty="0"/>
          </a:p>
        </p:txBody>
      </p:sp>
    </p:spTree>
    <p:extLst>
      <p:ext uri="{BB962C8B-B14F-4D97-AF65-F5344CB8AC3E}">
        <p14:creationId xmlns:p14="http://schemas.microsoft.com/office/powerpoint/2010/main" val="564096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图片 18">
            <a:extLst>
              <a:ext uri="{FF2B5EF4-FFF2-40B4-BE49-F238E27FC236}">
                <a16:creationId xmlns:a16="http://schemas.microsoft.com/office/drawing/2014/main" id="{9A94FCF9-E44F-BD2B-AFCA-E4BFECD24DA7}"/>
              </a:ext>
            </a:extLst>
          </p:cNvPr>
          <p:cNvPicPr>
            <a:picLocks noChangeAspect="1"/>
          </p:cNvPicPr>
          <p:nvPr/>
        </p:nvPicPr>
        <p:blipFill>
          <a:blip r:embed="rId3"/>
          <a:stretch>
            <a:fillRect/>
          </a:stretch>
        </p:blipFill>
        <p:spPr>
          <a:xfrm>
            <a:off x="3258020" y="3568474"/>
            <a:ext cx="5641949" cy="2649912"/>
          </a:xfrm>
          <a:prstGeom prst="rect">
            <a:avLst/>
          </a:prstGeom>
        </p:spPr>
      </p:pic>
      <p:pic>
        <p:nvPicPr>
          <p:cNvPr id="13" name="图片 12">
            <a:extLst>
              <a:ext uri="{FF2B5EF4-FFF2-40B4-BE49-F238E27FC236}">
                <a16:creationId xmlns:a16="http://schemas.microsoft.com/office/drawing/2014/main" id="{BE677D18-D0A3-93C2-78F6-7570136CAA0B}"/>
              </a:ext>
            </a:extLst>
          </p:cNvPr>
          <p:cNvPicPr>
            <a:picLocks noChangeAspect="1"/>
          </p:cNvPicPr>
          <p:nvPr/>
        </p:nvPicPr>
        <p:blipFill>
          <a:blip r:embed="rId4"/>
          <a:stretch>
            <a:fillRect/>
          </a:stretch>
        </p:blipFill>
        <p:spPr>
          <a:xfrm>
            <a:off x="3131771" y="2308763"/>
            <a:ext cx="6027942" cy="1120237"/>
          </a:xfrm>
          <a:prstGeom prst="rect">
            <a:avLst/>
          </a:prstGeom>
        </p:spPr>
      </p:pic>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January 2025</a:t>
            </a:r>
            <a:endParaRPr lang="en-GB" altLang="zh-CN" dirty="0"/>
          </a:p>
        </p:txBody>
      </p:sp>
      <p:sp>
        <p:nvSpPr>
          <p:cNvPr id="7" name="文本框 6">
            <a:extLst>
              <a:ext uri="{FF2B5EF4-FFF2-40B4-BE49-F238E27FC236}">
                <a16:creationId xmlns:a16="http://schemas.microsoft.com/office/drawing/2014/main" id="{AF2A499A-F5B5-9F40-DAB1-65930D85972A}"/>
              </a:ext>
            </a:extLst>
          </p:cNvPr>
          <p:cNvSpPr txBox="1"/>
          <p:nvPr/>
        </p:nvSpPr>
        <p:spPr>
          <a:xfrm>
            <a:off x="72658" y="1124744"/>
            <a:ext cx="12012674" cy="1426031"/>
          </a:xfrm>
          <a:prstGeom prst="rect">
            <a:avLst/>
          </a:prstGeom>
          <a:noFill/>
        </p:spPr>
        <p:txBody>
          <a:bodyPr wrap="square" rtlCol="0">
            <a:spAutoFit/>
          </a:bodyPr>
          <a:lstStyle/>
          <a:p>
            <a:pPr marL="285750" indent="-285750" algn="just">
              <a:spcBef>
                <a:spcPts val="200"/>
              </a:spcBef>
              <a:buFont typeface="Arial" panose="020B0604020202020204" pitchFamily="34" charset="0"/>
              <a:buChar char="•"/>
            </a:pPr>
            <a:r>
              <a:rPr lang="en-US" altLang="zh-CN" sz="1700" dirty="0">
                <a:solidFill>
                  <a:schemeClr val="tx1"/>
                </a:solidFill>
                <a:latin typeface="Times New Roman" panose="02020603050405020304" pitchFamily="18" charset="0"/>
                <a:cs typeface="Times New Roman" panose="02020603050405020304" pitchFamily="18" charset="0"/>
              </a:rPr>
              <a:t>In [3], </a:t>
            </a:r>
            <a:r>
              <a:rPr lang="en-US" altLang="zh-CN" sz="1700" b="0" i="0" dirty="0">
                <a:solidFill>
                  <a:srgbClr val="000000"/>
                </a:solidFill>
                <a:effectLst/>
                <a:latin typeface="+mj-lt"/>
              </a:rPr>
              <a:t>the pre-FEC padding factor value in the last OFDM symbol of the ELR-Data field, is proposed to be fixed (e.g., </a:t>
            </a:r>
            <a:r>
              <a:rPr lang="en-US" altLang="zh-CN" sz="1700" dirty="0" err="1">
                <a:solidFill>
                  <a:srgbClr val="000000"/>
                </a:solidFill>
                <a:latin typeface="+mj-lt"/>
              </a:rPr>
              <a:t>a_factor</a:t>
            </a:r>
            <a:r>
              <a:rPr lang="en-US" altLang="zh-CN" sz="1700" dirty="0">
                <a:solidFill>
                  <a:srgbClr val="000000"/>
                </a:solidFill>
                <a:latin typeface="+mj-lt"/>
              </a:rPr>
              <a:t> = 4 in Table 27-47 in HE and Table 36-61 in EHT) to reduce signalling overhead. </a:t>
            </a:r>
          </a:p>
          <a:p>
            <a:pPr marL="285750" indent="-285750" algn="just">
              <a:spcBef>
                <a:spcPts val="200"/>
              </a:spcBef>
              <a:buFont typeface="Arial" panose="020B0604020202020204" pitchFamily="34" charset="0"/>
              <a:buChar char="•"/>
            </a:pPr>
            <a:r>
              <a:rPr lang="en-US" altLang="zh-CN" sz="1700" b="0" i="0" dirty="0">
                <a:solidFill>
                  <a:srgbClr val="000000"/>
                </a:solidFill>
                <a:effectLst/>
                <a:latin typeface="+mj-lt"/>
              </a:rPr>
              <a:t>In [4], for ELR PPDU </a:t>
            </a:r>
            <a:r>
              <a:rPr lang="en-US" altLang="zh-CN" sz="1700" dirty="0">
                <a:solidFill>
                  <a:srgbClr val="000000"/>
                </a:solidFill>
                <a:latin typeface="+mj-lt"/>
              </a:rPr>
              <a:t>it further suggests to define T_PE = 8</a:t>
            </a:r>
            <a:r>
              <a:rPr lang="en-US" altLang="zh-CN" sz="1700" b="0" i="0" dirty="0">
                <a:solidFill>
                  <a:srgbClr val="000000"/>
                </a:solidFill>
                <a:effectLst/>
                <a:latin typeface="+mj-lt"/>
              </a:rPr>
              <a:t>µs</a:t>
            </a:r>
            <a:r>
              <a:rPr lang="en-US" altLang="zh-CN" sz="1700" dirty="0">
                <a:solidFill>
                  <a:srgbClr val="000000"/>
                </a:solidFill>
                <a:latin typeface="+mj-lt"/>
              </a:rPr>
              <a:t> to accommodate more Rx support (i.e., for all constellations, NSS and RU allocations in ELR) </a:t>
            </a:r>
            <a:r>
              <a:rPr lang="en-US" altLang="zh-CN" sz="1700" b="0" i="0" dirty="0">
                <a:solidFill>
                  <a:srgbClr val="000000"/>
                </a:solidFill>
                <a:effectLst/>
                <a:latin typeface="+mj-lt"/>
              </a:rPr>
              <a:t>considering that </a:t>
            </a:r>
            <a:r>
              <a:rPr lang="en-US" altLang="zh-CN" sz="1700" dirty="0" err="1">
                <a:solidFill>
                  <a:srgbClr val="000000"/>
                </a:solidFill>
                <a:latin typeface="+mj-lt"/>
              </a:rPr>
              <a:t>a_factor</a:t>
            </a:r>
            <a:r>
              <a:rPr lang="en-US" altLang="zh-CN" sz="1700" dirty="0">
                <a:solidFill>
                  <a:srgbClr val="000000"/>
                </a:solidFill>
                <a:latin typeface="+mj-lt"/>
              </a:rPr>
              <a:t> = 4. This T_PE = 8</a:t>
            </a:r>
            <a:r>
              <a:rPr lang="en-US" altLang="zh-CN" sz="1700" b="0" i="0" dirty="0">
                <a:solidFill>
                  <a:srgbClr val="000000"/>
                </a:solidFill>
                <a:effectLst/>
                <a:latin typeface="+mj-lt"/>
              </a:rPr>
              <a:t>µs</a:t>
            </a:r>
            <a:r>
              <a:rPr lang="en-US" altLang="zh-CN" sz="1700" dirty="0">
                <a:solidFill>
                  <a:srgbClr val="000000"/>
                </a:solidFill>
                <a:latin typeface="+mj-lt"/>
              </a:rPr>
              <a:t> is claimed to be enough for the maximum 3.33Mb/s target data rate for ELR PPDU. </a:t>
            </a:r>
          </a:p>
        </p:txBody>
      </p:sp>
      <p:sp>
        <p:nvSpPr>
          <p:cNvPr id="11" name="Title 1">
            <a:extLst>
              <a:ext uri="{FF2B5EF4-FFF2-40B4-BE49-F238E27FC236}">
                <a16:creationId xmlns:a16="http://schemas.microsoft.com/office/drawing/2014/main" id="{B7D842CD-E9D3-6E7C-2902-14426BABB0CA}"/>
              </a:ext>
            </a:extLst>
          </p:cNvPr>
          <p:cNvSpPr>
            <a:spLocks noGrp="1"/>
          </p:cNvSpPr>
          <p:nvPr>
            <p:ph type="title"/>
          </p:nvPr>
        </p:nvSpPr>
        <p:spPr>
          <a:xfrm>
            <a:off x="898453" y="508180"/>
            <a:ext cx="10361084"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3000" dirty="0"/>
              <a:t>Recap: Current PE considerations in ELR PPDU [3],[4]</a:t>
            </a:r>
          </a:p>
        </p:txBody>
      </p:sp>
      <p:sp>
        <p:nvSpPr>
          <p:cNvPr id="15" name="文本框 14">
            <a:extLst>
              <a:ext uri="{FF2B5EF4-FFF2-40B4-BE49-F238E27FC236}">
                <a16:creationId xmlns:a16="http://schemas.microsoft.com/office/drawing/2014/main" id="{5A2E65B9-B385-D7B0-5FE6-88407531AFAB}"/>
              </a:ext>
            </a:extLst>
          </p:cNvPr>
          <p:cNvSpPr txBox="1"/>
          <p:nvPr/>
        </p:nvSpPr>
        <p:spPr>
          <a:xfrm>
            <a:off x="4163754" y="3313763"/>
            <a:ext cx="4104456" cy="307777"/>
          </a:xfrm>
          <a:prstGeom prst="rect">
            <a:avLst/>
          </a:prstGeom>
          <a:noFill/>
        </p:spPr>
        <p:txBody>
          <a:bodyPr wrap="square">
            <a:spAutoFit/>
          </a:bodyPr>
          <a:lstStyle/>
          <a:p>
            <a:r>
              <a:rPr lang="en-US" altLang="zh-CN" sz="1400" dirty="0">
                <a:solidFill>
                  <a:srgbClr val="000000"/>
                </a:solidFill>
                <a:latin typeface="+mj-lt"/>
              </a:rPr>
              <a:t>EHT PHY Capabilities Information field format</a:t>
            </a:r>
            <a:endParaRPr lang="zh-CN" altLang="en-US" sz="1400" dirty="0"/>
          </a:p>
        </p:txBody>
      </p:sp>
      <p:sp>
        <p:nvSpPr>
          <p:cNvPr id="21" name="文本框 20">
            <a:extLst>
              <a:ext uri="{FF2B5EF4-FFF2-40B4-BE49-F238E27FC236}">
                <a16:creationId xmlns:a16="http://schemas.microsoft.com/office/drawing/2014/main" id="{8AD8C2D5-C043-D3E6-D4A5-15062EAE4B70}"/>
              </a:ext>
            </a:extLst>
          </p:cNvPr>
          <p:cNvSpPr txBox="1"/>
          <p:nvPr/>
        </p:nvSpPr>
        <p:spPr>
          <a:xfrm>
            <a:off x="4049895" y="6165320"/>
            <a:ext cx="4896544" cy="307777"/>
          </a:xfrm>
          <a:prstGeom prst="rect">
            <a:avLst/>
          </a:prstGeom>
          <a:noFill/>
        </p:spPr>
        <p:txBody>
          <a:bodyPr wrap="square">
            <a:spAutoFit/>
          </a:bodyPr>
          <a:lstStyle/>
          <a:p>
            <a:r>
              <a:rPr lang="en-US" altLang="zh-CN" sz="1400" dirty="0">
                <a:solidFill>
                  <a:srgbClr val="000000"/>
                </a:solidFill>
                <a:latin typeface="+mj-lt"/>
              </a:rPr>
              <a:t>Subfield of the EHT PHY Capabilities Information field </a:t>
            </a:r>
            <a:endParaRPr lang="zh-CN" altLang="en-US" sz="1400" dirty="0"/>
          </a:p>
        </p:txBody>
      </p:sp>
    </p:spTree>
    <p:extLst>
      <p:ext uri="{BB962C8B-B14F-4D97-AF65-F5344CB8AC3E}">
        <p14:creationId xmlns:p14="http://schemas.microsoft.com/office/powerpoint/2010/main" val="38974730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a:extLst>
              <a:ext uri="{FF2B5EF4-FFF2-40B4-BE49-F238E27FC236}">
                <a16:creationId xmlns:a16="http://schemas.microsoft.com/office/drawing/2014/main" id="{C02AA274-652A-4FA3-50A7-BC3E8926E3E3}"/>
              </a:ext>
            </a:extLst>
          </p:cNvPr>
          <p:cNvGraphicFramePr>
            <a:graphicFrameLocks noGrp="1"/>
          </p:cNvGraphicFramePr>
          <p:nvPr>
            <p:extLst>
              <p:ext uri="{D42A27DB-BD31-4B8C-83A1-F6EECF244321}">
                <p14:modId xmlns:p14="http://schemas.microsoft.com/office/powerpoint/2010/main" val="515435596"/>
              </p:ext>
            </p:extLst>
          </p:nvPr>
        </p:nvGraphicFramePr>
        <p:xfrm>
          <a:off x="543385" y="1876009"/>
          <a:ext cx="11529279" cy="4222235"/>
        </p:xfrm>
        <a:graphic>
          <a:graphicData uri="http://schemas.openxmlformats.org/drawingml/2006/table">
            <a:tbl>
              <a:tblPr firstRow="1" bandRow="1">
                <a:tableStyleId>{5C22544A-7EE6-4342-B048-85BDC9FD1C3A}</a:tableStyleId>
              </a:tblPr>
              <a:tblGrid>
                <a:gridCol w="1944216">
                  <a:extLst>
                    <a:ext uri="{9D8B030D-6E8A-4147-A177-3AD203B41FA5}">
                      <a16:colId xmlns:a16="http://schemas.microsoft.com/office/drawing/2014/main" val="3326147301"/>
                    </a:ext>
                  </a:extLst>
                </a:gridCol>
                <a:gridCol w="9585063">
                  <a:extLst>
                    <a:ext uri="{9D8B030D-6E8A-4147-A177-3AD203B41FA5}">
                      <a16:colId xmlns:a16="http://schemas.microsoft.com/office/drawing/2014/main" val="3247087093"/>
                    </a:ext>
                  </a:extLst>
                </a:gridCol>
              </a:tblGrid>
              <a:tr h="400863">
                <a:tc>
                  <a:txBody>
                    <a:bodyPr/>
                    <a:lstStyle/>
                    <a:p>
                      <a:endParaRPr lang="zh-CN" altLang="en-US" dirty="0"/>
                    </a:p>
                  </a:txBody>
                  <a:tcPr/>
                </a:tc>
                <a:tc>
                  <a:txBody>
                    <a:bodyPr/>
                    <a:lstStyle/>
                    <a:p>
                      <a:pPr algn="ctr"/>
                      <a:r>
                        <a:rPr lang="en-US" altLang="zh-CN" sz="1600" dirty="0"/>
                        <a:t>Suggested PE parameters in ELR PPDU</a:t>
                      </a:r>
                      <a:endParaRPr lang="zh-CN" altLang="en-US" sz="1600" dirty="0"/>
                    </a:p>
                  </a:txBody>
                  <a:tcPr/>
                </a:tc>
                <a:extLst>
                  <a:ext uri="{0D108BD9-81ED-4DB2-BD59-A6C34878D82A}">
                    <a16:rowId xmlns:a16="http://schemas.microsoft.com/office/drawing/2014/main" val="1948557564"/>
                  </a:ext>
                </a:extLst>
              </a:tr>
              <a:tr h="428929">
                <a:tc>
                  <a:txBody>
                    <a:bodyPr/>
                    <a:lstStyle/>
                    <a:p>
                      <a:r>
                        <a:rPr lang="en-US" altLang="zh-CN" sz="1600" b="1" dirty="0"/>
                        <a:t>Transmission power </a:t>
                      </a:r>
                      <a:endParaRPr lang="zh-CN" altLang="en-US" sz="1600" b="1"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600" b="0" i="0" dirty="0">
                          <a:solidFill>
                            <a:srgbClr val="0070C0"/>
                          </a:solidFill>
                          <a:effectLst/>
                          <a:latin typeface="TimesNewRoman"/>
                          <a:cs typeface="Times New Roman" panose="02020603050405020304" pitchFamily="18" charset="0"/>
                        </a:rPr>
                        <a:t>T</a:t>
                      </a:r>
                      <a:r>
                        <a:rPr lang="en-US" altLang="zh-CN" sz="1600" b="0" i="0" dirty="0">
                          <a:solidFill>
                            <a:srgbClr val="0070C0"/>
                          </a:solidFill>
                          <a:effectLst/>
                          <a:latin typeface="TimesNewRoman"/>
                        </a:rPr>
                        <a:t>he PE field </a:t>
                      </a:r>
                      <a:r>
                        <a:rPr lang="en-US" altLang="zh-CN" sz="1600" dirty="0">
                          <a:solidFill>
                            <a:srgbClr val="0070C0"/>
                          </a:solidFill>
                          <a:latin typeface="Times New Roman" panose="02020603050405020304" pitchFamily="18" charset="0"/>
                          <a:cs typeface="Times New Roman" panose="02020603050405020304" pitchFamily="18" charset="0"/>
                        </a:rPr>
                        <a:t>in ELR PPDU</a:t>
                      </a:r>
                      <a:r>
                        <a:rPr lang="en-US" altLang="zh-CN" sz="1600" b="0" i="0" dirty="0">
                          <a:solidFill>
                            <a:srgbClr val="0070C0"/>
                          </a:solidFill>
                          <a:effectLst/>
                          <a:latin typeface="TimesNewRoman"/>
                          <a:cs typeface="Times New Roman" panose="02020603050405020304" pitchFamily="18" charset="0"/>
                        </a:rPr>
                        <a:t> </a:t>
                      </a:r>
                      <a:r>
                        <a:rPr lang="en-US" altLang="zh-CN" sz="1600" b="0" i="0" dirty="0">
                          <a:solidFill>
                            <a:srgbClr val="0070C0"/>
                          </a:solidFill>
                          <a:effectLst/>
                          <a:latin typeface="TimesNewRoman"/>
                        </a:rPr>
                        <a:t>shall be transmitted with the same average power as the ELR-Data field</a:t>
                      </a:r>
                    </a:p>
                  </a:txBody>
                  <a:tcPr/>
                </a:tc>
                <a:extLst>
                  <a:ext uri="{0D108BD9-81ED-4DB2-BD59-A6C34878D82A}">
                    <a16:rowId xmlns:a16="http://schemas.microsoft.com/office/drawing/2014/main" val="3882118979"/>
                  </a:ext>
                </a:extLst>
              </a:tr>
              <a:tr h="3392443">
                <a:tc>
                  <a:txBody>
                    <a:bodyPr/>
                    <a:lstStyle/>
                    <a:p>
                      <a:r>
                        <a:rPr lang="en-US" altLang="zh-CN" sz="1600" b="1" dirty="0"/>
                        <a:t>Duration of the PE field</a:t>
                      </a:r>
                      <a:endParaRPr lang="zh-CN" altLang="en-US" sz="1600" b="1" dirty="0"/>
                    </a:p>
                  </a:txBody>
                  <a:tcPr/>
                </a:tc>
                <a:tc>
                  <a:txBody>
                    <a:bodyPr/>
                    <a:lstStyle/>
                    <a:p>
                      <a:pPr marL="285750" indent="-285750">
                        <a:buFont typeface="Arial" panose="020B0604020202020204" pitchFamily="34" charset="0"/>
                        <a:buChar char="•"/>
                      </a:pPr>
                      <a:r>
                        <a:rPr lang="en-US" altLang="zh-CN" sz="1600" dirty="0">
                          <a:solidFill>
                            <a:srgbClr val="0070C0"/>
                          </a:solidFill>
                        </a:rPr>
                        <a:t>Follow [3] and [4] for both uplink and downlink, i.e., </a:t>
                      </a:r>
                      <a:r>
                        <a:rPr lang="en-US" altLang="zh-CN" sz="1600" kern="1200" dirty="0">
                          <a:solidFill>
                            <a:srgbClr val="0070C0"/>
                          </a:solidFill>
                          <a:latin typeface="+mn-lt"/>
                          <a:ea typeface="+mn-ea"/>
                          <a:cs typeface="+mn-cs"/>
                        </a:rPr>
                        <a:t>T_PE = 8</a:t>
                      </a:r>
                      <a:r>
                        <a:rPr lang="en-US" altLang="zh-CN" sz="1600" b="0" i="0" kern="1200" dirty="0">
                          <a:solidFill>
                            <a:srgbClr val="0070C0"/>
                          </a:solidFill>
                          <a:effectLst/>
                          <a:latin typeface="+mn-lt"/>
                          <a:ea typeface="+mn-ea"/>
                          <a:cs typeface="+mn-cs"/>
                        </a:rPr>
                        <a:t>µs</a:t>
                      </a:r>
                      <a:r>
                        <a:rPr lang="en-US" altLang="zh-CN" sz="1600" kern="1200" dirty="0">
                          <a:solidFill>
                            <a:srgbClr val="0070C0"/>
                          </a:solidFill>
                          <a:latin typeface="+mn-lt"/>
                          <a:ea typeface="+mn-ea"/>
                          <a:cs typeface="+mn-cs"/>
                        </a:rPr>
                        <a:t> (Common Nominal Packet Padding is fixed to 1)</a:t>
                      </a:r>
                      <a:endParaRPr lang="en-US" altLang="zh-CN" sz="1600" dirty="0">
                        <a:solidFill>
                          <a:srgbClr val="0070C0"/>
                        </a:solidFill>
                      </a:endParaRPr>
                    </a:p>
                    <a:p>
                      <a:pPr marL="0" indent="0">
                        <a:buFont typeface="Arial" panose="020B0604020202020204" pitchFamily="34" charset="0"/>
                        <a:buNone/>
                      </a:pPr>
                      <a:endParaRPr lang="en-US" altLang="zh-CN" sz="1600" dirty="0"/>
                    </a:p>
                    <a:p>
                      <a:r>
                        <a:rPr lang="en-US" altLang="zh-CN" sz="1400" dirty="0"/>
                        <a:t>Note: </a:t>
                      </a:r>
                    </a:p>
                    <a:p>
                      <a:pPr marL="285750" indent="-285750">
                        <a:buFont typeface="Arial" panose="020B0604020202020204" pitchFamily="34" charset="0"/>
                        <a:buChar char="•"/>
                      </a:pPr>
                      <a:r>
                        <a:rPr lang="en-GB" altLang="zh-CN" sz="1400" kern="1200" dirty="0">
                          <a:solidFill>
                            <a:schemeClr val="dk1"/>
                          </a:solidFill>
                          <a:latin typeface="+mn-lt"/>
                          <a:ea typeface="+mn-ea"/>
                          <a:cs typeface="+mn-cs"/>
                        </a:rPr>
                        <a:t>A UHR ELR PPDU is applicable for 2.4 GHz, 5 GHz, and 6 GHz bands in uplink, and only for 2.4 GHz in downlink. </a:t>
                      </a:r>
                    </a:p>
                    <a:p>
                      <a:pPr marL="285750" indent="-285750">
                        <a:buFont typeface="Arial" panose="020B0604020202020204" pitchFamily="34" charset="0"/>
                        <a:buChar char="•"/>
                      </a:pPr>
                      <a:r>
                        <a:rPr lang="en-GB" altLang="zh-CN" sz="1400" kern="1200" dirty="0">
                          <a:solidFill>
                            <a:schemeClr val="dk1"/>
                          </a:solidFill>
                          <a:latin typeface="+mn-lt"/>
                          <a:ea typeface="+mn-ea"/>
                          <a:cs typeface="+mn-cs"/>
                        </a:rPr>
                        <a:t>A UHR ELR PPDU is defined only for 20 MHz PPDU bandwidth, a single spatial stream and UHR-MCSs 0 and 1 with four times frequency domain duplication over 52-tone regular RUs (RRU52s or 52-tone RRUs) in primary 20 MHz channel [5].</a:t>
                      </a:r>
                    </a:p>
                    <a:p>
                      <a:pPr marL="0" indent="0">
                        <a:buFont typeface="Arial" panose="020B0604020202020204" pitchFamily="34" charset="0"/>
                        <a:buNone/>
                      </a:pPr>
                      <a:endParaRPr lang="en-US" altLang="zh-CN" sz="1600" kern="1200" dirty="0">
                        <a:solidFill>
                          <a:schemeClr val="dk1"/>
                        </a:solidFill>
                        <a:latin typeface="+mn-lt"/>
                        <a:ea typeface="+mn-ea"/>
                        <a:cs typeface="+mn-cs"/>
                      </a:endParaRPr>
                    </a:p>
                    <a:p>
                      <a:pPr marL="0" indent="0">
                        <a:buFont typeface="Arial" panose="020B0604020202020204" pitchFamily="34" charset="0"/>
                        <a:buNone/>
                      </a:pPr>
                      <a:endParaRPr lang="en-US" altLang="zh-CN" sz="1600" kern="1200" dirty="0">
                        <a:solidFill>
                          <a:schemeClr val="dk1"/>
                        </a:solidFill>
                        <a:latin typeface="+mn-lt"/>
                        <a:ea typeface="+mn-ea"/>
                        <a:cs typeface="+mn-cs"/>
                      </a:endParaRPr>
                    </a:p>
                    <a:p>
                      <a:pPr marL="0" indent="0">
                        <a:buFont typeface="Arial" panose="020B0604020202020204" pitchFamily="34" charset="0"/>
                        <a:buNone/>
                      </a:pPr>
                      <a:endParaRPr lang="en-US" altLang="zh-CN" sz="1600" kern="1200" dirty="0">
                        <a:solidFill>
                          <a:schemeClr val="dk1"/>
                        </a:solidFill>
                        <a:latin typeface="+mn-lt"/>
                        <a:ea typeface="+mn-ea"/>
                        <a:cs typeface="+mn-cs"/>
                      </a:endParaRPr>
                    </a:p>
                    <a:p>
                      <a:pPr marL="0" indent="0">
                        <a:buFont typeface="Arial" panose="020B0604020202020204" pitchFamily="34" charset="0"/>
                        <a:buNone/>
                      </a:pPr>
                      <a:endParaRPr lang="en-US" altLang="zh-CN" sz="1600" kern="1200" dirty="0">
                        <a:solidFill>
                          <a:schemeClr val="dk1"/>
                        </a:solidFill>
                        <a:latin typeface="+mn-lt"/>
                        <a:ea typeface="+mn-ea"/>
                        <a:cs typeface="+mn-cs"/>
                      </a:endParaRPr>
                    </a:p>
                  </a:txBody>
                  <a:tcPr/>
                </a:tc>
                <a:extLst>
                  <a:ext uri="{0D108BD9-81ED-4DB2-BD59-A6C34878D82A}">
                    <a16:rowId xmlns:a16="http://schemas.microsoft.com/office/drawing/2014/main" val="1067423149"/>
                  </a:ext>
                </a:extLst>
              </a:tr>
            </a:tbl>
          </a:graphicData>
        </a:graphic>
      </p:graphicFrame>
      <p:sp>
        <p:nvSpPr>
          <p:cNvPr id="2" name="Title 1"/>
          <p:cNvSpPr>
            <a:spLocks noGrp="1"/>
          </p:cNvSpPr>
          <p:nvPr>
            <p:ph type="title"/>
          </p:nvPr>
        </p:nvSpPr>
        <p:spPr>
          <a:xfrm>
            <a:off x="2178963" y="583002"/>
            <a:ext cx="8371457"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br>
              <a:rPr lang="en-US" altLang="zh-CN" sz="3000" dirty="0"/>
            </a:br>
            <a:r>
              <a:rPr lang="en-US" altLang="zh-CN" sz="3000" dirty="0"/>
              <a:t>Discussion on transmission of PE in ELR PPDU</a:t>
            </a:r>
            <a:br>
              <a:rPr lang="en-US" altLang="zh-CN" sz="3000" dirty="0"/>
            </a:br>
            <a:r>
              <a:rPr lang="en-US" altLang="zh-CN" sz="30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January 2025</a:t>
            </a:r>
            <a:endParaRPr lang="en-GB" altLang="zh-CN" dirty="0"/>
          </a:p>
        </p:txBody>
      </p:sp>
      <p:sp>
        <p:nvSpPr>
          <p:cNvPr id="7" name="文本框 6">
            <a:extLst>
              <a:ext uri="{FF2B5EF4-FFF2-40B4-BE49-F238E27FC236}">
                <a16:creationId xmlns:a16="http://schemas.microsoft.com/office/drawing/2014/main" id="{AF2A499A-F5B5-9F40-DAB1-65930D85972A}"/>
              </a:ext>
            </a:extLst>
          </p:cNvPr>
          <p:cNvSpPr txBox="1"/>
          <p:nvPr/>
        </p:nvSpPr>
        <p:spPr>
          <a:xfrm>
            <a:off x="479376" y="1198493"/>
            <a:ext cx="11529279" cy="646331"/>
          </a:xfrm>
          <a:prstGeom prst="rect">
            <a:avLst/>
          </a:prstGeom>
          <a:noFill/>
        </p:spPr>
        <p:txBody>
          <a:bodyPr wrap="square" rtlCol="0">
            <a:spAutoFit/>
          </a:bodyPr>
          <a:lstStyle/>
          <a:p>
            <a:pPr marL="285750" indent="-285750" algn="just">
              <a:spcBef>
                <a:spcPts val="2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Based on PE in HE and EHT as well as current PE considerations in ELR PPDU ([3] and [4]),</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the following PE parameters are</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suggested for PE transmission in ELR PPDU:</a:t>
            </a:r>
          </a:p>
        </p:txBody>
      </p:sp>
      <p:pic>
        <p:nvPicPr>
          <p:cNvPr id="9" name="图片 8">
            <a:extLst>
              <a:ext uri="{FF2B5EF4-FFF2-40B4-BE49-F238E27FC236}">
                <a16:creationId xmlns:a16="http://schemas.microsoft.com/office/drawing/2014/main" id="{C6FD7772-4881-A4A8-4DE6-373B635B505B}"/>
              </a:ext>
            </a:extLst>
          </p:cNvPr>
          <p:cNvPicPr>
            <a:picLocks noChangeAspect="1"/>
          </p:cNvPicPr>
          <p:nvPr/>
        </p:nvPicPr>
        <p:blipFill>
          <a:blip r:embed="rId3"/>
          <a:stretch>
            <a:fillRect/>
          </a:stretch>
        </p:blipFill>
        <p:spPr>
          <a:xfrm>
            <a:off x="3513788" y="4437112"/>
            <a:ext cx="7262732" cy="1475379"/>
          </a:xfrm>
          <a:prstGeom prst="rect">
            <a:avLst/>
          </a:prstGeom>
        </p:spPr>
      </p:pic>
    </p:spTree>
    <p:extLst>
      <p:ext uri="{BB962C8B-B14F-4D97-AF65-F5344CB8AC3E}">
        <p14:creationId xmlns:p14="http://schemas.microsoft.com/office/powerpoint/2010/main" val="24447957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a:extLst>
              <a:ext uri="{FF2B5EF4-FFF2-40B4-BE49-F238E27FC236}">
                <a16:creationId xmlns:a16="http://schemas.microsoft.com/office/drawing/2014/main" id="{C02AA274-652A-4FA3-50A7-BC3E8926E3E3}"/>
              </a:ext>
            </a:extLst>
          </p:cNvPr>
          <p:cNvGraphicFramePr>
            <a:graphicFrameLocks noGrp="1"/>
          </p:cNvGraphicFramePr>
          <p:nvPr>
            <p:extLst>
              <p:ext uri="{D42A27DB-BD31-4B8C-83A1-F6EECF244321}">
                <p14:modId xmlns:p14="http://schemas.microsoft.com/office/powerpoint/2010/main" val="1861844822"/>
              </p:ext>
            </p:extLst>
          </p:nvPr>
        </p:nvGraphicFramePr>
        <p:xfrm>
          <a:off x="543385" y="1772816"/>
          <a:ext cx="11529279" cy="2011680"/>
        </p:xfrm>
        <a:graphic>
          <a:graphicData uri="http://schemas.openxmlformats.org/drawingml/2006/table">
            <a:tbl>
              <a:tblPr firstRow="1" bandRow="1">
                <a:tableStyleId>{5C22544A-7EE6-4342-B048-85BDC9FD1C3A}</a:tableStyleId>
              </a:tblPr>
              <a:tblGrid>
                <a:gridCol w="1944216">
                  <a:extLst>
                    <a:ext uri="{9D8B030D-6E8A-4147-A177-3AD203B41FA5}">
                      <a16:colId xmlns:a16="http://schemas.microsoft.com/office/drawing/2014/main" val="3326147301"/>
                    </a:ext>
                  </a:extLst>
                </a:gridCol>
                <a:gridCol w="9585063">
                  <a:extLst>
                    <a:ext uri="{9D8B030D-6E8A-4147-A177-3AD203B41FA5}">
                      <a16:colId xmlns:a16="http://schemas.microsoft.com/office/drawing/2014/main" val="3247087093"/>
                    </a:ext>
                  </a:extLst>
                </a:gridCol>
              </a:tblGrid>
              <a:tr h="200942">
                <a:tc>
                  <a:txBody>
                    <a:bodyPr/>
                    <a:lstStyle/>
                    <a:p>
                      <a:endParaRPr lang="zh-CN" altLang="en-US" dirty="0"/>
                    </a:p>
                  </a:txBody>
                  <a:tcPr/>
                </a:tc>
                <a:tc>
                  <a:txBody>
                    <a:bodyPr/>
                    <a:lstStyle/>
                    <a:p>
                      <a:pPr algn="ctr"/>
                      <a:r>
                        <a:rPr lang="en-US" altLang="zh-CN" sz="1600" dirty="0"/>
                        <a:t>Suggested PE parameters in ELR PPDU</a:t>
                      </a:r>
                      <a:endParaRPr lang="zh-CN" altLang="en-US" sz="1600" dirty="0"/>
                    </a:p>
                  </a:txBody>
                  <a:tcPr/>
                </a:tc>
                <a:extLst>
                  <a:ext uri="{0D108BD9-81ED-4DB2-BD59-A6C34878D82A}">
                    <a16:rowId xmlns:a16="http://schemas.microsoft.com/office/drawing/2014/main" val="1948557564"/>
                  </a:ext>
                </a:extLst>
              </a:tr>
              <a:tr h="636317">
                <a:tc>
                  <a:txBody>
                    <a:bodyPr/>
                    <a:lstStyle/>
                    <a:p>
                      <a:pPr marL="0" algn="l" defTabSz="914400" rtl="0" eaLnBrk="1" latinLnBrk="0" hangingPunct="1"/>
                      <a:r>
                        <a:rPr lang="en-US" altLang="zh-CN" sz="1600" b="1" kern="1200" dirty="0">
                          <a:solidFill>
                            <a:schemeClr val="dk1"/>
                          </a:solidFill>
                          <a:latin typeface="+mn-lt"/>
                          <a:ea typeface="+mn-ea"/>
                          <a:cs typeface="+mn-cs"/>
                        </a:rPr>
                        <a:t>The spectrum used by the PE field </a:t>
                      </a:r>
                      <a:endParaRPr lang="zh-CN" altLang="en-US" sz="1600" b="1" kern="1200" dirty="0">
                        <a:solidFill>
                          <a:schemeClr val="dk1"/>
                        </a:solidFill>
                        <a:latin typeface="+mn-lt"/>
                        <a:ea typeface="+mn-ea"/>
                        <a:cs typeface="+mn-cs"/>
                      </a:endParaRPr>
                    </a:p>
                  </a:txBody>
                  <a:tcPr/>
                </a:tc>
                <a:tc>
                  <a:txBody>
                    <a:bodyPr/>
                    <a:lstStyle/>
                    <a:p>
                      <a:pPr marL="285750" indent="-285750">
                        <a:buFont typeface="Arial" panose="020B0604020202020204" pitchFamily="34" charset="0"/>
                        <a:buChar char="•"/>
                      </a:pPr>
                      <a:r>
                        <a:rPr lang="en-US" altLang="zh-CN" sz="1600" dirty="0">
                          <a:solidFill>
                            <a:srgbClr val="0070C0"/>
                          </a:solidFill>
                        </a:rPr>
                        <a:t>20MHz or approximately 20MHz wide</a:t>
                      </a:r>
                    </a:p>
                    <a:p>
                      <a:endParaRPr lang="en-US" altLang="zh-CN" sz="1600" dirty="0"/>
                    </a:p>
                    <a:p>
                      <a:pPr marL="0" algn="l" defTabSz="914400" rtl="0" eaLnBrk="1" latinLnBrk="0" hangingPunct="1"/>
                      <a:r>
                        <a:rPr lang="en-GB" altLang="zh-CN" sz="1400" kern="1200" dirty="0">
                          <a:solidFill>
                            <a:schemeClr val="dk1"/>
                          </a:solidFill>
                          <a:latin typeface="+mn-lt"/>
                          <a:ea typeface="+mn-ea"/>
                          <a:cs typeface="+mn-cs"/>
                        </a:rPr>
                        <a:t>Note: </a:t>
                      </a:r>
                    </a:p>
                    <a:p>
                      <a:pPr marL="285750" indent="-285750" algn="l" defTabSz="914400" rtl="0" eaLnBrk="1" latinLnBrk="0" hangingPunct="1">
                        <a:buFont typeface="Arial" panose="020B0604020202020204" pitchFamily="34" charset="0"/>
                        <a:buChar char="•"/>
                      </a:pPr>
                      <a:r>
                        <a:rPr lang="en-GB" altLang="zh-CN" sz="1400" kern="1200" dirty="0">
                          <a:solidFill>
                            <a:schemeClr val="dk1"/>
                          </a:solidFill>
                          <a:latin typeface="+mn-lt"/>
                          <a:ea typeface="+mn-ea"/>
                          <a:cs typeface="+mn-cs"/>
                        </a:rPr>
                        <a:t>A UHR ELR PPDU is defined only for 20 MHz PPDU bandwidth, with  four times frequency domain duplication over 52-tone regular RUs (RRU52s or 52-tone RRUs) in primary 20 MHz channel [5].</a:t>
                      </a:r>
                    </a:p>
                    <a:p>
                      <a:pPr marL="285750" indent="-285750" algn="l" defTabSz="914400" rtl="0" eaLnBrk="1" latinLnBrk="0" hangingPunct="1">
                        <a:buFont typeface="Arial" panose="020B0604020202020204" pitchFamily="34" charset="0"/>
                        <a:buChar char="•"/>
                      </a:pPr>
                      <a:r>
                        <a:rPr lang="en-GB" altLang="zh-CN" sz="1400" kern="1200" dirty="0">
                          <a:solidFill>
                            <a:schemeClr val="dk1"/>
                          </a:solidFill>
                          <a:latin typeface="+mn-lt"/>
                          <a:ea typeface="+mn-ea"/>
                          <a:cs typeface="+mn-cs"/>
                        </a:rPr>
                        <a:t>The example in EHT spec: </a:t>
                      </a:r>
                      <a:r>
                        <a:rPr lang="en-US" altLang="zh-CN" sz="1400" kern="1200" dirty="0">
                          <a:solidFill>
                            <a:schemeClr val="dk1"/>
                          </a:solidFill>
                          <a:latin typeface="+mn-lt"/>
                          <a:ea typeface="+mn-ea"/>
                          <a:cs typeface="+mn-cs"/>
                        </a:rPr>
                        <a:t>for a 20 MHz OFDMA EHT PPDU, if the occupied RU in the Data field is a 106-tone RU, the PE would have a spectrum that is approximately 10 MHz wide. </a:t>
                      </a:r>
                    </a:p>
                  </a:txBody>
                  <a:tcPr/>
                </a:tc>
                <a:extLst>
                  <a:ext uri="{0D108BD9-81ED-4DB2-BD59-A6C34878D82A}">
                    <a16:rowId xmlns:a16="http://schemas.microsoft.com/office/drawing/2014/main" val="2367539081"/>
                  </a:ext>
                </a:extLst>
              </a:tr>
            </a:tbl>
          </a:graphicData>
        </a:graphic>
      </p:graphicFrame>
      <p:sp>
        <p:nvSpPr>
          <p:cNvPr id="2" name="Title 1"/>
          <p:cNvSpPr>
            <a:spLocks noGrp="1"/>
          </p:cNvSpPr>
          <p:nvPr>
            <p:ph type="title"/>
          </p:nvPr>
        </p:nvSpPr>
        <p:spPr>
          <a:xfrm>
            <a:off x="1230894" y="548680"/>
            <a:ext cx="10158889"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br>
              <a:rPr lang="en-US" altLang="zh-CN" sz="3000" dirty="0"/>
            </a:br>
            <a:r>
              <a:rPr lang="en-US" altLang="zh-CN" sz="3000" dirty="0"/>
              <a:t>Discussion on transmission of PE in ELR PPDU - continued</a:t>
            </a:r>
            <a:br>
              <a:rPr lang="en-US" altLang="zh-CN" sz="3000" dirty="0"/>
            </a:br>
            <a:r>
              <a:rPr lang="en-US" altLang="zh-CN" sz="30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January 2025</a:t>
            </a:r>
            <a:endParaRPr lang="en-GB" altLang="zh-CN" dirty="0"/>
          </a:p>
        </p:txBody>
      </p:sp>
      <p:sp>
        <p:nvSpPr>
          <p:cNvPr id="7" name="文本框 6">
            <a:extLst>
              <a:ext uri="{FF2B5EF4-FFF2-40B4-BE49-F238E27FC236}">
                <a16:creationId xmlns:a16="http://schemas.microsoft.com/office/drawing/2014/main" id="{AF2A499A-F5B5-9F40-DAB1-65930D85972A}"/>
              </a:ext>
            </a:extLst>
          </p:cNvPr>
          <p:cNvSpPr txBox="1"/>
          <p:nvPr/>
        </p:nvSpPr>
        <p:spPr>
          <a:xfrm>
            <a:off x="526943" y="1138805"/>
            <a:ext cx="11237597" cy="646331"/>
          </a:xfrm>
          <a:prstGeom prst="rect">
            <a:avLst/>
          </a:prstGeom>
          <a:noFill/>
        </p:spPr>
        <p:txBody>
          <a:bodyPr wrap="square" rtlCol="0">
            <a:spAutoFit/>
          </a:bodyPr>
          <a:lstStyle/>
          <a:p>
            <a:pPr marL="285750" indent="-285750" algn="just">
              <a:spcBef>
                <a:spcPts val="2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Based on PE in HE and EHT as well as current PE considerations in ELR PPDU ([3] and [4]),</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the following PE parameters are</a:t>
            </a:r>
            <a:r>
              <a:rPr lang="zh-CN" altLang="en-US" sz="1800" dirty="0">
                <a:solidFill>
                  <a:schemeClr val="tx1"/>
                </a:solidFill>
                <a:latin typeface="Times New Roman" panose="02020603050405020304" pitchFamily="18" charset="0"/>
                <a:cs typeface="Times New Roman" panose="02020603050405020304" pitchFamily="18" charset="0"/>
              </a:rPr>
              <a:t> </a:t>
            </a:r>
            <a:r>
              <a:rPr lang="en-US" altLang="zh-CN" sz="1800" dirty="0">
                <a:solidFill>
                  <a:schemeClr val="tx1"/>
                </a:solidFill>
                <a:latin typeface="Times New Roman" panose="02020603050405020304" pitchFamily="18" charset="0"/>
                <a:cs typeface="Times New Roman" panose="02020603050405020304" pitchFamily="18" charset="0"/>
              </a:rPr>
              <a:t>suggested for PE transmission in ELR PPDU:</a:t>
            </a:r>
          </a:p>
        </p:txBody>
      </p:sp>
      <p:pic>
        <p:nvPicPr>
          <p:cNvPr id="10" name="图片 9">
            <a:extLst>
              <a:ext uri="{FF2B5EF4-FFF2-40B4-BE49-F238E27FC236}">
                <a16:creationId xmlns:a16="http://schemas.microsoft.com/office/drawing/2014/main" id="{A50566CE-6C31-93EE-E74F-09A0C569C920}"/>
              </a:ext>
            </a:extLst>
          </p:cNvPr>
          <p:cNvPicPr>
            <a:picLocks noChangeAspect="1"/>
          </p:cNvPicPr>
          <p:nvPr/>
        </p:nvPicPr>
        <p:blipFill>
          <a:blip r:embed="rId3"/>
          <a:stretch>
            <a:fillRect/>
          </a:stretch>
        </p:blipFill>
        <p:spPr>
          <a:xfrm>
            <a:off x="2567608" y="3861048"/>
            <a:ext cx="4320480" cy="2542007"/>
          </a:xfrm>
          <a:prstGeom prst="rect">
            <a:avLst/>
          </a:prstGeom>
        </p:spPr>
      </p:pic>
      <p:pic>
        <p:nvPicPr>
          <p:cNvPr id="12" name="图片 11">
            <a:extLst>
              <a:ext uri="{FF2B5EF4-FFF2-40B4-BE49-F238E27FC236}">
                <a16:creationId xmlns:a16="http://schemas.microsoft.com/office/drawing/2014/main" id="{8D9C64E1-9E22-1A5B-6F32-1F6DB8007AA2}"/>
              </a:ext>
            </a:extLst>
          </p:cNvPr>
          <p:cNvPicPr>
            <a:picLocks noChangeAspect="1"/>
          </p:cNvPicPr>
          <p:nvPr/>
        </p:nvPicPr>
        <p:blipFill>
          <a:blip r:embed="rId4"/>
          <a:stretch>
            <a:fillRect/>
          </a:stretch>
        </p:blipFill>
        <p:spPr>
          <a:xfrm>
            <a:off x="7104112" y="3861048"/>
            <a:ext cx="2396840" cy="2568642"/>
          </a:xfrm>
          <a:prstGeom prst="rect">
            <a:avLst/>
          </a:prstGeom>
        </p:spPr>
      </p:pic>
    </p:spTree>
    <p:extLst>
      <p:ext uri="{BB962C8B-B14F-4D97-AF65-F5344CB8AC3E}">
        <p14:creationId xmlns:p14="http://schemas.microsoft.com/office/powerpoint/2010/main" val="21297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6220" y="550820"/>
            <a:ext cx="10361084" cy="1065213"/>
          </a:xfrm>
        </p:spPr>
        <p:txBody>
          <a:bodyPr/>
          <a:lstStyle/>
          <a:p>
            <a:r>
              <a:rPr lang="en-GB" dirty="0"/>
              <a:t>Conclusion</a:t>
            </a:r>
          </a:p>
        </p:txBody>
      </p:sp>
      <p:sp>
        <p:nvSpPr>
          <p:cNvPr id="9218" name="Rectangle 2"/>
          <p:cNvSpPr>
            <a:spLocks noGrp="1" noChangeArrowheads="1"/>
          </p:cNvSpPr>
          <p:nvPr>
            <p:ph idx="1"/>
          </p:nvPr>
        </p:nvSpPr>
        <p:spPr>
          <a:xfrm>
            <a:off x="551384" y="1570753"/>
            <a:ext cx="9046304" cy="792088"/>
          </a:xfrm>
          <a:ln/>
        </p:spPr>
        <p:txBody>
          <a:bodyPr/>
          <a:lstStyle/>
          <a:p>
            <a:pPr algn="just">
              <a:spcBef>
                <a:spcPts val="200"/>
              </a:spcBef>
              <a:buFont typeface="Times New Roman" pitchFamily="16" charset="0"/>
              <a:buChar char="•"/>
            </a:pPr>
            <a:r>
              <a:rPr lang="en-GB" altLang="zh-CN" sz="2000" dirty="0">
                <a:solidFill>
                  <a:schemeClr val="tx1"/>
                </a:solidFill>
                <a:latin typeface="Times New Roman" panose="02020603050405020304" pitchFamily="18" charset="0"/>
                <a:cs typeface="Times New Roman" panose="02020603050405020304" pitchFamily="18" charset="0"/>
              </a:rPr>
              <a:t>Transmission of PE in ELR PPDU </a:t>
            </a:r>
            <a:r>
              <a:rPr lang="en-US" altLang="zh-CN" sz="2000" dirty="0">
                <a:solidFill>
                  <a:schemeClr val="tx1"/>
                </a:solidFill>
                <a:latin typeface="Times New Roman" panose="02020603050405020304" pitchFamily="18" charset="0"/>
                <a:cs typeface="Times New Roman" panose="02020603050405020304" pitchFamily="18" charset="0"/>
              </a:rPr>
              <a:t>is discussed in this presentation</a:t>
            </a:r>
            <a:r>
              <a:rPr lang="en-GB" altLang="zh-CN" sz="2000" dirty="0">
                <a:solidFill>
                  <a:schemeClr val="tx1"/>
                </a:solidFill>
                <a:latin typeface="Times New Roman" panose="02020603050405020304" pitchFamily="18" charset="0"/>
                <a:cs typeface="Times New Roman" panose="02020603050405020304" pitchFamily="18" charset="0"/>
              </a:rPr>
              <a:t>.</a:t>
            </a:r>
          </a:p>
          <a:p>
            <a:pPr algn="just">
              <a:spcBef>
                <a:spcPts val="200"/>
              </a:spcBef>
              <a:buFont typeface="Times New Roman" pitchFamily="16" charset="0"/>
              <a:buChar char="•"/>
            </a:pPr>
            <a:r>
              <a:rPr lang="en-US" altLang="zh-CN" sz="2000" dirty="0">
                <a:solidFill>
                  <a:schemeClr val="tx1"/>
                </a:solidFill>
                <a:latin typeface="Times New Roman" panose="02020603050405020304" pitchFamily="18" charset="0"/>
                <a:cs typeface="Times New Roman" panose="02020603050405020304" pitchFamily="18" charset="0"/>
              </a:rPr>
              <a:t>For PE in ELR PPDU the following transmission parameters are suggested:</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9</a:t>
            </a:fld>
            <a:endParaRPr lang="en-GB" dirty="0"/>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January 2025</a:t>
            </a:r>
            <a:endParaRPr lang="en-GB" altLang="zh-CN" dirty="0"/>
          </a:p>
        </p:txBody>
      </p:sp>
      <p:graphicFrame>
        <p:nvGraphicFramePr>
          <p:cNvPr id="3" name="表格 2">
            <a:extLst>
              <a:ext uri="{FF2B5EF4-FFF2-40B4-BE49-F238E27FC236}">
                <a16:creationId xmlns:a16="http://schemas.microsoft.com/office/drawing/2014/main" id="{CCBAF97B-EE56-C292-0C56-4A7A3BB0C649}"/>
              </a:ext>
            </a:extLst>
          </p:cNvPr>
          <p:cNvGraphicFramePr>
            <a:graphicFrameLocks noGrp="1"/>
          </p:cNvGraphicFramePr>
          <p:nvPr>
            <p:extLst>
              <p:ext uri="{D42A27DB-BD31-4B8C-83A1-F6EECF244321}">
                <p14:modId xmlns:p14="http://schemas.microsoft.com/office/powerpoint/2010/main" val="124416306"/>
              </p:ext>
            </p:extLst>
          </p:nvPr>
        </p:nvGraphicFramePr>
        <p:xfrm>
          <a:off x="1396252" y="2636912"/>
          <a:ext cx="9181020" cy="2558753"/>
        </p:xfrm>
        <a:graphic>
          <a:graphicData uri="http://schemas.openxmlformats.org/drawingml/2006/table">
            <a:tbl>
              <a:tblPr firstRow="1" bandRow="1">
                <a:tableStyleId>{5C22544A-7EE6-4342-B048-85BDC9FD1C3A}</a:tableStyleId>
              </a:tblPr>
              <a:tblGrid>
                <a:gridCol w="2395492">
                  <a:extLst>
                    <a:ext uri="{9D8B030D-6E8A-4147-A177-3AD203B41FA5}">
                      <a16:colId xmlns:a16="http://schemas.microsoft.com/office/drawing/2014/main" val="3326147301"/>
                    </a:ext>
                  </a:extLst>
                </a:gridCol>
                <a:gridCol w="6785528">
                  <a:extLst>
                    <a:ext uri="{9D8B030D-6E8A-4147-A177-3AD203B41FA5}">
                      <a16:colId xmlns:a16="http://schemas.microsoft.com/office/drawing/2014/main" val="3247087093"/>
                    </a:ext>
                  </a:extLst>
                </a:gridCol>
              </a:tblGrid>
              <a:tr h="384746">
                <a:tc>
                  <a:txBody>
                    <a:bodyPr/>
                    <a:lstStyle/>
                    <a:p>
                      <a:endParaRPr lang="zh-CN" altLang="en-US" dirty="0"/>
                    </a:p>
                  </a:txBody>
                  <a:tcPr/>
                </a:tc>
                <a:tc>
                  <a:txBody>
                    <a:bodyPr/>
                    <a:lstStyle/>
                    <a:p>
                      <a:pPr algn="ctr"/>
                      <a:r>
                        <a:rPr lang="en-US" altLang="zh-CN" sz="1600" dirty="0"/>
                        <a:t>Suggested PE parameters in ELR PPDU</a:t>
                      </a:r>
                      <a:endParaRPr lang="zh-CN" altLang="en-US" sz="1600" dirty="0"/>
                    </a:p>
                  </a:txBody>
                  <a:tcPr/>
                </a:tc>
                <a:extLst>
                  <a:ext uri="{0D108BD9-81ED-4DB2-BD59-A6C34878D82A}">
                    <a16:rowId xmlns:a16="http://schemas.microsoft.com/office/drawing/2014/main" val="1948557564"/>
                  </a:ext>
                </a:extLst>
              </a:tr>
              <a:tr h="352684">
                <a:tc>
                  <a:txBody>
                    <a:bodyPr/>
                    <a:lstStyle/>
                    <a:p>
                      <a:r>
                        <a:rPr lang="en-US" altLang="zh-CN" sz="1600" b="1" dirty="0"/>
                        <a:t>Transmission power </a:t>
                      </a:r>
                      <a:endParaRPr lang="zh-CN" altLang="en-US" sz="1600" b="1"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600" b="0" i="0" dirty="0">
                          <a:solidFill>
                            <a:srgbClr val="0070C0"/>
                          </a:solidFill>
                          <a:effectLst/>
                          <a:latin typeface="TimesNewRoman"/>
                          <a:cs typeface="Times New Roman" panose="02020603050405020304" pitchFamily="18" charset="0"/>
                        </a:rPr>
                        <a:t>T</a:t>
                      </a:r>
                      <a:r>
                        <a:rPr lang="en-US" altLang="zh-CN" sz="1600" b="0" i="0" dirty="0">
                          <a:solidFill>
                            <a:srgbClr val="0070C0"/>
                          </a:solidFill>
                          <a:effectLst/>
                          <a:latin typeface="TimesNewRoman"/>
                        </a:rPr>
                        <a:t>he PE field </a:t>
                      </a:r>
                      <a:r>
                        <a:rPr lang="en-US" altLang="zh-CN" sz="1600" dirty="0">
                          <a:solidFill>
                            <a:srgbClr val="0070C0"/>
                          </a:solidFill>
                          <a:latin typeface="Times New Roman" panose="02020603050405020304" pitchFamily="18" charset="0"/>
                          <a:cs typeface="Times New Roman" panose="02020603050405020304" pitchFamily="18" charset="0"/>
                        </a:rPr>
                        <a:t>in ELR PPDU</a:t>
                      </a:r>
                      <a:r>
                        <a:rPr lang="en-US" altLang="zh-CN" sz="1600" b="0" i="0" dirty="0">
                          <a:solidFill>
                            <a:srgbClr val="0070C0"/>
                          </a:solidFill>
                          <a:effectLst/>
                          <a:latin typeface="TimesNewRoman"/>
                          <a:cs typeface="Times New Roman" panose="02020603050405020304" pitchFamily="18" charset="0"/>
                        </a:rPr>
                        <a:t> </a:t>
                      </a:r>
                      <a:r>
                        <a:rPr lang="en-US" altLang="zh-CN" sz="1600" b="0" i="0" dirty="0">
                          <a:solidFill>
                            <a:srgbClr val="0070C0"/>
                          </a:solidFill>
                          <a:effectLst/>
                          <a:latin typeface="TimesNewRoman"/>
                        </a:rPr>
                        <a:t>shall be transmitted with the same average power as the ELR-Data field</a:t>
                      </a:r>
                    </a:p>
                  </a:txBody>
                  <a:tcPr/>
                </a:tc>
                <a:extLst>
                  <a:ext uri="{0D108BD9-81ED-4DB2-BD59-A6C34878D82A}">
                    <a16:rowId xmlns:a16="http://schemas.microsoft.com/office/drawing/2014/main" val="3882118979"/>
                  </a:ext>
                </a:extLst>
              </a:tr>
              <a:tr h="985705">
                <a:tc>
                  <a:txBody>
                    <a:bodyPr/>
                    <a:lstStyle/>
                    <a:p>
                      <a:r>
                        <a:rPr lang="en-US" altLang="zh-CN" sz="1600" b="1" dirty="0"/>
                        <a:t>Duration of the PE field</a:t>
                      </a:r>
                      <a:endParaRPr lang="zh-CN" altLang="en-US" sz="1600" b="1" dirty="0"/>
                    </a:p>
                  </a:txBody>
                  <a:tcPr/>
                </a:tc>
                <a:tc>
                  <a:txBody>
                    <a:bodyPr/>
                    <a:lstStyle/>
                    <a:p>
                      <a:pPr marL="285750" indent="-285750">
                        <a:buFont typeface="Arial" panose="020B0604020202020204" pitchFamily="34" charset="0"/>
                        <a:buChar char="•"/>
                      </a:pPr>
                      <a:r>
                        <a:rPr lang="en-US" altLang="zh-CN" sz="1600" dirty="0">
                          <a:solidFill>
                            <a:srgbClr val="0070C0"/>
                          </a:solidFill>
                        </a:rPr>
                        <a:t>Follow [3] and [4] for both uplink and downlink, i.e., </a:t>
                      </a:r>
                      <a:r>
                        <a:rPr lang="en-US" altLang="zh-CN" sz="1600" kern="1200" dirty="0">
                          <a:solidFill>
                            <a:srgbClr val="0070C0"/>
                          </a:solidFill>
                          <a:latin typeface="+mn-lt"/>
                          <a:ea typeface="+mn-ea"/>
                          <a:cs typeface="+mn-cs"/>
                        </a:rPr>
                        <a:t>T_PE = 8</a:t>
                      </a:r>
                      <a:r>
                        <a:rPr lang="en-US" altLang="zh-CN" sz="1600" b="0" i="0" kern="1200" dirty="0">
                          <a:solidFill>
                            <a:srgbClr val="0070C0"/>
                          </a:solidFill>
                          <a:effectLst/>
                          <a:latin typeface="+mn-lt"/>
                          <a:ea typeface="+mn-ea"/>
                          <a:cs typeface="+mn-cs"/>
                        </a:rPr>
                        <a:t>µs</a:t>
                      </a:r>
                      <a:r>
                        <a:rPr lang="en-US" altLang="zh-CN" sz="1600" kern="1200" dirty="0">
                          <a:solidFill>
                            <a:srgbClr val="0070C0"/>
                          </a:solidFill>
                          <a:latin typeface="+mn-lt"/>
                          <a:ea typeface="+mn-ea"/>
                          <a:cs typeface="+mn-cs"/>
                        </a:rPr>
                        <a:t> (Common Nominal Packet Padding is fixed to 1)</a:t>
                      </a:r>
                      <a:endParaRPr lang="en-US" altLang="zh-CN" sz="1600" dirty="0">
                        <a:solidFill>
                          <a:srgbClr val="0070C0"/>
                        </a:solidFill>
                      </a:endParaRPr>
                    </a:p>
                    <a:p>
                      <a:pPr marL="0" indent="0">
                        <a:buFont typeface="Arial" panose="020B0604020202020204" pitchFamily="34" charset="0"/>
                        <a:buNone/>
                      </a:pPr>
                      <a:endParaRPr lang="en-US" altLang="zh-CN" sz="1600" dirty="0"/>
                    </a:p>
                  </a:txBody>
                  <a:tcPr/>
                </a:tc>
                <a:extLst>
                  <a:ext uri="{0D108BD9-81ED-4DB2-BD59-A6C34878D82A}">
                    <a16:rowId xmlns:a16="http://schemas.microsoft.com/office/drawing/2014/main" val="1067423149"/>
                  </a:ext>
                </a:extLst>
              </a:tr>
              <a:tr h="609182">
                <a:tc>
                  <a:txBody>
                    <a:bodyPr/>
                    <a:lstStyle/>
                    <a:p>
                      <a:pPr marL="0" algn="l" defTabSz="914400" rtl="0" eaLnBrk="1" latinLnBrk="0" hangingPunct="1"/>
                      <a:r>
                        <a:rPr lang="en-US" altLang="zh-CN" sz="1600" b="1" kern="1200" dirty="0">
                          <a:solidFill>
                            <a:schemeClr val="dk1"/>
                          </a:solidFill>
                          <a:latin typeface="+mn-lt"/>
                          <a:ea typeface="+mn-ea"/>
                          <a:cs typeface="+mn-cs"/>
                        </a:rPr>
                        <a:t>The spectrum used by the PE field </a:t>
                      </a:r>
                      <a:endParaRPr lang="zh-CN" altLang="en-US" sz="1600" b="1" kern="1200" dirty="0">
                        <a:solidFill>
                          <a:schemeClr val="dk1"/>
                        </a:solidFill>
                        <a:latin typeface="+mn-lt"/>
                        <a:ea typeface="+mn-ea"/>
                        <a:cs typeface="+mn-cs"/>
                      </a:endParaRPr>
                    </a:p>
                  </a:txBody>
                  <a:tcPr/>
                </a:tc>
                <a:tc>
                  <a:txBody>
                    <a:bodyPr/>
                    <a:lstStyle/>
                    <a:p>
                      <a:pPr marL="285750" indent="-285750">
                        <a:buFont typeface="Arial" panose="020B0604020202020204" pitchFamily="34" charset="0"/>
                        <a:buChar char="•"/>
                      </a:pPr>
                      <a:r>
                        <a:rPr lang="en-US" altLang="zh-CN" sz="1600" dirty="0">
                          <a:solidFill>
                            <a:srgbClr val="0070C0"/>
                          </a:solidFill>
                        </a:rPr>
                        <a:t>20MHz or approximately 20MHz wide</a:t>
                      </a:r>
                    </a:p>
                  </a:txBody>
                  <a:tcPr/>
                </a:tc>
                <a:extLst>
                  <a:ext uri="{0D108BD9-81ED-4DB2-BD59-A6C34878D82A}">
                    <a16:rowId xmlns:a16="http://schemas.microsoft.com/office/drawing/2014/main" val="2367539081"/>
                  </a:ext>
                </a:extLst>
              </a:tr>
            </a:tbl>
          </a:graphicData>
        </a:graphic>
      </p:graphicFrame>
    </p:spTree>
    <p:extLst>
      <p:ext uri="{BB962C8B-B14F-4D97-AF65-F5344CB8AC3E}">
        <p14:creationId xmlns:p14="http://schemas.microsoft.com/office/powerpoint/2010/main" val="1358137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演示文稿7" id="{DEE9BC1D-32B0-4A2E-95E1-A1408AC7672C}" vid="{C86135A7-A99C-4A55-992F-ACE10057B4B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 chehui</Template>
  <TotalTime>54973</TotalTime>
  <Words>1781</Words>
  <Application>Microsoft Office PowerPoint</Application>
  <PresentationFormat>宽屏</PresentationFormat>
  <Paragraphs>170</Paragraphs>
  <Slides>11</Slides>
  <Notes>10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Arial Unicode MS</vt:lpstr>
      <vt:lpstr>TimesNewRoman</vt:lpstr>
      <vt:lpstr>Arial</vt:lpstr>
      <vt:lpstr>Times New Roman</vt:lpstr>
      <vt:lpstr>Office 主题</vt:lpstr>
      <vt:lpstr>Discussion on Transmission of PE in ELR PPDU</vt:lpstr>
      <vt:lpstr>Abstract</vt:lpstr>
      <vt:lpstr>Introduction</vt:lpstr>
      <vt:lpstr>Recap: PE in an HE PPDU</vt:lpstr>
      <vt:lpstr>Recap: PE in an EHT PPDU</vt:lpstr>
      <vt:lpstr>Recap: Current PE considerations in ELR PPDU [3],[4]</vt:lpstr>
      <vt:lpstr> Discussion on transmission of PE in ELR PPDU  </vt:lpstr>
      <vt:lpstr> Discussion on transmission of PE in ELR PPDU - continued  </vt:lpstr>
      <vt:lpstr>Conclusion</vt:lpstr>
      <vt:lpstr>Straw Poll</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Hui Che</dc:creator>
  <cp:keywords/>
  <cp:lastModifiedBy>ke zhong</cp:lastModifiedBy>
  <cp:revision>1161</cp:revision>
  <cp:lastPrinted>1601-01-01T00:00:00Z</cp:lastPrinted>
  <dcterms:created xsi:type="dcterms:W3CDTF">2023-10-25T06:39:10Z</dcterms:created>
  <dcterms:modified xsi:type="dcterms:W3CDTF">2025-01-12T14:46:55Z</dcterms:modified>
  <cp:category>Hui Che, Ruijie Networks Co., Ltd</cp:category>
</cp:coreProperties>
</file>