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wmf" ContentType="image/x-w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handoutMasterIdLst>
    <p:handoutMasterId r:id="rId14"/>
  </p:handoutMasterIdLst>
  <p:sldIdLst>
    <p:sldId id="256" r:id="rId3"/>
    <p:sldId id="369" r:id="rId4"/>
    <p:sldId id="406" r:id="rId5"/>
    <p:sldId id="413" r:id="rId6"/>
    <p:sldId id="419" r:id="rId7"/>
    <p:sldId id="420" r:id="rId8"/>
    <p:sldId id="421" r:id="rId9"/>
    <p:sldId id="265" r:id="rId10"/>
    <p:sldId id="297" r:id="rId11"/>
    <p:sldId id="41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ang, Zhijie (NSB - CN/Shanghai)" initials="YZ(-C" lastIdx="2" clrIdx="0"/>
  <p:cmAuthor id="2" name="Galati Giordano, Lorenzo (Nokia - DE/Stuttgart)" initials="GGL(-D" lastIdx="9"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25" autoAdjust="0"/>
    <p:restoredTop sz="95859" autoAdjust="0"/>
  </p:normalViewPr>
  <p:slideViewPr>
    <p:cSldViewPr snapToGrid="0">
      <p:cViewPr varScale="1">
        <p:scale>
          <a:sx n="105" d="100"/>
          <a:sy n="105" d="100"/>
        </p:scale>
        <p:origin x="78" y="90"/>
      </p:cViewPr>
      <p:guideLst/>
    </p:cSldViewPr>
  </p:slideViewPr>
  <p:notesTextViewPr>
    <p:cViewPr>
      <p:scale>
        <a:sx n="1" d="1"/>
        <a:sy n="1" d="1"/>
      </p:scale>
      <p:origin x="0" y="0"/>
    </p:cViewPr>
  </p:notesTextViewPr>
  <p:notesViewPr>
    <p:cSldViewPr snapToGrid="0">
      <p:cViewPr varScale="1">
        <p:scale>
          <a:sx n="47" d="100"/>
          <a:sy n="47" d="100"/>
        </p:scale>
        <p:origin x="2784" y="60"/>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commentAuthors" Target="commentAuthors.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handoutMaster" Target="handoutMasters/handoutMaster1.xml"/><Relationship Id="rId13" Type="http://schemas.openxmlformats.org/officeDocument/2006/relationships/notesMaster" Target="notesMasters/notesMaster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ltLang="zh-CN"/>
              <a:t>Doc.: 802.11-22/828r4</a:t>
            </a:r>
            <a:endParaRPr lang="zh-CN" alt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864B3C3-1730-4818-86F0-26E791C69C69}" type="datetime1">
              <a:rPr lang="en-US" altLang="zh-CN" smtClean="0"/>
            </a:fld>
            <a:endParaRPr lang="zh-CN" alt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174ADAF-64A2-4BCC-B8AB-1D88A11752B9}" type="slidenum">
              <a:rPr lang="zh-CN" altLang="en-US" smtClean="0"/>
            </a:fld>
            <a:endParaRPr lang="zh-CN" altLang="en-US"/>
          </a:p>
        </p:txBody>
      </p:sp>
    </p:spTree>
  </p:cSld>
  <p:clrMap bg1="lt1" tx1="dk1" bg2="lt2" tx2="dk2" accent1="accent1" accent2="accent2" accent3="accent3" accent4="accent4" accent5="accent5" accent6="accent6" hlink="hlink" folHlink="folHlink"/>
  <p:hf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r>
              <a:rPr lang="en-US"/>
              <a:t>Doc.: 802.11-22/828r4</a:t>
            </a: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EBEC8A-9456-4C66-AD86-F29878999039}" type="datetime1">
              <a:rPr lang="en-US" altLang="zh-CN"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065FBDD-38CD-4C88-8D6A-46542FF4F3A2}" type="slidenum">
              <a:rPr lang="en-US" smtClean="0"/>
            </a:fld>
            <a:endParaRPr lang="en-US"/>
          </a:p>
        </p:txBody>
      </p:sp>
    </p:spTree>
  </p:cSld>
  <p:clrMap bg1="lt1" tx1="dk1" bg2="lt2" tx2="dk2" accent1="accent1" accent2="accent2" accent3="accent3" accent4="accent4" accent5="accent5" accent6="accent6" hlink="hlink" folHlink="folHlink"/>
  <p:hf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a:t>Click to edit Master title style</a:t>
            </a:r>
            <a:endParaRPr lang="en-US"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80743412-9668-4686-B109-E3B2457EFEE3}"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DC9B8F1-287D-4B8B-8904-2261870F7D4F}"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6E05228-1FDB-49BC-8BC4-A91A7D762AB2}"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1789BC7-C074-42CC-ADF8-5107DF6BD1C1}" type="slidenum">
              <a:rPr lang="en-US"/>
            </a:fld>
            <a:endParaRPr lang="en-US"/>
          </a:p>
        </p:txBody>
      </p:sp>
      <p:sp>
        <p:nvSpPr>
          <p:cNvPr id="7"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dirty="0"/>
              <a:t>Click to edit Master title style</a:t>
            </a:r>
            <a:endParaRPr lang="en-US" dirty="0"/>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dirty="0"/>
              <a:t>Slide </a:t>
            </a:r>
            <a:fld id="{F652A146-6F07-41EF-8958-F5CF356A0B78}" type="slidenum">
              <a:rPr lang="en-US"/>
            </a:fld>
            <a:endParaRPr lang="en-US" dirty="0"/>
          </a:p>
        </p:txBody>
      </p:sp>
      <p:sp>
        <p:nvSpPr>
          <p:cNvPr id="7" name="Rectangle 5"/>
          <p:cNvSpPr>
            <a:spLocks noGrp="1" noChangeArrowheads="1"/>
          </p:cNvSpPr>
          <p:nvPr>
            <p:ph type="ftr" sz="quarter" idx="11"/>
          </p:nvPr>
        </p:nvSpPr>
        <p:spPr>
          <a:xfrm>
            <a:off x="9323426" y="6481446"/>
            <a:ext cx="2012315" cy="276860"/>
          </a:xfrm>
        </p:spPr>
        <p:txBody>
          <a:bodyPr/>
          <a:lstStyle>
            <a:lvl1pPr algn="r">
              <a:defRPr/>
            </a:lvl1pPr>
          </a:lstStyle>
          <a:p>
            <a:pPr>
              <a:defRPr/>
            </a:pPr>
            <a:r>
              <a:rPr lang="en-US" dirty="0">
                <a:sym typeface="+mn-ea"/>
              </a:rPr>
              <a:t>Jay Yang</a:t>
            </a:r>
            <a:r>
              <a:rPr lang="en-US" dirty="0"/>
              <a:t>, et al. (ZTE)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9B3AFDE4-E638-42C0-A68B-50C601C7C88B}"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47F62F27-0EC7-4D1C-8A98-B521A5C1B642}" type="slidenum">
              <a:rPr lang="en-US"/>
            </a:fld>
            <a:endParaRPr lang="en-US"/>
          </a:p>
        </p:txBody>
      </p:sp>
      <p:sp>
        <p:nvSpPr>
          <p:cNvPr id="10"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C69D9E18-8FC9-4D6F-9D47-7F236DA35C33}" type="slidenum">
              <a:rPr lang="en-US"/>
            </a:fld>
            <a:endParaRPr lang="en-US"/>
          </a:p>
        </p:txBody>
      </p:sp>
      <p:sp>
        <p:nvSpPr>
          <p:cNvPr id="6"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p:txBody>
          <a:bodyPr/>
          <a:lstStyle>
            <a:lvl1pPr>
              <a:defRPr/>
            </a:lvl1pPr>
          </a:lstStyle>
          <a:p>
            <a:pPr>
              <a:defRPr/>
            </a:pPr>
            <a:r>
              <a:rPr lang="en-US"/>
              <a:t>Slide </a:t>
            </a:r>
            <a:fld id="{4A8CB34A-F2D3-4F3B-AD27-33B98B268C82}" type="slidenum">
              <a:rPr lang="en-US"/>
            </a:fld>
            <a:endParaRPr lang="en-US"/>
          </a:p>
        </p:txBody>
      </p:sp>
      <p:sp>
        <p:nvSpPr>
          <p:cNvPr id="5"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6842823D-4EFD-4122-8A9F-C6D9274A89D2}"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1079F9C-5C87-45BF-8450-007BCEAE6FD6}" type="slidenum">
              <a:rPr lang="en-US"/>
            </a:fld>
            <a:endParaRPr lang="en-US"/>
          </a:p>
        </p:txBody>
      </p:sp>
      <p:sp>
        <p:nvSpPr>
          <p:cNvPr id="8" name="Rectangle 5"/>
          <p:cNvSpPr>
            <a:spLocks noGrp="1" noChangeArrowheads="1"/>
          </p:cNvSpPr>
          <p:nvPr>
            <p:ph type="ftr" sz="quarter" idx="11"/>
          </p:nvPr>
        </p:nvSpPr>
        <p:spPr>
          <a:xfrm>
            <a:off x="9323426" y="6481446"/>
            <a:ext cx="2012315" cy="276860"/>
          </a:xfrm>
        </p:spPr>
        <p:txBody>
          <a:bodyPr/>
          <a:lstStyle>
            <a:lvl1pPr>
              <a:defRPr/>
            </a:lvl1pPr>
          </a:lstStyle>
          <a:p>
            <a:pPr>
              <a:defRPr/>
            </a:pPr>
            <a:r>
              <a:rPr lang="en-US" dirty="0"/>
              <a:t>Jay Yang, et al. (ZTE)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914400" y="685801"/>
            <a:ext cx="10363200" cy="914399"/>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endParaRPr lang="en-US" dirty="0"/>
          </a:p>
        </p:txBody>
      </p:sp>
      <p:sp>
        <p:nvSpPr>
          <p:cNvPr id="5123" name="Rectangle 3"/>
          <p:cNvSpPr>
            <a:spLocks noGrp="1" noChangeArrowheads="1"/>
          </p:cNvSpPr>
          <p:nvPr>
            <p:ph type="body" idx="1"/>
          </p:nvPr>
        </p:nvSpPr>
        <p:spPr bwMode="auto">
          <a:xfrm>
            <a:off x="914400" y="1752607"/>
            <a:ext cx="10363200" cy="4571990"/>
          </a:xfrm>
          <a:prstGeom prst="rect">
            <a:avLst/>
          </a:prstGeom>
          <a:noFill/>
          <a:ln w="9525">
            <a:noFill/>
            <a:miter lim="800000"/>
          </a:ln>
        </p:spPr>
        <p:txBody>
          <a:bodyPr vert="horz" wrap="square" lIns="92075" tIns="46038" rIns="92075" bIns="46038" numCol="1" anchor="t" anchorCtr="0" compatLnSpc="1"/>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029" name="Rectangle 5"/>
          <p:cNvSpPr>
            <a:spLocks noGrp="1" noChangeArrowheads="1"/>
          </p:cNvSpPr>
          <p:nvPr>
            <p:ph type="ftr" sz="quarter" idx="3"/>
          </p:nvPr>
        </p:nvSpPr>
        <p:spPr bwMode="auto">
          <a:xfrm>
            <a:off x="9658985" y="6475413"/>
            <a:ext cx="1732915" cy="276860"/>
          </a:xfrm>
          <a:prstGeom prst="rect">
            <a:avLst/>
          </a:prstGeom>
          <a:noFill/>
          <a:ln w="9525">
            <a:noFill/>
            <a:miter lim="800000"/>
          </a:ln>
          <a:effectLst/>
        </p:spPr>
        <p:txBody>
          <a:bodyPr vert="horz" wrap="none" lIns="0" tIns="0" rIns="0" bIns="0" numCol="1" anchor="t" anchorCtr="0" compatLnSpc="1">
            <a:spAutoFit/>
          </a:bodyPr>
          <a:lstStyle>
            <a:lvl1pPr algn="r" eaLnBrk="0" hangingPunct="0">
              <a:defRPr>
                <a:cs typeface="+mn-cs"/>
              </a:defRPr>
            </a:lvl1pPr>
          </a:lstStyle>
          <a:p>
            <a:pPr>
              <a:defRPr/>
            </a:pPr>
            <a:r>
              <a:rPr lang="en-US" dirty="0"/>
              <a:t>Jay Yang al. (ZTE)</a:t>
            </a:r>
            <a:endParaRPr lang="en-US" dirty="0"/>
          </a:p>
        </p:txBody>
      </p:sp>
      <p:sp>
        <p:nvSpPr>
          <p:cNvPr id="1030" name="Rectangle 6"/>
          <p:cNvSpPr>
            <a:spLocks noGrp="1" noChangeArrowheads="1"/>
          </p:cNvSpPr>
          <p:nvPr>
            <p:ph type="sldNum" sz="quarter" idx="4"/>
          </p:nvPr>
        </p:nvSpPr>
        <p:spPr bwMode="auto">
          <a:xfrm>
            <a:off x="5746051" y="6475413"/>
            <a:ext cx="801502" cy="276999"/>
          </a:xfrm>
          <a:prstGeom prst="rect">
            <a:avLst/>
          </a:prstGeom>
          <a:noFill/>
          <a:ln w="9525">
            <a:noFill/>
            <a:miter lim="800000"/>
          </a:ln>
          <a:effectLst/>
        </p:spPr>
        <p:txBody>
          <a:bodyPr vert="horz" wrap="none" lIns="0" tIns="0" rIns="0" bIns="0" numCol="1" anchor="t" anchorCtr="0" compatLnSpc="1">
            <a:spAutoFit/>
          </a:bodyPr>
          <a:lstStyle>
            <a:lvl1pPr algn="ctr" eaLnBrk="0" hangingPunct="0">
              <a:defRPr>
                <a:cs typeface="Arial" panose="020B0604020202020204" pitchFamily="34" charset="0"/>
              </a:defRPr>
            </a:lvl1pPr>
          </a:lstStyle>
          <a:p>
            <a:pPr>
              <a:defRPr/>
            </a:pPr>
            <a:r>
              <a:rPr lang="en-US"/>
              <a:t>Slide </a:t>
            </a:r>
            <a:fld id="{7614916F-BBEF-4684-B6F5-1E636F42BA02}" type="slidenum">
              <a:rPr lang="en-US"/>
            </a:fld>
            <a:endParaRPr lang="en-US"/>
          </a:p>
        </p:txBody>
      </p:sp>
      <p:sp>
        <p:nvSpPr>
          <p:cNvPr id="1031" name="Rectangle 7"/>
          <p:cNvSpPr>
            <a:spLocks noChangeArrowheads="1"/>
          </p:cNvSpPr>
          <p:nvPr/>
        </p:nvSpPr>
        <p:spPr bwMode="auto">
          <a:xfrm>
            <a:off x="8187267" y="332740"/>
            <a:ext cx="3073400" cy="276860"/>
          </a:xfrm>
          <a:prstGeom prst="rect">
            <a:avLst/>
          </a:prstGeom>
          <a:noFill/>
          <a:ln w="9525">
            <a:noFill/>
            <a:miter lim="800000"/>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anose="02020603050405020304" pitchFamily="18" charset="0"/>
                <a:ea typeface="+mn-ea"/>
                <a:cs typeface="Arial" panose="020B0604020202020204" pitchFamily="34" charset="0"/>
              </a:rPr>
              <a:t>.: IEEE 802.11-2</a:t>
            </a:r>
            <a:r>
              <a:rPr lang="en-US" altLang="en-GB" sz="1800" b="1" kern="1200" dirty="0">
                <a:solidFill>
                  <a:schemeClr val="tx1"/>
                </a:solidFill>
                <a:latin typeface="Times New Roman" panose="02020603050405020304" pitchFamily="18" charset="0"/>
                <a:ea typeface="+mn-ea"/>
                <a:cs typeface="Arial" panose="020B0604020202020204" pitchFamily="34" charset="0"/>
              </a:rPr>
              <a:t>4</a:t>
            </a:r>
            <a:r>
              <a:rPr lang="en-GB" altLang="en-US" sz="1800" b="1" kern="1200" dirty="0">
                <a:solidFill>
                  <a:schemeClr val="tx1"/>
                </a:solidFill>
                <a:latin typeface="Times New Roman" panose="02020603050405020304" pitchFamily="18" charset="0"/>
                <a:ea typeface="+mn-ea"/>
                <a:cs typeface="Arial" panose="020B0604020202020204" pitchFamily="34" charset="0"/>
              </a:rPr>
              <a:t>/</a:t>
            </a:r>
            <a:r>
              <a:rPr lang="en-US" altLang="en-GB" sz="1800" b="1" kern="1200" dirty="0">
                <a:solidFill>
                  <a:schemeClr val="tx1"/>
                </a:solidFill>
                <a:latin typeface="Times New Roman" panose="02020603050405020304" pitchFamily="18" charset="0"/>
                <a:ea typeface="+mn-ea"/>
                <a:cs typeface="Arial" panose="020B0604020202020204" pitchFamily="34" charset="0"/>
              </a:rPr>
              <a:t>0007</a:t>
            </a:r>
            <a:endParaRPr lang="en-US" altLang="en-GB" sz="1800" b="1" kern="1200" dirty="0">
              <a:solidFill>
                <a:schemeClr val="tx1"/>
              </a:solidFill>
              <a:latin typeface="Times New Roman" panose="02020603050405020304" pitchFamily="18" charset="0"/>
              <a:ea typeface="+mn-ea"/>
              <a:cs typeface="Arial" panose="020B0604020202020204" pitchFamily="34" charset="0"/>
            </a:endParaRP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033" name="Rectangle 9"/>
          <p:cNvSpPr>
            <a:spLocks noChangeArrowheads="1"/>
          </p:cNvSpPr>
          <p:nvPr/>
        </p:nvSpPr>
        <p:spPr bwMode="auto">
          <a:xfrm>
            <a:off x="914400" y="6475414"/>
            <a:ext cx="1077218" cy="276999"/>
          </a:xfrm>
          <a:prstGeom prst="rect">
            <a:avLst/>
          </a:prstGeom>
          <a:noFill/>
          <a:ln w="9525">
            <a:noFill/>
            <a:miter lim="800000"/>
          </a:ln>
          <a:effectLst/>
        </p:spPr>
        <p:txBody>
          <a:bodyPr wrap="none" lIns="0" tIns="0" rIns="0" bIns="0">
            <a:spAutoFit/>
          </a:bodyPr>
          <a:lstStyle/>
          <a:p>
            <a:pPr eaLnBrk="0" hangingPunct="0">
              <a:defRPr/>
            </a:pPr>
            <a:r>
              <a:rPr lang="en-US" sz="1800" dirty="0">
                <a:cs typeface="+mn-cs"/>
              </a:rPr>
              <a:t>Submission</a:t>
            </a:r>
            <a:endParaRPr lang="en-US" sz="1800" dirty="0">
              <a:cs typeface="+mn-cs"/>
            </a:endParaRP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800" dirty="0">
              <a:cs typeface="+mn-cs"/>
            </a:endParaRPr>
          </a:p>
        </p:txBody>
      </p:sp>
      <p:sp>
        <p:nvSpPr>
          <p:cNvPr id="11" name="Rectangle 7"/>
          <p:cNvSpPr>
            <a:spLocks noChangeArrowheads="1"/>
          </p:cNvSpPr>
          <p:nvPr userDrawn="1"/>
        </p:nvSpPr>
        <p:spPr bwMode="auto">
          <a:xfrm>
            <a:off x="304801" y="324520"/>
            <a:ext cx="1384300" cy="276860"/>
          </a:xfrm>
          <a:prstGeom prst="rect">
            <a:avLst/>
          </a:prstGeom>
          <a:noFill/>
          <a:ln w="9525">
            <a:noFill/>
            <a:miter lim="800000"/>
          </a:ln>
          <a:effectLst/>
        </p:spPr>
        <p:txBody>
          <a:bodyPr wrap="none" lIns="0" tIns="0" rIns="0" bIns="0" anchor="b">
            <a:spAutoFit/>
          </a:bodyPr>
          <a:lstStyle/>
          <a:p>
            <a:pPr marL="457200" lvl="4" algn="l" eaLnBrk="0" hangingPunct="0">
              <a:defRPr/>
            </a:pPr>
            <a:r>
              <a:rPr lang="en-US" sz="1800" b="1" dirty="0">
                <a:cs typeface="+mn-cs"/>
              </a:rPr>
              <a:t>Jan. 2025</a:t>
            </a:r>
            <a:endParaRPr lang="en-US" sz="1800" b="1" dirty="0">
              <a:cs typeface="+mn-cs"/>
            </a:endParaRPr>
          </a:p>
        </p:txBody>
      </p:sp>
      <p:sp>
        <p:nvSpPr>
          <p:cNvPr id="2" name="Text Box 1"/>
          <p:cNvSpPr txBox="1"/>
          <p:nvPr userDrawn="1"/>
        </p:nvSpPr>
        <p:spPr>
          <a:xfrm>
            <a:off x="11861800" y="2842260"/>
            <a:ext cx="4064000" cy="368300"/>
          </a:xfrm>
          <a:prstGeom prst="rect">
            <a:avLst/>
          </a:prstGeom>
          <a:noFill/>
        </p:spPr>
        <p:txBody>
          <a:bodyPr wrap="square" rtlCol="0">
            <a:spAutoFit/>
          </a:bodyPr>
          <a:lstStyle/>
          <a:p>
            <a:endParaRPr lang="en-US"/>
          </a:p>
        </p:txBody>
      </p:sp>
      <p:sp>
        <p:nvSpPr>
          <p:cNvPr id="3" name="Text Box 2"/>
          <p:cNvSpPr txBox="1"/>
          <p:nvPr userDrawn="1"/>
        </p:nvSpPr>
        <p:spPr>
          <a:xfrm>
            <a:off x="11772265" y="3015615"/>
            <a:ext cx="4064000" cy="368300"/>
          </a:xfrm>
          <a:prstGeom prst="rect">
            <a:avLst/>
          </a:prstGeom>
          <a:noFill/>
        </p:spPr>
        <p:txBody>
          <a:bodyPr wrap="square" rtlCol="0">
            <a:spAutoFit/>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4" Type="http://schemas.openxmlformats.org/officeDocument/2006/relationships/vmlDrawing" Target="../drawings/vmlDrawing2.vml"/><Relationship Id="rId3" Type="http://schemas.openxmlformats.org/officeDocument/2006/relationships/slideLayout" Target="../slideLayouts/slideLayout2.xml"/><Relationship Id="rId2" Type="http://schemas.openxmlformats.org/officeDocument/2006/relationships/image" Target="../media/image2.wmf"/><Relationship Id="rId1" Type="http://schemas.openxmlformats.org/officeDocument/2006/relationships/oleObject" Target="../embeddings/oleObject2.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81380" y="1057276"/>
            <a:ext cx="10363200" cy="1470025"/>
          </a:xfrm>
        </p:spPr>
        <p:txBody>
          <a:bodyPr>
            <a:normAutofit/>
          </a:bodyPr>
          <a:lstStyle/>
          <a:p>
            <a:r>
              <a:rPr lang="en-US" dirty="0"/>
              <a:t>AP ID in NDPA signaling</a:t>
            </a:r>
            <a:endParaRPr lang="en-US" dirty="0"/>
          </a:p>
        </p:txBody>
      </p:sp>
      <p:graphicFrame>
        <p:nvGraphicFramePr>
          <p:cNvPr id="6" name="Object 3"/>
          <p:cNvGraphicFramePr>
            <a:graphicFrameLocks noChangeAspect="1"/>
          </p:cNvGraphicFramePr>
          <p:nvPr/>
        </p:nvGraphicFramePr>
        <p:xfrm>
          <a:off x="1310640" y="2921636"/>
          <a:ext cx="9958705" cy="1941195"/>
        </p:xfrm>
        <a:graphic>
          <a:graphicData uri="http://schemas.openxmlformats.org/presentationml/2006/ole">
            <mc:AlternateContent xmlns:mc="http://schemas.openxmlformats.org/markup-compatibility/2006">
              <mc:Choice xmlns:v="urn:schemas-microsoft-com:vml" Requires="v">
                <p:oleObj spid="_x0000_s16" name="Document" r:id="rId1" imgW="11430000" imgH="2057400" progId="Word.Document.8">
                  <p:embed/>
                </p:oleObj>
              </mc:Choice>
              <mc:Fallback>
                <p:oleObj name="Document" r:id="rId1" imgW="11430000" imgH="2057400" progId="Word.Document.8">
                  <p:embed/>
                  <p:pic>
                    <p:nvPicPr>
                      <p:cNvPr id="0" name="Object 3"/>
                      <p:cNvPicPr>
                        <a:picLocks noChangeAspect="1" noChangeArrowheads="1"/>
                      </p:cNvPicPr>
                      <p:nvPr/>
                    </p:nvPicPr>
                    <p:blipFill>
                      <a:blip r:embed="rId2"/>
                      <a:srcRect/>
                      <a:stretch>
                        <a:fillRect/>
                      </a:stretch>
                    </p:blipFill>
                    <p:spPr bwMode="auto">
                      <a:xfrm>
                        <a:off x="1310640" y="2921636"/>
                        <a:ext cx="9958705" cy="1941195"/>
                      </a:xfrm>
                      <a:prstGeom prst="rect">
                        <a:avLst/>
                      </a:prstGeom>
                      <a:noFill/>
                    </p:spPr>
                  </p:pic>
                </p:oleObj>
              </mc:Fallback>
            </mc:AlternateContent>
          </a:graphicData>
        </a:graphic>
      </p:graphicFrame>
      <p:sp>
        <p:nvSpPr>
          <p:cNvPr id="7" name="页脚占位符 4"/>
          <p:cNvSpPr>
            <a:spLocks noGrp="1"/>
          </p:cNvSpPr>
          <p:nvPr>
            <p:ph type="ftr" sz="quarter" idx="11"/>
          </p:nvPr>
        </p:nvSpPr>
        <p:spPr>
          <a:xfrm>
            <a:off x="9602826" y="6481446"/>
            <a:ext cx="1732915" cy="276860"/>
          </a:xfrm>
        </p:spPr>
        <p:txBody>
          <a:bodyPr/>
          <a:lstStyle/>
          <a:p>
            <a:r>
              <a:rPr lang="da-DK" dirty="0"/>
              <a:t>Jay Yang al. (ZTE)</a:t>
            </a:r>
            <a:endParaRPr lang="en-GB" dirty="0"/>
          </a:p>
        </p:txBody>
      </p:sp>
      <p:sp>
        <p:nvSpPr>
          <p:cNvPr id="3" name="Text Box 2"/>
          <p:cNvSpPr txBox="1"/>
          <p:nvPr/>
        </p:nvSpPr>
        <p:spPr>
          <a:xfrm>
            <a:off x="10793095" y="410210"/>
            <a:ext cx="4064000" cy="368300"/>
          </a:xfrm>
          <a:prstGeom prst="rect">
            <a:avLst/>
          </a:prstGeom>
          <a:noFill/>
        </p:spPr>
        <p:txBody>
          <a:bodyPr wrap="square" rtlCol="0">
            <a:spAutoFit/>
          </a:bodyPr>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SP1</a:t>
            </a:r>
            <a:endParaRPr lang="en-US"/>
          </a:p>
        </p:txBody>
      </p:sp>
      <p:sp>
        <p:nvSpPr>
          <p:cNvPr id="3" name="Content Placeholder 2"/>
          <p:cNvSpPr>
            <a:spLocks noGrp="1"/>
          </p:cNvSpPr>
          <p:nvPr>
            <p:ph idx="1"/>
          </p:nvPr>
        </p:nvSpPr>
        <p:spPr>
          <a:xfrm>
            <a:off x="914400" y="1752600"/>
            <a:ext cx="10363200" cy="1541145"/>
          </a:xfrm>
        </p:spPr>
        <p:txBody>
          <a:bodyPr/>
          <a:p>
            <a:r>
              <a:rPr lang="en-US"/>
              <a:t>Do you agree the following red field design when the responder AP’s information is included in NDPA?</a:t>
            </a:r>
            <a:endParaRPr lang="en-US"/>
          </a:p>
          <a:p>
            <a:pPr lvl="1">
              <a:buFont typeface="Arial" panose="020B0604020202020204" pitchFamily="34" charset="0"/>
              <a:buChar char="•"/>
            </a:pPr>
            <a:r>
              <a:rPr lang="en-US"/>
              <a:t>AID11 field is filled with a Reserved AID. the value of Reserved AID is TBD.</a:t>
            </a:r>
            <a:endParaRPr lang="en-US"/>
          </a:p>
          <a:p>
            <a:pPr lvl="1">
              <a:buFont typeface="Arial" panose="020B0604020202020204" pitchFamily="34" charset="0"/>
              <a:buChar char="•"/>
            </a:pPr>
            <a:r>
              <a:rPr lang="en-US"/>
              <a:t>AP ID field is filled with the responder’s AP ID, the length is TBD.</a:t>
            </a:r>
            <a:endParaRPr lang="en-US"/>
          </a:p>
          <a:p>
            <a:pPr marL="0" indent="457200">
              <a:buNone/>
            </a:pPr>
            <a:endParaRPr lang="en-US"/>
          </a:p>
          <a:p>
            <a:pPr marL="0" indent="0">
              <a:buNone/>
            </a:pPr>
            <a:endParaRPr lang="en-US"/>
          </a:p>
          <a:p>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
        <p:nvSpPr>
          <p:cNvPr id="6" name="Rectangles 5"/>
          <p:cNvSpPr/>
          <p:nvPr/>
        </p:nvSpPr>
        <p:spPr>
          <a:xfrm>
            <a:off x="1954530" y="4194810"/>
            <a:ext cx="1012190" cy="479425"/>
          </a:xfrm>
          <a:prstGeom prst="rect">
            <a:avLst/>
          </a:prstGeom>
          <a:ln>
            <a:solidFill>
              <a:schemeClr val="tx1"/>
            </a:solidFill>
          </a:ln>
        </p:spPr>
        <p:style>
          <a:lnRef idx="2">
            <a:schemeClr val="accent1"/>
          </a:lnRef>
          <a:fillRef idx="0">
            <a:srgbClr val="FFFFFF"/>
          </a:fillRef>
          <a:effectRef idx="0">
            <a:srgbClr val="FFFFFF"/>
          </a:effectRef>
          <a:fontRef idx="minor">
            <a:schemeClr val="dk1"/>
          </a:fontRef>
        </p:style>
        <p:txBody>
          <a:bodyPr rtlCol="0" anchor="ctr"/>
          <a:p>
            <a:pPr algn="ctr"/>
            <a:r>
              <a:rPr lang="en-US" sz="1400">
                <a:solidFill>
                  <a:srgbClr val="C00000"/>
                </a:solidFill>
              </a:rPr>
              <a:t>Reserved AID</a:t>
            </a:r>
            <a:r>
              <a:rPr lang="en-US" sz="1400"/>
              <a:t>: 2042</a:t>
            </a:r>
            <a:endParaRPr lang="en-US" sz="1400"/>
          </a:p>
        </p:txBody>
      </p:sp>
      <p:sp>
        <p:nvSpPr>
          <p:cNvPr id="9" name="Rectangles 8"/>
          <p:cNvSpPr/>
          <p:nvPr/>
        </p:nvSpPr>
        <p:spPr>
          <a:xfrm>
            <a:off x="4799330" y="4194810"/>
            <a:ext cx="4081145" cy="479425"/>
          </a:xfrm>
          <a:prstGeom prst="rect">
            <a:avLst/>
          </a:prstGeom>
          <a:ln>
            <a:solidFill>
              <a:schemeClr val="tx1"/>
            </a:solidFill>
          </a:ln>
        </p:spPr>
        <p:style>
          <a:lnRef idx="2">
            <a:schemeClr val="accent1"/>
          </a:lnRef>
          <a:fillRef idx="0">
            <a:srgbClr val="FFFFFF"/>
          </a:fillRef>
          <a:effectRef idx="0">
            <a:srgbClr val="FFFFFF"/>
          </a:effectRef>
          <a:fontRef idx="minor">
            <a:schemeClr val="dk1"/>
          </a:fontRef>
        </p:style>
        <p:txBody>
          <a:bodyPr rtlCol="0" anchor="ctr"/>
          <a:p>
            <a:pPr algn="ctr"/>
            <a:r>
              <a:rPr lang="en-US" sz="1400"/>
              <a:t>other TBD information</a:t>
            </a:r>
            <a:endParaRPr lang="en-US" sz="1400"/>
          </a:p>
        </p:txBody>
      </p:sp>
      <p:sp>
        <p:nvSpPr>
          <p:cNvPr id="16" name="Rectangles 15"/>
          <p:cNvSpPr/>
          <p:nvPr/>
        </p:nvSpPr>
        <p:spPr>
          <a:xfrm>
            <a:off x="2966720" y="4194810"/>
            <a:ext cx="1832610" cy="481965"/>
          </a:xfrm>
          <a:prstGeom prst="rect">
            <a:avLst/>
          </a:prstGeom>
          <a:ln>
            <a:solidFill>
              <a:schemeClr val="tx1"/>
            </a:solidFill>
          </a:ln>
        </p:spPr>
        <p:style>
          <a:lnRef idx="2">
            <a:schemeClr val="accent1"/>
          </a:lnRef>
          <a:fillRef idx="0">
            <a:srgbClr val="FFFFFF"/>
          </a:fillRef>
          <a:effectRef idx="0">
            <a:srgbClr val="FFFFFF"/>
          </a:effectRef>
          <a:fontRef idx="minor">
            <a:schemeClr val="dk1"/>
          </a:fontRef>
        </p:style>
        <p:txBody>
          <a:bodyPr rtlCol="0" anchor="ctr"/>
          <a:p>
            <a:pPr algn="ctr"/>
            <a:r>
              <a:rPr lang="en-US" sz="1400">
                <a:solidFill>
                  <a:srgbClr val="C00000"/>
                </a:solidFill>
              </a:rPr>
              <a:t>responder AP ID or BSS color</a:t>
            </a:r>
            <a:endParaRPr lang="en-US" sz="1400">
              <a:solidFill>
                <a:srgbClr val="C00000"/>
              </a:solidFill>
            </a:endParaRPr>
          </a:p>
        </p:txBody>
      </p:sp>
      <p:sp>
        <p:nvSpPr>
          <p:cNvPr id="18" name="Text Box 17"/>
          <p:cNvSpPr txBox="1"/>
          <p:nvPr/>
        </p:nvSpPr>
        <p:spPr>
          <a:xfrm>
            <a:off x="1435735" y="4784090"/>
            <a:ext cx="7554595" cy="306705"/>
          </a:xfrm>
          <a:prstGeom prst="rect">
            <a:avLst/>
          </a:prstGeom>
          <a:noFill/>
        </p:spPr>
        <p:txBody>
          <a:bodyPr wrap="square" rtlCol="0">
            <a:spAutoFit/>
          </a:bodyPr>
          <a:p>
            <a:r>
              <a:rPr lang="en-US" sz="1400"/>
              <a:t>Bits:       11               11 or 6                                                                10 or 15</a:t>
            </a:r>
            <a:endParaRPr lang="en-US" sz="1400"/>
          </a:p>
        </p:txBody>
      </p:sp>
      <p:sp>
        <p:nvSpPr>
          <p:cNvPr id="19" name="Text Box 18"/>
          <p:cNvSpPr txBox="1"/>
          <p:nvPr/>
        </p:nvSpPr>
        <p:spPr>
          <a:xfrm>
            <a:off x="2082165" y="3917315"/>
            <a:ext cx="3048000" cy="275590"/>
          </a:xfrm>
          <a:prstGeom prst="rect">
            <a:avLst/>
          </a:prstGeom>
          <a:noFill/>
        </p:spPr>
        <p:txBody>
          <a:bodyPr wrap="square" rtlCol="0">
            <a:spAutoFit/>
          </a:bodyPr>
          <a:p>
            <a:r>
              <a:rPr lang="en-US" sz="1200">
                <a:solidFill>
                  <a:srgbClr val="C00000"/>
                </a:solidFill>
              </a:rPr>
              <a:t>AID11                 AP   ID </a:t>
            </a:r>
            <a:endParaRPr lang="en-US" sz="1200">
              <a:solidFill>
                <a:srgbClr val="C00000"/>
              </a:solidFill>
            </a:endParaRPr>
          </a:p>
        </p:txBody>
      </p:sp>
      <p:sp>
        <p:nvSpPr>
          <p:cNvPr id="20" name="Text Box 19"/>
          <p:cNvSpPr txBox="1"/>
          <p:nvPr/>
        </p:nvSpPr>
        <p:spPr>
          <a:xfrm>
            <a:off x="3994150" y="5130800"/>
            <a:ext cx="2613025" cy="306705"/>
          </a:xfrm>
          <a:prstGeom prst="rect">
            <a:avLst/>
          </a:prstGeom>
          <a:noFill/>
        </p:spPr>
        <p:txBody>
          <a:bodyPr wrap="square" rtlCol="0">
            <a:spAutoFit/>
          </a:bodyPr>
          <a:p>
            <a:r>
              <a:rPr lang="en-US" sz="1400"/>
              <a:t>STA Info field</a:t>
            </a:r>
            <a:endParaRPr lang="en-US" sz="1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Introduction</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a:xfrm>
            <a:off x="9323426" y="6481446"/>
            <a:ext cx="2012315" cy="276860"/>
          </a:xfrm>
        </p:spPr>
        <p:txBody>
          <a:bodyPr/>
          <a:p>
            <a:pPr>
              <a:defRPr/>
            </a:pPr>
            <a:r>
              <a:rPr lang="en-US" dirty="0"/>
              <a:t>Jay Yang, et al. (ZTE)</a:t>
            </a:r>
            <a:endParaRPr lang="en-US" dirty="0"/>
          </a:p>
        </p:txBody>
      </p:sp>
      <p:sp>
        <p:nvSpPr>
          <p:cNvPr id="6" name="Content Placeholder 2"/>
          <p:cNvSpPr>
            <a:spLocks noGrp="1"/>
          </p:cNvSpPr>
          <p:nvPr/>
        </p:nvSpPr>
        <p:spPr>
          <a:xfrm>
            <a:off x="748030" y="1788160"/>
            <a:ext cx="10940415" cy="3576955"/>
          </a:xfrm>
          <a:prstGeom prst="rect">
            <a:avLst/>
          </a:prstGeom>
          <a:noFill/>
          <a:ln w="9525">
            <a:noFill/>
            <a:miter lim="800000"/>
          </a:ln>
        </p:spPr>
        <p:txBody>
          <a:bodyPr vert="horz" wrap="square" lIns="92075" tIns="46038" rIns="92075" bIns="46038" numCol="1" anchor="t" anchorCtr="0" compatLnSpc="1"/>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sym typeface="+mn-ea"/>
              </a:rPr>
              <a:t>In Co-BF,11bn agreed on two new sounding sequences: Joint sounding and sequential sounding.</a:t>
            </a:r>
            <a:endParaRPr lang="en-US"/>
          </a:p>
          <a:p>
            <a:pPr lvl="1"/>
            <a:r>
              <a:rPr lang="en-US" sz="2400">
                <a:solidFill>
                  <a:srgbClr val="FF0000"/>
                </a:solidFill>
                <a:sym typeface="+mn-ea"/>
              </a:rPr>
              <a:t>In Joint/(cross-BSS)Sequential sounding, the NDPA solicits the NDP from the responder AP , and solicits the associated STA receiving the NDP.</a:t>
            </a:r>
            <a:endParaRPr lang="en-US" sz="2400">
              <a:solidFill>
                <a:srgbClr val="FF0000"/>
              </a:solidFill>
              <a:sym typeface="+mn-ea"/>
            </a:endParaRPr>
          </a:p>
          <a:p>
            <a:pPr lvl="1"/>
            <a:r>
              <a:rPr lang="en-US" sz="2400">
                <a:solidFill>
                  <a:srgbClr val="FF0000"/>
                </a:solidFill>
                <a:sym typeface="+mn-ea"/>
              </a:rPr>
              <a:t>In In-BSS Sequential sounding, </a:t>
            </a:r>
            <a:r>
              <a:rPr lang="en-US" sz="2400">
                <a:solidFill>
                  <a:srgbClr val="FF0000"/>
                </a:solidFill>
                <a:sym typeface="+mn-ea"/>
              </a:rPr>
              <a:t>the NDPA only solicits the associated STA receiving the NDP.</a:t>
            </a:r>
            <a:endParaRPr lang="en-US" sz="2400">
              <a:solidFill>
                <a:srgbClr val="FF0000"/>
              </a:solidFill>
              <a:sym typeface="+mn-ea"/>
            </a:endParaRPr>
          </a:p>
          <a:p>
            <a:pPr lvl="0">
              <a:buFont typeface="Arial" panose="020B0604020202020204" pitchFamily="34" charset="0"/>
              <a:buChar char="•"/>
            </a:pPr>
            <a:r>
              <a:rPr lang="en-US" b="1"/>
              <a:t>Conclusion: The NDPA may contain both AP identifier(like AP ID) and STA identifier(like AID)</a:t>
            </a:r>
            <a:endParaRPr lang="en-US" b="1"/>
          </a:p>
          <a:p>
            <a:endParaRPr lang="en-US" b="1"/>
          </a:p>
          <a:p>
            <a:r>
              <a:rPr lang="en-US" b="1"/>
              <a:t>In this contribution, we would like to discuss the AP ID design in NDPA</a:t>
            </a:r>
            <a:endParaRPr lang="en-US" b="1"/>
          </a:p>
          <a:p>
            <a:endParaRPr lang="en-US" b="1"/>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zh-CN">
                <a:ea typeface="宋体" panose="02010600030101010101" pitchFamily="2" charset="-122"/>
              </a:rPr>
              <a:t>AP ID and AID collision issue in NDPA</a:t>
            </a:r>
            <a:endParaRPr lang="en-US" altLang="zh-CN">
              <a:ea typeface="宋体" panose="02010600030101010101" pitchFamily="2" charset="-122"/>
            </a:endParaRPr>
          </a:p>
        </p:txBody>
      </p:sp>
      <p:sp>
        <p:nvSpPr>
          <p:cNvPr id="3" name="Content Placeholder 2"/>
          <p:cNvSpPr>
            <a:spLocks noGrp="1"/>
          </p:cNvSpPr>
          <p:nvPr>
            <p:ph idx="1"/>
          </p:nvPr>
        </p:nvSpPr>
        <p:spPr>
          <a:xfrm>
            <a:off x="914400" y="1752600"/>
            <a:ext cx="10915015" cy="4429760"/>
          </a:xfrm>
        </p:spPr>
        <p:txBody>
          <a:bodyPr/>
          <a:p>
            <a:pPr>
              <a:buFont typeface="Arial" panose="020B0604020202020204" pitchFamily="34" charset="0"/>
              <a:buChar char="•"/>
            </a:pPr>
            <a:r>
              <a:rPr lang="en-US" altLang="x-none"/>
              <a:t>Need to well design the new signaling on NDPA to backward compatible with EHT STA.</a:t>
            </a:r>
            <a:endParaRPr lang="en-US" altLang="x-none"/>
          </a:p>
          <a:p>
            <a:pPr lvl="1">
              <a:buFont typeface="Arial" panose="020B0604020202020204" pitchFamily="34" charset="0"/>
              <a:buChar char="•"/>
            </a:pPr>
            <a:r>
              <a:rPr lang="en-US" altLang="x-none">
                <a:sym typeface="+mn-ea"/>
              </a:rPr>
              <a:t>The NPDA may silicate either EHT STA or UHR STA,but the new signaling design in NPCA is not visible to EHT STA.</a:t>
            </a:r>
            <a:endParaRPr lang="en-US" altLang="x-none">
              <a:sym typeface="+mn-ea"/>
            </a:endParaRPr>
          </a:p>
          <a:p>
            <a:pPr lvl="1">
              <a:buFont typeface="Arial" panose="020B0604020202020204" pitchFamily="34" charset="0"/>
              <a:buChar char="•"/>
            </a:pPr>
            <a:r>
              <a:rPr lang="en-US" altLang="x-none">
                <a:sym typeface="+mn-ea"/>
              </a:rPr>
              <a:t>If AP ID is in AID11 and has the same value with one assigned AID of a EHT STA, EHT STA may decode the AP ID as AID and make the wrong decoding in the sequential subfield. </a:t>
            </a:r>
            <a:endParaRPr lang="en-US" altLang="x-none"/>
          </a:p>
          <a:p>
            <a:pPr marL="0" indent="0">
              <a:buNone/>
            </a:pPr>
            <a:endParaRPr lang="en-US" altLang="x-none"/>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graphicFrame>
        <p:nvGraphicFramePr>
          <p:cNvPr id="14" name="Object 13"/>
          <p:cNvGraphicFramePr/>
          <p:nvPr/>
        </p:nvGraphicFramePr>
        <p:xfrm>
          <a:off x="2049145" y="4064635"/>
          <a:ext cx="7557135" cy="1761490"/>
        </p:xfrm>
        <a:graphic>
          <a:graphicData uri="http://schemas.openxmlformats.org/presentationml/2006/ole">
            <mc:AlternateContent xmlns:mc="http://schemas.openxmlformats.org/markup-compatibility/2006">
              <mc:Choice xmlns:v="urn:schemas-microsoft-com:vml" Requires="v">
                <p:oleObj spid="_x0000_s15" name="" r:id="rId1" imgW="7551420" imgH="1760220" progId="Paint.Picture">
                  <p:embed/>
                </p:oleObj>
              </mc:Choice>
              <mc:Fallback>
                <p:oleObj name="" r:id="rId1" imgW="7551420" imgH="1760220" progId="Paint.Picture">
                  <p:embed/>
                  <p:pic>
                    <p:nvPicPr>
                      <p:cNvPr id="0" name="Picture 14"/>
                      <p:cNvPicPr/>
                      <p:nvPr/>
                    </p:nvPicPr>
                    <p:blipFill>
                      <a:blip r:embed="rId2"/>
                      <a:stretch>
                        <a:fillRect/>
                      </a:stretch>
                    </p:blipFill>
                    <p:spPr>
                      <a:xfrm>
                        <a:off x="2049145" y="4064635"/>
                        <a:ext cx="7557135" cy="1761490"/>
                      </a:xfrm>
                      <a:prstGeom prst="rect">
                        <a:avLst/>
                      </a:prstGeom>
                    </p:spPr>
                  </p:pic>
                </p:oleObj>
              </mc:Fallback>
            </mc:AlternateContent>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More thought on the AP ID assignment</a:t>
            </a:r>
            <a:endParaRPr lang="en-US"/>
          </a:p>
        </p:txBody>
      </p:sp>
      <p:sp>
        <p:nvSpPr>
          <p:cNvPr id="3" name="Content Placeholder 2"/>
          <p:cNvSpPr>
            <a:spLocks noGrp="1"/>
          </p:cNvSpPr>
          <p:nvPr>
            <p:ph idx="1"/>
          </p:nvPr>
        </p:nvSpPr>
        <p:spPr>
          <a:xfrm>
            <a:off x="914400" y="1752600"/>
            <a:ext cx="10772775" cy="4572000"/>
          </a:xfrm>
        </p:spPr>
        <p:txBody>
          <a:bodyPr/>
          <a:p>
            <a:r>
              <a:rPr lang="en-US"/>
              <a:t>AP ID is assigned by a peer AP, while AID may be assigned by the AP MLD.</a:t>
            </a:r>
            <a:endParaRPr lang="en-US"/>
          </a:p>
          <a:p>
            <a:pPr lvl="1"/>
            <a:r>
              <a:rPr lang="en-US"/>
              <a:t>11be baseline is quoted as bellow:</a:t>
            </a:r>
            <a:endParaRPr lang="en-US"/>
          </a:p>
          <a:p>
            <a:pPr lvl="2"/>
            <a:r>
              <a:rPr lang="en-US">
                <a:solidFill>
                  <a:srgbClr val="FF0000"/>
                </a:solidFill>
              </a:rPr>
              <a:t>An AP MLD shall assign a single AID to a non-AP MLD upon successful ML setup.</a:t>
            </a:r>
            <a:endParaRPr lang="en-US">
              <a:solidFill>
                <a:srgbClr val="FF0000"/>
              </a:solidFill>
            </a:endParaRPr>
          </a:p>
          <a:p>
            <a:pPr lvl="2"/>
            <a:r>
              <a:rPr lang="en-US">
                <a:solidFill>
                  <a:srgbClr val="FF0000"/>
                </a:solidFill>
              </a:rPr>
              <a:t>All the non-AP STAs affiliated with the non-AP MLD shall have the same AID as the one assigned to the non-AP MLD during ML setup.</a:t>
            </a:r>
            <a:endParaRPr lang="en-US">
              <a:solidFill>
                <a:srgbClr val="FF0000"/>
              </a:solidFill>
            </a:endParaRPr>
          </a:p>
          <a:p>
            <a:pPr marL="914400" lvl="3"/>
            <a:r>
              <a:rPr lang="en-US" sz="1800">
                <a:sym typeface="+mn-ea"/>
              </a:rPr>
              <a:t>AP ID is per link level identifier, while AID may be MLD level identifier, putting AP ID and AID in the same allocation space make the implementation more complicated.</a:t>
            </a:r>
            <a:endParaRPr lang="en-US" sz="1800">
              <a:sym typeface="+mn-ea"/>
            </a:endParaRPr>
          </a:p>
          <a:p>
            <a:pPr marL="914400" lvl="3"/>
            <a:r>
              <a:rPr lang="en-US" sz="1800">
                <a:solidFill>
                  <a:schemeClr val="tx1"/>
                </a:solidFill>
              </a:rPr>
              <a:t>Further, AP ID belongs to one of the AP’s attributions, while AID is the property of STAs, AP ID and AID sharing the same allocation space will cause more confusion in the SPEC.</a:t>
            </a:r>
            <a:endParaRPr lang="en-US" sz="1800">
              <a:solidFill>
                <a:schemeClr val="tx1"/>
              </a:solidFill>
            </a:endParaRPr>
          </a:p>
          <a:p>
            <a:pPr marL="914400" lvl="3"/>
            <a:endParaRPr lang="en-US" sz="1800">
              <a:solidFill>
                <a:schemeClr val="tx1"/>
              </a:solidFill>
            </a:endParaRPr>
          </a:p>
          <a:p>
            <a:pPr marL="457200" lvl="2"/>
            <a:r>
              <a:rPr lang="en-US" sz="2025" b="1">
                <a:solidFill>
                  <a:schemeClr val="tx1"/>
                </a:solidFill>
              </a:rPr>
              <a:t>Propose the AP ID and AID to have the different allocation spaces. The allocation of AP ID and AID shall be decoupled.</a:t>
            </a:r>
            <a:endParaRPr lang="en-US" sz="2025" b="1">
              <a:solidFill>
                <a:schemeClr val="tx1"/>
              </a:solidFill>
            </a:endParaRPr>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The proposal of AP ID design in NDPA</a:t>
            </a:r>
            <a:endParaRPr lang="en-US"/>
          </a:p>
        </p:txBody>
      </p:sp>
      <p:sp>
        <p:nvSpPr>
          <p:cNvPr id="3" name="Content Placeholder 2"/>
          <p:cNvSpPr>
            <a:spLocks noGrp="1"/>
          </p:cNvSpPr>
          <p:nvPr>
            <p:ph idx="1"/>
          </p:nvPr>
        </p:nvSpPr>
        <p:spPr/>
        <p:txBody>
          <a:bodyPr/>
          <a:p>
            <a:endParaRPr lang="en-US"/>
          </a:p>
          <a:p>
            <a:endParaRPr lang="en-US"/>
          </a:p>
          <a:p>
            <a:endParaRPr lang="en-US"/>
          </a:p>
          <a:p>
            <a:endParaRPr lang="en-US"/>
          </a:p>
          <a:p>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
        <p:nvSpPr>
          <p:cNvPr id="8" name="Text Box 7"/>
          <p:cNvSpPr txBox="1"/>
          <p:nvPr/>
        </p:nvSpPr>
        <p:spPr>
          <a:xfrm>
            <a:off x="872490" y="1647825"/>
            <a:ext cx="9892030" cy="706755"/>
          </a:xfrm>
          <a:prstGeom prst="rect">
            <a:avLst/>
          </a:prstGeom>
          <a:noFill/>
        </p:spPr>
        <p:txBody>
          <a:bodyPr wrap="square" rtlCol="0">
            <a:spAutoFit/>
          </a:bodyPr>
          <a:p>
            <a:r>
              <a:rPr lang="en-US" sz="2000"/>
              <a:t>In one STA Info field, one Reserved AID(like AID 2042) is filled in AID11 and AP ID or responder AP’s BSS color is filled in AP ID field if the responder AP’s information is included.</a:t>
            </a:r>
            <a:endParaRPr lang="en-US" sz="2000"/>
          </a:p>
        </p:txBody>
      </p:sp>
      <p:pic>
        <p:nvPicPr>
          <p:cNvPr id="9" name="Picture 8"/>
          <p:cNvPicPr>
            <a:picLocks noChangeAspect="1"/>
          </p:cNvPicPr>
          <p:nvPr/>
        </p:nvPicPr>
        <p:blipFill>
          <a:blip r:embed="rId1"/>
          <a:stretch>
            <a:fillRect/>
          </a:stretch>
        </p:blipFill>
        <p:spPr>
          <a:xfrm>
            <a:off x="1801495" y="2865755"/>
            <a:ext cx="7650480" cy="2918460"/>
          </a:xfrm>
          <a:prstGeom prst="rect">
            <a:avLst/>
          </a:prstGeom>
        </p:spPr>
      </p:pic>
      <p:cxnSp>
        <p:nvCxnSpPr>
          <p:cNvPr id="6" name="Elbow Connector 5"/>
          <p:cNvCxnSpPr/>
          <p:nvPr/>
        </p:nvCxnSpPr>
        <p:spPr>
          <a:xfrm rot="5400000" flipV="1">
            <a:off x="3851275" y="5408930"/>
            <a:ext cx="779145" cy="694690"/>
          </a:xfrm>
          <a:prstGeom prst="bentConnector3">
            <a:avLst>
              <a:gd name="adj1" fmla="val 50000"/>
            </a:avLst>
          </a:prstGeom>
          <a:solidFill>
            <a:schemeClr val="accent1"/>
          </a:solidFill>
          <a:ln w="12700" cap="flat" cmpd="sng" algn="ctr">
            <a:solidFill>
              <a:schemeClr val="tx1"/>
            </a:solidFill>
            <a:prstDash val="solid"/>
            <a:round/>
            <a:headEnd type="none" w="sm" len="sm"/>
            <a:tailEnd type="arrow" w="sm" len="sm"/>
          </a:ln>
        </p:spPr>
      </p:cxnSp>
      <p:sp>
        <p:nvSpPr>
          <p:cNvPr id="7" name="Rectangles 6"/>
          <p:cNvSpPr/>
          <p:nvPr/>
        </p:nvSpPr>
        <p:spPr>
          <a:xfrm>
            <a:off x="4035425" y="6146165"/>
            <a:ext cx="2026285" cy="318135"/>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smtClean="0">
                <a:ln>
                  <a:noFill/>
                </a:ln>
                <a:solidFill>
                  <a:schemeClr val="tx1"/>
                </a:solidFill>
                <a:effectLst/>
                <a:latin typeface="Times New Roman" panose="02020603050405020304" pitchFamily="18" charset="0"/>
              </a:rPr>
              <a:t>e.g. 0b0010</a:t>
            </a: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ym typeface="+mn-ea"/>
              </a:rPr>
              <a:t>The proposal of AP ID design in Trigger frame</a:t>
            </a:r>
            <a:endParaRPr lang="en-US"/>
          </a:p>
        </p:txBody>
      </p:sp>
      <p:sp>
        <p:nvSpPr>
          <p:cNvPr id="3" name="Content Placeholder 2"/>
          <p:cNvSpPr>
            <a:spLocks noGrp="1"/>
          </p:cNvSpPr>
          <p:nvPr>
            <p:ph idx="1"/>
          </p:nvPr>
        </p:nvSpPr>
        <p:spPr/>
        <p:txBody>
          <a:bodyPr/>
          <a:p>
            <a:r>
              <a:rPr lang="en-US"/>
              <a:t>In M-AP Trigger frame, the AID12 field used to identify each shared AP.</a:t>
            </a:r>
            <a:endParaRPr lang="en-US"/>
          </a:p>
          <a:p>
            <a:pPr lvl="1"/>
            <a:r>
              <a:rPr lang="en-US" b="1">
                <a:solidFill>
                  <a:schemeClr val="tx1"/>
                </a:solidFill>
              </a:rPr>
              <a:t>Quoted the passed motion as bellow:</a:t>
            </a:r>
            <a:endParaRPr lang="en-US" b="1">
              <a:solidFill>
                <a:schemeClr val="tx1"/>
              </a:solidFill>
            </a:endParaRPr>
          </a:p>
          <a:p>
            <a:pPr lvl="2"/>
            <a:r>
              <a:rPr lang="en-US" sz="1600" b="0">
                <a:solidFill>
                  <a:srgbClr val="C00000"/>
                </a:solidFill>
              </a:rPr>
              <a:t>The sharing AP, that transmits a Trigger frame as part of a transmission sequence in a Multi-AP coordinated transmission scheme, identifies the shared AP via an AP ID carried in the AID12 field of the User Info field of the frame</a:t>
            </a:r>
            <a:endParaRPr lang="en-US" sz="1600" b="0">
              <a:solidFill>
                <a:srgbClr val="C00000"/>
              </a:solidFill>
            </a:endParaRPr>
          </a:p>
          <a:p>
            <a:pPr lvl="2"/>
            <a:r>
              <a:rPr lang="en-US" sz="1600" b="0">
                <a:solidFill>
                  <a:srgbClr val="C00000"/>
                </a:solidFill>
              </a:rPr>
              <a:t>Note: the name of "sharing AP" and "shared AP" are TBD</a:t>
            </a:r>
            <a:endParaRPr lang="en-US" sz="1600" b="0">
              <a:solidFill>
                <a:srgbClr val="C00000"/>
              </a:solidFill>
            </a:endParaRPr>
          </a:p>
          <a:p>
            <a:pPr lvl="2"/>
            <a:r>
              <a:rPr lang="en-US" sz="1600" b="0">
                <a:solidFill>
                  <a:srgbClr val="C00000"/>
                </a:solidFill>
              </a:rPr>
              <a:t>Note: Multi-AP coordinated transmission schemes are Co-SR, Co-BF and Co-TDMA</a:t>
            </a:r>
            <a:endParaRPr lang="en-US" sz="1600" b="0">
              <a:solidFill>
                <a:srgbClr val="C00000"/>
              </a:solidFill>
            </a:endParaRPr>
          </a:p>
          <a:p>
            <a:pPr lvl="2"/>
            <a:r>
              <a:rPr lang="en-US" sz="1600" b="0">
                <a:solidFill>
                  <a:srgbClr val="C00000"/>
                </a:solidFill>
              </a:rPr>
              <a:t>[Motion #135]]</a:t>
            </a:r>
            <a:r>
              <a:rPr lang="en-US" sz="2400" b="0">
                <a:solidFill>
                  <a:srgbClr val="C00000"/>
                </a:solidFill>
              </a:rPr>
              <a:t> </a:t>
            </a:r>
            <a:endParaRPr lang="en-US" sz="2400" b="0">
              <a:solidFill>
                <a:srgbClr val="C00000"/>
              </a:solidFill>
            </a:endParaRPr>
          </a:p>
          <a:p>
            <a:pPr lvl="2"/>
            <a:endParaRPr lang="en-US" sz="2400" b="0">
              <a:solidFill>
                <a:srgbClr val="C00000"/>
              </a:solidFill>
            </a:endParaRPr>
          </a:p>
          <a:p>
            <a:pPr marL="400050" lvl="0" indent="-457200">
              <a:buFont typeface="Arial" panose="020B0604020202020204" pitchFamily="34" charset="0"/>
              <a:buChar char="•"/>
            </a:pPr>
            <a:r>
              <a:rPr lang="en-US">
                <a:solidFill>
                  <a:schemeClr val="tx1"/>
                </a:solidFill>
              </a:rPr>
              <a:t>If a M-AP Trigger frame solicits the response from both AP and STA, the MSB of AID12 subfield can differentiate AP ID from AID.</a:t>
            </a:r>
            <a:endParaRPr lang="en-US">
              <a:solidFill>
                <a:schemeClr val="tx1"/>
              </a:solidFill>
            </a:endParaRPr>
          </a:p>
          <a:p>
            <a:pPr marL="857250" lvl="1" indent="-457200">
              <a:buFont typeface="Wingdings" panose="05000000000000000000" charset="0"/>
              <a:buChar char="Ø"/>
            </a:pPr>
            <a:r>
              <a:rPr lang="en-US" b="0">
                <a:solidFill>
                  <a:schemeClr val="tx1"/>
                </a:solidFill>
              </a:rPr>
              <a:t>The MSB of the AID12 subfield is set to 1 to indicate the AP ID</a:t>
            </a:r>
            <a:endParaRPr lang="en-US" b="0">
              <a:solidFill>
                <a:schemeClr val="tx1"/>
              </a:solidFill>
            </a:endParaRPr>
          </a:p>
          <a:p>
            <a:pPr marL="857250" lvl="1" indent="-457200">
              <a:buFont typeface="Wingdings" panose="05000000000000000000" charset="0"/>
              <a:buChar char="Ø"/>
            </a:pPr>
            <a:r>
              <a:rPr lang="en-US" b="0">
                <a:ea typeface="Arial" panose="020B0604020202020204" pitchFamily="34" charset="0"/>
                <a:cs typeface="+mn-ea"/>
                <a:sym typeface="+mn-ea"/>
              </a:rPr>
              <a:t>The MSB of the AID12 subfield is set to 0 to indicate the AID</a:t>
            </a:r>
            <a:r>
              <a:rPr lang="zh-CN" altLang="en-US" b="1">
                <a:solidFill>
                  <a:srgbClr val="FF0000"/>
                </a:solidFill>
                <a:ea typeface="宋体" panose="02010600030101010101" pitchFamily="2" charset="-122"/>
                <a:cs typeface="+mn-ea"/>
                <a:sym typeface="+mn-ea"/>
              </a:rPr>
              <a:t>（</a:t>
            </a:r>
            <a:r>
              <a:rPr lang="en-US" altLang="zh-CN" b="1">
                <a:solidFill>
                  <a:srgbClr val="FF0000"/>
                </a:solidFill>
                <a:ea typeface="宋体" panose="02010600030101010101" pitchFamily="2" charset="-122"/>
                <a:cs typeface="+mn-ea"/>
                <a:sym typeface="+mn-ea"/>
              </a:rPr>
              <a:t>baseline</a:t>
            </a:r>
            <a:r>
              <a:rPr lang="zh-CN" altLang="en-US" b="1">
                <a:solidFill>
                  <a:srgbClr val="FF0000"/>
                </a:solidFill>
                <a:ea typeface="宋体" panose="02010600030101010101" pitchFamily="2" charset="-122"/>
                <a:cs typeface="+mn-ea"/>
                <a:sym typeface="+mn-ea"/>
              </a:rPr>
              <a:t>）</a:t>
            </a:r>
            <a:endParaRPr lang="zh-CN" altLang="en-US" b="1">
              <a:solidFill>
                <a:srgbClr val="FF0000"/>
              </a:solidFill>
              <a:ea typeface="宋体" panose="02010600030101010101" pitchFamily="2" charset="-122"/>
              <a:cs typeface="+mn-ea"/>
              <a:sym typeface="+mn-ea"/>
            </a:endParaRPr>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cxnSp>
        <p:nvCxnSpPr>
          <p:cNvPr id="6" name="Straight Arrow Connector 5"/>
          <p:cNvCxnSpPr/>
          <p:nvPr/>
        </p:nvCxnSpPr>
        <p:spPr>
          <a:xfrm flipV="1">
            <a:off x="8515350" y="5810885"/>
            <a:ext cx="1440180" cy="17145"/>
          </a:xfrm>
          <a:prstGeom prst="straightConnector1">
            <a:avLst/>
          </a:prstGeom>
          <a:solidFill>
            <a:schemeClr val="accent1"/>
          </a:solidFill>
          <a:ln w="12700" cap="flat" cmpd="sng" algn="ctr">
            <a:solidFill>
              <a:schemeClr val="tx1"/>
            </a:solidFill>
            <a:prstDash val="solid"/>
            <a:round/>
            <a:headEnd type="none" w="sm" len="sm"/>
            <a:tailEnd type="arrow" w="sm" len="sm"/>
          </a:ln>
        </p:spPr>
      </p:cxnSp>
      <p:sp>
        <p:nvSpPr>
          <p:cNvPr id="7" name="Rectangles 6"/>
          <p:cNvSpPr/>
          <p:nvPr/>
        </p:nvSpPr>
        <p:spPr>
          <a:xfrm>
            <a:off x="10005695" y="5610225"/>
            <a:ext cx="1725295" cy="380365"/>
          </a:xfrm>
          <a:prstGeom prst="rect">
            <a:avLst/>
          </a:prstGeom>
          <a:solidFill>
            <a:schemeClr val="accent1"/>
          </a:solidFill>
          <a:ln w="12700" cap="flat" cmpd="sng" algn="ctr">
            <a:solidFill>
              <a:schemeClr val="tx1"/>
            </a:solidFill>
            <a:prstDash val="solid"/>
            <a:round/>
            <a:headEnd type="none" w="sm" len="sm"/>
            <a:tailEnd type="none" w="sm" len="sm"/>
          </a:ln>
        </p:spPr>
        <p:txBody>
          <a:bodyPr vert="horz" wrap="square" lIns="91440" tIns="45720" rIns="91440" bIns="45720" numCol="1" anchor="t" anchorCtr="0" compatLnSpc="1"/>
          <a:p>
            <a:pPr marL="0" marR="0" indent="0" algn="l" defTabSz="914400" rtl="0" eaLnBrk="0" fontAlgn="base" latinLnBrk="0" hangingPunct="0">
              <a:lnSpc>
                <a:spcPct val="100000"/>
              </a:lnSpc>
              <a:spcBef>
                <a:spcPct val="0"/>
              </a:spcBef>
              <a:spcAft>
                <a:spcPct val="0"/>
              </a:spcAft>
              <a:buClrTx/>
              <a:buSzTx/>
              <a:buFontTx/>
              <a:buNone/>
            </a:pPr>
            <a:r>
              <a:rPr kumimoji="0" lang="en-US" sz="1200" b="0" i="0" u="none" strike="noStrike" cap="none" normalizeH="0" baseline="0" smtClean="0">
                <a:ln>
                  <a:noFill/>
                </a:ln>
                <a:solidFill>
                  <a:schemeClr val="tx1"/>
                </a:solidFill>
                <a:effectLst/>
                <a:latin typeface="Times New Roman" panose="02020603050405020304" pitchFamily="18" charset="0"/>
              </a:rPr>
              <a:t>e.g. 0b10....010</a:t>
            </a:r>
            <a:endParaRPr kumimoji="0" lang="en-US" sz="1200" b="0" i="0" u="none" strike="noStrike" cap="none" normalizeH="0" baseline="0" smtClean="0">
              <a:ln>
                <a:noFill/>
              </a:ln>
              <a:solidFill>
                <a:schemeClr val="tx1"/>
              </a:solidFill>
              <a:effectLst/>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t>Summary</a:t>
            </a:r>
            <a:endParaRPr lang="en-US"/>
          </a:p>
        </p:txBody>
      </p:sp>
      <p:sp>
        <p:nvSpPr>
          <p:cNvPr id="3" name="Content Placeholder 2"/>
          <p:cNvSpPr>
            <a:spLocks noGrp="1"/>
          </p:cNvSpPr>
          <p:nvPr>
            <p:ph idx="1"/>
          </p:nvPr>
        </p:nvSpPr>
        <p:spPr/>
        <p:txBody>
          <a:bodyPr/>
          <a:p>
            <a:r>
              <a:rPr lang="en-US"/>
              <a:t>Analysis the potential AP ID and AID collision issue in NDPA</a:t>
            </a:r>
            <a:endParaRPr lang="en-US"/>
          </a:p>
          <a:p>
            <a:pPr lvl="1"/>
            <a:r>
              <a:rPr lang="en-US"/>
              <a:t>Propose one AP ID design in NDPA to address it.</a:t>
            </a:r>
            <a:endParaRPr lang="en-US"/>
          </a:p>
          <a:p>
            <a:pPr lvl="1"/>
            <a:endParaRPr lang="en-US"/>
          </a:p>
          <a:p>
            <a:pPr lvl="0">
              <a:buFont typeface="Arial" panose="020B0604020202020204" pitchFamily="34" charset="0"/>
              <a:buChar char="•"/>
            </a:pPr>
            <a:r>
              <a:rPr lang="en-US"/>
              <a:t>Propose AP ID and AID to have different allocation spaces.</a:t>
            </a:r>
            <a:endParaRPr lang="en-US"/>
          </a:p>
          <a:p>
            <a:pPr lvl="0">
              <a:buFont typeface="Arial" panose="020B0604020202020204" pitchFamily="34" charset="0"/>
              <a:buChar char="•"/>
            </a:pPr>
            <a:endParaRPr lang="en-US"/>
          </a:p>
          <a:p>
            <a:pPr lvl="0">
              <a:buFont typeface="Arial" panose="020B0604020202020204" pitchFamily="34" charset="0"/>
              <a:buChar char="•"/>
            </a:pPr>
            <a:r>
              <a:rPr lang="en-US"/>
              <a:t>Propose </a:t>
            </a:r>
            <a:r>
              <a:rPr lang="en-US">
                <a:sym typeface="+mn-ea"/>
              </a:rPr>
              <a:t>MSB of AID12 subfield set 1 in M-AP trigger frame</a:t>
            </a:r>
            <a:endParaRPr lang="en-US">
              <a:sym typeface="+mn-ea"/>
            </a:endParaRPr>
          </a:p>
          <a:p>
            <a:pPr lvl="1">
              <a:buFont typeface="Arial" panose="020B0604020202020204" pitchFamily="34" charset="0"/>
              <a:buChar char="•"/>
            </a:pPr>
            <a:r>
              <a:rPr lang="en-US"/>
              <a:t>Specially when the Trigger frame solicits the response from both AP and STA</a:t>
            </a:r>
            <a:endParaRPr lang="en-US"/>
          </a:p>
        </p:txBody>
      </p:sp>
      <p:sp>
        <p:nvSpPr>
          <p:cNvPr id="4" name="Slide Number Placeholder 3"/>
          <p:cNvSpPr>
            <a:spLocks noGrp="1"/>
          </p:cNvSpPr>
          <p:nvPr>
            <p:ph type="sldNum" sz="quarter" idx="12"/>
          </p:nvPr>
        </p:nvSpPr>
        <p:spPr/>
        <p:txBody>
          <a:bodyPr/>
          <a:p>
            <a:pPr>
              <a:defRPr/>
            </a:pPr>
            <a:r>
              <a:rPr lang="en-US"/>
              <a:t>Slide </a:t>
            </a:r>
            <a:fld id="{C1789BC7-C074-42CC-ADF8-5107DF6BD1C1}" type="slidenum">
              <a:rPr lang="en-US"/>
            </a:fld>
            <a:endParaRPr lang="en-US"/>
          </a:p>
        </p:txBody>
      </p:sp>
      <p:sp>
        <p:nvSpPr>
          <p:cNvPr id="5" name="Footer Placeholder 4"/>
          <p:cNvSpPr>
            <a:spLocks noGrp="1"/>
          </p:cNvSpPr>
          <p:nvPr>
            <p:ph type="ftr" sz="quarter" idx="11"/>
          </p:nvPr>
        </p:nvSpPr>
        <p:spPr/>
        <p:txBody>
          <a:bodyPr/>
          <a:p>
            <a:pPr>
              <a:defRPr/>
            </a:pPr>
            <a:r>
              <a:rPr lang="en-US" dirty="0"/>
              <a:t>Jay Yang, et al. (ZTE)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726704"/>
            <a:ext cx="10515600" cy="1404592"/>
          </a:xfrm>
        </p:spPr>
        <p:txBody>
          <a:bodyPr>
            <a:noAutofit/>
          </a:bodyPr>
          <a:lstStyle/>
          <a:p>
            <a:pPr marL="0" indent="0" algn="ctr">
              <a:buNone/>
            </a:pPr>
            <a:r>
              <a:rPr lang="en-US" altLang="zh-CN" sz="4400" dirty="0"/>
              <a:t>THANK YOU </a:t>
            </a:r>
            <a:r>
              <a:rPr lang="en-US" altLang="zh-CN" sz="4400" dirty="0">
                <a:sym typeface="Wingdings" panose="05000000000000000000" pitchFamily="2" charset="2"/>
              </a:rPr>
              <a:t></a:t>
            </a:r>
            <a:endParaRPr lang="zh-CN" altLang="en-US" sz="4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Reference</a:t>
            </a:r>
            <a:endParaRPr lang="en-US" dirty="0"/>
          </a:p>
        </p:txBody>
      </p:sp>
      <p:sp>
        <p:nvSpPr>
          <p:cNvPr id="3" name="Content Placeholder 2"/>
          <p:cNvSpPr>
            <a:spLocks noGrp="1"/>
          </p:cNvSpPr>
          <p:nvPr>
            <p:ph idx="1"/>
          </p:nvPr>
        </p:nvSpPr>
        <p:spPr/>
        <p:txBody>
          <a:bodyPr/>
          <a:lstStyle/>
          <a:p>
            <a:r>
              <a:rPr lang="en-US" b="0" dirty="0"/>
              <a:t>24/209r6	TGbn Specification Framework for TGbn</a:t>
            </a:r>
            <a:endParaRPr lang="en-US" b="0" dirty="0"/>
          </a:p>
          <a:p>
            <a:r>
              <a:rPr lang="en-US" b="0" dirty="0"/>
              <a:t>24/2028r1	 PDT-Joint-Sounding procedure</a:t>
            </a:r>
            <a:endParaRPr lang="en-US" b="0" dirty="0"/>
          </a:p>
        </p:txBody>
      </p:sp>
      <p:sp>
        <p:nvSpPr>
          <p:cNvPr id="4" name="Slide Number Placeholder 3"/>
          <p:cNvSpPr>
            <a:spLocks noGrp="1"/>
          </p:cNvSpPr>
          <p:nvPr>
            <p:ph type="sldNum" sz="quarter" idx="12"/>
          </p:nvPr>
        </p:nvSpPr>
        <p:spPr/>
        <p:txBody>
          <a:bodyPr/>
          <a:lstStyle/>
          <a:p>
            <a:pPr>
              <a:defRPr/>
            </a:pPr>
            <a:r>
              <a:rPr lang="en-US"/>
              <a:t>Slide </a:t>
            </a:r>
            <a:fld id="{C1789BC7-C074-42CC-ADF8-5107DF6BD1C1}" type="slidenum">
              <a:rPr lang="en-US" smtClean="0"/>
            </a:fld>
            <a:endParaRPr lang="en-US"/>
          </a:p>
        </p:txBody>
      </p:sp>
      <p:sp>
        <p:nvSpPr>
          <p:cNvPr id="5" name="Footer Placeholder 4"/>
          <p:cNvSpPr>
            <a:spLocks noGrp="1"/>
          </p:cNvSpPr>
          <p:nvPr>
            <p:ph type="ftr" sz="quarter" idx="11"/>
          </p:nvPr>
        </p:nvSpPr>
        <p:spPr>
          <a:xfrm>
            <a:off x="9323426" y="6481446"/>
            <a:ext cx="2012315" cy="276860"/>
          </a:xfrm>
        </p:spPr>
        <p:txBody>
          <a:bodyPr/>
          <a:lstStyle/>
          <a:p>
            <a:pPr>
              <a:defRPr/>
            </a:pPr>
            <a:r>
              <a:rPr lang="en-US"/>
              <a:t>Jay Yang, et al. (ZTE)</a:t>
            </a:r>
            <a:endParaRPr lang="en-US"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3891</Words>
  <Application>WPS Presentation</Application>
  <PresentationFormat>Widescreen</PresentationFormat>
  <Paragraphs>128</Paragraphs>
  <Slides>10</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2</vt:i4>
      </vt:variant>
      <vt:variant>
        <vt:lpstr>幻灯片标题</vt:lpstr>
      </vt:variant>
      <vt:variant>
        <vt:i4>10</vt:i4>
      </vt:variant>
    </vt:vector>
  </HeadingPairs>
  <TitlesOfParts>
    <vt:vector size="22" baseType="lpstr">
      <vt:lpstr>Arial</vt:lpstr>
      <vt:lpstr>宋体</vt:lpstr>
      <vt:lpstr>Wingdings</vt:lpstr>
      <vt:lpstr>Times New Roman</vt:lpstr>
      <vt:lpstr>Wingdings</vt:lpstr>
      <vt:lpstr>微软雅黑</vt:lpstr>
      <vt:lpstr>Arial Unicode MS</vt:lpstr>
      <vt:lpstr>Calibri</vt:lpstr>
      <vt:lpstr>等线</vt:lpstr>
      <vt:lpstr>802-11-Submission</vt:lpstr>
      <vt:lpstr>Word.Document.8</vt:lpstr>
      <vt:lpstr>Paint.Picture</vt:lpstr>
      <vt:lpstr>AP ID in NDPA signaling</vt:lpstr>
      <vt:lpstr>Introduction</vt:lpstr>
      <vt:lpstr>AP ID and AID collision issue in NDPA</vt:lpstr>
      <vt:lpstr>More thought on the AP ID assignment</vt:lpstr>
      <vt:lpstr>The proposal of AP ID design in NDPA</vt:lpstr>
      <vt:lpstr>The proposal of AP ID design in Trigger frame</vt:lpstr>
      <vt:lpstr>Summary</vt:lpstr>
      <vt:lpstr>PowerPoint 演示文稿</vt:lpstr>
      <vt:lpstr>Reference</vt:lpstr>
      <vt:lpstr>SP1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rule-based Random MAC-Identification proposal</dc:title>
  <dc:creator>Yang, Zhijie (NSB - CN/Shanghai)</dc:creator>
  <cp:lastModifiedBy>Jay Yang</cp:lastModifiedBy>
  <cp:revision>348</cp:revision>
  <dcterms:created xsi:type="dcterms:W3CDTF">2020-11-25T01:30:00Z</dcterms:created>
  <dcterms:modified xsi:type="dcterms:W3CDTF">2025-01-13T02:06:56Z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0x01010067BC94C346AF0B4FB46C347AD4C1744E</vt:lpwstr>
  </property>
  <property fmtid="{D5CDD505-2E9C-101B-9397-08002B2CF9AE}" pid="3" name="_dlc_DocIdItemGuid">
    <vt:lpwstr>10be83f3-be18-47b6-8306-cd5de8e8c2d6</vt:lpwstr>
  </property>
  <property fmtid="{D5CDD505-2E9C-101B-9397-08002B2CF9AE}" pid="4" name="ICV">
    <vt:lpwstr>6BC4700A8FAF48658D4A0A98ABE6B0B6</vt:lpwstr>
  </property>
  <property fmtid="{D5CDD505-2E9C-101B-9397-08002B2CF9AE}" pid="5" name="KSOProductBuildVer">
    <vt:lpwstr>1033-12.2.0.13201</vt:lpwstr>
  </property>
</Properties>
</file>