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handoutMasterIdLst>
    <p:handoutMasterId r:id="rId14"/>
  </p:handoutMasterIdLst>
  <p:sldIdLst>
    <p:sldId id="256" r:id="rId3"/>
    <p:sldId id="369" r:id="rId4"/>
    <p:sldId id="406" r:id="rId5"/>
    <p:sldId id="423" r:id="rId6"/>
    <p:sldId id="424" r:id="rId7"/>
    <p:sldId id="425" r:id="rId8"/>
    <p:sldId id="413" r:id="rId9"/>
    <p:sldId id="265" r:id="rId10"/>
    <p:sldId id="297" r:id="rId11"/>
    <p:sldId id="41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Jay Yang" initials="1"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05" d="100"/>
          <a:sy n="105" d="100"/>
        </p:scale>
        <p:origin x="78" y="90"/>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5</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0005r0</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3843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Jan. 2025</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MAPC discovery follow up</a:t>
            </a:r>
            <a:endParaRPr lang="en-US" dirty="0"/>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6" name="Document" r:id="rId1" imgW="11430000" imgH="2057400" progId="Word.Document.8">
                  <p:embed/>
                </p:oleObj>
              </mc:Choice>
              <mc:Fallback>
                <p:oleObj name="Document" r:id="rId1" imgW="11430000" imgH="2057400" progId="Word.Document.8">
                  <p:embed/>
                  <p:pic>
                    <p:nvPicPr>
                      <p:cNvPr id="0" name="Object 3"/>
                      <p:cNvPicPr>
                        <a:picLocks noChangeAspect="1" noChangeArrowheads="1"/>
                      </p:cNvPicPr>
                      <p:nvPr/>
                    </p:nvPicPr>
                    <p:blipFill>
                      <a:blip r:embed="rId2"/>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p:txBody>
          <a:bodyPr/>
          <a:p>
            <a:r>
              <a:rPr lang="en-US"/>
              <a:t>Do you agree to define Trigger based actively scan procedure in MAPC discovery?</a:t>
            </a:r>
            <a:endParaRPr lang="zh-CN" altLang="en-US">
              <a:ea typeface="宋体" panose="02010600030101010101" pitchFamily="2" charset="-122"/>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Introduction</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6" name="Content Placeholder 2"/>
          <p:cNvSpPr>
            <a:spLocks noGrp="1"/>
          </p:cNvSpPr>
          <p:nvPr/>
        </p:nvSpPr>
        <p:spPr>
          <a:xfrm>
            <a:off x="748030" y="1524000"/>
            <a:ext cx="10940415" cy="404622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400">
                <a:sym typeface="+mn-ea"/>
              </a:rPr>
              <a:t>11bn group agreed on the unified MAPC framework and the UHR AP is capable of transmitting a TB PPDU with the following motion:</a:t>
            </a:r>
            <a:endParaRPr lang="en-US" sz="2400"/>
          </a:p>
          <a:p>
            <a:pPr lvl="1"/>
            <a:r>
              <a:rPr lang="en-US" sz="1800" b="1">
                <a:solidFill>
                  <a:srgbClr val="FF0000"/>
                </a:solidFill>
                <a:sym typeface="+mn-ea"/>
              </a:rPr>
              <a:t>11bn defines a common framework of a MAPC for various coordination schemes[M#50].</a:t>
            </a:r>
            <a:endParaRPr lang="en-US" sz="1800" b="1">
              <a:solidFill>
                <a:srgbClr val="FF0000"/>
              </a:solidFill>
            </a:endParaRPr>
          </a:p>
          <a:p>
            <a:pPr lvl="2"/>
            <a:r>
              <a:rPr lang="en-US">
                <a:solidFill>
                  <a:srgbClr val="FF0000"/>
                </a:solidFill>
                <a:sym typeface="+mn-ea"/>
              </a:rPr>
              <a:t>Note - Coordination schemes such as (but not limited to): Co-SR (TXOP-based with power control), Co-BF, Co-TDMA , C-RTWT, etc.</a:t>
            </a:r>
            <a:endParaRPr lang="en-US">
              <a:solidFill>
                <a:srgbClr val="FF0000"/>
              </a:solidFill>
            </a:endParaRPr>
          </a:p>
          <a:p>
            <a:pPr lvl="1"/>
            <a:r>
              <a:rPr lang="en-US" sz="1800" b="1">
                <a:solidFill>
                  <a:srgbClr val="FF0000"/>
                </a:solidFill>
                <a:sym typeface="+mn-ea"/>
              </a:rPr>
              <a:t>11bn defines a common framework of a MAPC that can enable the following procedures[M#51]</a:t>
            </a:r>
            <a:endParaRPr lang="en-US" sz="1800" b="1">
              <a:solidFill>
                <a:srgbClr val="FF0000"/>
              </a:solidFill>
            </a:endParaRPr>
          </a:p>
          <a:p>
            <a:pPr lvl="2"/>
            <a:r>
              <a:rPr lang="en-US">
                <a:solidFill>
                  <a:srgbClr val="FF0000"/>
                </a:solidFill>
                <a:sym typeface="+mn-ea"/>
              </a:rPr>
              <a:t>MAPC Discovery procedure</a:t>
            </a:r>
            <a:endParaRPr lang="en-US">
              <a:solidFill>
                <a:srgbClr val="FF0000"/>
              </a:solidFill>
            </a:endParaRPr>
          </a:p>
          <a:p>
            <a:pPr lvl="2"/>
            <a:r>
              <a:rPr lang="en-US">
                <a:solidFill>
                  <a:srgbClr val="FF0000"/>
                </a:solidFill>
                <a:sym typeface="+mn-ea"/>
              </a:rPr>
              <a:t>MAPC agreement negotiation procedure</a:t>
            </a:r>
            <a:endParaRPr lang="en-US">
              <a:solidFill>
                <a:srgbClr val="FF0000"/>
              </a:solidFill>
            </a:endParaRPr>
          </a:p>
          <a:p>
            <a:pPr lvl="2"/>
            <a:r>
              <a:rPr lang="en-US">
                <a:solidFill>
                  <a:srgbClr val="FF0000"/>
                </a:solidFill>
                <a:sym typeface="+mn-ea"/>
              </a:rPr>
              <a:t>Note: Details of the procedures and whether the above procedures are mandatory/optional - TBD</a:t>
            </a:r>
            <a:endParaRPr lang="en-US">
              <a:solidFill>
                <a:srgbClr val="FF0000"/>
              </a:solidFill>
            </a:endParaRPr>
          </a:p>
          <a:p>
            <a:pPr lvl="1"/>
            <a:r>
              <a:rPr lang="en-US" sz="1800" b="1">
                <a:solidFill>
                  <a:srgbClr val="FF0000"/>
                </a:solidFill>
                <a:sym typeface="+mn-ea"/>
              </a:rPr>
              <a:t>A UHR AP shall indicate to another AP its capability to respond in a TB PPDU or not[M #120].</a:t>
            </a:r>
            <a:endParaRPr lang="en-US" sz="1800" b="1">
              <a:solidFill>
                <a:srgbClr val="FF0000"/>
              </a:solidFill>
            </a:endParaRPr>
          </a:p>
          <a:p>
            <a:endParaRPr lang="en-US" b="1">
              <a:solidFill>
                <a:schemeClr val="tx1"/>
              </a:solidFill>
            </a:endParaRPr>
          </a:p>
          <a:p>
            <a:pPr marL="0" indent="0">
              <a:buNone/>
            </a:pPr>
            <a:endParaRPr lang="en-US" sz="1800" b="1">
              <a:solidFill>
                <a:srgbClr val="FF0000"/>
              </a:solidFill>
            </a:endParaRPr>
          </a:p>
        </p:txBody>
      </p:sp>
      <p:sp>
        <p:nvSpPr>
          <p:cNvPr id="3" name="Text Box 2"/>
          <p:cNvSpPr txBox="1"/>
          <p:nvPr/>
        </p:nvSpPr>
        <p:spPr>
          <a:xfrm>
            <a:off x="804545" y="5612130"/>
            <a:ext cx="10687050" cy="460375"/>
          </a:xfrm>
          <a:prstGeom prst="rect">
            <a:avLst/>
          </a:prstGeom>
          <a:noFill/>
        </p:spPr>
        <p:txBody>
          <a:bodyPr wrap="square" rtlCol="0">
            <a:spAutoFit/>
          </a:bodyPr>
          <a:p>
            <a:pPr marL="342900" indent="-342900">
              <a:buFont typeface="Arial" panose="020B0604020202020204" pitchFamily="34" charset="0"/>
              <a:buChar char="•"/>
            </a:pPr>
            <a:r>
              <a:rPr lang="en-US" sz="2400" b="1"/>
              <a:t>In this contribution, we propose to define a TB MAPC Discovery procedure</a:t>
            </a:r>
            <a:endParaRPr lang="en-US" altLang="en-US" sz="2400" b="1">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x-none"/>
              <a:t> Recap: M-AP discovery procedure</a:t>
            </a:r>
            <a:endParaRPr lang="zh-CN" altLang="en-US">
              <a:ea typeface="宋体" panose="02010600030101010101" pitchFamily="2" charset="-122"/>
            </a:endParaRPr>
          </a:p>
        </p:txBody>
      </p:sp>
      <p:sp>
        <p:nvSpPr>
          <p:cNvPr id="3" name="Content Placeholder 2"/>
          <p:cNvSpPr>
            <a:spLocks noGrp="1"/>
          </p:cNvSpPr>
          <p:nvPr>
            <p:ph idx="1"/>
          </p:nvPr>
        </p:nvSpPr>
        <p:spPr>
          <a:xfrm>
            <a:off x="188595" y="1554480"/>
            <a:ext cx="11918950" cy="2873375"/>
          </a:xfrm>
        </p:spPr>
        <p:txBody>
          <a:bodyPr/>
          <a:p>
            <a:r>
              <a:rPr lang="en-US" altLang="x-none" sz="2800"/>
              <a:t>The characteristic of MAPC discovery procedure</a:t>
            </a:r>
            <a:endParaRPr lang="en-US" altLang="x-none" sz="2800"/>
          </a:p>
          <a:p>
            <a:pPr lvl="1"/>
            <a:r>
              <a:rPr lang="en-US" altLang="x-none"/>
              <a:t>The purpose of MAPC discovery is to find another AP in the same or the overlapping channel. </a:t>
            </a:r>
            <a:endParaRPr lang="en-US" altLang="x-none"/>
          </a:p>
          <a:p>
            <a:pPr lvl="1"/>
            <a:r>
              <a:rPr lang="en-US" altLang="x-none"/>
              <a:t>The discovery request and response frame may be only exchanged on their operating channel.</a:t>
            </a:r>
            <a:endParaRPr lang="en-US" altLang="x-none"/>
          </a:p>
          <a:p>
            <a:pPr lvl="1"/>
            <a:r>
              <a:rPr lang="en-US" altLang="x-none"/>
              <a:t>Possibly to allow the off-channel scan to support the use cases in some special scenario(one AP plans to switch to another channel, also, the off-channel scan operation may be requested by STA for P2P operation).</a:t>
            </a:r>
            <a:endParaRPr lang="en-US" altLang="x-none"/>
          </a:p>
          <a:p>
            <a:pPr lvl="1"/>
            <a:r>
              <a:rPr lang="en-US" altLang="x-none"/>
              <a:t>In this contribution, we focus on the M-AP scan operation on the current operating channel.</a:t>
            </a:r>
            <a:endParaRPr lang="en-US" altLang="x-none"/>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Content Placeholder 2"/>
          <p:cNvSpPr>
            <a:spLocks noGrp="1"/>
          </p:cNvSpPr>
          <p:nvPr/>
        </p:nvSpPr>
        <p:spPr>
          <a:xfrm>
            <a:off x="315595" y="4315460"/>
            <a:ext cx="11918950" cy="224536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altLang="x-none"/>
          </a:p>
        </p:txBody>
      </p:sp>
      <p:sp>
        <p:nvSpPr>
          <p:cNvPr id="7" name="Text Box 6"/>
          <p:cNvSpPr txBox="1"/>
          <p:nvPr/>
        </p:nvSpPr>
        <p:spPr>
          <a:xfrm>
            <a:off x="316230" y="4462780"/>
            <a:ext cx="11655425" cy="1783080"/>
          </a:xfrm>
          <a:prstGeom prst="rect">
            <a:avLst/>
          </a:prstGeom>
          <a:noFill/>
        </p:spPr>
        <p:txBody>
          <a:bodyPr wrap="square" rtlCol="0">
            <a:noAutofit/>
          </a:bodyPr>
          <a:p>
            <a:pPr marL="285750" indent="-285750">
              <a:buFont typeface="Arial" panose="020B0604020202020204" pitchFamily="34" charset="0"/>
              <a:buChar char="•"/>
            </a:pPr>
            <a:r>
              <a:rPr lang="en-US" sz="2400" b="1"/>
              <a:t>In Mesh BSS network, one AP may discover another AP via the passive scan or active scan operation.</a:t>
            </a:r>
            <a:endParaRPr lang="en-US" sz="2400" b="1"/>
          </a:p>
          <a:p>
            <a:pPr marL="800100" lvl="1" indent="-342900">
              <a:buFont typeface="Wingdings" panose="05000000000000000000" charset="0"/>
              <a:buChar char="Ø"/>
            </a:pPr>
            <a:r>
              <a:rPr lang="en-US" sz="2000"/>
              <a:t>passive scan for Beacon frame, and probe request/response frame exchange for active scan.</a:t>
            </a:r>
            <a:endParaRPr lang="en-US" sz="2000"/>
          </a:p>
          <a:p>
            <a:pPr marL="800100" lvl="1" indent="-342900">
              <a:buFont typeface="Wingdings" panose="05000000000000000000" charset="0"/>
              <a:buChar char="Ø"/>
            </a:pPr>
            <a:r>
              <a:rPr lang="en-US" sz="2000"/>
              <a:t>In active scan, one AP may send broadcast probe request frame, and receives the probe response frame one by one in different TXOPs, in which a serious overhead issue may happen </a:t>
            </a:r>
            <a:endParaRPr lang="en-US"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following figure depicts the overhead issue in actively scan procedure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cxnSp>
        <p:nvCxnSpPr>
          <p:cNvPr id="6" name="Straight Arrow Connector 5"/>
          <p:cNvCxnSpPr/>
          <p:nvPr/>
        </p:nvCxnSpPr>
        <p:spPr>
          <a:xfrm>
            <a:off x="1607185" y="3197860"/>
            <a:ext cx="7820660" cy="3429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
        <p:nvSpPr>
          <p:cNvPr id="7" name="Rectangles 6"/>
          <p:cNvSpPr/>
          <p:nvPr/>
        </p:nvSpPr>
        <p:spPr>
          <a:xfrm>
            <a:off x="1849755" y="2747645"/>
            <a:ext cx="1055370" cy="425450"/>
          </a:xfrm>
          <a:prstGeom prst="rect">
            <a:avLst/>
          </a:prstGeom>
        </p:spPr>
        <p:style>
          <a:lnRef idx="2">
            <a:schemeClr val="accent1"/>
          </a:lnRef>
          <a:fillRef idx="0">
            <a:srgbClr val="FFFFFF"/>
          </a:fillRef>
          <a:effectRef idx="0">
            <a:srgbClr val="FFFFFF"/>
          </a:effectRef>
          <a:fontRef idx="minor">
            <a:schemeClr val="dk1"/>
          </a:fontRef>
        </p:style>
        <p:txBody>
          <a:bodyPr rtlCol="0" anchor="ctr"/>
          <a:p>
            <a:pPr algn="ctr"/>
            <a:r>
              <a:rPr lang="en-US"/>
              <a:t>probe request</a:t>
            </a:r>
            <a:endParaRPr lang="en-US"/>
          </a:p>
        </p:txBody>
      </p:sp>
      <p:sp>
        <p:nvSpPr>
          <p:cNvPr id="8" name="Rectangles 7"/>
          <p:cNvSpPr/>
          <p:nvPr/>
        </p:nvSpPr>
        <p:spPr>
          <a:xfrm>
            <a:off x="3487420" y="2742565"/>
            <a:ext cx="1055370" cy="425450"/>
          </a:xfrm>
          <a:prstGeom prst="rect">
            <a:avLst/>
          </a:prstGeom>
        </p:spPr>
        <p:style>
          <a:lnRef idx="2">
            <a:schemeClr val="accent1"/>
          </a:lnRef>
          <a:fillRef idx="0">
            <a:srgbClr val="FFFFFF"/>
          </a:fillRef>
          <a:effectRef idx="0">
            <a:srgbClr val="FFFFFF"/>
          </a:effectRef>
          <a:fontRef idx="minor">
            <a:schemeClr val="dk1"/>
          </a:fontRef>
        </p:style>
        <p:txBody>
          <a:bodyPr rtlCol="0" anchor="ctr"/>
          <a:p>
            <a:pPr algn="ctr"/>
            <a:r>
              <a:rPr lang="en-US"/>
              <a:t>probe response</a:t>
            </a:r>
            <a:endParaRPr lang="en-US"/>
          </a:p>
        </p:txBody>
      </p:sp>
      <p:sp>
        <p:nvSpPr>
          <p:cNvPr id="9" name="Rectangles 8"/>
          <p:cNvSpPr/>
          <p:nvPr/>
        </p:nvSpPr>
        <p:spPr>
          <a:xfrm>
            <a:off x="4786630" y="2762250"/>
            <a:ext cx="1055370" cy="425450"/>
          </a:xfrm>
          <a:prstGeom prst="rect">
            <a:avLst/>
          </a:prstGeom>
        </p:spPr>
        <p:style>
          <a:lnRef idx="2">
            <a:schemeClr val="accent1"/>
          </a:lnRef>
          <a:fillRef idx="0">
            <a:srgbClr val="FFFFFF"/>
          </a:fillRef>
          <a:effectRef idx="0">
            <a:srgbClr val="FFFFFF"/>
          </a:effectRef>
          <a:fontRef idx="minor">
            <a:schemeClr val="dk1"/>
          </a:fontRef>
        </p:style>
        <p:txBody>
          <a:bodyPr rtlCol="0" anchor="ctr"/>
          <a:p>
            <a:pPr algn="ctr"/>
            <a:r>
              <a:rPr lang="en-US"/>
              <a:t>probe response</a:t>
            </a:r>
            <a:endParaRPr lang="en-US"/>
          </a:p>
        </p:txBody>
      </p:sp>
      <p:sp>
        <p:nvSpPr>
          <p:cNvPr id="10" name="Rectangles 9"/>
          <p:cNvSpPr/>
          <p:nvPr/>
        </p:nvSpPr>
        <p:spPr>
          <a:xfrm>
            <a:off x="6019800" y="2765425"/>
            <a:ext cx="1055370" cy="425450"/>
          </a:xfrm>
          <a:prstGeom prst="rect">
            <a:avLst/>
          </a:prstGeom>
        </p:spPr>
        <p:style>
          <a:lnRef idx="2">
            <a:schemeClr val="accent1"/>
          </a:lnRef>
          <a:fillRef idx="0">
            <a:srgbClr val="FFFFFF"/>
          </a:fillRef>
          <a:effectRef idx="0">
            <a:srgbClr val="FFFFFF"/>
          </a:effectRef>
          <a:fontRef idx="minor">
            <a:schemeClr val="dk1"/>
          </a:fontRef>
        </p:style>
        <p:txBody>
          <a:bodyPr rtlCol="0" anchor="ctr"/>
          <a:p>
            <a:pPr algn="ctr"/>
            <a:r>
              <a:rPr lang="en-US"/>
              <a:t>probe response</a:t>
            </a:r>
            <a:endParaRPr lang="en-US"/>
          </a:p>
        </p:txBody>
      </p:sp>
      <p:sp>
        <p:nvSpPr>
          <p:cNvPr id="11" name="Rectangles 10"/>
          <p:cNvSpPr/>
          <p:nvPr/>
        </p:nvSpPr>
        <p:spPr>
          <a:xfrm>
            <a:off x="7285990" y="2776855"/>
            <a:ext cx="1055370" cy="425450"/>
          </a:xfrm>
          <a:prstGeom prst="rect">
            <a:avLst/>
          </a:prstGeom>
        </p:spPr>
        <p:style>
          <a:lnRef idx="2">
            <a:schemeClr val="accent1"/>
          </a:lnRef>
          <a:fillRef idx="0">
            <a:srgbClr val="FFFFFF"/>
          </a:fillRef>
          <a:effectRef idx="0">
            <a:srgbClr val="FFFFFF"/>
          </a:effectRef>
          <a:fontRef idx="minor">
            <a:schemeClr val="dk1"/>
          </a:fontRef>
        </p:style>
        <p:txBody>
          <a:bodyPr rtlCol="0" anchor="ctr"/>
          <a:p>
            <a:pPr algn="ctr"/>
            <a:r>
              <a:rPr lang="en-US"/>
              <a:t>probe response</a:t>
            </a:r>
            <a:endParaRPr lang="en-US"/>
          </a:p>
        </p:txBody>
      </p:sp>
      <p:sp>
        <p:nvSpPr>
          <p:cNvPr id="12" name="Text Box 11"/>
          <p:cNvSpPr txBox="1"/>
          <p:nvPr/>
        </p:nvSpPr>
        <p:spPr>
          <a:xfrm>
            <a:off x="9294495" y="3241040"/>
            <a:ext cx="772795" cy="368300"/>
          </a:xfrm>
          <a:prstGeom prst="rect">
            <a:avLst/>
          </a:prstGeom>
          <a:noFill/>
        </p:spPr>
        <p:txBody>
          <a:bodyPr wrap="square" rtlCol="0">
            <a:spAutoFit/>
          </a:bodyPr>
          <a:p>
            <a:r>
              <a:rPr lang="en-US"/>
              <a:t>T</a:t>
            </a:r>
            <a:endParaRPr lang="en-US"/>
          </a:p>
        </p:txBody>
      </p:sp>
      <p:sp>
        <p:nvSpPr>
          <p:cNvPr id="13" name="Text Box 12"/>
          <p:cNvSpPr txBox="1"/>
          <p:nvPr/>
        </p:nvSpPr>
        <p:spPr>
          <a:xfrm>
            <a:off x="1968500" y="3315335"/>
            <a:ext cx="6793230" cy="368300"/>
          </a:xfrm>
          <a:prstGeom prst="rect">
            <a:avLst/>
          </a:prstGeom>
          <a:noFill/>
        </p:spPr>
        <p:txBody>
          <a:bodyPr wrap="square" rtlCol="0">
            <a:spAutoFit/>
          </a:bodyPr>
          <a:p>
            <a:r>
              <a:rPr lang="en-US"/>
              <a:t>AP1                          AP2               AP3                AP4            AP5</a:t>
            </a:r>
            <a:endParaRPr lang="en-US"/>
          </a:p>
        </p:txBody>
      </p:sp>
      <p:cxnSp>
        <p:nvCxnSpPr>
          <p:cNvPr id="14" name="Straight Arrow Connector 13"/>
          <p:cNvCxnSpPr/>
          <p:nvPr/>
        </p:nvCxnSpPr>
        <p:spPr>
          <a:xfrm flipV="1">
            <a:off x="1799590" y="2634615"/>
            <a:ext cx="1038225" cy="8890"/>
          </a:xfrm>
          <a:prstGeom prst="straightConnector1">
            <a:avLst/>
          </a:prstGeom>
          <a:ln>
            <a:headEnd type="arrow"/>
            <a:tailEnd type="arrow"/>
          </a:ln>
        </p:spPr>
        <p:style>
          <a:lnRef idx="2">
            <a:schemeClr val="accent1"/>
          </a:lnRef>
          <a:fillRef idx="0">
            <a:srgbClr val="FFFFFF"/>
          </a:fillRef>
          <a:effectRef idx="0">
            <a:srgbClr val="FFFFFF"/>
          </a:effectRef>
          <a:fontRef idx="minor">
            <a:schemeClr val="tx1"/>
          </a:fontRef>
        </p:style>
      </p:cxnSp>
      <p:sp>
        <p:nvSpPr>
          <p:cNvPr id="15" name="Text Box 14"/>
          <p:cNvSpPr txBox="1"/>
          <p:nvPr/>
        </p:nvSpPr>
        <p:spPr>
          <a:xfrm>
            <a:off x="1958975" y="2349500"/>
            <a:ext cx="946785" cy="337185"/>
          </a:xfrm>
          <a:prstGeom prst="rect">
            <a:avLst/>
          </a:prstGeom>
          <a:noFill/>
        </p:spPr>
        <p:txBody>
          <a:bodyPr wrap="square" rtlCol="0">
            <a:spAutoFit/>
          </a:bodyPr>
          <a:p>
            <a:r>
              <a:rPr lang="en-US" sz="1600"/>
              <a:t>TXOP1</a:t>
            </a:r>
            <a:endParaRPr lang="en-US" sz="1600"/>
          </a:p>
        </p:txBody>
      </p:sp>
      <p:cxnSp>
        <p:nvCxnSpPr>
          <p:cNvPr id="16" name="Straight Arrow Connector 15"/>
          <p:cNvCxnSpPr/>
          <p:nvPr/>
        </p:nvCxnSpPr>
        <p:spPr>
          <a:xfrm flipV="1">
            <a:off x="3495040" y="2637790"/>
            <a:ext cx="1038225" cy="8890"/>
          </a:xfrm>
          <a:prstGeom prst="straightConnector1">
            <a:avLst/>
          </a:prstGeom>
          <a:ln>
            <a:headEnd type="arrow"/>
            <a:tailEnd type="arrow"/>
          </a:ln>
        </p:spPr>
        <p:style>
          <a:lnRef idx="2">
            <a:schemeClr val="accent1"/>
          </a:lnRef>
          <a:fillRef idx="0">
            <a:srgbClr val="FFFFFF"/>
          </a:fillRef>
          <a:effectRef idx="0">
            <a:srgbClr val="FFFFFF"/>
          </a:effectRef>
          <a:fontRef idx="minor">
            <a:schemeClr val="tx1"/>
          </a:fontRef>
        </p:style>
      </p:cxnSp>
      <p:sp>
        <p:nvSpPr>
          <p:cNvPr id="17" name="Text Box 16"/>
          <p:cNvSpPr txBox="1"/>
          <p:nvPr/>
        </p:nvSpPr>
        <p:spPr>
          <a:xfrm>
            <a:off x="3654425" y="2352675"/>
            <a:ext cx="946785" cy="337185"/>
          </a:xfrm>
          <a:prstGeom prst="rect">
            <a:avLst/>
          </a:prstGeom>
          <a:noFill/>
        </p:spPr>
        <p:txBody>
          <a:bodyPr wrap="square" rtlCol="0">
            <a:spAutoFit/>
          </a:bodyPr>
          <a:p>
            <a:r>
              <a:rPr lang="en-US" sz="1600"/>
              <a:t>TXOP2</a:t>
            </a:r>
            <a:endParaRPr lang="en-US" sz="1600"/>
          </a:p>
        </p:txBody>
      </p:sp>
      <p:cxnSp>
        <p:nvCxnSpPr>
          <p:cNvPr id="18" name="Straight Arrow Connector 17"/>
          <p:cNvCxnSpPr/>
          <p:nvPr/>
        </p:nvCxnSpPr>
        <p:spPr>
          <a:xfrm flipV="1">
            <a:off x="4728210" y="2649220"/>
            <a:ext cx="1038225" cy="8890"/>
          </a:xfrm>
          <a:prstGeom prst="straightConnector1">
            <a:avLst/>
          </a:prstGeom>
          <a:ln>
            <a:headEnd type="arrow"/>
            <a:tailEnd type="arrow"/>
          </a:ln>
        </p:spPr>
        <p:style>
          <a:lnRef idx="2">
            <a:schemeClr val="accent1"/>
          </a:lnRef>
          <a:fillRef idx="0">
            <a:srgbClr val="FFFFFF"/>
          </a:fillRef>
          <a:effectRef idx="0">
            <a:srgbClr val="FFFFFF"/>
          </a:effectRef>
          <a:fontRef idx="minor">
            <a:schemeClr val="tx1"/>
          </a:fontRef>
        </p:style>
      </p:cxnSp>
      <p:sp>
        <p:nvSpPr>
          <p:cNvPr id="19" name="Text Box 18"/>
          <p:cNvSpPr txBox="1"/>
          <p:nvPr/>
        </p:nvSpPr>
        <p:spPr>
          <a:xfrm>
            <a:off x="4887595" y="2364105"/>
            <a:ext cx="946785" cy="337185"/>
          </a:xfrm>
          <a:prstGeom prst="rect">
            <a:avLst/>
          </a:prstGeom>
          <a:noFill/>
        </p:spPr>
        <p:txBody>
          <a:bodyPr wrap="square" rtlCol="0">
            <a:spAutoFit/>
          </a:bodyPr>
          <a:p>
            <a:r>
              <a:rPr lang="en-US" sz="1600"/>
              <a:t>TXOP3</a:t>
            </a:r>
            <a:endParaRPr lang="en-US" sz="1600"/>
          </a:p>
        </p:txBody>
      </p:sp>
      <p:cxnSp>
        <p:nvCxnSpPr>
          <p:cNvPr id="20" name="Straight Arrow Connector 19"/>
          <p:cNvCxnSpPr/>
          <p:nvPr/>
        </p:nvCxnSpPr>
        <p:spPr>
          <a:xfrm flipV="1">
            <a:off x="6027420" y="2668905"/>
            <a:ext cx="1038225" cy="8890"/>
          </a:xfrm>
          <a:prstGeom prst="straightConnector1">
            <a:avLst/>
          </a:prstGeom>
          <a:ln>
            <a:headEnd type="arrow"/>
            <a:tailEnd type="arrow"/>
          </a:ln>
        </p:spPr>
        <p:style>
          <a:lnRef idx="2">
            <a:schemeClr val="accent1"/>
          </a:lnRef>
          <a:fillRef idx="0">
            <a:srgbClr val="FFFFFF"/>
          </a:fillRef>
          <a:effectRef idx="0">
            <a:srgbClr val="FFFFFF"/>
          </a:effectRef>
          <a:fontRef idx="minor">
            <a:schemeClr val="tx1"/>
          </a:fontRef>
        </p:style>
      </p:cxnSp>
      <p:sp>
        <p:nvSpPr>
          <p:cNvPr id="21" name="Text Box 20"/>
          <p:cNvSpPr txBox="1"/>
          <p:nvPr/>
        </p:nvSpPr>
        <p:spPr>
          <a:xfrm>
            <a:off x="6186805" y="2383790"/>
            <a:ext cx="946785" cy="337185"/>
          </a:xfrm>
          <a:prstGeom prst="rect">
            <a:avLst/>
          </a:prstGeom>
          <a:noFill/>
        </p:spPr>
        <p:txBody>
          <a:bodyPr wrap="square" rtlCol="0">
            <a:spAutoFit/>
          </a:bodyPr>
          <a:p>
            <a:r>
              <a:rPr lang="en-US" sz="1600"/>
              <a:t>TXOP4</a:t>
            </a:r>
            <a:endParaRPr lang="en-US" sz="1600"/>
          </a:p>
        </p:txBody>
      </p:sp>
      <p:cxnSp>
        <p:nvCxnSpPr>
          <p:cNvPr id="22" name="Straight Arrow Connector 21"/>
          <p:cNvCxnSpPr/>
          <p:nvPr/>
        </p:nvCxnSpPr>
        <p:spPr>
          <a:xfrm flipV="1">
            <a:off x="7310120" y="2647315"/>
            <a:ext cx="1038225" cy="8890"/>
          </a:xfrm>
          <a:prstGeom prst="straightConnector1">
            <a:avLst/>
          </a:prstGeom>
          <a:ln>
            <a:headEnd type="arrow"/>
            <a:tailEnd type="arrow"/>
          </a:ln>
        </p:spPr>
        <p:style>
          <a:lnRef idx="2">
            <a:schemeClr val="accent1"/>
          </a:lnRef>
          <a:fillRef idx="0">
            <a:srgbClr val="FFFFFF"/>
          </a:fillRef>
          <a:effectRef idx="0">
            <a:srgbClr val="FFFFFF"/>
          </a:effectRef>
          <a:fontRef idx="minor">
            <a:schemeClr val="tx1"/>
          </a:fontRef>
        </p:style>
      </p:cxnSp>
      <p:sp>
        <p:nvSpPr>
          <p:cNvPr id="23" name="Text Box 22"/>
          <p:cNvSpPr txBox="1"/>
          <p:nvPr/>
        </p:nvSpPr>
        <p:spPr>
          <a:xfrm>
            <a:off x="7469505" y="2362200"/>
            <a:ext cx="946785" cy="337185"/>
          </a:xfrm>
          <a:prstGeom prst="rect">
            <a:avLst/>
          </a:prstGeom>
          <a:noFill/>
        </p:spPr>
        <p:txBody>
          <a:bodyPr wrap="square" rtlCol="0">
            <a:spAutoFit/>
          </a:bodyPr>
          <a:p>
            <a:r>
              <a:rPr lang="en-US" sz="1600"/>
              <a:t>TXOP5</a:t>
            </a:r>
            <a:endParaRPr 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Propose to define Trigger-based M-AP actively scan</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37" name="Text Box 36"/>
          <p:cNvSpPr txBox="1"/>
          <p:nvPr/>
        </p:nvSpPr>
        <p:spPr>
          <a:xfrm>
            <a:off x="914400" y="1685925"/>
            <a:ext cx="10768965" cy="2887345"/>
          </a:xfrm>
          <a:prstGeom prst="rect">
            <a:avLst/>
          </a:prstGeom>
          <a:noFill/>
        </p:spPr>
        <p:txBody>
          <a:bodyPr wrap="square" rtlCol="0">
            <a:noAutofit/>
          </a:bodyPr>
          <a:p>
            <a:pPr marL="285750" indent="-285750">
              <a:buFont typeface="Arial" panose="020B0604020202020204" pitchFamily="34" charset="0"/>
              <a:buChar char="•"/>
            </a:pPr>
            <a:r>
              <a:rPr lang="en-US"/>
              <a:t>Leverage the gain of RA-RU, the initiating AP may transmit a TB frame including multiple RA-RU for the responding AP without AP ID. </a:t>
            </a:r>
            <a:endParaRPr lang="en-US"/>
          </a:p>
          <a:p>
            <a:pPr marL="742950" lvl="1" indent="-285750">
              <a:buFont typeface="Wingdings" panose="05000000000000000000" charset="0"/>
              <a:buChar char="Ø"/>
            </a:pPr>
            <a:r>
              <a:rPr lang="en-US"/>
              <a:t>The responding APs that don’t support transmitting TB PPDU won’t make the response.</a:t>
            </a:r>
            <a:endParaRPr lang="en-US"/>
          </a:p>
          <a:p>
            <a:pPr marL="742950" lvl="1" indent="-285750">
              <a:buFont typeface="Wingdings" panose="05000000000000000000" charset="0"/>
              <a:buChar char="Ø"/>
            </a:pPr>
            <a:r>
              <a:rPr lang="en-US"/>
              <a:t>Also, the AID12 field can set to AP ID if the target responding AP obtained the AP ID from initiating AP before.</a:t>
            </a:r>
            <a:endParaRPr lang="en-US"/>
          </a:p>
          <a:p>
            <a:pPr marL="742950" lvl="1" indent="-285750">
              <a:buFont typeface="Wingdings" panose="05000000000000000000" charset="0"/>
              <a:buChar char="Ø"/>
            </a:pPr>
            <a:r>
              <a:rPr lang="en-US"/>
              <a:t>Probe request and TB frame can be merged to one frame(like reusing TRS control field or define a new </a:t>
            </a:r>
            <a:r>
              <a:rPr lang="en-US" b="1" u="sng">
                <a:solidFill>
                  <a:srgbClr val="FF0000"/>
                </a:solidFill>
              </a:rPr>
              <a:t>probe request polling frame(PRP)</a:t>
            </a:r>
            <a:r>
              <a:rPr lang="en-US"/>
              <a:t>).</a:t>
            </a:r>
            <a:endParaRPr lang="en-US"/>
          </a:p>
          <a:p>
            <a:pPr marL="742950" lvl="1" indent="-285750">
              <a:buFont typeface="Wingdings" panose="05000000000000000000" charset="0"/>
              <a:buChar char="Ø"/>
            </a:pPr>
            <a:r>
              <a:rPr lang="en-US"/>
              <a:t>If the responding AP has the different primary channel from initiating AP, the RU location should be based on initiating AP’s operating channel information(e.g, adding operating class and channel number in the Trigger Dependent Common Info of Common Info field)</a:t>
            </a:r>
            <a:endParaRPr lang="en-US"/>
          </a:p>
          <a:p>
            <a:pPr marL="742950" lvl="1" indent="-285750">
              <a:buFont typeface="Wingdings" panose="05000000000000000000" charset="0"/>
              <a:buChar char="Ø"/>
            </a:pPr>
            <a:endParaRPr lang="en-US"/>
          </a:p>
          <a:p>
            <a:pPr marL="742950" lvl="1" indent="-285750">
              <a:buFont typeface="Wingdings" panose="05000000000000000000" charset="0"/>
              <a:buChar char="Ø"/>
            </a:pPr>
            <a:endParaRPr lang="en-US"/>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685800"/>
            <a:ext cx="10363200" cy="1439545"/>
          </a:xfrm>
        </p:spPr>
        <p:txBody>
          <a:bodyPr/>
          <a:p>
            <a:r>
              <a:rPr lang="en-US"/>
              <a:t>The following figure depicts one approach of Trigger Based actively scan procedure(RU size=242-tone)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6" name="Content Placeholder 5"/>
          <p:cNvPicPr>
            <a:picLocks noChangeAspect="1"/>
          </p:cNvPicPr>
          <p:nvPr>
            <p:ph idx="1"/>
          </p:nvPr>
        </p:nvPicPr>
        <p:blipFill>
          <a:blip r:embed="rId1"/>
          <a:stretch>
            <a:fillRect/>
          </a:stretch>
        </p:blipFill>
        <p:spPr>
          <a:xfrm>
            <a:off x="1356995" y="2207260"/>
            <a:ext cx="7982585" cy="3124835"/>
          </a:xfrm>
          <a:prstGeom prst="rect">
            <a:avLst/>
          </a:prstGeom>
        </p:spPr>
      </p:pic>
      <p:sp>
        <p:nvSpPr>
          <p:cNvPr id="7" name="Text Box 6"/>
          <p:cNvSpPr txBox="1"/>
          <p:nvPr/>
        </p:nvSpPr>
        <p:spPr>
          <a:xfrm>
            <a:off x="2025650" y="5718810"/>
            <a:ext cx="6760845" cy="368300"/>
          </a:xfrm>
          <a:prstGeom prst="rect">
            <a:avLst/>
          </a:prstGeom>
          <a:noFill/>
        </p:spPr>
        <p:txBody>
          <a:bodyPr wrap="square" rtlCol="0">
            <a:spAutoFit/>
          </a:bodyPr>
          <a:p>
            <a:r>
              <a:rPr lang="en-US"/>
              <a:t>Note: RU size in PRP may smaller or larger than 242-tone</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a:t>Analysis the characteristic of discovery procedure in MAPC scheme</a:t>
            </a:r>
            <a:endParaRPr lang="en-US"/>
          </a:p>
          <a:p>
            <a:r>
              <a:rPr lang="en-US"/>
              <a:t>Propose to define a TB probe request/response frame exchange to avoid overhead issue.</a:t>
            </a:r>
            <a:endParaRPr lang="en-US"/>
          </a:p>
          <a:p>
            <a:pPr lvl="1"/>
            <a:r>
              <a:rPr lang="en-US"/>
              <a:t>Only the </a:t>
            </a:r>
            <a:r>
              <a:rPr lang="en-US">
                <a:sym typeface="+mn-ea"/>
              </a:rPr>
              <a:t>responding</a:t>
            </a:r>
            <a:r>
              <a:rPr lang="en-US">
                <a:sym typeface="+mn-ea"/>
              </a:rPr>
              <a:t> APs that are capable of transmitting TB PPDU can make the response.</a:t>
            </a:r>
            <a:endParaRPr lang="en-US">
              <a:sym typeface="+mn-ea"/>
            </a:endParaRPr>
          </a:p>
          <a:p>
            <a:pPr lvl="1"/>
            <a:r>
              <a:rPr lang="en-US"/>
              <a:t>AID12 field in the Trigger frame can set to RA-RU or  set to the responding AP’s AP ID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r>
              <a:rPr lang="en-US" b="0" dirty="0"/>
              <a:t>24/209r6	TGbn Specification Framework for TGbn</a:t>
            </a:r>
            <a:endParaRPr lang="en-US" b="0" dirty="0"/>
          </a:p>
          <a:p>
            <a:r>
              <a:rPr lang="en-US" b="0" dirty="0"/>
              <a:t>24/1762r13	 PDT-MAC-NPCA</a:t>
            </a:r>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3636</Words>
  <Application>WPS Presentation</Application>
  <PresentationFormat>Widescreen</PresentationFormat>
  <Paragraphs>122</Paragraphs>
  <Slides>10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21" baseType="lpstr">
      <vt:lpstr>Arial</vt:lpstr>
      <vt:lpstr>宋体</vt:lpstr>
      <vt:lpstr>Wingdings</vt:lpstr>
      <vt:lpstr>Times New Roman</vt:lpstr>
      <vt:lpstr>Wingdings</vt:lpstr>
      <vt:lpstr>微软雅黑</vt:lpstr>
      <vt:lpstr>Arial Unicode MS</vt:lpstr>
      <vt:lpstr>Calibri</vt:lpstr>
      <vt:lpstr>等线</vt:lpstr>
      <vt:lpstr>802-11-Submission</vt:lpstr>
      <vt:lpstr>Word.Document.8</vt:lpstr>
      <vt:lpstr>Trigger based actively scan in M-AP discovery</vt:lpstr>
      <vt:lpstr>Introduction</vt:lpstr>
      <vt:lpstr> Recap: M-AP discovery procedure</vt:lpstr>
      <vt:lpstr>The following figure depicts the overhead issue in actively scan procedure</vt:lpstr>
      <vt:lpstr>Propose to define Trigger-based M-AP actively scan</vt:lpstr>
      <vt:lpstr>The following figure depicts one approach of Trigger Based actively scan procedure(RU size=242-tone)</vt:lpstr>
      <vt:lpstr>Summary</vt:lpstr>
      <vt:lpstr>PowerPoint 演示文稿</vt:lpstr>
      <vt:lpstr>Reference</vt:lpstr>
      <vt:lpstr>SP1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Jay Yang</cp:lastModifiedBy>
  <cp:revision>352</cp:revision>
  <dcterms:created xsi:type="dcterms:W3CDTF">2020-11-25T01:30:00Z</dcterms:created>
  <dcterms:modified xsi:type="dcterms:W3CDTF">2025-03-03T07:39:24Z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6BC4700A8FAF48658D4A0A98ABE6B0B6</vt:lpwstr>
  </property>
  <property fmtid="{D5CDD505-2E9C-101B-9397-08002B2CF9AE}" pid="5" name="KSOProductBuildVer">
    <vt:lpwstr>1033-12.2.0.13201</vt:lpwstr>
  </property>
</Properties>
</file>