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70" r:id="rId3"/>
    <p:sldId id="271" r:id="rId4"/>
    <p:sldId id="276" r:id="rId5"/>
    <p:sldId id="277" r:id="rId6"/>
    <p:sldId id="278" r:id="rId7"/>
    <p:sldId id="280" r:id="rId8"/>
    <p:sldId id="265" r:id="rId9"/>
    <p:sldId id="281"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包占京" initials="包占京" lastIdx="2" clrIdx="0">
    <p:extLst>
      <p:ext uri="{19B8F6BF-5375-455C-9EA6-DF929625EA0E}">
        <p15:presenceInfo xmlns:p15="http://schemas.microsoft.com/office/powerpoint/2012/main" userId="S-1-5-21-1495940435-1635398450-2130403006-8454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6" autoAdjust="0"/>
    <p:restoredTop sz="93826" autoAdjust="0"/>
  </p:normalViewPr>
  <p:slideViewPr>
    <p:cSldViewPr>
      <p:cViewPr varScale="1">
        <p:scale>
          <a:sx n="63" d="100"/>
          <a:sy n="63" d="100"/>
        </p:scale>
        <p:origin x="728"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23" d="100"/>
          <a:sy n="123" d="100"/>
        </p:scale>
        <p:origin x="4944" y="4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目前还没有统一的功能实体命名</a:t>
            </a:r>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201668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 relay STA is a non-AP STA associated to a root AP or the relay AP of another relay. A relay AP is an AP that offers the relay function to its associated non-AP STAs, and provides access to the DS indirectly through the relay STA’s path to the root AP. The relay function performs local reception or selective forwarding of MSDUs between the relay STA and relay AP, based on the destination address</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983556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49479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0025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单击此处编辑母版标题样式</a:t>
            </a:r>
            <a:endParaRPr lang="en-GB"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Zhanjing</a:t>
            </a:r>
            <a:r>
              <a:rPr lang="en-GB" dirty="0"/>
              <a:t> </a:t>
            </a:r>
            <a:r>
              <a:rPr lang="en-GB" dirty="0" err="1"/>
              <a:t>Bao,TCL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Zhanjing</a:t>
            </a:r>
            <a:r>
              <a:rPr lang="en-GB" dirty="0"/>
              <a:t> Bao, TCL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802.11-24/2132r0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Visio_Drawing.vsdx"/><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97819" y="65421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AMP relay topology and operations</a:t>
            </a:r>
            <a:endParaRPr lang="en-GB" dirty="0"/>
          </a:p>
        </p:txBody>
      </p:sp>
      <p:sp>
        <p:nvSpPr>
          <p:cNvPr id="3074" name="Rectangle 2"/>
          <p:cNvSpPr>
            <a:spLocks noGrp="1" noChangeArrowheads="1"/>
          </p:cNvSpPr>
          <p:nvPr>
            <p:ph type="subTitle" idx="1"/>
          </p:nvPr>
        </p:nvSpPr>
        <p:spPr>
          <a:xfrm>
            <a:off x="1828800" y="16607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2024-12-20</a:t>
            </a:r>
          </a:p>
        </p:txBody>
      </p:sp>
      <p:sp>
        <p:nvSpPr>
          <p:cNvPr id="6" name="Date Placeholder 3"/>
          <p:cNvSpPr>
            <a:spLocks noGrp="1"/>
          </p:cNvSpPr>
          <p:nvPr>
            <p:ph type="dt" idx="10"/>
          </p:nvPr>
        </p:nvSpPr>
        <p:spPr/>
        <p:txBody>
          <a:bodyPr/>
          <a:lstStyle/>
          <a:p>
            <a:r>
              <a:rPr lang="en-US" dirty="0"/>
              <a:t>December 2024</a:t>
            </a:r>
            <a:endParaRPr lang="en-GB" dirty="0"/>
          </a:p>
        </p:txBody>
      </p:sp>
      <p:sp>
        <p:nvSpPr>
          <p:cNvPr id="7" name="Footer Placeholder 4"/>
          <p:cNvSpPr>
            <a:spLocks noGrp="1"/>
          </p:cNvSpPr>
          <p:nvPr>
            <p:ph type="ftr" idx="11"/>
          </p:nvPr>
        </p:nvSpPr>
        <p:spPr/>
        <p:txBody>
          <a:bodyPr/>
          <a:lstStyle/>
          <a:p>
            <a:r>
              <a:rPr lang="en-GB" dirty="0" err="1"/>
              <a:t>Zhanjing</a:t>
            </a:r>
            <a:r>
              <a:rPr lang="en-GB" dirty="0"/>
              <a:t> Bao, TCL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5363" y="248838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C732E084-6B88-138B-E6D2-AAC8558BC769}"/>
              </a:ext>
            </a:extLst>
          </p:cNvPr>
          <p:cNvGraphicFramePr>
            <a:graphicFrameLocks noChangeAspect="1"/>
          </p:cNvGraphicFramePr>
          <p:nvPr>
            <p:extLst>
              <p:ext uri="{D42A27DB-BD31-4B8C-83A1-F6EECF244321}">
                <p14:modId xmlns:p14="http://schemas.microsoft.com/office/powerpoint/2010/main" val="3090224609"/>
              </p:ext>
            </p:extLst>
          </p:nvPr>
        </p:nvGraphicFramePr>
        <p:xfrm>
          <a:off x="1014994" y="2996952"/>
          <a:ext cx="10221912" cy="2479675"/>
        </p:xfrm>
        <a:graphic>
          <a:graphicData uri="http://schemas.openxmlformats.org/presentationml/2006/ole">
            <mc:AlternateContent xmlns:mc="http://schemas.openxmlformats.org/markup-compatibility/2006">
              <mc:Choice xmlns:v="urn:schemas-microsoft-com:vml" Requires="v">
                <p:oleObj name="Document" r:id="rId3" imgW="10534840" imgH="2875837" progId="Word.Document.8">
                  <p:embed/>
                </p:oleObj>
              </mc:Choice>
              <mc:Fallback>
                <p:oleObj name="Document" r:id="rId3" imgW="10534840" imgH="2875837" progId="Word.Document.8">
                  <p:embed/>
                  <p:pic>
                    <p:nvPicPr>
                      <p:cNvPr id="3075" name="Object 3"/>
                      <p:cNvPicPr>
                        <a:picLocks noChangeAspect="1" noChangeArrowheads="1"/>
                      </p:cNvPicPr>
                      <p:nvPr/>
                    </p:nvPicPr>
                    <p:blipFill>
                      <a:blip r:embed="rId4"/>
                      <a:srcRect/>
                      <a:stretch>
                        <a:fillRect/>
                      </a:stretch>
                    </p:blipFill>
                    <p:spPr bwMode="auto">
                      <a:xfrm>
                        <a:off x="1014994" y="2996952"/>
                        <a:ext cx="10221912" cy="247967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dirty="0"/>
              <a:t>[1] 11-23-2013-00-0amp-discussions-on-amp-link-budgets</a:t>
            </a:r>
          </a:p>
          <a:p>
            <a:r>
              <a:rPr lang="en-US" dirty="0"/>
              <a:t>[2] 11-24-0075-00-0amp-follow-up-on-amp-link-budgets</a:t>
            </a:r>
          </a:p>
          <a:p>
            <a:r>
              <a:rPr lang="en-US" dirty="0"/>
              <a:t>[3] 11-24-1180-02-00bp-reference-model-of-amp-only-iot-devices</a:t>
            </a:r>
          </a:p>
          <a:p>
            <a:r>
              <a:rPr lang="en-US" dirty="0"/>
              <a:t>[4] 11-24-1537-02-00bp-wireless-connectivity-challenges-for-amp-only-iot-devices-under-802-11-specification</a:t>
            </a:r>
          </a:p>
          <a:p>
            <a:r>
              <a:rPr lang="en-US" dirty="0"/>
              <a:t>[5] Draft P802.11REVme_D7.0</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3" name="Date Placeholder 3">
            <a:extLst>
              <a:ext uri="{FF2B5EF4-FFF2-40B4-BE49-F238E27FC236}">
                <a16:creationId xmlns:a16="http://schemas.microsoft.com/office/drawing/2014/main" id="{DB401794-C0BD-FCD6-4928-8C5F4E4D07FE}"/>
              </a:ext>
            </a:extLst>
          </p:cNvPr>
          <p:cNvSpPr>
            <a:spLocks noGrp="1"/>
          </p:cNvSpPr>
          <p:nvPr>
            <p:ph type="dt" idx="15"/>
          </p:nvPr>
        </p:nvSpPr>
        <p:spPr>
          <a:xfrm>
            <a:off x="929217" y="333375"/>
            <a:ext cx="2499764" cy="273050"/>
          </a:xfrm>
        </p:spPr>
        <p:txBody>
          <a:bodyPr/>
          <a:lstStyle/>
          <a:p>
            <a:r>
              <a:rPr lang="en-US" altLang="zh-CN" dirty="0"/>
              <a:t>December 2024</a:t>
            </a:r>
            <a:endParaRPr lang="en-GB" altLang="zh-CN" dirty="0"/>
          </a:p>
        </p:txBody>
      </p:sp>
      <p:sp>
        <p:nvSpPr>
          <p:cNvPr id="7" name="页脚占位符 4">
            <a:extLst>
              <a:ext uri="{FF2B5EF4-FFF2-40B4-BE49-F238E27FC236}">
                <a16:creationId xmlns:a16="http://schemas.microsoft.com/office/drawing/2014/main" id="{72A762C1-753F-E520-FB53-428DFB8B3498}"/>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8128C2-1715-E00E-504F-216D799FBDDF}"/>
              </a:ext>
            </a:extLst>
          </p:cNvPr>
          <p:cNvSpPr>
            <a:spLocks noGrp="1"/>
          </p:cNvSpPr>
          <p:nvPr>
            <p:ph type="title"/>
          </p:nvPr>
        </p:nvSpPr>
        <p:spPr/>
        <p:txBody>
          <a:bodyPr/>
          <a:lstStyle/>
          <a:p>
            <a:r>
              <a:rPr lang="en-US" altLang="zh-CN" dirty="0"/>
              <a:t>Background</a:t>
            </a:r>
            <a:endParaRPr lang="zh-CN" altLang="en-US" dirty="0"/>
          </a:p>
        </p:txBody>
      </p:sp>
      <p:sp>
        <p:nvSpPr>
          <p:cNvPr id="3" name="内容占位符 2">
            <a:extLst>
              <a:ext uri="{FF2B5EF4-FFF2-40B4-BE49-F238E27FC236}">
                <a16:creationId xmlns:a16="http://schemas.microsoft.com/office/drawing/2014/main" id="{565A2C34-9E0A-4868-B613-13C076381829}"/>
              </a:ext>
            </a:extLst>
          </p:cNvPr>
          <p:cNvSpPr>
            <a:spLocks noGrp="1"/>
          </p:cNvSpPr>
          <p:nvPr>
            <p:ph idx="1"/>
          </p:nvPr>
        </p:nvSpPr>
        <p:spPr>
          <a:xfrm>
            <a:off x="914401" y="1716033"/>
            <a:ext cx="10361084" cy="4113213"/>
          </a:xfrm>
        </p:spPr>
        <p:txBody>
          <a:bodyPr/>
          <a:lstStyle/>
          <a:p>
            <a:pPr>
              <a:buFont typeface="Wingdings" panose="05000000000000000000" pitchFamily="2" charset="2"/>
              <a:buChar char="l"/>
            </a:pPr>
            <a:r>
              <a:rPr lang="en-US" altLang="zh-CN" b="0" dirty="0"/>
              <a:t>In the TIG/SG phase, [1] and [2] presented the results of link budget analysis for different AMP use cases. The conclusion includes</a:t>
            </a:r>
            <a:r>
              <a:rPr lang="zh-CN" altLang="en-US" b="0" dirty="0"/>
              <a:t>，</a:t>
            </a:r>
            <a:endParaRPr lang="en-US" altLang="zh-CN" b="0" dirty="0"/>
          </a:p>
          <a:p>
            <a:pPr lvl="1" indent="-342900">
              <a:buFont typeface="Arial" panose="020B0604020202020204" pitchFamily="34" charset="0"/>
              <a:buChar char="•"/>
            </a:pPr>
            <a:r>
              <a:rPr lang="en-US" altLang="zh-CN" b="0" dirty="0"/>
              <a:t>there are significant downlink and uplink coverage imbalances</a:t>
            </a:r>
          </a:p>
          <a:p>
            <a:pPr lvl="1" indent="-342900">
              <a:buFont typeface="Arial" panose="020B0604020202020204" pitchFamily="34" charset="0"/>
              <a:buChar char="•"/>
            </a:pPr>
            <a:r>
              <a:rPr lang="en-US" altLang="zh-CN" b="0" dirty="0"/>
              <a:t>Relay devices maybe required </a:t>
            </a:r>
          </a:p>
          <a:p>
            <a:pPr>
              <a:buFont typeface="Wingdings" panose="05000000000000000000" pitchFamily="2" charset="2"/>
              <a:buChar char="l"/>
            </a:pPr>
            <a:r>
              <a:rPr lang="en-US" altLang="zh-CN" b="0" dirty="0"/>
              <a:t>[3] and [4] proposed a method for AMP-only IoT STAs to access DS through AMP capable non-AP STAs, with link establishment following a relay topology.</a:t>
            </a:r>
          </a:p>
          <a:p>
            <a:pPr marL="0" indent="0"/>
            <a:endParaRPr lang="en-US" altLang="zh-CN" b="0" dirty="0"/>
          </a:p>
          <a:p>
            <a:pPr>
              <a:buFont typeface="Wingdings" panose="05000000000000000000" pitchFamily="2" charset="2"/>
              <a:buChar char="l"/>
            </a:pPr>
            <a:r>
              <a:rPr lang="en-US" altLang="zh-CN" b="0" dirty="0"/>
              <a:t> Motion #13 and Motion #20 describe the clock accuracy of AMP devices. For latency insensitive services, communication through relay links can effectively improve transmission distance and link quality.</a:t>
            </a:r>
          </a:p>
          <a:p>
            <a:pPr>
              <a:buFont typeface="Arial" panose="020B0604020202020204" pitchFamily="34" charset="0"/>
              <a:buChar char="•"/>
            </a:pPr>
            <a:endParaRPr lang="en-US" altLang="zh-CN" b="0" dirty="0"/>
          </a:p>
          <a:p>
            <a:endParaRPr lang="en-US" altLang="zh-CN" dirty="0"/>
          </a:p>
          <a:p>
            <a:endParaRPr lang="zh-CN" altLang="en-US" dirty="0"/>
          </a:p>
        </p:txBody>
      </p:sp>
      <p:sp>
        <p:nvSpPr>
          <p:cNvPr id="4" name="灯片编号占位符 3">
            <a:extLst>
              <a:ext uri="{FF2B5EF4-FFF2-40B4-BE49-F238E27FC236}">
                <a16:creationId xmlns:a16="http://schemas.microsoft.com/office/drawing/2014/main" id="{8F2478D9-8E40-F8DA-E090-5FAADF12EDA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a16="http://schemas.microsoft.com/office/drawing/2014/main" id="{C35DCDA1-261F-AE78-838A-8394D3BBF1AD}"/>
              </a:ext>
            </a:extLst>
          </p:cNvPr>
          <p:cNvSpPr>
            <a:spLocks noGrp="1"/>
          </p:cNvSpPr>
          <p:nvPr>
            <p:ph type="ftr" idx="14"/>
          </p:nvPr>
        </p:nvSpPr>
        <p:spPr/>
        <p:txBody>
          <a:bodyPr/>
          <a:lstStyle/>
          <a:p>
            <a:r>
              <a:rPr lang="en-GB" altLang="zh-CN" dirty="0" err="1"/>
              <a:t>Zhanjing</a:t>
            </a:r>
            <a:r>
              <a:rPr lang="en-GB" altLang="zh-CN" dirty="0"/>
              <a:t> Bao, TCL</a:t>
            </a:r>
          </a:p>
          <a:p>
            <a:endParaRPr lang="en-GB" altLang="zh-CN" dirty="0"/>
          </a:p>
        </p:txBody>
      </p:sp>
      <p:sp>
        <p:nvSpPr>
          <p:cNvPr id="6" name="日期占位符 5">
            <a:extLst>
              <a:ext uri="{FF2B5EF4-FFF2-40B4-BE49-F238E27FC236}">
                <a16:creationId xmlns:a16="http://schemas.microsoft.com/office/drawing/2014/main" id="{512BC409-ECDC-B6F5-64E4-CC7AAE5FE0D3}"/>
              </a:ext>
            </a:extLst>
          </p:cNvPr>
          <p:cNvSpPr>
            <a:spLocks noGrp="1"/>
          </p:cNvSpPr>
          <p:nvPr>
            <p:ph type="dt" idx="15"/>
          </p:nvPr>
        </p:nvSpPr>
        <p:spPr/>
        <p:txBody>
          <a:bodyPr/>
          <a:lstStyle/>
          <a:p>
            <a:r>
              <a:rPr lang="en-US" altLang="zh-CN" dirty="0"/>
              <a:t>December 2024</a:t>
            </a:r>
            <a:endParaRPr lang="en-GB" altLang="zh-CN" dirty="0"/>
          </a:p>
        </p:txBody>
      </p:sp>
    </p:spTree>
    <p:extLst>
      <p:ext uri="{BB962C8B-B14F-4D97-AF65-F5344CB8AC3E}">
        <p14:creationId xmlns:p14="http://schemas.microsoft.com/office/powerpoint/2010/main" val="1497556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2BDC01-0CB3-C99D-7127-6F0411B99F9E}"/>
              </a:ext>
            </a:extLst>
          </p:cNvPr>
          <p:cNvSpPr>
            <a:spLocks noGrp="1"/>
          </p:cNvSpPr>
          <p:nvPr>
            <p:ph type="title"/>
          </p:nvPr>
        </p:nvSpPr>
        <p:spPr/>
        <p:txBody>
          <a:bodyPr/>
          <a:lstStyle/>
          <a:p>
            <a:r>
              <a:rPr lang="en-US" altLang="zh-CN" dirty="0"/>
              <a:t>Abstract</a:t>
            </a:r>
            <a:endParaRPr lang="zh-CN" altLang="en-US" dirty="0"/>
          </a:p>
        </p:txBody>
      </p:sp>
      <p:sp>
        <p:nvSpPr>
          <p:cNvPr id="3" name="内容占位符 2">
            <a:extLst>
              <a:ext uri="{FF2B5EF4-FFF2-40B4-BE49-F238E27FC236}">
                <a16:creationId xmlns:a16="http://schemas.microsoft.com/office/drawing/2014/main" id="{0F079F8B-16D8-CE8F-A594-ED531EE81A15}"/>
              </a:ext>
            </a:extLst>
          </p:cNvPr>
          <p:cNvSpPr>
            <a:spLocks noGrp="1"/>
          </p:cNvSpPr>
          <p:nvPr>
            <p:ph idx="1"/>
          </p:nvPr>
        </p:nvSpPr>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In this contribution, we discuss the relay architecture and method for AMP devices.</a:t>
            </a:r>
            <a:endParaRPr lang="zh-CN" altLang="en-US" dirty="0"/>
          </a:p>
        </p:txBody>
      </p:sp>
      <p:sp>
        <p:nvSpPr>
          <p:cNvPr id="4" name="灯片编号占位符 3">
            <a:extLst>
              <a:ext uri="{FF2B5EF4-FFF2-40B4-BE49-F238E27FC236}">
                <a16:creationId xmlns:a16="http://schemas.microsoft.com/office/drawing/2014/main" id="{9EB3D060-60E0-864C-1CC5-072B7A3D0CA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日期占位符 5">
            <a:extLst>
              <a:ext uri="{FF2B5EF4-FFF2-40B4-BE49-F238E27FC236}">
                <a16:creationId xmlns:a16="http://schemas.microsoft.com/office/drawing/2014/main" id="{09C8E16B-0D1C-C98B-3D7B-D70EEE24FB26}"/>
              </a:ext>
            </a:extLst>
          </p:cNvPr>
          <p:cNvSpPr>
            <a:spLocks noGrp="1"/>
          </p:cNvSpPr>
          <p:nvPr>
            <p:ph type="dt" idx="15"/>
          </p:nvPr>
        </p:nvSpPr>
        <p:spPr/>
        <p:txBody>
          <a:bodyPr/>
          <a:lstStyle/>
          <a:p>
            <a:r>
              <a:rPr lang="en-US" altLang="zh-CN" dirty="0"/>
              <a:t>December 2024</a:t>
            </a:r>
            <a:endParaRPr lang="en-GB" altLang="zh-CN" dirty="0"/>
          </a:p>
        </p:txBody>
      </p:sp>
      <p:sp>
        <p:nvSpPr>
          <p:cNvPr id="7" name="页脚占位符 4">
            <a:extLst>
              <a:ext uri="{FF2B5EF4-FFF2-40B4-BE49-F238E27FC236}">
                <a16:creationId xmlns:a16="http://schemas.microsoft.com/office/drawing/2014/main" id="{AFB7E6E1-9871-57B0-B6DD-08877F968546}"/>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Tree>
    <p:extLst>
      <p:ext uri="{BB962C8B-B14F-4D97-AF65-F5344CB8AC3E}">
        <p14:creationId xmlns:p14="http://schemas.microsoft.com/office/powerpoint/2010/main" val="156219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FF4627F-A549-3844-4F71-61D8F9B3C094}"/>
              </a:ext>
            </a:extLst>
          </p:cNvPr>
          <p:cNvSpPr>
            <a:spLocks noGrp="1"/>
          </p:cNvSpPr>
          <p:nvPr>
            <p:ph type="title"/>
          </p:nvPr>
        </p:nvSpPr>
        <p:spPr/>
        <p:txBody>
          <a:bodyPr/>
          <a:lstStyle/>
          <a:p>
            <a:r>
              <a:rPr lang="en-US" altLang="zh-CN" dirty="0"/>
              <a:t>Recap-S1G relay architecture and operation[5]</a:t>
            </a:r>
            <a:endParaRPr lang="zh-CN" altLang="en-US" dirty="0"/>
          </a:p>
        </p:txBody>
      </p:sp>
      <p:sp>
        <p:nvSpPr>
          <p:cNvPr id="4" name="灯片编号占位符 3">
            <a:extLst>
              <a:ext uri="{FF2B5EF4-FFF2-40B4-BE49-F238E27FC236}">
                <a16:creationId xmlns:a16="http://schemas.microsoft.com/office/drawing/2014/main" id="{9937A31C-D081-77DA-D097-E50525F4E0A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页脚占位符 4">
            <a:extLst>
              <a:ext uri="{FF2B5EF4-FFF2-40B4-BE49-F238E27FC236}">
                <a16:creationId xmlns:a16="http://schemas.microsoft.com/office/drawing/2014/main" id="{4B492DA5-418B-87C8-3060-75C7C39AEFC2}"/>
              </a:ext>
            </a:extLst>
          </p:cNvPr>
          <p:cNvSpPr>
            <a:spLocks noGrp="1"/>
          </p:cNvSpPr>
          <p:nvPr>
            <p:ph type="ftr" idx="14"/>
          </p:nvPr>
        </p:nvSpPr>
        <p:spPr/>
        <p:txBody>
          <a:bodyPr/>
          <a:lstStyle/>
          <a:p>
            <a:r>
              <a:rPr lang="en-GB" altLang="zh-CN" dirty="0" err="1"/>
              <a:t>Zhanjing</a:t>
            </a:r>
            <a:r>
              <a:rPr lang="en-GB" altLang="zh-CN" dirty="0"/>
              <a:t> Bao, TCL</a:t>
            </a:r>
          </a:p>
        </p:txBody>
      </p:sp>
      <p:sp>
        <p:nvSpPr>
          <p:cNvPr id="6" name="日期占位符 5">
            <a:extLst>
              <a:ext uri="{FF2B5EF4-FFF2-40B4-BE49-F238E27FC236}">
                <a16:creationId xmlns:a16="http://schemas.microsoft.com/office/drawing/2014/main" id="{96DB2952-27A8-71F9-2564-73A10220D6C9}"/>
              </a:ext>
            </a:extLst>
          </p:cNvPr>
          <p:cNvSpPr>
            <a:spLocks noGrp="1"/>
          </p:cNvSpPr>
          <p:nvPr>
            <p:ph type="dt" idx="15"/>
          </p:nvPr>
        </p:nvSpPr>
        <p:spPr/>
        <p:txBody>
          <a:bodyPr/>
          <a:lstStyle/>
          <a:p>
            <a:r>
              <a:rPr lang="en-US" dirty="0"/>
              <a:t>December 2024</a:t>
            </a:r>
            <a:endParaRPr lang="en-GB" dirty="0"/>
          </a:p>
        </p:txBody>
      </p:sp>
      <p:sp>
        <p:nvSpPr>
          <p:cNvPr id="10" name="文本框 9">
            <a:extLst>
              <a:ext uri="{FF2B5EF4-FFF2-40B4-BE49-F238E27FC236}">
                <a16:creationId xmlns:a16="http://schemas.microsoft.com/office/drawing/2014/main" id="{970901E9-63B4-54F7-1DB2-896A36CE87F7}"/>
              </a:ext>
            </a:extLst>
          </p:cNvPr>
          <p:cNvSpPr txBox="1"/>
          <p:nvPr/>
        </p:nvSpPr>
        <p:spPr>
          <a:xfrm>
            <a:off x="623392" y="1751014"/>
            <a:ext cx="5566873" cy="4555093"/>
          </a:xfrm>
          <a:prstGeom prst="rect">
            <a:avLst/>
          </a:prstGeom>
          <a:noFill/>
        </p:spPr>
        <p:txBody>
          <a:bodyPr wrap="square">
            <a:spAutoFit/>
          </a:bodyPr>
          <a:lstStyle/>
          <a:p>
            <a:pPr marL="285750" indent="-285750" algn="just">
              <a:buFont typeface="Arial" panose="020B0604020202020204" pitchFamily="34" charset="0"/>
              <a:buChar char="•"/>
            </a:pPr>
            <a:r>
              <a:rPr lang="en-US" altLang="zh-CN" sz="1800" dirty="0">
                <a:solidFill>
                  <a:schemeClr val="tx1"/>
                </a:solidFill>
              </a:rPr>
              <a:t>The AP is referred to as the root AP. </a:t>
            </a:r>
          </a:p>
          <a:p>
            <a:pPr algn="just"/>
            <a:endParaRPr lang="en-US" altLang="zh-CN" sz="1800" dirty="0">
              <a:solidFill>
                <a:schemeClr val="tx1"/>
              </a:solidFill>
            </a:endParaRPr>
          </a:p>
          <a:p>
            <a:pPr marL="285750" indent="-285750" algn="just">
              <a:buFont typeface="Arial" panose="020B0604020202020204" pitchFamily="34" charset="0"/>
              <a:buChar char="•"/>
            </a:pPr>
            <a:r>
              <a:rPr lang="en-US" altLang="zh-CN" sz="1800" dirty="0">
                <a:solidFill>
                  <a:schemeClr val="tx1"/>
                </a:solidFill>
              </a:rPr>
              <a:t>An S1G relay consists of an S1G relay AP and an S1G relay STA. An S1G relay forwards frames between STAs </a:t>
            </a:r>
            <a:r>
              <a:rPr lang="en-US" altLang="zh-CN" sz="1800" b="1" dirty="0">
                <a:solidFill>
                  <a:schemeClr val="tx1"/>
                </a:solidFill>
              </a:rPr>
              <a:t>associated to its S1G relay AP</a:t>
            </a:r>
            <a:r>
              <a:rPr lang="en-US" altLang="zh-CN" sz="1800" dirty="0">
                <a:solidFill>
                  <a:schemeClr val="tx1"/>
                </a:solidFill>
              </a:rPr>
              <a:t> and </a:t>
            </a:r>
            <a:r>
              <a:rPr lang="en-US" altLang="zh-CN" sz="1800" b="1" dirty="0">
                <a:solidFill>
                  <a:schemeClr val="tx1"/>
                </a:solidFill>
              </a:rPr>
              <a:t>the AP to which its S1G relay STA is associated.</a:t>
            </a:r>
          </a:p>
          <a:p>
            <a:pPr marL="285750" indent="-285750" algn="just">
              <a:buFont typeface="Arial" panose="020B0604020202020204" pitchFamily="34" charset="0"/>
              <a:buChar char="•"/>
            </a:pPr>
            <a:endParaRPr lang="en-US" altLang="zh-CN" sz="1800" dirty="0">
              <a:solidFill>
                <a:schemeClr val="tx1"/>
              </a:solidFill>
            </a:endParaRPr>
          </a:p>
          <a:p>
            <a:pPr marL="285750" indent="-285750" algn="just">
              <a:buFont typeface="Arial" panose="020B0604020202020204" pitchFamily="34" charset="0"/>
              <a:buChar char="•"/>
            </a:pPr>
            <a:r>
              <a:rPr lang="en-US" altLang="zh-CN" sz="1800" dirty="0">
                <a:solidFill>
                  <a:schemeClr val="tx1"/>
                </a:solidFill>
              </a:rPr>
              <a:t>For  individually addressed relay frames, taking uplink transmission as an example,</a:t>
            </a:r>
          </a:p>
          <a:p>
            <a:pPr marL="1028700" lvl="1" algn="just">
              <a:buFont typeface="Wingdings" panose="05000000000000000000" pitchFamily="2" charset="2"/>
              <a:buChar char="p"/>
            </a:pPr>
            <a:r>
              <a:rPr lang="en-US" altLang="zh-CN" sz="1600" dirty="0">
                <a:solidFill>
                  <a:schemeClr val="tx1"/>
                </a:solidFill>
              </a:rPr>
              <a:t>Address 1 is the MAC address of the AP (the receiver of the MPDU)</a:t>
            </a:r>
          </a:p>
          <a:p>
            <a:pPr marL="1028700" lvl="1" algn="just">
              <a:buFont typeface="Wingdings" panose="05000000000000000000" pitchFamily="2" charset="2"/>
              <a:buChar char="p"/>
            </a:pPr>
            <a:r>
              <a:rPr lang="en-US" altLang="zh-CN" sz="1600" dirty="0">
                <a:solidFill>
                  <a:schemeClr val="tx1"/>
                </a:solidFill>
              </a:rPr>
              <a:t>Address 2 is either the MAC address or the AID of the S1G relay STA (the transmitter of the MPDU)</a:t>
            </a:r>
          </a:p>
          <a:p>
            <a:pPr marL="1028700" lvl="1" algn="just">
              <a:buFont typeface="Wingdings" panose="05000000000000000000" pitchFamily="2" charset="2"/>
              <a:buChar char="p"/>
            </a:pPr>
            <a:r>
              <a:rPr lang="en-US" altLang="zh-CN" sz="1600" dirty="0">
                <a:solidFill>
                  <a:schemeClr val="tx1"/>
                </a:solidFill>
              </a:rPr>
              <a:t>Address 3 is the DA of the MSDU (the destination address of the MSDU)</a:t>
            </a:r>
          </a:p>
          <a:p>
            <a:pPr marL="1028700" lvl="1" algn="just">
              <a:buFont typeface="Wingdings" panose="05000000000000000000" pitchFamily="2" charset="2"/>
              <a:buChar char="p"/>
            </a:pPr>
            <a:r>
              <a:rPr lang="en-US" altLang="zh-CN" sz="1600" dirty="0">
                <a:solidFill>
                  <a:schemeClr val="tx1"/>
                </a:solidFill>
              </a:rPr>
              <a:t>Address 4 is the SA of the MSDU (the source address of the MSDU)</a:t>
            </a:r>
            <a:endParaRPr lang="zh-CN" altLang="en-US" sz="1600" dirty="0">
              <a:solidFill>
                <a:schemeClr val="tx1"/>
              </a:solidFill>
            </a:endParaRPr>
          </a:p>
        </p:txBody>
      </p:sp>
      <p:grpSp>
        <p:nvGrpSpPr>
          <p:cNvPr id="15" name="组合 14">
            <a:extLst>
              <a:ext uri="{FF2B5EF4-FFF2-40B4-BE49-F238E27FC236}">
                <a16:creationId xmlns:a16="http://schemas.microsoft.com/office/drawing/2014/main" id="{46757C65-A75D-7736-68BF-3D382B2C7E57}"/>
              </a:ext>
            </a:extLst>
          </p:cNvPr>
          <p:cNvGrpSpPr/>
          <p:nvPr/>
        </p:nvGrpSpPr>
        <p:grpSpPr>
          <a:xfrm>
            <a:off x="6240015" y="2567686"/>
            <a:ext cx="5566873" cy="3184691"/>
            <a:chOff x="6240015" y="2567686"/>
            <a:chExt cx="5566873" cy="3184691"/>
          </a:xfrm>
        </p:grpSpPr>
        <p:pic>
          <p:nvPicPr>
            <p:cNvPr id="8" name="图片 7">
              <a:extLst>
                <a:ext uri="{FF2B5EF4-FFF2-40B4-BE49-F238E27FC236}">
                  <a16:creationId xmlns:a16="http://schemas.microsoft.com/office/drawing/2014/main" id="{007A1AA3-2114-BC83-A4E8-3F2570AD428F}"/>
                </a:ext>
              </a:extLst>
            </p:cNvPr>
            <p:cNvPicPr>
              <a:picLocks noChangeAspect="1"/>
            </p:cNvPicPr>
            <p:nvPr/>
          </p:nvPicPr>
          <p:blipFill>
            <a:blip r:embed="rId3"/>
            <a:stretch>
              <a:fillRect/>
            </a:stretch>
          </p:blipFill>
          <p:spPr>
            <a:xfrm>
              <a:off x="6240015" y="2567686"/>
              <a:ext cx="5566873" cy="3184691"/>
            </a:xfrm>
            <a:prstGeom prst="rect">
              <a:avLst/>
            </a:prstGeom>
          </p:spPr>
        </p:pic>
        <p:sp>
          <p:nvSpPr>
            <p:cNvPr id="11" name="文本框 10">
              <a:extLst>
                <a:ext uri="{FF2B5EF4-FFF2-40B4-BE49-F238E27FC236}">
                  <a16:creationId xmlns:a16="http://schemas.microsoft.com/office/drawing/2014/main" id="{04A7D475-2688-1C0B-6178-A59336A7B9C5}"/>
                </a:ext>
              </a:extLst>
            </p:cNvPr>
            <p:cNvSpPr txBox="1"/>
            <p:nvPr/>
          </p:nvSpPr>
          <p:spPr>
            <a:xfrm>
              <a:off x="9023451" y="3990754"/>
              <a:ext cx="1080120" cy="338554"/>
            </a:xfrm>
            <a:prstGeom prst="rect">
              <a:avLst/>
            </a:prstGeom>
            <a:noFill/>
          </p:spPr>
          <p:txBody>
            <a:bodyPr wrap="square" rtlCol="0">
              <a:spAutoFit/>
            </a:bodyPr>
            <a:lstStyle/>
            <a:p>
              <a:r>
                <a:rPr lang="en-US" altLang="zh-CN" sz="1600" dirty="0">
                  <a:solidFill>
                    <a:srgbClr val="FF0000"/>
                  </a:solidFill>
                </a:rPr>
                <a:t>associated</a:t>
              </a:r>
              <a:endParaRPr lang="zh-CN" altLang="en-US" sz="1600" dirty="0">
                <a:solidFill>
                  <a:srgbClr val="FF0000"/>
                </a:solidFill>
              </a:endParaRPr>
            </a:p>
          </p:txBody>
        </p:sp>
        <p:sp>
          <p:nvSpPr>
            <p:cNvPr id="12" name="文本框 11">
              <a:extLst>
                <a:ext uri="{FF2B5EF4-FFF2-40B4-BE49-F238E27FC236}">
                  <a16:creationId xmlns:a16="http://schemas.microsoft.com/office/drawing/2014/main" id="{091EB3CF-414E-D197-3975-554BAA2B2E31}"/>
                </a:ext>
              </a:extLst>
            </p:cNvPr>
            <p:cNvSpPr txBox="1"/>
            <p:nvPr/>
          </p:nvSpPr>
          <p:spPr>
            <a:xfrm>
              <a:off x="8256240" y="3331731"/>
              <a:ext cx="1080120" cy="338554"/>
            </a:xfrm>
            <a:prstGeom prst="rect">
              <a:avLst/>
            </a:prstGeom>
            <a:noFill/>
          </p:spPr>
          <p:txBody>
            <a:bodyPr wrap="square" rtlCol="0">
              <a:spAutoFit/>
            </a:bodyPr>
            <a:lstStyle/>
            <a:p>
              <a:r>
                <a:rPr lang="en-US" altLang="zh-CN" sz="1600" dirty="0">
                  <a:solidFill>
                    <a:srgbClr val="FF0000"/>
                  </a:solidFill>
                </a:rPr>
                <a:t>associated</a:t>
              </a:r>
              <a:endParaRPr lang="zh-CN" altLang="en-US" sz="1600" dirty="0">
                <a:solidFill>
                  <a:srgbClr val="FF0000"/>
                </a:solidFill>
              </a:endParaRPr>
            </a:p>
          </p:txBody>
        </p:sp>
      </p:grpSp>
    </p:spTree>
    <p:extLst>
      <p:ext uri="{BB962C8B-B14F-4D97-AF65-F5344CB8AC3E}">
        <p14:creationId xmlns:p14="http://schemas.microsoft.com/office/powerpoint/2010/main" val="2074190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8767B8-BCAF-FAFD-227F-BF1F4293D4D6}"/>
              </a:ext>
            </a:extLst>
          </p:cNvPr>
          <p:cNvSpPr>
            <a:spLocks noGrp="1"/>
          </p:cNvSpPr>
          <p:nvPr>
            <p:ph type="title"/>
          </p:nvPr>
        </p:nvSpPr>
        <p:spPr>
          <a:xfrm>
            <a:off x="839416" y="625720"/>
            <a:ext cx="10361084" cy="1065213"/>
          </a:xfrm>
        </p:spPr>
        <p:txBody>
          <a:bodyPr/>
          <a:lstStyle/>
          <a:p>
            <a:r>
              <a:rPr lang="en-US" altLang="zh-CN" dirty="0"/>
              <a:t>AMP relay </a:t>
            </a:r>
            <a:endParaRPr lang="zh-CN" altLang="en-US" dirty="0"/>
          </a:p>
        </p:txBody>
      </p:sp>
      <p:sp>
        <p:nvSpPr>
          <p:cNvPr id="4" name="灯片编号占位符 3">
            <a:extLst>
              <a:ext uri="{FF2B5EF4-FFF2-40B4-BE49-F238E27FC236}">
                <a16:creationId xmlns:a16="http://schemas.microsoft.com/office/drawing/2014/main" id="{EAAB2E07-3DAC-6C23-DB8A-31B53F0F151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日期占位符 5">
            <a:extLst>
              <a:ext uri="{FF2B5EF4-FFF2-40B4-BE49-F238E27FC236}">
                <a16:creationId xmlns:a16="http://schemas.microsoft.com/office/drawing/2014/main" id="{FEC8830F-B1F5-8292-B4B7-02D3B91BD22B}"/>
              </a:ext>
            </a:extLst>
          </p:cNvPr>
          <p:cNvSpPr>
            <a:spLocks noGrp="1"/>
          </p:cNvSpPr>
          <p:nvPr>
            <p:ph type="dt" idx="15"/>
          </p:nvPr>
        </p:nvSpPr>
        <p:spPr/>
        <p:txBody>
          <a:bodyPr/>
          <a:lstStyle/>
          <a:p>
            <a:r>
              <a:rPr lang="en-GB" dirty="0"/>
              <a:t>December 2024</a:t>
            </a:r>
          </a:p>
        </p:txBody>
      </p:sp>
      <p:sp>
        <p:nvSpPr>
          <p:cNvPr id="7" name="Rectangle 2">
            <a:extLst>
              <a:ext uri="{FF2B5EF4-FFF2-40B4-BE49-F238E27FC236}">
                <a16:creationId xmlns:a16="http://schemas.microsoft.com/office/drawing/2014/main" id="{07E667FB-B7E1-F643-CA88-E6ED7AE81E37}"/>
              </a:ext>
            </a:extLst>
          </p:cNvPr>
          <p:cNvSpPr>
            <a:spLocks noChangeArrowheads="1"/>
          </p:cNvSpPr>
          <p:nvPr/>
        </p:nvSpPr>
        <p:spPr bwMode="auto">
          <a:xfrm>
            <a:off x="1919536" y="19907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a:extLst>
              <a:ext uri="{FF2B5EF4-FFF2-40B4-BE49-F238E27FC236}">
                <a16:creationId xmlns:a16="http://schemas.microsoft.com/office/drawing/2014/main" id="{0EE29C74-486F-9DE1-C284-80172D187DC6}"/>
              </a:ext>
            </a:extLst>
          </p:cNvPr>
          <p:cNvGraphicFramePr>
            <a:graphicFrameLocks noChangeAspect="1"/>
          </p:cNvGraphicFramePr>
          <p:nvPr>
            <p:extLst>
              <p:ext uri="{D42A27DB-BD31-4B8C-83A1-F6EECF244321}">
                <p14:modId xmlns:p14="http://schemas.microsoft.com/office/powerpoint/2010/main" val="3134485536"/>
              </p:ext>
            </p:extLst>
          </p:nvPr>
        </p:nvGraphicFramePr>
        <p:xfrm>
          <a:off x="1188736" y="3826743"/>
          <a:ext cx="1954138" cy="2372493"/>
        </p:xfrm>
        <a:graphic>
          <a:graphicData uri="http://schemas.openxmlformats.org/presentationml/2006/ole">
            <mc:AlternateContent xmlns:mc="http://schemas.openxmlformats.org/markup-compatibility/2006">
              <mc:Choice xmlns:v="urn:schemas-microsoft-com:vml" Requires="v">
                <p:oleObj name="Visio" r:id="rId2" imgW="2565449" imgH="3556307" progId="Visio.Drawing.15">
                  <p:embed/>
                </p:oleObj>
              </mc:Choice>
              <mc:Fallback>
                <p:oleObj name="Visio" r:id="rId2" imgW="2565449" imgH="3556307" progId="Visio.Drawing.15">
                  <p:embed/>
                  <p:pic>
                    <p:nvPicPr>
                      <p:cNvPr id="8" name="对象 7">
                        <a:extLst>
                          <a:ext uri="{FF2B5EF4-FFF2-40B4-BE49-F238E27FC236}">
                            <a16:creationId xmlns:a16="http://schemas.microsoft.com/office/drawing/2014/main" id="{0EE29C74-486F-9DE1-C284-80172D187DC6}"/>
                          </a:ext>
                        </a:extLst>
                      </p:cNvPr>
                      <p:cNvPicPr>
                        <a:picLocks noChangeAspect="1" noChangeArrowheads="1"/>
                      </p:cNvPicPr>
                      <p:nvPr/>
                    </p:nvPicPr>
                    <p:blipFill>
                      <a:blip r:embed="rId3"/>
                      <a:srcRect/>
                      <a:stretch>
                        <a:fillRect/>
                      </a:stretch>
                    </p:blipFill>
                    <p:spPr bwMode="auto">
                      <a:xfrm>
                        <a:off x="1188736" y="3826743"/>
                        <a:ext cx="1954138" cy="2372493"/>
                      </a:xfrm>
                      <a:prstGeom prst="rect">
                        <a:avLst/>
                      </a:prstGeom>
                      <a:noFill/>
                    </p:spPr>
                  </p:pic>
                </p:oleObj>
              </mc:Fallback>
            </mc:AlternateContent>
          </a:graphicData>
        </a:graphic>
      </p:graphicFrame>
      <p:sp>
        <p:nvSpPr>
          <p:cNvPr id="9" name="文本框 8">
            <a:extLst>
              <a:ext uri="{FF2B5EF4-FFF2-40B4-BE49-F238E27FC236}">
                <a16:creationId xmlns:a16="http://schemas.microsoft.com/office/drawing/2014/main" id="{FB0C3BF3-9AFF-7C7C-B81A-80AFF44CBF24}"/>
              </a:ext>
            </a:extLst>
          </p:cNvPr>
          <p:cNvSpPr txBox="1"/>
          <p:nvPr/>
        </p:nvSpPr>
        <p:spPr>
          <a:xfrm>
            <a:off x="3856082" y="1438823"/>
            <a:ext cx="7632848" cy="2585323"/>
          </a:xfrm>
          <a:prstGeom prst="rect">
            <a:avLst/>
          </a:prstGeom>
          <a:noFill/>
        </p:spPr>
        <p:txBody>
          <a:bodyPr wrap="square" rtlCol="0">
            <a:spAutoFit/>
          </a:bodyPr>
          <a:lstStyle/>
          <a:p>
            <a:pPr algn="just"/>
            <a:r>
              <a:rPr lang="en-US" altLang="zh-CN" sz="1800" b="1" dirty="0">
                <a:solidFill>
                  <a:schemeClr val="tx1"/>
                </a:solidFill>
              </a:rPr>
              <a:t>AMP relay topology:</a:t>
            </a:r>
          </a:p>
          <a:p>
            <a:pPr marL="285750" indent="-285750" algn="just">
              <a:buFont typeface="Arial" panose="020B0604020202020204" pitchFamily="34" charset="0"/>
              <a:buChar char="•"/>
            </a:pPr>
            <a:r>
              <a:rPr lang="en-US" altLang="zh-CN" sz="1800" dirty="0">
                <a:solidFill>
                  <a:schemeClr val="tx1"/>
                </a:solidFill>
              </a:rPr>
              <a:t>The root node can be a legacy AP in .11 DS.</a:t>
            </a:r>
          </a:p>
          <a:p>
            <a:pPr marL="285750" indent="-285750" algn="just">
              <a:buFont typeface="Arial" panose="020B0604020202020204" pitchFamily="34" charset="0"/>
              <a:buChar char="•"/>
            </a:pPr>
            <a:r>
              <a:rPr lang="en-US" altLang="zh-CN" sz="1800" dirty="0">
                <a:solidFill>
                  <a:schemeClr val="tx1"/>
                </a:solidFill>
              </a:rPr>
              <a:t>The relay node can be an AMP capable non-AP STA, such as AMP-assisted STA, AMP reader, etc. The terminology is yet TBD.</a:t>
            </a:r>
          </a:p>
          <a:p>
            <a:pPr lvl="1" algn="just">
              <a:buFont typeface="Wingdings" panose="05000000000000000000" pitchFamily="2" charset="2"/>
              <a:buChar char="p"/>
            </a:pPr>
            <a:r>
              <a:rPr lang="en-US" altLang="zh-CN" sz="1800" dirty="0">
                <a:solidFill>
                  <a:schemeClr val="tx1"/>
                </a:solidFill>
              </a:rPr>
              <a:t>STAs with AMP capability can voluntarily declare themselves as relay nodes.</a:t>
            </a:r>
          </a:p>
          <a:p>
            <a:pPr marL="285750" indent="-285750" algn="just">
              <a:buFont typeface="Arial" panose="020B0604020202020204" pitchFamily="34" charset="0"/>
              <a:buChar char="•"/>
            </a:pPr>
            <a:r>
              <a:rPr lang="en-US" altLang="zh-CN" sz="1800" dirty="0">
                <a:solidFill>
                  <a:schemeClr val="tx1"/>
                </a:solidFill>
              </a:rPr>
              <a:t>AMP non-AP STA can communicate with AP through relay nodes,</a:t>
            </a:r>
          </a:p>
          <a:p>
            <a:pPr lvl="1" algn="just">
              <a:buFont typeface="Wingdings" panose="05000000000000000000" pitchFamily="2" charset="2"/>
              <a:buChar char="p"/>
            </a:pPr>
            <a:r>
              <a:rPr lang="en-US" altLang="zh-CN" sz="1800" dirty="0">
                <a:solidFill>
                  <a:schemeClr val="tx1"/>
                </a:solidFill>
              </a:rPr>
              <a:t>AMP non-AP STAs should report their capabilities or existence to a relay node to support their identification.</a:t>
            </a:r>
          </a:p>
        </p:txBody>
      </p:sp>
      <p:pic>
        <p:nvPicPr>
          <p:cNvPr id="13" name="图片 12">
            <a:extLst>
              <a:ext uri="{FF2B5EF4-FFF2-40B4-BE49-F238E27FC236}">
                <a16:creationId xmlns:a16="http://schemas.microsoft.com/office/drawing/2014/main" id="{964AA0B0-6DC9-410F-E3EB-D7125D6EC06C}"/>
              </a:ext>
            </a:extLst>
          </p:cNvPr>
          <p:cNvPicPr>
            <a:picLocks noChangeAspect="1"/>
          </p:cNvPicPr>
          <p:nvPr/>
        </p:nvPicPr>
        <p:blipFill>
          <a:blip r:embed="rId4"/>
          <a:stretch>
            <a:fillRect/>
          </a:stretch>
        </p:blipFill>
        <p:spPr>
          <a:xfrm>
            <a:off x="1703512" y="1743606"/>
            <a:ext cx="718484" cy="1843658"/>
          </a:xfrm>
          <a:prstGeom prst="rect">
            <a:avLst/>
          </a:prstGeom>
        </p:spPr>
      </p:pic>
      <p:sp>
        <p:nvSpPr>
          <p:cNvPr id="14" name="文本框 13">
            <a:extLst>
              <a:ext uri="{FF2B5EF4-FFF2-40B4-BE49-F238E27FC236}">
                <a16:creationId xmlns:a16="http://schemas.microsoft.com/office/drawing/2014/main" id="{3D9CE9CA-F6BA-BFC7-CFF0-BCF200B0FEDD}"/>
              </a:ext>
            </a:extLst>
          </p:cNvPr>
          <p:cNvSpPr txBox="1"/>
          <p:nvPr/>
        </p:nvSpPr>
        <p:spPr>
          <a:xfrm>
            <a:off x="1522694" y="2110621"/>
            <a:ext cx="1080120" cy="307777"/>
          </a:xfrm>
          <a:prstGeom prst="rect">
            <a:avLst/>
          </a:prstGeom>
          <a:noFill/>
        </p:spPr>
        <p:txBody>
          <a:bodyPr wrap="square" rtlCol="0">
            <a:spAutoFit/>
          </a:bodyPr>
          <a:lstStyle/>
          <a:p>
            <a:r>
              <a:rPr lang="en-US" altLang="zh-CN" sz="1400" dirty="0">
                <a:solidFill>
                  <a:schemeClr val="tx1"/>
                </a:solidFill>
              </a:rPr>
              <a:t>associated</a:t>
            </a:r>
            <a:endParaRPr lang="zh-CN" altLang="en-US" sz="1400" dirty="0">
              <a:solidFill>
                <a:schemeClr val="tx1"/>
              </a:solidFill>
            </a:endParaRPr>
          </a:p>
        </p:txBody>
      </p:sp>
      <p:sp>
        <p:nvSpPr>
          <p:cNvPr id="15" name="文本框 14">
            <a:extLst>
              <a:ext uri="{FF2B5EF4-FFF2-40B4-BE49-F238E27FC236}">
                <a16:creationId xmlns:a16="http://schemas.microsoft.com/office/drawing/2014/main" id="{6314C5A1-00EE-DFD7-0E21-9836B564FBA8}"/>
              </a:ext>
            </a:extLst>
          </p:cNvPr>
          <p:cNvSpPr txBox="1"/>
          <p:nvPr/>
        </p:nvSpPr>
        <p:spPr>
          <a:xfrm>
            <a:off x="1559496" y="2869984"/>
            <a:ext cx="1035133" cy="307777"/>
          </a:xfrm>
          <a:prstGeom prst="rect">
            <a:avLst/>
          </a:prstGeom>
          <a:noFill/>
        </p:spPr>
        <p:txBody>
          <a:bodyPr wrap="square" rtlCol="0">
            <a:spAutoFit/>
          </a:bodyPr>
          <a:lstStyle/>
          <a:p>
            <a:r>
              <a:rPr lang="en-US" altLang="zh-CN" sz="1400" dirty="0">
                <a:solidFill>
                  <a:schemeClr val="tx1"/>
                </a:solidFill>
              </a:rPr>
              <a:t>identified</a:t>
            </a:r>
            <a:endParaRPr lang="zh-CN" altLang="en-US" sz="1400" dirty="0">
              <a:solidFill>
                <a:schemeClr val="tx1"/>
              </a:solidFill>
            </a:endParaRPr>
          </a:p>
        </p:txBody>
      </p:sp>
      <p:sp>
        <p:nvSpPr>
          <p:cNvPr id="16" name="文本框 15">
            <a:extLst>
              <a:ext uri="{FF2B5EF4-FFF2-40B4-BE49-F238E27FC236}">
                <a16:creationId xmlns:a16="http://schemas.microsoft.com/office/drawing/2014/main" id="{0DC4E472-2171-A236-5C87-7ECB6E33440C}"/>
              </a:ext>
            </a:extLst>
          </p:cNvPr>
          <p:cNvSpPr txBox="1"/>
          <p:nvPr/>
        </p:nvSpPr>
        <p:spPr>
          <a:xfrm>
            <a:off x="3856082" y="4187110"/>
            <a:ext cx="7632848" cy="2308324"/>
          </a:xfrm>
          <a:prstGeom prst="rect">
            <a:avLst/>
          </a:prstGeom>
          <a:noFill/>
        </p:spPr>
        <p:txBody>
          <a:bodyPr wrap="square" rtlCol="0">
            <a:spAutoFit/>
          </a:bodyPr>
          <a:lstStyle/>
          <a:p>
            <a:pPr algn="just"/>
            <a:r>
              <a:rPr lang="en-US" altLang="zh-CN" sz="1800" b="1" dirty="0">
                <a:solidFill>
                  <a:schemeClr val="tx1"/>
                </a:solidFill>
              </a:rPr>
              <a:t>AMP relay operation:</a:t>
            </a:r>
          </a:p>
          <a:p>
            <a:pPr marL="285750" indent="-285750" algn="just">
              <a:buFont typeface="Arial" panose="020B0604020202020204" pitchFamily="34" charset="0"/>
              <a:buChar char="•"/>
            </a:pPr>
            <a:r>
              <a:rPr lang="en-US" altLang="zh-CN" sz="1800" b="1" dirty="0">
                <a:solidFill>
                  <a:schemeClr val="tx1"/>
                </a:solidFill>
              </a:rPr>
              <a:t>Setup: </a:t>
            </a:r>
            <a:r>
              <a:rPr lang="en-US" altLang="zh-CN" sz="1800" dirty="0">
                <a:solidFill>
                  <a:schemeClr val="tx1"/>
                </a:solidFill>
              </a:rPr>
              <a:t>Select the relay node to complete the link establishment, and the nodes participating in the link will default to forwarding UL or DL signaling</a:t>
            </a:r>
          </a:p>
          <a:p>
            <a:pPr lvl="1" algn="just">
              <a:buFont typeface="Wingdings" panose="05000000000000000000" pitchFamily="2" charset="2"/>
              <a:buChar char="p"/>
            </a:pPr>
            <a:r>
              <a:rPr lang="en-US" altLang="zh-CN" sz="1800" dirty="0">
                <a:solidFill>
                  <a:schemeClr val="tx1"/>
                </a:solidFill>
              </a:rPr>
              <a:t>No longer need four address fields for addressing</a:t>
            </a:r>
          </a:p>
          <a:p>
            <a:pPr marL="285750" indent="-285750" algn="just">
              <a:buFont typeface="Arial" panose="020B0604020202020204" pitchFamily="34" charset="0"/>
              <a:buChar char="•"/>
            </a:pPr>
            <a:r>
              <a:rPr lang="en-US" altLang="zh-CN" sz="1800" b="1" dirty="0">
                <a:solidFill>
                  <a:schemeClr val="tx1"/>
                </a:solidFill>
              </a:rPr>
              <a:t>Suspend and resume: </a:t>
            </a:r>
            <a:r>
              <a:rPr lang="en-US" altLang="zh-CN" sz="1800" dirty="0">
                <a:solidFill>
                  <a:schemeClr val="tx1"/>
                </a:solidFill>
              </a:rPr>
              <a:t>Relay nodes can decide whether to suspend or resume the AMP relay link based on their own buffer load state</a:t>
            </a:r>
          </a:p>
          <a:p>
            <a:pPr marL="285750" indent="-285750" algn="just">
              <a:buFont typeface="Arial" panose="020B0604020202020204" pitchFamily="34" charset="0"/>
              <a:buChar char="•"/>
            </a:pPr>
            <a:r>
              <a:rPr lang="en-US" altLang="zh-CN" sz="1800" b="1" dirty="0">
                <a:solidFill>
                  <a:schemeClr val="tx1"/>
                </a:solidFill>
              </a:rPr>
              <a:t>Teardown: </a:t>
            </a:r>
            <a:r>
              <a:rPr lang="en-US" altLang="zh-CN" sz="1800" dirty="0">
                <a:solidFill>
                  <a:schemeClr val="tx1"/>
                </a:solidFill>
              </a:rPr>
              <a:t>The removal of links can be initiated by AP or relay nodes</a:t>
            </a:r>
          </a:p>
          <a:p>
            <a:pPr marL="285750" indent="-285750" algn="just">
              <a:buFont typeface="Arial" panose="020B0604020202020204" pitchFamily="34" charset="0"/>
              <a:buChar char="•"/>
            </a:pPr>
            <a:endParaRPr lang="en-US" altLang="zh-CN" sz="1800" dirty="0">
              <a:solidFill>
                <a:schemeClr val="tx1"/>
              </a:solidFill>
            </a:endParaRPr>
          </a:p>
        </p:txBody>
      </p:sp>
      <p:sp>
        <p:nvSpPr>
          <p:cNvPr id="17" name="页脚占位符 4">
            <a:extLst>
              <a:ext uri="{FF2B5EF4-FFF2-40B4-BE49-F238E27FC236}">
                <a16:creationId xmlns:a16="http://schemas.microsoft.com/office/drawing/2014/main" id="{72A762C1-753F-E520-FB53-428DFB8B3498}"/>
              </a:ext>
            </a:extLst>
          </p:cNvPr>
          <p:cNvSpPr>
            <a:spLocks noGrp="1"/>
          </p:cNvSpPr>
          <p:nvPr/>
        </p:nvSpPr>
        <p:spPr bwMode="auto">
          <a:xfrm>
            <a:off x="7104112" y="649543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tLang="zh-CN" dirty="0" err="1"/>
              <a:t>Zhanjing</a:t>
            </a:r>
            <a:r>
              <a:rPr lang="en-GB" altLang="zh-CN" dirty="0"/>
              <a:t> Bao, TCL</a:t>
            </a:r>
          </a:p>
          <a:p>
            <a:endParaRPr lang="en-GB" altLang="zh-CN" dirty="0"/>
          </a:p>
        </p:txBody>
      </p:sp>
    </p:spTree>
    <p:extLst>
      <p:ext uri="{BB962C8B-B14F-4D97-AF65-F5344CB8AC3E}">
        <p14:creationId xmlns:p14="http://schemas.microsoft.com/office/powerpoint/2010/main" val="756543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EC687F-03CC-8D77-6F27-B00DC01DD04B}"/>
              </a:ext>
            </a:extLst>
          </p:cNvPr>
          <p:cNvSpPr>
            <a:spLocks noGrp="1"/>
          </p:cNvSpPr>
          <p:nvPr>
            <p:ph type="title"/>
          </p:nvPr>
        </p:nvSpPr>
        <p:spPr/>
        <p:txBody>
          <a:bodyPr/>
          <a:lstStyle/>
          <a:p>
            <a:r>
              <a:rPr lang="en-US" altLang="zh-CN" dirty="0"/>
              <a:t>AMP relay operation-setup and teardown</a:t>
            </a:r>
            <a:endParaRPr lang="zh-CN" altLang="en-US" dirty="0"/>
          </a:p>
        </p:txBody>
      </p:sp>
      <p:sp>
        <p:nvSpPr>
          <p:cNvPr id="3" name="内容占位符 2">
            <a:extLst>
              <a:ext uri="{FF2B5EF4-FFF2-40B4-BE49-F238E27FC236}">
                <a16:creationId xmlns:a16="http://schemas.microsoft.com/office/drawing/2014/main" id="{1CAE7615-09B9-6FF5-69D6-6F3848D13E1C}"/>
              </a:ext>
            </a:extLst>
          </p:cNvPr>
          <p:cNvSpPr>
            <a:spLocks noGrp="1"/>
          </p:cNvSpPr>
          <p:nvPr>
            <p:ph idx="1"/>
          </p:nvPr>
        </p:nvSpPr>
        <p:spPr>
          <a:xfrm>
            <a:off x="822045" y="1495936"/>
            <a:ext cx="10361084" cy="813890"/>
          </a:xfrm>
        </p:spPr>
        <p:txBody>
          <a:bodyPr/>
          <a:lstStyle/>
          <a:p>
            <a:pPr algn="just"/>
            <a:r>
              <a:rPr lang="en-US" altLang="zh-CN" dirty="0"/>
              <a:t>For different types of AMP functional entities, two options of AMP relay operation can be considered</a:t>
            </a:r>
            <a:endParaRPr lang="zh-CN" altLang="en-US" dirty="0"/>
          </a:p>
        </p:txBody>
      </p:sp>
      <p:sp>
        <p:nvSpPr>
          <p:cNvPr id="4" name="灯片编号占位符 3">
            <a:extLst>
              <a:ext uri="{FF2B5EF4-FFF2-40B4-BE49-F238E27FC236}">
                <a16:creationId xmlns:a16="http://schemas.microsoft.com/office/drawing/2014/main" id="{2A29E7F8-393E-8D7E-8631-09B24113100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日期占位符 5">
            <a:extLst>
              <a:ext uri="{FF2B5EF4-FFF2-40B4-BE49-F238E27FC236}">
                <a16:creationId xmlns:a16="http://schemas.microsoft.com/office/drawing/2014/main" id="{9AD76F2F-44A0-AE4E-A320-71865062BA67}"/>
              </a:ext>
            </a:extLst>
          </p:cNvPr>
          <p:cNvSpPr>
            <a:spLocks noGrp="1"/>
          </p:cNvSpPr>
          <p:nvPr>
            <p:ph type="dt" idx="15"/>
          </p:nvPr>
        </p:nvSpPr>
        <p:spPr/>
        <p:txBody>
          <a:bodyPr/>
          <a:lstStyle/>
          <a:p>
            <a:r>
              <a:rPr lang="en-US" dirty="0"/>
              <a:t>December 2024</a:t>
            </a:r>
            <a:endParaRPr lang="en-GB" dirty="0"/>
          </a:p>
        </p:txBody>
      </p:sp>
      <p:sp>
        <p:nvSpPr>
          <p:cNvPr id="7" name="内容占位符 2">
            <a:extLst>
              <a:ext uri="{FF2B5EF4-FFF2-40B4-BE49-F238E27FC236}">
                <a16:creationId xmlns:a16="http://schemas.microsoft.com/office/drawing/2014/main" id="{55A367C8-C466-3972-B5FC-2E9574983578}"/>
              </a:ext>
            </a:extLst>
          </p:cNvPr>
          <p:cNvSpPr txBox="1">
            <a:spLocks/>
          </p:cNvSpPr>
          <p:nvPr/>
        </p:nvSpPr>
        <p:spPr bwMode="auto">
          <a:xfrm>
            <a:off x="839416" y="2333489"/>
            <a:ext cx="5544616" cy="4320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zh-CN" kern="0" dirty="0"/>
              <a:t>Option 1:</a:t>
            </a:r>
          </a:p>
          <a:p>
            <a:endParaRPr lang="zh-CN" altLang="en-US" kern="0" dirty="0"/>
          </a:p>
        </p:txBody>
      </p:sp>
      <p:sp>
        <p:nvSpPr>
          <p:cNvPr id="9" name="页脚占位符 4">
            <a:extLst>
              <a:ext uri="{FF2B5EF4-FFF2-40B4-BE49-F238E27FC236}">
                <a16:creationId xmlns:a16="http://schemas.microsoft.com/office/drawing/2014/main" id="{1EAA4E0B-EB9D-FA9E-C7C3-1C922FA3AB18}"/>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10" name="文本框 9">
            <a:extLst>
              <a:ext uri="{FF2B5EF4-FFF2-40B4-BE49-F238E27FC236}">
                <a16:creationId xmlns:a16="http://schemas.microsoft.com/office/drawing/2014/main" id="{720902A1-BB51-1D7B-7D6B-862975CA4F69}"/>
              </a:ext>
            </a:extLst>
          </p:cNvPr>
          <p:cNvSpPr txBox="1"/>
          <p:nvPr/>
        </p:nvSpPr>
        <p:spPr>
          <a:xfrm>
            <a:off x="839416" y="2779200"/>
            <a:ext cx="10225136" cy="1200329"/>
          </a:xfrm>
          <a:prstGeom prst="rect">
            <a:avLst/>
          </a:prstGeom>
          <a:noFill/>
        </p:spPr>
        <p:txBody>
          <a:bodyPr wrap="square" rtlCol="0">
            <a:spAutoFit/>
          </a:bodyPr>
          <a:lstStyle/>
          <a:p>
            <a:pPr marL="285750" indent="-285750">
              <a:buFont typeface="Arial" panose="020B0604020202020204" pitchFamily="34" charset="0"/>
              <a:buChar char="•"/>
            </a:pPr>
            <a:r>
              <a:rPr lang="en-US" altLang="zh-CN" sz="1800" dirty="0">
                <a:solidFill>
                  <a:schemeClr val="tx1"/>
                </a:solidFill>
              </a:rPr>
              <a:t>AMP non-AP STAs do not need to be aware of the establishment or removal of relay links, they only need to complete the uplink of data based on the triggering of relay nodes;</a:t>
            </a:r>
          </a:p>
          <a:p>
            <a:pPr marL="285750" indent="-285750">
              <a:buFont typeface="Arial" panose="020B0604020202020204" pitchFamily="34" charset="0"/>
              <a:buChar char="•"/>
            </a:pPr>
            <a:r>
              <a:rPr lang="en-US" altLang="zh-CN" sz="1800" dirty="0">
                <a:solidFill>
                  <a:schemeClr val="tx1"/>
                </a:solidFill>
              </a:rPr>
              <a:t>A link should be established between the relay node and the AP. The AP requests data from the relay node, which triggers the AMP non-AP STA data UL and then forwards the data to the AP.</a:t>
            </a:r>
          </a:p>
        </p:txBody>
      </p:sp>
      <p:sp>
        <p:nvSpPr>
          <p:cNvPr id="11" name="内容占位符 2">
            <a:extLst>
              <a:ext uri="{FF2B5EF4-FFF2-40B4-BE49-F238E27FC236}">
                <a16:creationId xmlns:a16="http://schemas.microsoft.com/office/drawing/2014/main" id="{CCC20E9B-8DAE-7E01-A693-6F0F6DBE7167}"/>
              </a:ext>
            </a:extLst>
          </p:cNvPr>
          <p:cNvSpPr txBox="1">
            <a:spLocks/>
          </p:cNvSpPr>
          <p:nvPr/>
        </p:nvSpPr>
        <p:spPr bwMode="auto">
          <a:xfrm>
            <a:off x="839416" y="3960572"/>
            <a:ext cx="5544616" cy="4320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zh-CN" kern="0" dirty="0"/>
              <a:t>Option 2:</a:t>
            </a:r>
          </a:p>
          <a:p>
            <a:endParaRPr lang="zh-CN" altLang="en-US" kern="0" dirty="0"/>
          </a:p>
        </p:txBody>
      </p:sp>
      <p:sp>
        <p:nvSpPr>
          <p:cNvPr id="12" name="文本框 11">
            <a:extLst>
              <a:ext uri="{FF2B5EF4-FFF2-40B4-BE49-F238E27FC236}">
                <a16:creationId xmlns:a16="http://schemas.microsoft.com/office/drawing/2014/main" id="{3B16614B-7440-A982-6D31-3E79A3E3840C}"/>
              </a:ext>
            </a:extLst>
          </p:cNvPr>
          <p:cNvSpPr txBox="1"/>
          <p:nvPr/>
        </p:nvSpPr>
        <p:spPr>
          <a:xfrm>
            <a:off x="822045" y="4376047"/>
            <a:ext cx="10225136" cy="923330"/>
          </a:xfrm>
          <a:prstGeom prst="rect">
            <a:avLst/>
          </a:prstGeom>
          <a:noFill/>
        </p:spPr>
        <p:txBody>
          <a:bodyPr wrap="square" rtlCol="0">
            <a:spAutoFit/>
          </a:bodyPr>
          <a:lstStyle/>
          <a:p>
            <a:pPr marL="285750" indent="-285750" algn="just">
              <a:buFont typeface="Arial" panose="020B0604020202020204" pitchFamily="34" charset="0"/>
              <a:buChar char="•"/>
            </a:pPr>
            <a:r>
              <a:rPr lang="en-US" altLang="zh-CN" sz="1800" dirty="0">
                <a:solidFill>
                  <a:schemeClr val="tx1"/>
                </a:solidFill>
              </a:rPr>
              <a:t>AMP non-AP STAs can participate in the establishment of relay links, such as the selection, recommendation, and negotiation of relay nodes.</a:t>
            </a:r>
          </a:p>
          <a:p>
            <a:pPr marL="285750" indent="-285750" algn="just">
              <a:buFont typeface="Arial" panose="020B0604020202020204" pitchFamily="34" charset="0"/>
              <a:buChar char="•"/>
            </a:pPr>
            <a:r>
              <a:rPr lang="en-US" altLang="zh-CN" sz="1800" dirty="0">
                <a:solidFill>
                  <a:schemeClr val="tx1"/>
                </a:solidFill>
              </a:rPr>
              <a:t>AMP non-AP STAs can receive notifications of link establishment or teardown.</a:t>
            </a:r>
          </a:p>
        </p:txBody>
      </p:sp>
      <p:sp>
        <p:nvSpPr>
          <p:cNvPr id="5" name="文本框 4">
            <a:extLst>
              <a:ext uri="{FF2B5EF4-FFF2-40B4-BE49-F238E27FC236}">
                <a16:creationId xmlns:a16="http://schemas.microsoft.com/office/drawing/2014/main" id="{4A4AC801-12E8-2DC0-F87F-7A8707816B52}"/>
              </a:ext>
            </a:extLst>
          </p:cNvPr>
          <p:cNvSpPr txBox="1"/>
          <p:nvPr/>
        </p:nvSpPr>
        <p:spPr>
          <a:xfrm>
            <a:off x="914401" y="5425730"/>
            <a:ext cx="10361083" cy="923330"/>
          </a:xfrm>
          <a:prstGeom prst="rect">
            <a:avLst/>
          </a:prstGeom>
          <a:noFill/>
        </p:spPr>
        <p:txBody>
          <a:bodyPr wrap="square" rtlCol="0">
            <a:spAutoFit/>
          </a:bodyPr>
          <a:lstStyle/>
          <a:p>
            <a:pPr algn="just"/>
            <a:r>
              <a:rPr lang="en-US" altLang="zh-CN" sz="1800" b="1" dirty="0">
                <a:solidFill>
                  <a:schemeClr val="tx1"/>
                </a:solidFill>
              </a:rPr>
              <a:t>Considering the capabilities of AMP devices and the efficiency of relay transmission, after the link is established, data requests and reports can be based on AP triggering and TXOP sharing.</a:t>
            </a:r>
          </a:p>
          <a:p>
            <a:pPr algn="just"/>
            <a:endParaRPr lang="en-US" altLang="zh-CN" sz="1800" b="1" dirty="0">
              <a:solidFill>
                <a:schemeClr val="tx1"/>
              </a:solidFill>
            </a:endParaRPr>
          </a:p>
        </p:txBody>
      </p:sp>
    </p:spTree>
    <p:extLst>
      <p:ext uri="{BB962C8B-B14F-4D97-AF65-F5344CB8AC3E}">
        <p14:creationId xmlns:p14="http://schemas.microsoft.com/office/powerpoint/2010/main" val="1737005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1D5B66E2-0762-1E3C-26BA-3E6132038E4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日期占位符 5">
            <a:extLst>
              <a:ext uri="{FF2B5EF4-FFF2-40B4-BE49-F238E27FC236}">
                <a16:creationId xmlns:a16="http://schemas.microsoft.com/office/drawing/2014/main" id="{8E8425E6-E41E-08B7-5BD2-681248E56C97}"/>
              </a:ext>
            </a:extLst>
          </p:cNvPr>
          <p:cNvSpPr>
            <a:spLocks noGrp="1"/>
          </p:cNvSpPr>
          <p:nvPr>
            <p:ph type="dt" idx="15"/>
          </p:nvPr>
        </p:nvSpPr>
        <p:spPr/>
        <p:txBody>
          <a:bodyPr/>
          <a:lstStyle/>
          <a:p>
            <a:r>
              <a:rPr lang="en-US" dirty="0"/>
              <a:t>December 2024</a:t>
            </a:r>
            <a:endParaRPr lang="en-GB" dirty="0"/>
          </a:p>
        </p:txBody>
      </p:sp>
      <p:sp>
        <p:nvSpPr>
          <p:cNvPr id="7" name="页脚占位符 4">
            <a:extLst>
              <a:ext uri="{FF2B5EF4-FFF2-40B4-BE49-F238E27FC236}">
                <a16:creationId xmlns:a16="http://schemas.microsoft.com/office/drawing/2014/main" id="{CE8CE6F7-F0F3-47EC-FFAC-E4713079EB76}"/>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10" name="标题 1">
            <a:extLst>
              <a:ext uri="{FF2B5EF4-FFF2-40B4-BE49-F238E27FC236}">
                <a16:creationId xmlns:a16="http://schemas.microsoft.com/office/drawing/2014/main" id="{24FF8EF8-AD82-107B-6B99-1544258D1A22}"/>
              </a:ext>
            </a:extLst>
          </p:cNvPr>
          <p:cNvSpPr txBox="1">
            <a:spLocks/>
          </p:cNvSpPr>
          <p:nvPr/>
        </p:nvSpPr>
        <p:spPr bwMode="auto">
          <a:xfrm>
            <a:off x="1064536" y="692696"/>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a:t>AMP relay operation-suspend and resume</a:t>
            </a:r>
            <a:endParaRPr lang="zh-CN" altLang="en-US" kern="0" dirty="0"/>
          </a:p>
        </p:txBody>
      </p:sp>
      <p:sp>
        <p:nvSpPr>
          <p:cNvPr id="8" name="文本框 7">
            <a:extLst>
              <a:ext uri="{FF2B5EF4-FFF2-40B4-BE49-F238E27FC236}">
                <a16:creationId xmlns:a16="http://schemas.microsoft.com/office/drawing/2014/main" id="{66761124-DE31-3235-D37D-739E2CEE6C27}"/>
              </a:ext>
            </a:extLst>
          </p:cNvPr>
          <p:cNvSpPr txBox="1"/>
          <p:nvPr/>
        </p:nvSpPr>
        <p:spPr>
          <a:xfrm>
            <a:off x="980694" y="4311293"/>
            <a:ext cx="10518643" cy="1754326"/>
          </a:xfrm>
          <a:prstGeom prst="rect">
            <a:avLst/>
          </a:prstGeom>
          <a:noFill/>
        </p:spPr>
        <p:txBody>
          <a:bodyPr wrap="square" rtlCol="0">
            <a:spAutoFit/>
          </a:bodyPr>
          <a:lstStyle/>
          <a:p>
            <a:pPr marL="285750" indent="-285750">
              <a:buFont typeface="Arial" panose="020B0604020202020204" pitchFamily="34" charset="0"/>
              <a:buChar char="•"/>
            </a:pPr>
            <a:r>
              <a:rPr lang="en-US" altLang="zh-CN" sz="1800" dirty="0">
                <a:solidFill>
                  <a:schemeClr val="tx1"/>
                </a:solidFill>
              </a:rPr>
              <a:t>Relay nodes can suspend relay transmission based on their buffer load status.</a:t>
            </a:r>
          </a:p>
          <a:p>
            <a:pPr marL="285750" indent="-285750">
              <a:buFont typeface="Arial" panose="020B0604020202020204" pitchFamily="34" charset="0"/>
              <a:buChar char="•"/>
            </a:pPr>
            <a:r>
              <a:rPr lang="en-US" altLang="zh-CN" sz="1800" dirty="0">
                <a:solidFill>
                  <a:schemeClr val="tx1"/>
                </a:solidFill>
              </a:rPr>
              <a:t>After forwarding the data to AP and releasing the buffer, R node can resume its relay transmission. </a:t>
            </a:r>
          </a:p>
          <a:p>
            <a:pPr lvl="1">
              <a:buFont typeface="Wingdings" panose="05000000000000000000" pitchFamily="2" charset="2"/>
              <a:buChar char="p"/>
            </a:pPr>
            <a:r>
              <a:rPr lang="en-US" altLang="zh-CN" sz="1800" b="1" dirty="0">
                <a:solidFill>
                  <a:schemeClr val="tx1"/>
                </a:solidFill>
              </a:rPr>
              <a:t>Explicit: </a:t>
            </a:r>
            <a:r>
              <a:rPr lang="en-US" altLang="zh-CN" sz="1800" dirty="0">
                <a:solidFill>
                  <a:schemeClr val="tx1"/>
                </a:solidFill>
              </a:rPr>
              <a:t>The resume of the link can be indicated by a frame</a:t>
            </a:r>
          </a:p>
          <a:p>
            <a:pPr lvl="1">
              <a:buFont typeface="Wingdings" panose="05000000000000000000" pitchFamily="2" charset="2"/>
              <a:buChar char="p"/>
            </a:pPr>
            <a:r>
              <a:rPr lang="en-US" altLang="zh-CN" sz="1800" b="1" dirty="0">
                <a:solidFill>
                  <a:schemeClr val="tx1"/>
                </a:solidFill>
              </a:rPr>
              <a:t>Implicit: </a:t>
            </a:r>
            <a:r>
              <a:rPr lang="en-US" altLang="zh-CN" sz="1800" dirty="0">
                <a:solidFill>
                  <a:schemeClr val="tx1"/>
                </a:solidFill>
              </a:rPr>
              <a:t>A certain time duration can be indicated when the suspend declaration is made, and the link will automatically resume after the timer expires.</a:t>
            </a:r>
          </a:p>
          <a:p>
            <a:pPr marL="285750" indent="-285750">
              <a:buFont typeface="Arial" panose="020B0604020202020204" pitchFamily="34" charset="0"/>
              <a:buChar char="•"/>
            </a:pPr>
            <a:r>
              <a:rPr lang="en-US" altLang="zh-CN" sz="1800" dirty="0">
                <a:solidFill>
                  <a:schemeClr val="tx1"/>
                </a:solidFill>
              </a:rPr>
              <a:t>When the relay link is suspended, AMP non-AP STAs can switch to power saving mode.</a:t>
            </a:r>
          </a:p>
        </p:txBody>
      </p:sp>
      <p:sp>
        <p:nvSpPr>
          <p:cNvPr id="11" name="文本框 10">
            <a:extLst>
              <a:ext uri="{FF2B5EF4-FFF2-40B4-BE49-F238E27FC236}">
                <a16:creationId xmlns:a16="http://schemas.microsoft.com/office/drawing/2014/main" id="{E05D711D-FD66-A088-7841-B3E6A0DFF779}"/>
              </a:ext>
            </a:extLst>
          </p:cNvPr>
          <p:cNvSpPr txBox="1"/>
          <p:nvPr/>
        </p:nvSpPr>
        <p:spPr>
          <a:xfrm>
            <a:off x="839416" y="1669544"/>
            <a:ext cx="10801200" cy="707886"/>
          </a:xfrm>
          <a:prstGeom prst="rect">
            <a:avLst/>
          </a:prstGeom>
          <a:noFill/>
        </p:spPr>
        <p:txBody>
          <a:bodyPr wrap="square">
            <a:spAutoFit/>
          </a:bodyPr>
          <a:lstStyle/>
          <a:p>
            <a:r>
              <a:rPr lang="en-US" altLang="zh-CN" sz="2000" dirty="0">
                <a:solidFill>
                  <a:schemeClr val="tx1"/>
                </a:solidFill>
              </a:rPr>
              <a:t>Taking data UL transmission as an example, the channel access of AMP non-AP STA can be triggered or based on (r-)TWT periodic channel access.</a:t>
            </a:r>
          </a:p>
        </p:txBody>
      </p:sp>
      <p:pic>
        <p:nvPicPr>
          <p:cNvPr id="13" name="图片 12">
            <a:extLst>
              <a:ext uri="{FF2B5EF4-FFF2-40B4-BE49-F238E27FC236}">
                <a16:creationId xmlns:a16="http://schemas.microsoft.com/office/drawing/2014/main" id="{9EEB570D-3B80-61F2-F95D-551E8D2602EC}"/>
              </a:ext>
            </a:extLst>
          </p:cNvPr>
          <p:cNvPicPr>
            <a:picLocks noChangeAspect="1"/>
          </p:cNvPicPr>
          <p:nvPr/>
        </p:nvPicPr>
        <p:blipFill>
          <a:blip r:embed="rId3"/>
          <a:stretch>
            <a:fillRect/>
          </a:stretch>
        </p:blipFill>
        <p:spPr>
          <a:xfrm>
            <a:off x="2783632" y="2477115"/>
            <a:ext cx="5443362" cy="1754326"/>
          </a:xfrm>
          <a:prstGeom prst="rect">
            <a:avLst/>
          </a:prstGeom>
        </p:spPr>
      </p:pic>
    </p:spTree>
    <p:extLst>
      <p:ext uri="{BB962C8B-B14F-4D97-AF65-F5344CB8AC3E}">
        <p14:creationId xmlns:p14="http://schemas.microsoft.com/office/powerpoint/2010/main" val="3757364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idx="1"/>
          </p:nvPr>
        </p:nvSpPr>
        <p:spPr>
          <a:xfrm>
            <a:off x="914401" y="1751015"/>
            <a:ext cx="10361084" cy="4486297"/>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We discussed the AMP relay architecture and operations.</a:t>
            </a:r>
          </a:p>
          <a:p>
            <a:pPr lvl="1">
              <a:buFont typeface="Wingdings" panose="05000000000000000000"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For AMP-only devices, the complex process of authentication and association is not necessary.</a:t>
            </a:r>
          </a:p>
          <a:p>
            <a:pPr lvl="1">
              <a:buFont typeface="Wingdings" panose="05000000000000000000"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No longer need four addresses to complete frame exchange.</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Relay operation can effectively solve the problem of imbalanced coverage between uplink and downlink, while improving the transmission distance </a:t>
            </a:r>
            <a:r>
              <a:rPr lang="en-US" altLang="zh-CN" b="0" dirty="0"/>
              <a:t>and link quality</a:t>
            </a:r>
            <a:r>
              <a:rPr lang="en-US" b="0" dirty="0"/>
              <a:t> of AMP communication.</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b="0" dirty="0"/>
          </a:p>
          <a:p>
            <a:pPr marL="40005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We plan to further discuss the frame sequence for AMP relay operations based on different AMP </a:t>
            </a:r>
            <a:r>
              <a:rPr lang="en-US" b="0" dirty="0" err="1"/>
              <a:t>STAs’</a:t>
            </a:r>
            <a:r>
              <a:rPr lang="en-US" b="0" dirty="0"/>
              <a:t> capabilities and corresponding MAC frame formats </a:t>
            </a:r>
            <a:r>
              <a:rPr lang="en-US" altLang="zh-CN" b="0" dirty="0"/>
              <a:t>i</a:t>
            </a:r>
            <a:r>
              <a:rPr lang="en-US" b="0" dirty="0"/>
              <a:t>n the future</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4" name="Date Placeholder 3"/>
          <p:cNvSpPr>
            <a:spLocks noGrp="1"/>
          </p:cNvSpPr>
          <p:nvPr>
            <p:ph type="dt" idx="15"/>
          </p:nvPr>
        </p:nvSpPr>
        <p:spPr/>
        <p:txBody>
          <a:bodyPr/>
          <a:lstStyle/>
          <a:p>
            <a:r>
              <a:rPr lang="en-US" altLang="zh-CN" dirty="0"/>
              <a:t>December 2024</a:t>
            </a:r>
            <a:endParaRPr lang="en-GB" altLang="zh-CN" dirty="0"/>
          </a:p>
        </p:txBody>
      </p:sp>
      <p:sp>
        <p:nvSpPr>
          <p:cNvPr id="2" name="页脚占位符 4">
            <a:extLst>
              <a:ext uri="{FF2B5EF4-FFF2-40B4-BE49-F238E27FC236}">
                <a16:creationId xmlns:a16="http://schemas.microsoft.com/office/drawing/2014/main" id="{C17B5625-C6F0-1270-EA51-E83CAF185672}"/>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3" name="Title 1">
            <a:extLst>
              <a:ext uri="{FF2B5EF4-FFF2-40B4-BE49-F238E27FC236}">
                <a16:creationId xmlns:a16="http://schemas.microsoft.com/office/drawing/2014/main" id="{C1FBF95E-7E84-4E3D-8DB3-29B749B16EC3}"/>
              </a:ext>
            </a:extLst>
          </p:cNvPr>
          <p:cNvSpPr>
            <a:spLocks noGrp="1"/>
          </p:cNvSpPr>
          <p:nvPr>
            <p:ph type="title"/>
          </p:nvPr>
        </p:nvSpPr>
        <p:spPr bwMode="auto">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Summary</a:t>
            </a:r>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A2A316-BB1A-4417-A62D-395794CCB9C6}"/>
              </a:ext>
            </a:extLst>
          </p:cNvPr>
          <p:cNvSpPr>
            <a:spLocks noGrp="1"/>
          </p:cNvSpPr>
          <p:nvPr>
            <p:ph type="title"/>
          </p:nvPr>
        </p:nvSpPr>
        <p:spPr/>
        <p:txBody>
          <a:bodyPr/>
          <a:lstStyle/>
          <a:p>
            <a:r>
              <a:rPr lang="en-US" altLang="zh-CN" dirty="0"/>
              <a:t>SP</a:t>
            </a:r>
            <a:endParaRPr lang="zh-CN" altLang="en-US" dirty="0"/>
          </a:p>
        </p:txBody>
      </p:sp>
      <p:sp>
        <p:nvSpPr>
          <p:cNvPr id="3" name="内容占位符 2">
            <a:extLst>
              <a:ext uri="{FF2B5EF4-FFF2-40B4-BE49-F238E27FC236}">
                <a16:creationId xmlns:a16="http://schemas.microsoft.com/office/drawing/2014/main" id="{455FEB41-CFFF-6473-374C-FED3B7496326}"/>
              </a:ext>
            </a:extLst>
          </p:cNvPr>
          <p:cNvSpPr>
            <a:spLocks noGrp="1"/>
          </p:cNvSpPr>
          <p:nvPr>
            <p:ph idx="1"/>
          </p:nvPr>
        </p:nvSpPr>
        <p:spPr/>
        <p:txBody>
          <a:bodyPr/>
          <a:lstStyle/>
          <a:p>
            <a:pPr>
              <a:buFont typeface="Arial" panose="020B0604020202020204" pitchFamily="34" charset="0"/>
              <a:buChar char="•"/>
            </a:pPr>
            <a:r>
              <a:rPr lang="en-US" altLang="zh-CN" dirty="0"/>
              <a:t>Do you agree to add the following text to </a:t>
            </a:r>
            <a:r>
              <a:rPr lang="en-US" altLang="zh-CN" dirty="0" err="1"/>
              <a:t>TGbp</a:t>
            </a:r>
            <a:r>
              <a:rPr lang="en-US" altLang="zh-CN" dirty="0"/>
              <a:t> FRD?</a:t>
            </a:r>
          </a:p>
          <a:p>
            <a:r>
              <a:rPr lang="en-US" altLang="zh-CN" b="0" dirty="0"/>
              <a:t>11bp shall support AMP relay topology as follows</a:t>
            </a:r>
          </a:p>
          <a:p>
            <a:r>
              <a:rPr lang="en-US" altLang="zh-CN" b="0" dirty="0"/>
              <a:t>- Root node:</a:t>
            </a:r>
            <a:r>
              <a:rPr lang="zh-CN" altLang="en-US" b="0" dirty="0"/>
              <a:t> </a:t>
            </a:r>
            <a:r>
              <a:rPr lang="en-US" altLang="zh-CN" b="0" dirty="0"/>
              <a:t>legacy AP or AMP AP</a:t>
            </a:r>
          </a:p>
          <a:p>
            <a:r>
              <a:rPr lang="en-US" altLang="zh-CN" b="0" dirty="0"/>
              <a:t>- Relay node: STAs with AMP capability voluntarily declare themselves as relay nodes</a:t>
            </a:r>
          </a:p>
          <a:p>
            <a:r>
              <a:rPr lang="en-US" altLang="zh-CN" b="0" dirty="0"/>
              <a:t>- AMP non-AP STA can communicate with root node through relay node(s)</a:t>
            </a:r>
          </a:p>
          <a:p>
            <a:endParaRPr lang="en-US" altLang="zh-CN" b="0" dirty="0"/>
          </a:p>
          <a:p>
            <a:r>
              <a:rPr lang="en-US" altLang="zh-CN" dirty="0"/>
              <a:t>Note: The details of AMP relay operation are TBD.</a:t>
            </a:r>
          </a:p>
          <a:p>
            <a:endParaRPr lang="en-US" altLang="zh-CN" dirty="0"/>
          </a:p>
          <a:p>
            <a:r>
              <a:rPr lang="en-US" altLang="zh-CN" dirty="0"/>
              <a:t>Y/N/A</a:t>
            </a:r>
          </a:p>
          <a:p>
            <a:endParaRPr lang="zh-CN" altLang="en-US" dirty="0"/>
          </a:p>
        </p:txBody>
      </p:sp>
      <p:sp>
        <p:nvSpPr>
          <p:cNvPr id="4" name="灯片编号占位符 3">
            <a:extLst>
              <a:ext uri="{FF2B5EF4-FFF2-40B4-BE49-F238E27FC236}">
                <a16:creationId xmlns:a16="http://schemas.microsoft.com/office/drawing/2014/main" id="{A7178DB2-2108-0BD4-7466-3676C584CFD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页脚占位符 4">
            <a:extLst>
              <a:ext uri="{FF2B5EF4-FFF2-40B4-BE49-F238E27FC236}">
                <a16:creationId xmlns:a16="http://schemas.microsoft.com/office/drawing/2014/main" id="{4321E42A-685F-58CB-BCF4-FD9E78273AA9}"/>
              </a:ext>
            </a:extLst>
          </p:cNvPr>
          <p:cNvSpPr>
            <a:spLocks noGrp="1"/>
          </p:cNvSpPr>
          <p:nvPr>
            <p:ph type="ftr" idx="14"/>
          </p:nvPr>
        </p:nvSpPr>
        <p:spPr/>
        <p:txBody>
          <a:bodyPr/>
          <a:lstStyle/>
          <a:p>
            <a:r>
              <a:rPr lang="en-GB"/>
              <a:t>Zhanjing Bao,TCL</a:t>
            </a:r>
            <a:endParaRPr lang="en-GB" dirty="0"/>
          </a:p>
        </p:txBody>
      </p:sp>
      <p:sp>
        <p:nvSpPr>
          <p:cNvPr id="6" name="日期占位符 5">
            <a:extLst>
              <a:ext uri="{FF2B5EF4-FFF2-40B4-BE49-F238E27FC236}">
                <a16:creationId xmlns:a16="http://schemas.microsoft.com/office/drawing/2014/main" id="{B78A6CD0-ECAB-6523-ACC8-278C823D7B6F}"/>
              </a:ext>
            </a:extLst>
          </p:cNvPr>
          <p:cNvSpPr>
            <a:spLocks noGrp="1"/>
          </p:cNvSpPr>
          <p:nvPr>
            <p:ph type="dt" idx="15"/>
          </p:nvPr>
        </p:nvSpPr>
        <p:spPr/>
        <p:txBody>
          <a:bodyPr/>
          <a:lstStyle/>
          <a:p>
            <a:r>
              <a:rPr lang="en-US"/>
              <a:t>December 2024</a:t>
            </a:r>
            <a:endParaRPr lang="en-GB" dirty="0"/>
          </a:p>
        </p:txBody>
      </p:sp>
    </p:spTree>
    <p:extLst>
      <p:ext uri="{BB962C8B-B14F-4D97-AF65-F5344CB8AC3E}">
        <p14:creationId xmlns:p14="http://schemas.microsoft.com/office/powerpoint/2010/main" val="3436050707"/>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18360</TotalTime>
  <Words>1183</Words>
  <Application>Microsoft Office PowerPoint</Application>
  <PresentationFormat>宽屏</PresentationFormat>
  <Paragraphs>134</Paragraphs>
  <Slides>10</Slides>
  <Notes>6</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2</vt:i4>
      </vt:variant>
      <vt:variant>
        <vt:lpstr>幻灯片标题</vt:lpstr>
      </vt:variant>
      <vt:variant>
        <vt:i4>10</vt:i4>
      </vt:variant>
    </vt:vector>
  </HeadingPairs>
  <TitlesOfParts>
    <vt:vector size="17" baseType="lpstr">
      <vt:lpstr>Arial Unicode MS</vt:lpstr>
      <vt:lpstr>Arial</vt:lpstr>
      <vt:lpstr>Times New Roman</vt:lpstr>
      <vt:lpstr>Wingdings</vt:lpstr>
      <vt:lpstr>Office 主题​​</vt:lpstr>
      <vt:lpstr>Document</vt:lpstr>
      <vt:lpstr>Visio</vt:lpstr>
      <vt:lpstr>AMP relay topology and operations</vt:lpstr>
      <vt:lpstr>Background</vt:lpstr>
      <vt:lpstr>Abstract</vt:lpstr>
      <vt:lpstr>Recap-S1G relay architecture and operation[5]</vt:lpstr>
      <vt:lpstr>AMP relay </vt:lpstr>
      <vt:lpstr>AMP relay operation-setup and teardown</vt:lpstr>
      <vt:lpstr>PowerPoint 演示文稿</vt:lpstr>
      <vt:lpstr>Summary</vt:lpstr>
      <vt:lpstr>SP</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capability report for AMP STA</dc:title>
  <dc:creator>包占京</dc:creator>
  <cp:keywords/>
  <cp:lastModifiedBy>包占京</cp:lastModifiedBy>
  <cp:revision>114</cp:revision>
  <cp:lastPrinted>1601-01-01T00:00:00Z</cp:lastPrinted>
  <dcterms:created xsi:type="dcterms:W3CDTF">2024-07-05T02:28:50Z</dcterms:created>
  <dcterms:modified xsi:type="dcterms:W3CDTF">2025-01-11T13:22:34Z</dcterms:modified>
  <cp:category>Zhanjing Bao, TCL</cp:category>
</cp:coreProperties>
</file>