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72" r:id="rId4"/>
    <p:sldId id="355" r:id="rId5"/>
    <p:sldId id="354" r:id="rId6"/>
    <p:sldId id="368" r:id="rId7"/>
    <p:sldId id="366" r:id="rId8"/>
    <p:sldId id="370" r:id="rId9"/>
    <p:sldId id="367" r:id="rId10"/>
    <p:sldId id="371" r:id="rId11"/>
    <p:sldId id="369" r:id="rId12"/>
    <p:sldId id="268" r:id="rId13"/>
    <p:sldId id="264" r:id="rId14"/>
    <p:sldId id="346" r:id="rId15"/>
    <p:sldId id="347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5436" autoAdjust="0"/>
  </p:normalViewPr>
  <p:slideViewPr>
    <p:cSldViewPr>
      <p:cViewPr varScale="1">
        <p:scale>
          <a:sx n="67" d="100"/>
          <a:sy n="67" d="100"/>
        </p:scale>
        <p:origin x="45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07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2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14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6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25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0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2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19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01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17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Kyosuke Inoue (SHARP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AID assignment for Seamless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599654"/>
              </p:ext>
            </p:extLst>
          </p:nvPr>
        </p:nvGraphicFramePr>
        <p:xfrm>
          <a:off x="992188" y="2416175"/>
          <a:ext cx="9945687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8556" imgH="2993726" progId="Word.Document.8">
                  <p:embed/>
                </p:oleObj>
              </mc:Choice>
              <mc:Fallback>
                <p:oleObj name="Document" r:id="rId3" imgW="10458556" imgH="29937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9945687" cy="2836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BFBC9-95F5-B426-56DE-56B6B933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/>
              <a:t>UL data transmission for roaming preparation procedure (5/6)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D0DD6-D57D-4435-D916-74710E6A7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99" y="1814369"/>
            <a:ext cx="5178545" cy="4424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For Option B+2, there is no ambiguity for the current AP MLD which AID should be indicated in the Multi-STA </a:t>
            </a:r>
            <a:r>
              <a:rPr lang="en-US" altLang="ja-JP" sz="2000" dirty="0" err="1"/>
              <a:t>BlockAck</a:t>
            </a:r>
            <a:r>
              <a:rPr lang="en-US" altLang="ja-JP" sz="2000" dirty="0"/>
              <a:t>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rgbClr val="FF0000"/>
                </a:solidFill>
              </a:rPr>
              <a:t>The target AP MLD assigns AID#2 to the non-AP MLD, so the current AP MLD cannot know which timing AID#2 has been assigned to the non-AP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rgbClr val="00B050"/>
                </a:solidFill>
              </a:rPr>
              <a:t>The AID of the non-AP STA affiliated with the non-AP MLD is not updated from AID#1, so the current AP MLD does not need to know when </a:t>
            </a:r>
            <a:r>
              <a:rPr lang="en-US" altLang="ja-JP" sz="1600" dirty="0">
                <a:solidFill>
                  <a:srgbClr val="00B050"/>
                </a:solidFill>
              </a:rPr>
              <a:t>AID#2 has been assigned to the non-AP MLD</a:t>
            </a:r>
            <a:r>
              <a:rPr kumimoji="1" lang="en-US" altLang="ja-JP" sz="1600" dirty="0">
                <a:solidFill>
                  <a:srgbClr val="00B050"/>
                </a:solidFill>
              </a:rPr>
              <a:t>.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38EAA-CEC9-928D-DD77-0F77A75F9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55A12-8603-1818-8118-6C4F15BAA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A60CD-9212-3EAF-AA54-21606E278C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C04601A-B072-D902-4557-9788C1F67E90}"/>
              </a:ext>
            </a:extLst>
          </p:cNvPr>
          <p:cNvSpPr/>
          <p:nvPr/>
        </p:nvSpPr>
        <p:spPr>
          <a:xfrm>
            <a:off x="9515184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Current AP MLD</a:t>
            </a:r>
            <a:endParaRPr kumimoji="1" lang="ja-JP" altLang="en-US" sz="160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1143F702-C0BF-C4C5-F2D1-2ACA14FA6678}"/>
              </a:ext>
            </a:extLst>
          </p:cNvPr>
          <p:cNvSpPr/>
          <p:nvPr/>
        </p:nvSpPr>
        <p:spPr>
          <a:xfrm>
            <a:off x="11064552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Target AP MLD</a:t>
            </a:r>
            <a:endParaRPr kumimoji="1" lang="ja-JP" altLang="en-US" sz="1600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5271F0D9-EE0F-3F56-E355-9E3DBCAC9843}"/>
              </a:ext>
            </a:extLst>
          </p:cNvPr>
          <p:cNvSpPr/>
          <p:nvPr/>
        </p:nvSpPr>
        <p:spPr>
          <a:xfrm>
            <a:off x="7965816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Non-AP MLD</a:t>
            </a:r>
            <a:endParaRPr kumimoji="1" lang="ja-JP" altLang="en-US" sz="1600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CAACF31-5FFE-6960-34BA-D95B48DA6ADC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1A819D97-F573-0DBC-85DC-2FCDA708B5C0}"/>
              </a:ext>
            </a:extLst>
          </p:cNvPr>
          <p:cNvCxnSpPr/>
          <p:nvPr/>
        </p:nvCxnSpPr>
        <p:spPr bwMode="auto">
          <a:xfrm flipH="1">
            <a:off x="8272448" y="312926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82AD770-7174-5D5B-66D8-EAFD774FBD1F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802913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857ECA7-A6E1-85E2-764A-C9C9797C4943}"/>
              </a:ext>
            </a:extLst>
          </p:cNvPr>
          <p:cNvSpPr txBox="1"/>
          <p:nvPr/>
        </p:nvSpPr>
        <p:spPr>
          <a:xfrm>
            <a:off x="7692118" y="2492896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E6E036A6-1603-464A-747A-BE0F1617C8DC}"/>
              </a:ext>
            </a:extLst>
          </p:cNvPr>
          <p:cNvCxnSpPr>
            <a:cxnSpLocks/>
          </p:cNvCxnSpPr>
          <p:nvPr/>
        </p:nvCxnSpPr>
        <p:spPr bwMode="auto">
          <a:xfrm flipH="1">
            <a:off x="8685896" y="4960933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CA62F52-7D45-1BAB-61D2-154C2994E662}"/>
              </a:ext>
            </a:extLst>
          </p:cNvPr>
          <p:cNvCxnSpPr>
            <a:cxnSpLocks/>
          </p:cNvCxnSpPr>
          <p:nvPr/>
        </p:nvCxnSpPr>
        <p:spPr bwMode="auto">
          <a:xfrm>
            <a:off x="8272448" y="6112919"/>
            <a:ext cx="15679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D37A17E-8D9F-D101-D56C-26C88814F38F}"/>
              </a:ext>
            </a:extLst>
          </p:cNvPr>
          <p:cNvSpPr txBox="1"/>
          <p:nvPr/>
        </p:nvSpPr>
        <p:spPr>
          <a:xfrm>
            <a:off x="8184234" y="5769477"/>
            <a:ext cx="1944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19426ECC-6873-8D49-A15E-2B34800B9C99}"/>
              </a:ext>
            </a:extLst>
          </p:cNvPr>
          <p:cNvCxnSpPr>
            <a:cxnSpLocks/>
          </p:cNvCxnSpPr>
          <p:nvPr/>
        </p:nvCxnSpPr>
        <p:spPr bwMode="auto">
          <a:xfrm>
            <a:off x="8685896" y="3645024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224CEC-39B5-860E-BB70-0B03B4255674}"/>
              </a:ext>
            </a:extLst>
          </p:cNvPr>
          <p:cNvSpPr txBox="1"/>
          <p:nvPr/>
        </p:nvSpPr>
        <p:spPr>
          <a:xfrm>
            <a:off x="9176446" y="3374472"/>
            <a:ext cx="2320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Setup link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D7E5085-22BD-1DE3-70ED-0BEED98956D5}"/>
              </a:ext>
            </a:extLst>
          </p:cNvPr>
          <p:cNvSpPr txBox="1"/>
          <p:nvPr/>
        </p:nvSpPr>
        <p:spPr>
          <a:xfrm>
            <a:off x="5981279" y="2654879"/>
            <a:ext cx="134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Initial ML setup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左中かっこ 19">
            <a:extLst>
              <a:ext uri="{FF2B5EF4-FFF2-40B4-BE49-F238E27FC236}">
                <a16:creationId xmlns:a16="http://schemas.microsoft.com/office/drawing/2014/main" id="{8C41F61D-9199-3F8C-69D5-A623547A7A54}"/>
              </a:ext>
            </a:extLst>
          </p:cNvPr>
          <p:cNvSpPr/>
          <p:nvPr/>
        </p:nvSpPr>
        <p:spPr bwMode="auto">
          <a:xfrm>
            <a:off x="7303245" y="2492896"/>
            <a:ext cx="144012" cy="631744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B9A34B2-E424-C38D-7A88-7AFAAF7DEF83}"/>
              </a:ext>
            </a:extLst>
          </p:cNvPr>
          <p:cNvSpPr txBox="1"/>
          <p:nvPr/>
        </p:nvSpPr>
        <p:spPr>
          <a:xfrm>
            <a:off x="5682551" y="4534092"/>
            <a:ext cx="1832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Preparation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左中かっこ 21">
            <a:extLst>
              <a:ext uri="{FF2B5EF4-FFF2-40B4-BE49-F238E27FC236}">
                <a16:creationId xmlns:a16="http://schemas.microsoft.com/office/drawing/2014/main" id="{3E5941F9-CC5D-D61C-46CF-3D9F78B5D504}"/>
              </a:ext>
            </a:extLst>
          </p:cNvPr>
          <p:cNvSpPr/>
          <p:nvPr/>
        </p:nvSpPr>
        <p:spPr bwMode="auto">
          <a:xfrm>
            <a:off x="7335157" y="3570699"/>
            <a:ext cx="112092" cy="223456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97394D6-23B1-A618-C10D-537930307A56}"/>
              </a:ext>
            </a:extLst>
          </p:cNvPr>
          <p:cNvSpPr txBox="1"/>
          <p:nvPr/>
        </p:nvSpPr>
        <p:spPr>
          <a:xfrm>
            <a:off x="9187053" y="4653136"/>
            <a:ext cx="2263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Setup link 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343519A-B214-15D7-2C55-1C6CE5CF7321}"/>
              </a:ext>
            </a:extLst>
          </p:cNvPr>
          <p:cNvSpPr txBox="1"/>
          <p:nvPr/>
        </p:nvSpPr>
        <p:spPr>
          <a:xfrm>
            <a:off x="7692118" y="2816863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10205D07-2C4B-3E8B-8D55-2E2E8411F321}"/>
              </a:ext>
            </a:extLst>
          </p:cNvPr>
          <p:cNvCxnSpPr>
            <a:cxnSpLocks/>
          </p:cNvCxnSpPr>
          <p:nvPr/>
        </p:nvCxnSpPr>
        <p:spPr bwMode="auto">
          <a:xfrm>
            <a:off x="8688288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BCA909D8-F4DA-BB82-7875-DB018EF267E6}"/>
              </a:ext>
            </a:extLst>
          </p:cNvPr>
          <p:cNvCxnSpPr>
            <a:cxnSpLocks/>
          </p:cNvCxnSpPr>
          <p:nvPr/>
        </p:nvCxnSpPr>
        <p:spPr bwMode="auto">
          <a:xfrm>
            <a:off x="9840416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B0BFE48-9C07-B377-6057-5A2C18B9F234}"/>
              </a:ext>
            </a:extLst>
          </p:cNvPr>
          <p:cNvCxnSpPr>
            <a:cxnSpLocks/>
          </p:cNvCxnSpPr>
          <p:nvPr/>
        </p:nvCxnSpPr>
        <p:spPr bwMode="auto">
          <a:xfrm>
            <a:off x="1027246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460B693E-1F9A-4220-268B-47221A4AA660}"/>
              </a:ext>
            </a:extLst>
          </p:cNvPr>
          <p:cNvCxnSpPr>
            <a:cxnSpLocks/>
          </p:cNvCxnSpPr>
          <p:nvPr/>
        </p:nvCxnSpPr>
        <p:spPr bwMode="auto">
          <a:xfrm>
            <a:off x="1135258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8B0A2405-3FD8-6B22-05F9-478306B0FC29}"/>
              </a:ext>
            </a:extLst>
          </p:cNvPr>
          <p:cNvCxnSpPr>
            <a:cxnSpLocks/>
          </p:cNvCxnSpPr>
          <p:nvPr/>
        </p:nvCxnSpPr>
        <p:spPr bwMode="auto">
          <a:xfrm>
            <a:off x="11784632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86233DA-9EA1-9632-89FC-E9601F708CCC}"/>
              </a:ext>
            </a:extLst>
          </p:cNvPr>
          <p:cNvSpPr txBox="1"/>
          <p:nvPr/>
        </p:nvSpPr>
        <p:spPr>
          <a:xfrm>
            <a:off x="10206242" y="3750163"/>
            <a:ext cx="17885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(Some negotiations)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123FA2CE-3037-AB72-FE53-F64D45A6B9C3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004888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3E40477-9810-A2FF-D12A-D485A72DCEC4}"/>
              </a:ext>
            </a:extLst>
          </p:cNvPr>
          <p:cNvSpPr txBox="1"/>
          <p:nvPr/>
        </p:nvSpPr>
        <p:spPr>
          <a:xfrm>
            <a:off x="8484323" y="3755992"/>
            <a:ext cx="1161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Data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443578B4-EECA-A68F-6C53-C7FE5A1236F7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063769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DA54B359-701F-95B8-1735-8B52DD192EBA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153738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7DE53DB6-D0BB-8D32-66E0-AFCDB8F5C12E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569073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722405ED-C18C-8493-2F10-87EEFEDA0616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65313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F3E6F54-FDC8-ED98-53BA-C96231BBD0A4}"/>
              </a:ext>
            </a:extLst>
          </p:cNvPr>
          <p:cNvSpPr txBox="1"/>
          <p:nvPr/>
        </p:nvSpPr>
        <p:spPr>
          <a:xfrm>
            <a:off x="8484323" y="4312311"/>
            <a:ext cx="1161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Data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C88B000C-0B26-422E-7B7C-982417684FA7}"/>
              </a:ext>
            </a:extLst>
          </p:cNvPr>
          <p:cNvCxnSpPr>
            <a:cxnSpLocks/>
          </p:cNvCxnSpPr>
          <p:nvPr/>
        </p:nvCxnSpPr>
        <p:spPr bwMode="auto">
          <a:xfrm flipH="1">
            <a:off x="8256240" y="4341728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01D73C9-ECD3-7D9E-CEE5-B6A541D84C58}"/>
              </a:ext>
            </a:extLst>
          </p:cNvPr>
          <p:cNvSpPr txBox="1"/>
          <p:nvPr/>
        </p:nvSpPr>
        <p:spPr>
          <a:xfrm>
            <a:off x="8223414" y="4095592"/>
            <a:ext cx="3057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Multi-STA </a:t>
            </a:r>
            <a:r>
              <a:rPr kumimoji="1" lang="en-US" altLang="ja-JP" sz="1400" b="1" dirty="0" err="1">
                <a:solidFill>
                  <a:schemeClr val="tx1"/>
                </a:solidFill>
              </a:rPr>
              <a:t>BlockAck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9C518744-6A39-C15A-EF56-7F0363DEF2C2}"/>
              </a:ext>
            </a:extLst>
          </p:cNvPr>
          <p:cNvCxnSpPr/>
          <p:nvPr/>
        </p:nvCxnSpPr>
        <p:spPr bwMode="auto">
          <a:xfrm>
            <a:off x="10265357" y="4095592"/>
            <a:ext cx="15493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B3D35F0F-ED19-37AF-3ABE-3E629D84D028}"/>
              </a:ext>
            </a:extLst>
          </p:cNvPr>
          <p:cNvCxnSpPr>
            <a:cxnSpLocks/>
          </p:cNvCxnSpPr>
          <p:nvPr/>
        </p:nvCxnSpPr>
        <p:spPr bwMode="auto">
          <a:xfrm flipH="1">
            <a:off x="8256240" y="5749100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3F790647-F3A0-69C4-6810-194C614A176E}"/>
              </a:ext>
            </a:extLst>
          </p:cNvPr>
          <p:cNvCxnSpPr>
            <a:cxnSpLocks/>
          </p:cNvCxnSpPr>
          <p:nvPr/>
        </p:nvCxnSpPr>
        <p:spPr bwMode="auto">
          <a:xfrm>
            <a:off x="8256240" y="5461700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D7A05BB3-C531-5FC7-F2D9-9082A96FEE38}"/>
              </a:ext>
            </a:extLst>
          </p:cNvPr>
          <p:cNvCxnSpPr>
            <a:cxnSpLocks/>
          </p:cNvCxnSpPr>
          <p:nvPr/>
        </p:nvCxnSpPr>
        <p:spPr bwMode="auto">
          <a:xfrm>
            <a:off x="8256240" y="5517232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D28AB0D-C693-5F18-B1F0-9E95D62BD349}"/>
              </a:ext>
            </a:extLst>
          </p:cNvPr>
          <p:cNvSpPr txBox="1"/>
          <p:nvPr/>
        </p:nvSpPr>
        <p:spPr>
          <a:xfrm>
            <a:off x="8223414" y="5497487"/>
            <a:ext cx="3057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Multi-STA </a:t>
            </a:r>
            <a:r>
              <a:rPr kumimoji="1" lang="en-US" altLang="ja-JP" sz="1400" b="1" dirty="0" err="1">
                <a:solidFill>
                  <a:schemeClr val="tx1"/>
                </a:solidFill>
              </a:rPr>
              <a:t>BlockAck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 frame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0B8E3C11-EEA4-6BEE-8EBA-4A8A6466077E}"/>
              </a:ext>
            </a:extLst>
          </p:cNvPr>
          <p:cNvSpPr/>
          <p:nvPr/>
        </p:nvSpPr>
        <p:spPr bwMode="auto">
          <a:xfrm>
            <a:off x="7680176" y="3178680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AID#1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49E16B8D-36B6-9C12-6734-111DB1D5F297}"/>
              </a:ext>
            </a:extLst>
          </p:cNvPr>
          <p:cNvSpPr/>
          <p:nvPr/>
        </p:nvSpPr>
        <p:spPr bwMode="auto">
          <a:xfrm>
            <a:off x="7680176" y="5056937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AID#1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91ACE8CD-6D7D-EF8A-ADC6-019F4F5DBA46}"/>
              </a:ext>
            </a:extLst>
          </p:cNvPr>
          <p:cNvSpPr/>
          <p:nvPr/>
        </p:nvSpPr>
        <p:spPr bwMode="auto">
          <a:xfrm>
            <a:off x="8509335" y="5056937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AID#2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AED8C8D9-BEAC-9F1C-CE20-112E27F2AAB0}"/>
              </a:ext>
            </a:extLst>
          </p:cNvPr>
          <p:cNvSpPr txBox="1"/>
          <p:nvPr/>
        </p:nvSpPr>
        <p:spPr>
          <a:xfrm>
            <a:off x="9315737" y="1469126"/>
            <a:ext cx="1505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chemeClr val="tx1"/>
                </a:solidFill>
              </a:rPr>
              <a:t>Option B+2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552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A3920D-047A-860E-84FD-F74F1A9F7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464" y="5140064"/>
            <a:ext cx="9910761" cy="931206"/>
          </a:xfrm>
        </p:spPr>
        <p:txBody>
          <a:bodyPr/>
          <a:lstStyle/>
          <a:p>
            <a:pPr marL="0" indent="0"/>
            <a:r>
              <a:rPr kumimoji="1" lang="en-US" altLang="ja-JP" dirty="0"/>
              <a:t>Options </a:t>
            </a:r>
            <a:r>
              <a:rPr lang="en-GB" altLang="ja-JP" sz="2400" dirty="0"/>
              <a:t>A+1, A+2 and B+2 are preferable if UL data transmission to the current AP MLD is not stopped during roaming preparation procedure.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2634C2-1DC4-0789-B670-F1CB1FF467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0DBBC6-E55B-1315-1627-1353D2489F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22A28F3-5C7A-BF8D-47B7-73AE864B8D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F874453-774B-7C20-E993-197469087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kumimoji="1" lang="en-GB" altLang="ja-JP" dirty="0"/>
              <a:t>UL data transmission for roaming preparation procedure (6/6)</a:t>
            </a:r>
            <a:endParaRPr kumimoji="1" lang="ja-JP" altLang="en-US" dirty="0"/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287AB038-A94D-43A1-E1B6-FD223B79C5F3}"/>
              </a:ext>
            </a:extLst>
          </p:cNvPr>
          <p:cNvSpPr/>
          <p:nvPr/>
        </p:nvSpPr>
        <p:spPr bwMode="auto">
          <a:xfrm>
            <a:off x="5490200" y="4509120"/>
            <a:ext cx="1209486" cy="554261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4B040CB8-515C-3637-0BDE-CAD02F1A4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390173"/>
              </p:ext>
            </p:extLst>
          </p:nvPr>
        </p:nvGraphicFramePr>
        <p:xfrm>
          <a:off x="1466321" y="2339434"/>
          <a:ext cx="935884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06">
                  <a:extLst>
                    <a:ext uri="{9D8B030D-6E8A-4147-A177-3AD203B41FA5}">
                      <a16:colId xmlns:a16="http://schemas.microsoft.com/office/drawing/2014/main" val="521638198"/>
                    </a:ext>
                  </a:extLst>
                </a:gridCol>
                <a:gridCol w="3715069">
                  <a:extLst>
                    <a:ext uri="{9D8B030D-6E8A-4147-A177-3AD203B41FA5}">
                      <a16:colId xmlns:a16="http://schemas.microsoft.com/office/drawing/2014/main" val="574774764"/>
                    </a:ext>
                  </a:extLst>
                </a:gridCol>
                <a:gridCol w="3865066">
                  <a:extLst>
                    <a:ext uri="{9D8B030D-6E8A-4147-A177-3AD203B41FA5}">
                      <a16:colId xmlns:a16="http://schemas.microsoft.com/office/drawing/2014/main" val="1424953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Ambiguity for the current AP MLD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Update of AID value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746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Option A+1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No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Yes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363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Option A+2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No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No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4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Option B+1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Yes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Yes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571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Option B+2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No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00B050"/>
                          </a:solidFill>
                        </a:rPr>
                        <a:t>No</a:t>
                      </a:r>
                      <a:endParaRPr kumimoji="1" lang="ja-JP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236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549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0043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400" dirty="0"/>
              <a:t>During roaming preparation procedure, a new AID (AID#2) is assigned to the non-AP MLD upon successful completion of the setup link(s) with the target AP MLD.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ja-JP" sz="2400" dirty="0"/>
              <a:t>Select one approach between Options A+1, A+2 and B+2</a:t>
            </a:r>
            <a:r>
              <a:rPr lang="en-GB" altLang="ja-JP" sz="2400" dirty="0"/>
              <a:t> if UL data transmission to the current AP MLD is not stopped during roaming preparation procedure</a:t>
            </a:r>
            <a:r>
              <a:rPr lang="en-GB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For the frame exchange is performed for setting up with link(s) with the target AP MLD: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Option A: Between the non-AP MLD and the current AP MLD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Option B: Between the non-AP MLD and the target AP MLD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For which AID the non-AP STA affiliated with the non-AP MLD has after AID#2 assignment: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Option 1: AID#2 for all non-AP STA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Option 2: AID#2 if the link to the target AP MLD is setup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263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ja-JP" sz="2400" dirty="0"/>
              <a:t>[1] 24/0171, </a:t>
            </a:r>
            <a:r>
              <a:rPr lang="fr-FR" altLang="ja-JP" sz="2400" dirty="0"/>
              <a:t>TGbn Motions List - Part 1</a:t>
            </a:r>
          </a:p>
          <a:p>
            <a:r>
              <a:rPr lang="en-US" altLang="ja-JP" dirty="0"/>
              <a:t>[2] 24/1740, </a:t>
            </a:r>
            <a:r>
              <a:rPr lang="en-GB" altLang="ja-JP" dirty="0"/>
              <a:t>UL Data Transmission for Seamless Roaming, Kyosuke Inoue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9EE542-1EBC-5395-80BB-9DD9B25B4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SP1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1A3DA8-A91A-5A2F-F26C-C961822B4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agree to add following to 11bn SFD?</a:t>
            </a:r>
          </a:p>
          <a:p>
            <a:r>
              <a:rPr kumimoji="1" lang="en-US" altLang="ja-JP" dirty="0"/>
              <a:t>	</a:t>
            </a:r>
            <a:r>
              <a:rPr kumimoji="1" lang="en-US" altLang="ja-JP" sz="2000" b="0" dirty="0"/>
              <a:t>During roaming preparation procedure, a new AID is assigned to the non-AP MLD upon successful completion of the setup link(s) with the target AP MLD.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218CBC-AA92-2E34-8FD2-4C88DF366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535D20-8C14-5BAB-B0CB-1EE81EDD91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84207EF-80F6-5C26-B513-505CBE0FA7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19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9EE542-1EBC-5395-80BB-9DD9B25B4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SP2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1A3DA8-A91A-5A2F-F26C-C961822B4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agree to add following to 11bn SFD?</a:t>
            </a:r>
          </a:p>
          <a:p>
            <a:r>
              <a:rPr kumimoji="1" lang="en-US" altLang="ja-JP" dirty="0"/>
              <a:t>	</a:t>
            </a:r>
            <a:r>
              <a:rPr kumimoji="1" lang="en-US" altLang="ja-JP" sz="2000" b="0" dirty="0"/>
              <a:t>Select one approach between Options A+1, A+2 and B+2 if UL data transmission to the current AP MLD is not stopped during roaming preparation procedure.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b="0" dirty="0"/>
              <a:t>For the frame exchange is performed for setting up with link(s) with the target AP MLD: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Option A: Between the non-AP MLD and the current AP MLD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Option B: Between the non-AP MLD and the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b="0" dirty="0"/>
              <a:t>For which AID the non-AP STA affiliated with the non-AP MLD has after AID#2 assignment for setup link(s) with the target AP MLD: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Option 1: AID#2 for all non-AP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Option 2: AID#2 if the link to the target AP MLD is setup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218CBC-AA92-2E34-8FD2-4C88DF366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535D20-8C14-5BAB-B0CB-1EE81EDD91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84207EF-80F6-5C26-B513-505CBE0FA7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1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In this contribution, we discuss AID assignment for Seamless Roaming.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246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/>
              <a:t>It has been already agreed</a:t>
            </a:r>
            <a:r>
              <a:rPr lang="en-US" altLang="ja-JP" b="0" dirty="0"/>
              <a:t> to </a:t>
            </a:r>
            <a:r>
              <a:rPr lang="en-US" altLang="ja-JP" dirty="0"/>
              <a:t>set up link(s) with a target AP MLD</a:t>
            </a:r>
            <a:r>
              <a:rPr lang="en-US" altLang="ja-JP" b="0" dirty="0"/>
              <a:t> during roaming preparation procedure </a:t>
            </a:r>
            <a:r>
              <a:rPr lang="en-US" b="0" dirty="0"/>
              <a:t>[1].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Motion 162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0" dirty="0"/>
              <a:t>As part of the seamless roaming procedure, before the request/response exchange requesting the roaming transition from a current AP MLD to a target AP MLD, a roaming preparation procedure can be performed that includes:</a:t>
            </a:r>
          </a:p>
          <a:p>
            <a:pPr lvl="3">
              <a:buFont typeface="Times New Roman" pitchFamily="16" charset="0"/>
              <a:buChar char="•"/>
            </a:pPr>
            <a:r>
              <a:rPr lang="en-US" b="0" dirty="0"/>
              <a:t>Transfer or renegotiation of the context to a target AP MLD, and</a:t>
            </a:r>
          </a:p>
          <a:p>
            <a:pPr lvl="3">
              <a:buFont typeface="Times New Roman" pitchFamily="16" charset="0"/>
              <a:buChar char="•"/>
            </a:pPr>
            <a:r>
              <a:rPr lang="en-US" b="0" dirty="0">
                <a:highlight>
                  <a:srgbClr val="00FF00"/>
                </a:highlight>
              </a:rPr>
              <a:t>Setting up the link(s) with a target AP MLD.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608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BFBC9-95F5-B426-56DE-56B6B933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Roaming preparation procedure (1/2)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D0DD6-D57D-4435-D916-74710E6A7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00" y="1814369"/>
            <a:ext cx="52491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1" dirty="0"/>
              <a:t>During initial ML setup, the current AP MLD assigns AID#1 to the non-AP MLD by (Re)Association Response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1" dirty="0"/>
              <a:t>During roaming preparation procedure, a new AID (AID#2) is assigned to the non-AP MLD upon successful completion of the setup link(s) with the target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Some negotiations between AP MLDs is needed to assign a new AID to the non-AP MLD for Seamless Roaming.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If a new AID is assigned to the non-AP MLD during roaming preparation procedure, the non-AP MLD can execute Seamless Roaming without these negotiations.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38EAA-CEC9-928D-DD77-0F77A75F9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55A12-8603-1818-8118-6C4F15BAA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A60CD-9212-3EAF-AA54-21606E278C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4360DAA-5D56-26DA-6A16-DCAC30542A4E}"/>
              </a:ext>
            </a:extLst>
          </p:cNvPr>
          <p:cNvSpPr/>
          <p:nvPr/>
        </p:nvSpPr>
        <p:spPr>
          <a:xfrm>
            <a:off x="9515184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Current AP MLD</a:t>
            </a:r>
            <a:endParaRPr kumimoji="1" lang="ja-JP" altLang="en-US" sz="160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C16118D-AC77-2DDA-37AC-0EA91CD96CD1}"/>
              </a:ext>
            </a:extLst>
          </p:cNvPr>
          <p:cNvSpPr/>
          <p:nvPr/>
        </p:nvSpPr>
        <p:spPr>
          <a:xfrm>
            <a:off x="11064552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Target AP MLD</a:t>
            </a:r>
            <a:endParaRPr kumimoji="1" lang="ja-JP" altLang="en-US" sz="1600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396084F-199D-62BF-817C-14BF41BF0D8F}"/>
              </a:ext>
            </a:extLst>
          </p:cNvPr>
          <p:cNvSpPr/>
          <p:nvPr/>
        </p:nvSpPr>
        <p:spPr>
          <a:xfrm>
            <a:off x="7965816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Non-AP MLD</a:t>
            </a:r>
            <a:endParaRPr kumimoji="1" lang="ja-JP" altLang="en-US" sz="1600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3E1FBF3-7566-8A1C-8BB9-1ACD502C6E65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CD176FB0-458B-28A7-6AE7-E8AC211C50A2}"/>
              </a:ext>
            </a:extLst>
          </p:cNvPr>
          <p:cNvCxnSpPr/>
          <p:nvPr/>
        </p:nvCxnSpPr>
        <p:spPr bwMode="auto">
          <a:xfrm flipH="1">
            <a:off x="8272448" y="312926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1714D79D-0BFF-627B-F7D8-5FE417FC9111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802913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8BE496-80C6-0668-193B-F1B79EDD8966}"/>
              </a:ext>
            </a:extLst>
          </p:cNvPr>
          <p:cNvSpPr txBox="1"/>
          <p:nvPr/>
        </p:nvSpPr>
        <p:spPr>
          <a:xfrm>
            <a:off x="7692118" y="2492896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7843E6E-58ED-1194-713D-BDB5953FCAA9}"/>
              </a:ext>
            </a:extLst>
          </p:cNvPr>
          <p:cNvCxnSpPr>
            <a:cxnSpLocks/>
          </p:cNvCxnSpPr>
          <p:nvPr/>
        </p:nvCxnSpPr>
        <p:spPr bwMode="auto">
          <a:xfrm>
            <a:off x="8272448" y="6112919"/>
            <a:ext cx="15679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453D237-0388-1317-4CF1-D032CA9B23E3}"/>
              </a:ext>
            </a:extLst>
          </p:cNvPr>
          <p:cNvSpPr txBox="1"/>
          <p:nvPr/>
        </p:nvSpPr>
        <p:spPr>
          <a:xfrm>
            <a:off x="8184234" y="5769477"/>
            <a:ext cx="1944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94DE7A7-0BD6-F3A2-F691-0A4FA62530BE}"/>
              </a:ext>
            </a:extLst>
          </p:cNvPr>
          <p:cNvSpPr txBox="1"/>
          <p:nvPr/>
        </p:nvSpPr>
        <p:spPr>
          <a:xfrm>
            <a:off x="8106760" y="3481263"/>
            <a:ext cx="2320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Setup link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1226AEB-2C01-ACDB-F886-0947D6A85510}"/>
              </a:ext>
            </a:extLst>
          </p:cNvPr>
          <p:cNvSpPr txBox="1"/>
          <p:nvPr/>
        </p:nvSpPr>
        <p:spPr>
          <a:xfrm>
            <a:off x="5981279" y="2654879"/>
            <a:ext cx="134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Initial ML setup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左中かっこ 19">
            <a:extLst>
              <a:ext uri="{FF2B5EF4-FFF2-40B4-BE49-F238E27FC236}">
                <a16:creationId xmlns:a16="http://schemas.microsoft.com/office/drawing/2014/main" id="{C658CCCF-69FC-1650-3762-D55E44321A68}"/>
              </a:ext>
            </a:extLst>
          </p:cNvPr>
          <p:cNvSpPr/>
          <p:nvPr/>
        </p:nvSpPr>
        <p:spPr bwMode="auto">
          <a:xfrm>
            <a:off x="7303245" y="2492896"/>
            <a:ext cx="144012" cy="631744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A1B993A-6E49-AA24-B677-0923654CEFFA}"/>
              </a:ext>
            </a:extLst>
          </p:cNvPr>
          <p:cNvSpPr txBox="1"/>
          <p:nvPr/>
        </p:nvSpPr>
        <p:spPr>
          <a:xfrm>
            <a:off x="5682551" y="4534092"/>
            <a:ext cx="1832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Preparation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左中かっこ 21">
            <a:extLst>
              <a:ext uri="{FF2B5EF4-FFF2-40B4-BE49-F238E27FC236}">
                <a16:creationId xmlns:a16="http://schemas.microsoft.com/office/drawing/2014/main" id="{B2E0985D-1182-D7D9-402A-FFEC7B56B376}"/>
              </a:ext>
            </a:extLst>
          </p:cNvPr>
          <p:cNvSpPr/>
          <p:nvPr/>
        </p:nvSpPr>
        <p:spPr bwMode="auto">
          <a:xfrm>
            <a:off x="7335157" y="3570699"/>
            <a:ext cx="112092" cy="223456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82F92FF-AAA2-8587-48E1-837CD1A58A02}"/>
              </a:ext>
            </a:extLst>
          </p:cNvPr>
          <p:cNvSpPr txBox="1"/>
          <p:nvPr/>
        </p:nvSpPr>
        <p:spPr>
          <a:xfrm>
            <a:off x="8040216" y="4509120"/>
            <a:ext cx="2263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Setup link 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8726B5D-65F0-558D-EF67-BAACDFFB7BDF}"/>
              </a:ext>
            </a:extLst>
          </p:cNvPr>
          <p:cNvSpPr txBox="1"/>
          <p:nvPr/>
        </p:nvSpPr>
        <p:spPr>
          <a:xfrm>
            <a:off x="7692118" y="2816863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E28889CE-341F-745B-2DA9-332E8045005F}"/>
              </a:ext>
            </a:extLst>
          </p:cNvPr>
          <p:cNvCxnSpPr>
            <a:cxnSpLocks/>
          </p:cNvCxnSpPr>
          <p:nvPr/>
        </p:nvCxnSpPr>
        <p:spPr bwMode="auto">
          <a:xfrm flipV="1">
            <a:off x="8272448" y="3789040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E9D7F982-9FDF-5D40-B4E0-76AB80B5014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72448" y="4869160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2CE955D-6096-27FC-807C-AA8A70581CE7}"/>
              </a:ext>
            </a:extLst>
          </p:cNvPr>
          <p:cNvCxnSpPr>
            <a:cxnSpLocks/>
          </p:cNvCxnSpPr>
          <p:nvPr/>
        </p:nvCxnSpPr>
        <p:spPr bwMode="auto">
          <a:xfrm>
            <a:off x="8688288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35BBCD78-D833-C175-E53D-7B0B446DFA1C}"/>
              </a:ext>
            </a:extLst>
          </p:cNvPr>
          <p:cNvCxnSpPr>
            <a:cxnSpLocks/>
          </p:cNvCxnSpPr>
          <p:nvPr/>
        </p:nvCxnSpPr>
        <p:spPr bwMode="auto">
          <a:xfrm>
            <a:off x="9840416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E77D67A-4884-4CA5-7324-EA44895C9BB8}"/>
              </a:ext>
            </a:extLst>
          </p:cNvPr>
          <p:cNvCxnSpPr>
            <a:cxnSpLocks/>
          </p:cNvCxnSpPr>
          <p:nvPr/>
        </p:nvCxnSpPr>
        <p:spPr bwMode="auto">
          <a:xfrm>
            <a:off x="1027246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1BE01C6C-30A5-0181-5ED7-7B0933FD32E2}"/>
              </a:ext>
            </a:extLst>
          </p:cNvPr>
          <p:cNvCxnSpPr>
            <a:cxnSpLocks/>
          </p:cNvCxnSpPr>
          <p:nvPr/>
        </p:nvCxnSpPr>
        <p:spPr bwMode="auto">
          <a:xfrm>
            <a:off x="1135258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62E067A-EEB6-35A3-8E88-807247064B95}"/>
              </a:ext>
            </a:extLst>
          </p:cNvPr>
          <p:cNvCxnSpPr>
            <a:cxnSpLocks/>
          </p:cNvCxnSpPr>
          <p:nvPr/>
        </p:nvCxnSpPr>
        <p:spPr bwMode="auto">
          <a:xfrm>
            <a:off x="11784632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4C06F1E-2484-486E-AC73-A449AEB55E4D}"/>
              </a:ext>
            </a:extLst>
          </p:cNvPr>
          <p:cNvSpPr txBox="1"/>
          <p:nvPr/>
        </p:nvSpPr>
        <p:spPr>
          <a:xfrm>
            <a:off x="9852020" y="3861048"/>
            <a:ext cx="17885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(Some negotiations)</a:t>
            </a:r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997E11ED-5730-3B5E-2A15-F9AABB3E0F08}"/>
              </a:ext>
            </a:extLst>
          </p:cNvPr>
          <p:cNvCxnSpPr/>
          <p:nvPr/>
        </p:nvCxnSpPr>
        <p:spPr bwMode="auto">
          <a:xfrm>
            <a:off x="9803216" y="4149080"/>
            <a:ext cx="15493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AE851A2-C9C3-706C-8CD2-4E16E623F460}"/>
              </a:ext>
            </a:extLst>
          </p:cNvPr>
          <p:cNvSpPr txBox="1"/>
          <p:nvPr/>
        </p:nvSpPr>
        <p:spPr>
          <a:xfrm>
            <a:off x="8834629" y="3071200"/>
            <a:ext cx="704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AID#1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A69DF86-DF75-3FBF-5BB1-51F963363526}"/>
              </a:ext>
            </a:extLst>
          </p:cNvPr>
          <p:cNvSpPr txBox="1"/>
          <p:nvPr/>
        </p:nvSpPr>
        <p:spPr>
          <a:xfrm>
            <a:off x="8749129" y="4849415"/>
            <a:ext cx="704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AID#2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46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BFBC9-95F5-B426-56DE-56B6B933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Roaming preparation procedure (2/2)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D0DD6-D57D-4435-D916-74710E6A7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99" y="1814369"/>
            <a:ext cx="1115520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There are two options how frame exchange is performed for setting up with link(s) with the target AP MLD during roaming preparation procedure.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b="1" dirty="0"/>
              <a:t>Option A: Between the non-AP MLD and the current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dirty="0"/>
              <a:t>Option B: Between the non-AP MLD and the target AP MLD</a:t>
            </a:r>
          </a:p>
          <a:p>
            <a:pPr marL="0" indent="0"/>
            <a:endParaRPr kumimoji="1" lang="en-US" altLang="ja-JP" sz="1400" b="1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b="1" dirty="0"/>
              <a:t>There are two options which AID the non-AP STA affiliated with the non-AP MLD has after AID#2 assignment: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b="1" dirty="0"/>
              <a:t>Option 1: AID#2 for all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b="1" dirty="0"/>
              <a:t>Option 2: AID#2 if the link to the target AP MLD is setup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400" b="1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8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38EAA-CEC9-928D-DD77-0F77A75F9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55A12-8603-1818-8118-6C4F15BAA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A60CD-9212-3EAF-AA54-21606E278C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266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BFBC9-95F5-B426-56DE-56B6B933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/>
              <a:t>UL data transmission for roaming preparation procedure (1/6)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D0DD6-D57D-4435-D916-74710E6A7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99" y="1814369"/>
            <a:ext cx="109763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During roaming preparation procedure, UL data for low latency should be transmitted to the current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Enhanced AGV system requires low latency not only for DL but also for UL [2].</a:t>
            </a:r>
            <a:endParaRPr kumimoji="1" lang="en-US" altLang="ja-JP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current AP MLD uses the AID of the non-AP STA which sent UL data frame to send acknowledgment (i.e. Multi-STA </a:t>
            </a:r>
            <a:r>
              <a:rPr lang="en-US" altLang="ja-JP" dirty="0" err="1"/>
              <a:t>BlockAck</a:t>
            </a:r>
            <a:r>
              <a:rPr lang="en-US" altLang="ja-JP" dirty="0"/>
              <a:t> frame).</a:t>
            </a:r>
            <a:endParaRPr kumimoji="1"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38EAA-CEC9-928D-DD77-0F77A75F9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55A12-8603-1818-8118-6C4F15BAA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A60CD-9212-3EAF-AA54-21606E278C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627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BFBC9-95F5-B426-56DE-56B6B933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/>
              <a:t>UL data transmission for roaming preparation procedure (2/6)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D0DD6-D57D-4435-D916-74710E6A7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99" y="1814369"/>
            <a:ext cx="517854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For Option A+1, there is no ambiguity for the current AP MLD which AID should be indicated in the Multi-STA </a:t>
            </a:r>
            <a:r>
              <a:rPr lang="en-US" altLang="ja-JP" sz="2000" dirty="0" err="1"/>
              <a:t>BlockAck</a:t>
            </a:r>
            <a:r>
              <a:rPr lang="en-US" altLang="ja-JP" sz="2000" dirty="0"/>
              <a:t>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rgbClr val="00B050"/>
                </a:solidFill>
              </a:rPr>
              <a:t>The current AP MLD assigns AID#2 to the non-AP MLD, so the current AP MLD knows which timing AID#2 has been assigned to the non-AP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rgbClr val="00B050"/>
                </a:solidFill>
              </a:rPr>
              <a:t>The current AP MLD can indicate AID#2 in the Multi-STA </a:t>
            </a:r>
            <a:r>
              <a:rPr kumimoji="1" lang="en-US" altLang="ja-JP" sz="1600" dirty="0" err="1">
                <a:solidFill>
                  <a:srgbClr val="00B050"/>
                </a:solidFill>
              </a:rPr>
              <a:t>BlockAck</a:t>
            </a:r>
            <a:r>
              <a:rPr kumimoji="1" lang="en-US" altLang="ja-JP" sz="1600" dirty="0">
                <a:solidFill>
                  <a:srgbClr val="00B050"/>
                </a:solidFill>
              </a:rPr>
              <a:t> frame right after AID#2 assignment to the non-AP MLD.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38EAA-CEC9-928D-DD77-0F77A75F9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55A12-8603-1818-8118-6C4F15BAA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A60CD-9212-3EAF-AA54-21606E278C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0124112-4580-7F4E-2D13-89602584F3AA}"/>
              </a:ext>
            </a:extLst>
          </p:cNvPr>
          <p:cNvSpPr/>
          <p:nvPr/>
        </p:nvSpPr>
        <p:spPr>
          <a:xfrm>
            <a:off x="9515184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Current AP MLD</a:t>
            </a:r>
            <a:endParaRPr kumimoji="1" lang="ja-JP" altLang="en-US" sz="160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B254F62-DBB1-24AC-8C74-8B002FBB08D0}"/>
              </a:ext>
            </a:extLst>
          </p:cNvPr>
          <p:cNvSpPr/>
          <p:nvPr/>
        </p:nvSpPr>
        <p:spPr>
          <a:xfrm>
            <a:off x="11064552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Target AP MLD</a:t>
            </a:r>
            <a:endParaRPr kumimoji="1" lang="ja-JP" altLang="en-US" sz="1600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C04F04A-583F-D76D-20B9-C74265E69C43}"/>
              </a:ext>
            </a:extLst>
          </p:cNvPr>
          <p:cNvSpPr/>
          <p:nvPr/>
        </p:nvSpPr>
        <p:spPr>
          <a:xfrm>
            <a:off x="7965816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Non-AP MLD</a:t>
            </a:r>
            <a:endParaRPr kumimoji="1" lang="ja-JP" altLang="en-US" sz="1600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8BECC023-0434-F5EC-20A3-841A1139D3E5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1DFA067E-552E-F02F-FCE0-0DFD15B55F18}"/>
              </a:ext>
            </a:extLst>
          </p:cNvPr>
          <p:cNvCxnSpPr/>
          <p:nvPr/>
        </p:nvCxnSpPr>
        <p:spPr bwMode="auto">
          <a:xfrm flipH="1">
            <a:off x="8272448" y="312926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ECDE272E-1931-6320-7B38-EBD9399B0768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802913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BC8F87-5FAC-A2ED-57DA-A2761E464AC0}"/>
              </a:ext>
            </a:extLst>
          </p:cNvPr>
          <p:cNvSpPr txBox="1"/>
          <p:nvPr/>
        </p:nvSpPr>
        <p:spPr>
          <a:xfrm>
            <a:off x="7692118" y="2492896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9A816A9C-0983-2D82-0891-2073AF33402F}"/>
              </a:ext>
            </a:extLst>
          </p:cNvPr>
          <p:cNvCxnSpPr>
            <a:cxnSpLocks/>
          </p:cNvCxnSpPr>
          <p:nvPr/>
        </p:nvCxnSpPr>
        <p:spPr bwMode="auto">
          <a:xfrm>
            <a:off x="8272448" y="6112919"/>
            <a:ext cx="15679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ACB0C19-D82F-A097-262B-1B0CD1B9868E}"/>
              </a:ext>
            </a:extLst>
          </p:cNvPr>
          <p:cNvSpPr txBox="1"/>
          <p:nvPr/>
        </p:nvSpPr>
        <p:spPr>
          <a:xfrm>
            <a:off x="8184234" y="5769477"/>
            <a:ext cx="1944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DEE36A-90B5-7CFA-A850-FC5C69F37491}"/>
              </a:ext>
            </a:extLst>
          </p:cNvPr>
          <p:cNvSpPr txBox="1"/>
          <p:nvPr/>
        </p:nvSpPr>
        <p:spPr>
          <a:xfrm>
            <a:off x="8184234" y="3501008"/>
            <a:ext cx="2320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Setup link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1EBFCBB-6F79-2EDC-1440-500958D8EDB0}"/>
              </a:ext>
            </a:extLst>
          </p:cNvPr>
          <p:cNvSpPr txBox="1"/>
          <p:nvPr/>
        </p:nvSpPr>
        <p:spPr>
          <a:xfrm>
            <a:off x="5981279" y="2654879"/>
            <a:ext cx="134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Initial ML setup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左中かっこ 17">
            <a:extLst>
              <a:ext uri="{FF2B5EF4-FFF2-40B4-BE49-F238E27FC236}">
                <a16:creationId xmlns:a16="http://schemas.microsoft.com/office/drawing/2014/main" id="{DD4EC68F-1D95-2C15-D55E-66A065D53923}"/>
              </a:ext>
            </a:extLst>
          </p:cNvPr>
          <p:cNvSpPr/>
          <p:nvPr/>
        </p:nvSpPr>
        <p:spPr bwMode="auto">
          <a:xfrm>
            <a:off x="7303245" y="2492896"/>
            <a:ext cx="144012" cy="631744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B2E7C3F-D38F-675D-A032-3F89B34C3288}"/>
              </a:ext>
            </a:extLst>
          </p:cNvPr>
          <p:cNvSpPr txBox="1"/>
          <p:nvPr/>
        </p:nvSpPr>
        <p:spPr>
          <a:xfrm>
            <a:off x="5682551" y="4534092"/>
            <a:ext cx="1832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Preparation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左中かっこ 19">
            <a:extLst>
              <a:ext uri="{FF2B5EF4-FFF2-40B4-BE49-F238E27FC236}">
                <a16:creationId xmlns:a16="http://schemas.microsoft.com/office/drawing/2014/main" id="{939A691D-E3E5-0702-F4C8-644694BD06D6}"/>
              </a:ext>
            </a:extLst>
          </p:cNvPr>
          <p:cNvSpPr/>
          <p:nvPr/>
        </p:nvSpPr>
        <p:spPr bwMode="auto">
          <a:xfrm>
            <a:off x="7335157" y="3570699"/>
            <a:ext cx="112092" cy="223456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AD18363-B99C-143B-7BCA-9230759AD36C}"/>
              </a:ext>
            </a:extLst>
          </p:cNvPr>
          <p:cNvSpPr txBox="1"/>
          <p:nvPr/>
        </p:nvSpPr>
        <p:spPr>
          <a:xfrm>
            <a:off x="8184234" y="4706040"/>
            <a:ext cx="2263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Setup link 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E3279F5-86E3-1DB3-3F6B-C686D3771A7D}"/>
              </a:ext>
            </a:extLst>
          </p:cNvPr>
          <p:cNvSpPr txBox="1"/>
          <p:nvPr/>
        </p:nvSpPr>
        <p:spPr>
          <a:xfrm>
            <a:off x="7692118" y="2816863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5BDCC75-E22D-EE4C-6B54-25089DF8AD61}"/>
              </a:ext>
            </a:extLst>
          </p:cNvPr>
          <p:cNvCxnSpPr>
            <a:cxnSpLocks/>
          </p:cNvCxnSpPr>
          <p:nvPr/>
        </p:nvCxnSpPr>
        <p:spPr bwMode="auto">
          <a:xfrm flipV="1">
            <a:off x="8272448" y="3789040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B6FA218-078E-12AC-CA94-6AC26238134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72448" y="5013176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C5242B6-E5FE-605C-184F-50664DECFCEE}"/>
              </a:ext>
            </a:extLst>
          </p:cNvPr>
          <p:cNvCxnSpPr>
            <a:cxnSpLocks/>
          </p:cNvCxnSpPr>
          <p:nvPr/>
        </p:nvCxnSpPr>
        <p:spPr bwMode="auto">
          <a:xfrm>
            <a:off x="8688288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76E32E3B-83A0-4838-2E95-E6CB3BDE3F11}"/>
              </a:ext>
            </a:extLst>
          </p:cNvPr>
          <p:cNvCxnSpPr>
            <a:cxnSpLocks/>
          </p:cNvCxnSpPr>
          <p:nvPr/>
        </p:nvCxnSpPr>
        <p:spPr bwMode="auto">
          <a:xfrm>
            <a:off x="9840416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15478BD0-02D2-73CA-DF8A-92982511F3A9}"/>
              </a:ext>
            </a:extLst>
          </p:cNvPr>
          <p:cNvCxnSpPr>
            <a:cxnSpLocks/>
          </p:cNvCxnSpPr>
          <p:nvPr/>
        </p:nvCxnSpPr>
        <p:spPr bwMode="auto">
          <a:xfrm>
            <a:off x="1027246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720BCA27-FD0D-F386-B024-7A4DD6CB2778}"/>
              </a:ext>
            </a:extLst>
          </p:cNvPr>
          <p:cNvCxnSpPr>
            <a:cxnSpLocks/>
          </p:cNvCxnSpPr>
          <p:nvPr/>
        </p:nvCxnSpPr>
        <p:spPr bwMode="auto">
          <a:xfrm>
            <a:off x="1135258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B061003A-0721-89D3-59EA-AF88852782D0}"/>
              </a:ext>
            </a:extLst>
          </p:cNvPr>
          <p:cNvCxnSpPr>
            <a:cxnSpLocks/>
          </p:cNvCxnSpPr>
          <p:nvPr/>
        </p:nvCxnSpPr>
        <p:spPr bwMode="auto">
          <a:xfrm>
            <a:off x="11784632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E17DA68-E482-7916-6AD8-580B0EF49747}"/>
              </a:ext>
            </a:extLst>
          </p:cNvPr>
          <p:cNvSpPr txBox="1"/>
          <p:nvPr/>
        </p:nvSpPr>
        <p:spPr>
          <a:xfrm>
            <a:off x="10042138" y="3625158"/>
            <a:ext cx="17885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(Some negotiations)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D886A6BC-90E1-1E1A-34FD-DAD22A98199B}"/>
              </a:ext>
            </a:extLst>
          </p:cNvPr>
          <p:cNvCxnSpPr/>
          <p:nvPr/>
        </p:nvCxnSpPr>
        <p:spPr bwMode="auto">
          <a:xfrm>
            <a:off x="9803216" y="3913311"/>
            <a:ext cx="15493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A78FE49-EF74-2F0F-54CE-DE723D4D4EC5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004888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1F2D0EC-04F8-86D9-CDE3-CAF68FF73541}"/>
              </a:ext>
            </a:extLst>
          </p:cNvPr>
          <p:cNvSpPr txBox="1"/>
          <p:nvPr/>
        </p:nvSpPr>
        <p:spPr>
          <a:xfrm>
            <a:off x="8484323" y="3755992"/>
            <a:ext cx="1161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Data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1A001583-D2A6-B8F9-EFE0-4E6EAB497500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063769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38CFA504-54A1-B03A-52E1-318651907864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153738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9F55211E-45A7-5CDC-3601-15A03BAB9B32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569073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360B4473-1158-9191-6029-127E756368DC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65313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80A0F5C-DAC9-F0EE-5C2C-6DB4DB5D0C0A}"/>
              </a:ext>
            </a:extLst>
          </p:cNvPr>
          <p:cNvSpPr txBox="1"/>
          <p:nvPr/>
        </p:nvSpPr>
        <p:spPr>
          <a:xfrm>
            <a:off x="8484323" y="4312311"/>
            <a:ext cx="1161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Data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6197DC89-02AA-824F-3A56-65138D8D177B}"/>
              </a:ext>
            </a:extLst>
          </p:cNvPr>
          <p:cNvCxnSpPr>
            <a:cxnSpLocks/>
          </p:cNvCxnSpPr>
          <p:nvPr/>
        </p:nvCxnSpPr>
        <p:spPr bwMode="auto">
          <a:xfrm flipH="1">
            <a:off x="8256240" y="4341728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3D96EA6-875F-4E92-DC62-88555711C568}"/>
              </a:ext>
            </a:extLst>
          </p:cNvPr>
          <p:cNvSpPr txBox="1"/>
          <p:nvPr/>
        </p:nvSpPr>
        <p:spPr>
          <a:xfrm>
            <a:off x="8223414" y="4095592"/>
            <a:ext cx="3057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Multi-STA </a:t>
            </a:r>
            <a:r>
              <a:rPr kumimoji="1" lang="en-US" altLang="ja-JP" sz="1400" b="1" dirty="0" err="1">
                <a:solidFill>
                  <a:schemeClr val="tx1"/>
                </a:solidFill>
              </a:rPr>
              <a:t>BlockAck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489C975D-E05D-55BA-8E1B-3411C3D1D743}"/>
              </a:ext>
            </a:extLst>
          </p:cNvPr>
          <p:cNvCxnSpPr>
            <a:cxnSpLocks/>
          </p:cNvCxnSpPr>
          <p:nvPr/>
        </p:nvCxnSpPr>
        <p:spPr bwMode="auto">
          <a:xfrm flipH="1">
            <a:off x="8256240" y="5749100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CB39E415-7A7B-7EFC-049A-40B8B6E2B1F2}"/>
              </a:ext>
            </a:extLst>
          </p:cNvPr>
          <p:cNvCxnSpPr>
            <a:cxnSpLocks/>
          </p:cNvCxnSpPr>
          <p:nvPr/>
        </p:nvCxnSpPr>
        <p:spPr bwMode="auto">
          <a:xfrm>
            <a:off x="8256240" y="5461700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0F14A3B9-F659-DBDE-9A37-B766F810B353}"/>
              </a:ext>
            </a:extLst>
          </p:cNvPr>
          <p:cNvCxnSpPr>
            <a:cxnSpLocks/>
          </p:cNvCxnSpPr>
          <p:nvPr/>
        </p:nvCxnSpPr>
        <p:spPr bwMode="auto">
          <a:xfrm>
            <a:off x="8256240" y="5517232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6B34F81-97E8-E8FD-517E-B6ACF03C07DE}"/>
              </a:ext>
            </a:extLst>
          </p:cNvPr>
          <p:cNvSpPr txBox="1"/>
          <p:nvPr/>
        </p:nvSpPr>
        <p:spPr>
          <a:xfrm>
            <a:off x="8223414" y="5497487"/>
            <a:ext cx="3057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Multi-STA </a:t>
            </a:r>
            <a:r>
              <a:rPr kumimoji="1" lang="en-US" altLang="ja-JP" sz="1400" b="1" dirty="0" err="1">
                <a:solidFill>
                  <a:schemeClr val="tx1"/>
                </a:solidFill>
              </a:rPr>
              <a:t>BlockAck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 frame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D4B1A071-93B1-CCAE-E648-8614E80B4C25}"/>
              </a:ext>
            </a:extLst>
          </p:cNvPr>
          <p:cNvSpPr/>
          <p:nvPr/>
        </p:nvSpPr>
        <p:spPr bwMode="auto">
          <a:xfrm>
            <a:off x="7680176" y="3178680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AID#1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922F7007-7FF0-1395-734C-79CA8D16187B}"/>
              </a:ext>
            </a:extLst>
          </p:cNvPr>
          <p:cNvSpPr/>
          <p:nvPr/>
        </p:nvSpPr>
        <p:spPr bwMode="auto">
          <a:xfrm>
            <a:off x="7680176" y="5056937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AID#2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0ED040B9-A653-B866-3345-7E9F5DD7BCEE}"/>
              </a:ext>
            </a:extLst>
          </p:cNvPr>
          <p:cNvSpPr/>
          <p:nvPr/>
        </p:nvSpPr>
        <p:spPr bwMode="auto">
          <a:xfrm>
            <a:off x="8509335" y="5056937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AID#2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A1BA126A-C595-4192-A025-CA31F411F36E}"/>
              </a:ext>
            </a:extLst>
          </p:cNvPr>
          <p:cNvSpPr txBox="1"/>
          <p:nvPr/>
        </p:nvSpPr>
        <p:spPr>
          <a:xfrm>
            <a:off x="9315737" y="1469126"/>
            <a:ext cx="1505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chemeClr val="tx1"/>
                </a:solidFill>
              </a:rPr>
              <a:t>Option A+1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134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BFBC9-95F5-B426-56DE-56B6B933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/>
              <a:t>UL data transmission for roaming preparation procedure (3/6)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D0DD6-D57D-4435-D916-74710E6A7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99" y="1814369"/>
            <a:ext cx="517854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For Option A+2, there is no ambiguity for the current AP MLD which AID should be indicated in the Multi-STA </a:t>
            </a:r>
            <a:r>
              <a:rPr lang="en-US" altLang="ja-JP" sz="2000" dirty="0" err="1"/>
              <a:t>BlockAck</a:t>
            </a:r>
            <a:r>
              <a:rPr lang="en-US" altLang="ja-JP" sz="2000" dirty="0"/>
              <a:t>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rgbClr val="00B050"/>
                </a:solidFill>
              </a:rPr>
              <a:t>The current AP MLD assigns AID#2 to the non-AP MLD, so the current AP MLD knows which timing AID#2 has been assigned to the non-AP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rgbClr val="00B050"/>
                </a:solidFill>
              </a:rPr>
              <a:t>The AID of the non-AP STA affiliated with the non-AP MLD is not updated from AID#1, so the current AP MLD does not need to know when </a:t>
            </a:r>
            <a:r>
              <a:rPr lang="en-US" altLang="ja-JP" sz="1600" dirty="0">
                <a:solidFill>
                  <a:srgbClr val="00B050"/>
                </a:solidFill>
              </a:rPr>
              <a:t>AID#2 has been assigned to the non-AP MLD</a:t>
            </a:r>
            <a:r>
              <a:rPr kumimoji="1" lang="en-US" altLang="ja-JP" sz="1600" dirty="0">
                <a:solidFill>
                  <a:srgbClr val="00B050"/>
                </a:solidFill>
              </a:rPr>
              <a:t>.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38EAA-CEC9-928D-DD77-0F77A75F9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55A12-8603-1818-8118-6C4F15BAA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A60CD-9212-3EAF-AA54-21606E278C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0124112-4580-7F4E-2D13-89602584F3AA}"/>
              </a:ext>
            </a:extLst>
          </p:cNvPr>
          <p:cNvSpPr/>
          <p:nvPr/>
        </p:nvSpPr>
        <p:spPr>
          <a:xfrm>
            <a:off x="9515184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Current AP MLD</a:t>
            </a:r>
            <a:endParaRPr kumimoji="1" lang="ja-JP" altLang="en-US" sz="160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B254F62-DBB1-24AC-8C74-8B002FBB08D0}"/>
              </a:ext>
            </a:extLst>
          </p:cNvPr>
          <p:cNvSpPr/>
          <p:nvPr/>
        </p:nvSpPr>
        <p:spPr>
          <a:xfrm>
            <a:off x="11064552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Target AP MLD</a:t>
            </a:r>
            <a:endParaRPr kumimoji="1" lang="ja-JP" altLang="en-US" sz="1600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C04F04A-583F-D76D-20B9-C74265E69C43}"/>
              </a:ext>
            </a:extLst>
          </p:cNvPr>
          <p:cNvSpPr/>
          <p:nvPr/>
        </p:nvSpPr>
        <p:spPr>
          <a:xfrm>
            <a:off x="7965816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Non-AP MLD</a:t>
            </a:r>
            <a:endParaRPr kumimoji="1" lang="ja-JP" altLang="en-US" sz="1600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8BECC023-0434-F5EC-20A3-841A1139D3E5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1DFA067E-552E-F02F-FCE0-0DFD15B55F18}"/>
              </a:ext>
            </a:extLst>
          </p:cNvPr>
          <p:cNvCxnSpPr/>
          <p:nvPr/>
        </p:nvCxnSpPr>
        <p:spPr bwMode="auto">
          <a:xfrm flipH="1">
            <a:off x="8272448" y="312926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ECDE272E-1931-6320-7B38-EBD9399B0768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802913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BC8F87-5FAC-A2ED-57DA-A2761E464AC0}"/>
              </a:ext>
            </a:extLst>
          </p:cNvPr>
          <p:cNvSpPr txBox="1"/>
          <p:nvPr/>
        </p:nvSpPr>
        <p:spPr>
          <a:xfrm>
            <a:off x="7692118" y="2492896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9A816A9C-0983-2D82-0891-2073AF33402F}"/>
              </a:ext>
            </a:extLst>
          </p:cNvPr>
          <p:cNvCxnSpPr>
            <a:cxnSpLocks/>
          </p:cNvCxnSpPr>
          <p:nvPr/>
        </p:nvCxnSpPr>
        <p:spPr bwMode="auto">
          <a:xfrm>
            <a:off x="8272448" y="6112919"/>
            <a:ext cx="15679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ACB0C19-D82F-A097-262B-1B0CD1B9868E}"/>
              </a:ext>
            </a:extLst>
          </p:cNvPr>
          <p:cNvSpPr txBox="1"/>
          <p:nvPr/>
        </p:nvSpPr>
        <p:spPr>
          <a:xfrm>
            <a:off x="8184234" y="5769477"/>
            <a:ext cx="1944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DEE36A-90B5-7CFA-A850-FC5C69F37491}"/>
              </a:ext>
            </a:extLst>
          </p:cNvPr>
          <p:cNvSpPr txBox="1"/>
          <p:nvPr/>
        </p:nvSpPr>
        <p:spPr>
          <a:xfrm>
            <a:off x="8184234" y="3501008"/>
            <a:ext cx="2320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Setup link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1EBFCBB-6F79-2EDC-1440-500958D8EDB0}"/>
              </a:ext>
            </a:extLst>
          </p:cNvPr>
          <p:cNvSpPr txBox="1"/>
          <p:nvPr/>
        </p:nvSpPr>
        <p:spPr>
          <a:xfrm>
            <a:off x="5981279" y="2654879"/>
            <a:ext cx="134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Initial ML setup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左中かっこ 17">
            <a:extLst>
              <a:ext uri="{FF2B5EF4-FFF2-40B4-BE49-F238E27FC236}">
                <a16:creationId xmlns:a16="http://schemas.microsoft.com/office/drawing/2014/main" id="{DD4EC68F-1D95-2C15-D55E-66A065D53923}"/>
              </a:ext>
            </a:extLst>
          </p:cNvPr>
          <p:cNvSpPr/>
          <p:nvPr/>
        </p:nvSpPr>
        <p:spPr bwMode="auto">
          <a:xfrm>
            <a:off x="7303245" y="2492896"/>
            <a:ext cx="144012" cy="631744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B2E7C3F-D38F-675D-A032-3F89B34C3288}"/>
              </a:ext>
            </a:extLst>
          </p:cNvPr>
          <p:cNvSpPr txBox="1"/>
          <p:nvPr/>
        </p:nvSpPr>
        <p:spPr>
          <a:xfrm>
            <a:off x="5682551" y="4534092"/>
            <a:ext cx="1832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Preparation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左中かっこ 19">
            <a:extLst>
              <a:ext uri="{FF2B5EF4-FFF2-40B4-BE49-F238E27FC236}">
                <a16:creationId xmlns:a16="http://schemas.microsoft.com/office/drawing/2014/main" id="{939A691D-E3E5-0702-F4C8-644694BD06D6}"/>
              </a:ext>
            </a:extLst>
          </p:cNvPr>
          <p:cNvSpPr/>
          <p:nvPr/>
        </p:nvSpPr>
        <p:spPr bwMode="auto">
          <a:xfrm>
            <a:off x="7335157" y="3570699"/>
            <a:ext cx="112092" cy="223456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AD18363-B99C-143B-7BCA-9230759AD36C}"/>
              </a:ext>
            </a:extLst>
          </p:cNvPr>
          <p:cNvSpPr txBox="1"/>
          <p:nvPr/>
        </p:nvSpPr>
        <p:spPr>
          <a:xfrm>
            <a:off x="8184234" y="4706040"/>
            <a:ext cx="2263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Setup link 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E3279F5-86E3-1DB3-3F6B-C686D3771A7D}"/>
              </a:ext>
            </a:extLst>
          </p:cNvPr>
          <p:cNvSpPr txBox="1"/>
          <p:nvPr/>
        </p:nvSpPr>
        <p:spPr>
          <a:xfrm>
            <a:off x="7692118" y="2816863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5BDCC75-E22D-EE4C-6B54-25089DF8AD61}"/>
              </a:ext>
            </a:extLst>
          </p:cNvPr>
          <p:cNvCxnSpPr>
            <a:cxnSpLocks/>
          </p:cNvCxnSpPr>
          <p:nvPr/>
        </p:nvCxnSpPr>
        <p:spPr bwMode="auto">
          <a:xfrm flipV="1">
            <a:off x="8272448" y="3789040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B6FA218-078E-12AC-CA94-6AC26238134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72448" y="5013176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C5242B6-E5FE-605C-184F-50664DECFCEE}"/>
              </a:ext>
            </a:extLst>
          </p:cNvPr>
          <p:cNvCxnSpPr>
            <a:cxnSpLocks/>
          </p:cNvCxnSpPr>
          <p:nvPr/>
        </p:nvCxnSpPr>
        <p:spPr bwMode="auto">
          <a:xfrm>
            <a:off x="8688288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76E32E3B-83A0-4838-2E95-E6CB3BDE3F11}"/>
              </a:ext>
            </a:extLst>
          </p:cNvPr>
          <p:cNvCxnSpPr>
            <a:cxnSpLocks/>
          </p:cNvCxnSpPr>
          <p:nvPr/>
        </p:nvCxnSpPr>
        <p:spPr bwMode="auto">
          <a:xfrm>
            <a:off x="9840416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15478BD0-02D2-73CA-DF8A-92982511F3A9}"/>
              </a:ext>
            </a:extLst>
          </p:cNvPr>
          <p:cNvCxnSpPr>
            <a:cxnSpLocks/>
          </p:cNvCxnSpPr>
          <p:nvPr/>
        </p:nvCxnSpPr>
        <p:spPr bwMode="auto">
          <a:xfrm>
            <a:off x="1027246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720BCA27-FD0D-F386-B024-7A4DD6CB2778}"/>
              </a:ext>
            </a:extLst>
          </p:cNvPr>
          <p:cNvCxnSpPr>
            <a:cxnSpLocks/>
          </p:cNvCxnSpPr>
          <p:nvPr/>
        </p:nvCxnSpPr>
        <p:spPr bwMode="auto">
          <a:xfrm>
            <a:off x="1135258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B061003A-0721-89D3-59EA-AF88852782D0}"/>
              </a:ext>
            </a:extLst>
          </p:cNvPr>
          <p:cNvCxnSpPr>
            <a:cxnSpLocks/>
          </p:cNvCxnSpPr>
          <p:nvPr/>
        </p:nvCxnSpPr>
        <p:spPr bwMode="auto">
          <a:xfrm>
            <a:off x="11784632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E17DA68-E482-7916-6AD8-580B0EF49747}"/>
              </a:ext>
            </a:extLst>
          </p:cNvPr>
          <p:cNvSpPr txBox="1"/>
          <p:nvPr/>
        </p:nvSpPr>
        <p:spPr>
          <a:xfrm>
            <a:off x="10042138" y="3625158"/>
            <a:ext cx="17885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(Some negotiations)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D886A6BC-90E1-1E1A-34FD-DAD22A98199B}"/>
              </a:ext>
            </a:extLst>
          </p:cNvPr>
          <p:cNvCxnSpPr/>
          <p:nvPr/>
        </p:nvCxnSpPr>
        <p:spPr bwMode="auto">
          <a:xfrm>
            <a:off x="9803216" y="3913311"/>
            <a:ext cx="15493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A78FE49-EF74-2F0F-54CE-DE723D4D4EC5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004888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1F2D0EC-04F8-86D9-CDE3-CAF68FF73541}"/>
              </a:ext>
            </a:extLst>
          </p:cNvPr>
          <p:cNvSpPr txBox="1"/>
          <p:nvPr/>
        </p:nvSpPr>
        <p:spPr>
          <a:xfrm>
            <a:off x="8484323" y="3755992"/>
            <a:ext cx="1161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Data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1A001583-D2A6-B8F9-EFE0-4E6EAB497500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063769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38CFA504-54A1-B03A-52E1-318651907864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153738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9F55211E-45A7-5CDC-3601-15A03BAB9B32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569073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360B4473-1158-9191-6029-127E756368DC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65313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80A0F5C-DAC9-F0EE-5C2C-6DB4DB5D0C0A}"/>
              </a:ext>
            </a:extLst>
          </p:cNvPr>
          <p:cNvSpPr txBox="1"/>
          <p:nvPr/>
        </p:nvSpPr>
        <p:spPr>
          <a:xfrm>
            <a:off x="8484323" y="4312311"/>
            <a:ext cx="1161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Data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6197DC89-02AA-824F-3A56-65138D8D177B}"/>
              </a:ext>
            </a:extLst>
          </p:cNvPr>
          <p:cNvCxnSpPr>
            <a:cxnSpLocks/>
          </p:cNvCxnSpPr>
          <p:nvPr/>
        </p:nvCxnSpPr>
        <p:spPr bwMode="auto">
          <a:xfrm flipH="1">
            <a:off x="8256240" y="4341728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3D96EA6-875F-4E92-DC62-88555711C568}"/>
              </a:ext>
            </a:extLst>
          </p:cNvPr>
          <p:cNvSpPr txBox="1"/>
          <p:nvPr/>
        </p:nvSpPr>
        <p:spPr>
          <a:xfrm>
            <a:off x="8223414" y="4095592"/>
            <a:ext cx="3057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Multi-STA </a:t>
            </a:r>
            <a:r>
              <a:rPr kumimoji="1" lang="en-US" altLang="ja-JP" sz="1400" b="1" dirty="0" err="1">
                <a:solidFill>
                  <a:schemeClr val="tx1"/>
                </a:solidFill>
              </a:rPr>
              <a:t>BlockAck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489C975D-E05D-55BA-8E1B-3411C3D1D743}"/>
              </a:ext>
            </a:extLst>
          </p:cNvPr>
          <p:cNvCxnSpPr>
            <a:cxnSpLocks/>
          </p:cNvCxnSpPr>
          <p:nvPr/>
        </p:nvCxnSpPr>
        <p:spPr bwMode="auto">
          <a:xfrm flipH="1">
            <a:off x="8256240" y="5749100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CB39E415-7A7B-7EFC-049A-40B8B6E2B1F2}"/>
              </a:ext>
            </a:extLst>
          </p:cNvPr>
          <p:cNvCxnSpPr>
            <a:cxnSpLocks/>
          </p:cNvCxnSpPr>
          <p:nvPr/>
        </p:nvCxnSpPr>
        <p:spPr bwMode="auto">
          <a:xfrm>
            <a:off x="8256240" y="5461700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0F14A3B9-F659-DBDE-9A37-B766F810B353}"/>
              </a:ext>
            </a:extLst>
          </p:cNvPr>
          <p:cNvCxnSpPr>
            <a:cxnSpLocks/>
          </p:cNvCxnSpPr>
          <p:nvPr/>
        </p:nvCxnSpPr>
        <p:spPr bwMode="auto">
          <a:xfrm>
            <a:off x="8256240" y="5517232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6B34F81-97E8-E8FD-517E-B6ACF03C07DE}"/>
              </a:ext>
            </a:extLst>
          </p:cNvPr>
          <p:cNvSpPr txBox="1"/>
          <p:nvPr/>
        </p:nvSpPr>
        <p:spPr>
          <a:xfrm>
            <a:off x="8223414" y="5497487"/>
            <a:ext cx="3057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Multi-STA </a:t>
            </a:r>
            <a:r>
              <a:rPr kumimoji="1" lang="en-US" altLang="ja-JP" sz="1400" b="1" dirty="0" err="1">
                <a:solidFill>
                  <a:schemeClr val="tx1"/>
                </a:solidFill>
              </a:rPr>
              <a:t>BlockAck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 frame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D4B1A071-93B1-CCAE-E648-8614E80B4C25}"/>
              </a:ext>
            </a:extLst>
          </p:cNvPr>
          <p:cNvSpPr/>
          <p:nvPr/>
        </p:nvSpPr>
        <p:spPr bwMode="auto">
          <a:xfrm>
            <a:off x="7680176" y="3178680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AID#1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922F7007-7FF0-1395-734C-79CA8D16187B}"/>
              </a:ext>
            </a:extLst>
          </p:cNvPr>
          <p:cNvSpPr/>
          <p:nvPr/>
        </p:nvSpPr>
        <p:spPr bwMode="auto">
          <a:xfrm>
            <a:off x="7680176" y="5056937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AID#1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0ED040B9-A653-B866-3345-7E9F5DD7BCEE}"/>
              </a:ext>
            </a:extLst>
          </p:cNvPr>
          <p:cNvSpPr/>
          <p:nvPr/>
        </p:nvSpPr>
        <p:spPr bwMode="auto">
          <a:xfrm>
            <a:off x="8509335" y="5056937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AID#2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A1BA126A-C595-4192-A025-CA31F411F36E}"/>
              </a:ext>
            </a:extLst>
          </p:cNvPr>
          <p:cNvSpPr txBox="1"/>
          <p:nvPr/>
        </p:nvSpPr>
        <p:spPr>
          <a:xfrm>
            <a:off x="9315737" y="1469126"/>
            <a:ext cx="1505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chemeClr val="tx1"/>
                </a:solidFill>
              </a:rPr>
              <a:t>Option A+2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4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BFBC9-95F5-B426-56DE-56B6B933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/>
              <a:t>UL data transmission for roaming preparation procedure (4/6)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D0DD6-D57D-4435-D916-74710E6A7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99" y="1814369"/>
            <a:ext cx="5178545" cy="4424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For Option B+1, there is an ambiguity for the current AP MLD which AID should be indicated in the Multi-STA </a:t>
            </a:r>
            <a:r>
              <a:rPr lang="en-US" altLang="ja-JP" sz="2000" dirty="0" err="1"/>
              <a:t>BlockAck</a:t>
            </a:r>
            <a:r>
              <a:rPr lang="en-US" altLang="ja-JP" sz="2000" dirty="0"/>
              <a:t>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rgbClr val="FF0000"/>
                </a:solidFill>
              </a:rPr>
              <a:t>The target AP MLD assigns AID#2 to the non-AP MLD, so the current AP MLD cannot know which timing AID#2 has been assigned to the non-AP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rgbClr val="FF0000"/>
                </a:solidFill>
              </a:rPr>
              <a:t>T</a:t>
            </a:r>
            <a:r>
              <a:rPr kumimoji="1" lang="en-US" altLang="ja-JP" sz="1600" dirty="0">
                <a:solidFill>
                  <a:srgbClr val="FF0000"/>
                </a:solidFill>
              </a:rPr>
              <a:t>here could be a duration the current AP MLD cannot determine the AID of the non-AP STA affiliated with the non-AP MLD to send Multi-STA </a:t>
            </a:r>
            <a:r>
              <a:rPr kumimoji="1" lang="en-US" altLang="ja-JP" sz="1600" dirty="0" err="1">
                <a:solidFill>
                  <a:srgbClr val="FF0000"/>
                </a:solidFill>
              </a:rPr>
              <a:t>BlockAck</a:t>
            </a:r>
            <a:r>
              <a:rPr kumimoji="1" lang="en-US" altLang="ja-JP" sz="1600" dirty="0">
                <a:solidFill>
                  <a:srgbClr val="FF0000"/>
                </a:solidFill>
              </a:rPr>
              <a:t> frame.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38EAA-CEC9-928D-DD77-0F77A75F9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55A12-8603-1818-8118-6C4F15BAA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Kyosuke Inoue (SHARP CORPORATION)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E7A60CD-9212-3EAF-AA54-21606E278C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C04601A-B072-D902-4557-9788C1F67E90}"/>
              </a:ext>
            </a:extLst>
          </p:cNvPr>
          <p:cNvSpPr/>
          <p:nvPr/>
        </p:nvSpPr>
        <p:spPr>
          <a:xfrm>
            <a:off x="9515184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Current AP MLD</a:t>
            </a:r>
            <a:endParaRPr kumimoji="1" lang="ja-JP" altLang="en-US" sz="160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1143F702-C0BF-C4C5-F2D1-2ACA14FA6678}"/>
              </a:ext>
            </a:extLst>
          </p:cNvPr>
          <p:cNvSpPr/>
          <p:nvPr/>
        </p:nvSpPr>
        <p:spPr>
          <a:xfrm>
            <a:off x="11064552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Target AP MLD</a:t>
            </a:r>
            <a:endParaRPr kumimoji="1" lang="ja-JP" altLang="en-US" sz="1600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5271F0D9-EE0F-3F56-E355-9E3DBCAC9843}"/>
              </a:ext>
            </a:extLst>
          </p:cNvPr>
          <p:cNvSpPr/>
          <p:nvPr/>
        </p:nvSpPr>
        <p:spPr>
          <a:xfrm>
            <a:off x="7965816" y="1988840"/>
            <a:ext cx="1008112" cy="5057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Non-AP MLD</a:t>
            </a:r>
            <a:endParaRPr kumimoji="1" lang="ja-JP" altLang="en-US" sz="1600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CAACF31-5FFE-6960-34BA-D95B48DA6ADC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1A819D97-F573-0DBC-85DC-2FCDA708B5C0}"/>
              </a:ext>
            </a:extLst>
          </p:cNvPr>
          <p:cNvCxnSpPr/>
          <p:nvPr/>
        </p:nvCxnSpPr>
        <p:spPr bwMode="auto">
          <a:xfrm flipH="1">
            <a:off x="8272448" y="312926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82AD770-7174-5D5B-66D8-EAFD774FBD1F}"/>
              </a:ext>
            </a:extLst>
          </p:cNvPr>
          <p:cNvCxnSpPr>
            <a:cxnSpLocks/>
          </p:cNvCxnSpPr>
          <p:nvPr/>
        </p:nvCxnSpPr>
        <p:spPr bwMode="auto">
          <a:xfrm>
            <a:off x="8256240" y="2802913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857ECA7-A6E1-85E2-764A-C9C9797C4943}"/>
              </a:ext>
            </a:extLst>
          </p:cNvPr>
          <p:cNvSpPr txBox="1"/>
          <p:nvPr/>
        </p:nvSpPr>
        <p:spPr>
          <a:xfrm>
            <a:off x="7692118" y="2492896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E6E036A6-1603-464A-747A-BE0F1617C8DC}"/>
              </a:ext>
            </a:extLst>
          </p:cNvPr>
          <p:cNvCxnSpPr>
            <a:cxnSpLocks/>
          </p:cNvCxnSpPr>
          <p:nvPr/>
        </p:nvCxnSpPr>
        <p:spPr bwMode="auto">
          <a:xfrm flipH="1">
            <a:off x="8685896" y="4960933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CA62F52-7D45-1BAB-61D2-154C2994E662}"/>
              </a:ext>
            </a:extLst>
          </p:cNvPr>
          <p:cNvCxnSpPr>
            <a:cxnSpLocks/>
          </p:cNvCxnSpPr>
          <p:nvPr/>
        </p:nvCxnSpPr>
        <p:spPr bwMode="auto">
          <a:xfrm>
            <a:off x="8272448" y="6112919"/>
            <a:ext cx="15679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D37A17E-8D9F-D101-D56C-26C88814F38F}"/>
              </a:ext>
            </a:extLst>
          </p:cNvPr>
          <p:cNvSpPr txBox="1"/>
          <p:nvPr/>
        </p:nvSpPr>
        <p:spPr>
          <a:xfrm>
            <a:off x="8184234" y="5769477"/>
            <a:ext cx="1944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19426ECC-6873-8D49-A15E-2B34800B9C99}"/>
              </a:ext>
            </a:extLst>
          </p:cNvPr>
          <p:cNvCxnSpPr>
            <a:cxnSpLocks/>
          </p:cNvCxnSpPr>
          <p:nvPr/>
        </p:nvCxnSpPr>
        <p:spPr bwMode="auto">
          <a:xfrm>
            <a:off x="8685896" y="3645024"/>
            <a:ext cx="309873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224CEC-39B5-860E-BB70-0B03B4255674}"/>
              </a:ext>
            </a:extLst>
          </p:cNvPr>
          <p:cNvSpPr txBox="1"/>
          <p:nvPr/>
        </p:nvSpPr>
        <p:spPr>
          <a:xfrm>
            <a:off x="9176446" y="3374472"/>
            <a:ext cx="2320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Setup link Request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D7E5085-22BD-1DE3-70ED-0BEED98956D5}"/>
              </a:ext>
            </a:extLst>
          </p:cNvPr>
          <p:cNvSpPr txBox="1"/>
          <p:nvPr/>
        </p:nvSpPr>
        <p:spPr>
          <a:xfrm>
            <a:off x="5981279" y="2654879"/>
            <a:ext cx="1346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Initial ML setup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左中かっこ 19">
            <a:extLst>
              <a:ext uri="{FF2B5EF4-FFF2-40B4-BE49-F238E27FC236}">
                <a16:creationId xmlns:a16="http://schemas.microsoft.com/office/drawing/2014/main" id="{8C41F61D-9199-3F8C-69D5-A623547A7A54}"/>
              </a:ext>
            </a:extLst>
          </p:cNvPr>
          <p:cNvSpPr/>
          <p:nvPr/>
        </p:nvSpPr>
        <p:spPr bwMode="auto">
          <a:xfrm>
            <a:off x="7303245" y="2492896"/>
            <a:ext cx="144012" cy="631744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B9A34B2-E424-C38D-7A88-7AFAAF7DEF83}"/>
              </a:ext>
            </a:extLst>
          </p:cNvPr>
          <p:cNvSpPr txBox="1"/>
          <p:nvPr/>
        </p:nvSpPr>
        <p:spPr>
          <a:xfrm>
            <a:off x="5682551" y="4534092"/>
            <a:ext cx="1832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Roaming Preparation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左中かっこ 21">
            <a:extLst>
              <a:ext uri="{FF2B5EF4-FFF2-40B4-BE49-F238E27FC236}">
                <a16:creationId xmlns:a16="http://schemas.microsoft.com/office/drawing/2014/main" id="{3E5941F9-CC5D-D61C-46CF-3D9F78B5D504}"/>
              </a:ext>
            </a:extLst>
          </p:cNvPr>
          <p:cNvSpPr/>
          <p:nvPr/>
        </p:nvSpPr>
        <p:spPr bwMode="auto">
          <a:xfrm>
            <a:off x="7335157" y="3570699"/>
            <a:ext cx="112092" cy="223456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97394D6-23B1-A618-C10D-537930307A56}"/>
              </a:ext>
            </a:extLst>
          </p:cNvPr>
          <p:cNvSpPr txBox="1"/>
          <p:nvPr/>
        </p:nvSpPr>
        <p:spPr>
          <a:xfrm>
            <a:off x="9187053" y="4653136"/>
            <a:ext cx="2263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Setup link 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343519A-B214-15D7-2C55-1C6CE5CF7321}"/>
              </a:ext>
            </a:extLst>
          </p:cNvPr>
          <p:cNvSpPr txBox="1"/>
          <p:nvPr/>
        </p:nvSpPr>
        <p:spPr>
          <a:xfrm>
            <a:off x="7692118" y="2816863"/>
            <a:ext cx="257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(Re)Association Response frame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10205D07-2C4B-3E8B-8D55-2E2E8411F321}"/>
              </a:ext>
            </a:extLst>
          </p:cNvPr>
          <p:cNvCxnSpPr>
            <a:cxnSpLocks/>
          </p:cNvCxnSpPr>
          <p:nvPr/>
        </p:nvCxnSpPr>
        <p:spPr bwMode="auto">
          <a:xfrm>
            <a:off x="8688288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BCA909D8-F4DA-BB82-7875-DB018EF267E6}"/>
              </a:ext>
            </a:extLst>
          </p:cNvPr>
          <p:cNvCxnSpPr>
            <a:cxnSpLocks/>
          </p:cNvCxnSpPr>
          <p:nvPr/>
        </p:nvCxnSpPr>
        <p:spPr bwMode="auto">
          <a:xfrm>
            <a:off x="9840416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B0BFE48-9C07-B377-6057-5A2C18B9F234}"/>
              </a:ext>
            </a:extLst>
          </p:cNvPr>
          <p:cNvCxnSpPr>
            <a:cxnSpLocks/>
          </p:cNvCxnSpPr>
          <p:nvPr/>
        </p:nvCxnSpPr>
        <p:spPr bwMode="auto">
          <a:xfrm>
            <a:off x="1027246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460B693E-1F9A-4220-268B-47221A4AA660}"/>
              </a:ext>
            </a:extLst>
          </p:cNvPr>
          <p:cNvCxnSpPr>
            <a:cxnSpLocks/>
          </p:cNvCxnSpPr>
          <p:nvPr/>
        </p:nvCxnSpPr>
        <p:spPr bwMode="auto">
          <a:xfrm>
            <a:off x="11352584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8B0A2405-3FD8-6B22-05F9-478306B0FC29}"/>
              </a:ext>
            </a:extLst>
          </p:cNvPr>
          <p:cNvCxnSpPr>
            <a:cxnSpLocks/>
          </p:cNvCxnSpPr>
          <p:nvPr/>
        </p:nvCxnSpPr>
        <p:spPr bwMode="auto">
          <a:xfrm>
            <a:off x="11784632" y="2494553"/>
            <a:ext cx="0" cy="37444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86233DA-9EA1-9632-89FC-E9601F708CCC}"/>
              </a:ext>
            </a:extLst>
          </p:cNvPr>
          <p:cNvSpPr txBox="1"/>
          <p:nvPr/>
        </p:nvSpPr>
        <p:spPr>
          <a:xfrm>
            <a:off x="10206242" y="3750163"/>
            <a:ext cx="17885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(Some negotiations)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123FA2CE-3037-AB72-FE53-F64D45A6B9C3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004888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3E40477-9810-A2FF-D12A-D485A72DCEC4}"/>
              </a:ext>
            </a:extLst>
          </p:cNvPr>
          <p:cNvSpPr txBox="1"/>
          <p:nvPr/>
        </p:nvSpPr>
        <p:spPr>
          <a:xfrm>
            <a:off x="8484323" y="3755992"/>
            <a:ext cx="1161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Data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443578B4-EECA-A68F-6C53-C7FE5A1236F7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063769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DA54B359-701F-95B8-1735-8B52DD192EBA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153738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7DE53DB6-D0BB-8D32-66E0-AFCDB8F5C12E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569073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722405ED-C18C-8493-2F10-87EEFEDA0616}"/>
              </a:ext>
            </a:extLst>
          </p:cNvPr>
          <p:cNvCxnSpPr>
            <a:cxnSpLocks/>
          </p:cNvCxnSpPr>
          <p:nvPr/>
        </p:nvCxnSpPr>
        <p:spPr bwMode="auto">
          <a:xfrm>
            <a:off x="8256240" y="4653136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F3E6F54-FDC8-ED98-53BA-C96231BBD0A4}"/>
              </a:ext>
            </a:extLst>
          </p:cNvPr>
          <p:cNvSpPr txBox="1"/>
          <p:nvPr/>
        </p:nvSpPr>
        <p:spPr>
          <a:xfrm>
            <a:off x="8484323" y="4312311"/>
            <a:ext cx="1161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Data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C88B000C-0B26-422E-7B7C-982417684FA7}"/>
              </a:ext>
            </a:extLst>
          </p:cNvPr>
          <p:cNvCxnSpPr>
            <a:cxnSpLocks/>
          </p:cNvCxnSpPr>
          <p:nvPr/>
        </p:nvCxnSpPr>
        <p:spPr bwMode="auto">
          <a:xfrm flipH="1">
            <a:off x="8256240" y="4341728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01D73C9-ECD3-7D9E-CEE5-B6A541D84C58}"/>
              </a:ext>
            </a:extLst>
          </p:cNvPr>
          <p:cNvSpPr txBox="1"/>
          <p:nvPr/>
        </p:nvSpPr>
        <p:spPr>
          <a:xfrm>
            <a:off x="8223414" y="4095592"/>
            <a:ext cx="3057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Multi-STA </a:t>
            </a:r>
            <a:r>
              <a:rPr kumimoji="1" lang="en-US" altLang="ja-JP" sz="1400" b="1" dirty="0" err="1">
                <a:solidFill>
                  <a:schemeClr val="tx1"/>
                </a:solidFill>
              </a:rPr>
              <a:t>BlockAck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 frame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9C518744-6A39-C15A-EF56-7F0363DEF2C2}"/>
              </a:ext>
            </a:extLst>
          </p:cNvPr>
          <p:cNvCxnSpPr/>
          <p:nvPr/>
        </p:nvCxnSpPr>
        <p:spPr bwMode="auto">
          <a:xfrm>
            <a:off x="10265357" y="4095592"/>
            <a:ext cx="15493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B3D35F0F-ED19-37AF-3ABE-3E629D84D028}"/>
              </a:ext>
            </a:extLst>
          </p:cNvPr>
          <p:cNvCxnSpPr>
            <a:cxnSpLocks/>
          </p:cNvCxnSpPr>
          <p:nvPr/>
        </p:nvCxnSpPr>
        <p:spPr bwMode="auto">
          <a:xfrm flipH="1">
            <a:off x="8256240" y="5749100"/>
            <a:ext cx="1548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3F790647-F3A0-69C4-6810-194C614A176E}"/>
              </a:ext>
            </a:extLst>
          </p:cNvPr>
          <p:cNvCxnSpPr>
            <a:cxnSpLocks/>
          </p:cNvCxnSpPr>
          <p:nvPr/>
        </p:nvCxnSpPr>
        <p:spPr bwMode="auto">
          <a:xfrm>
            <a:off x="8256240" y="5461700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D7A05BB3-C531-5FC7-F2D9-9082A96FEE38}"/>
              </a:ext>
            </a:extLst>
          </p:cNvPr>
          <p:cNvCxnSpPr>
            <a:cxnSpLocks/>
          </p:cNvCxnSpPr>
          <p:nvPr/>
        </p:nvCxnSpPr>
        <p:spPr bwMode="auto">
          <a:xfrm>
            <a:off x="8256240" y="5517232"/>
            <a:ext cx="1549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D28AB0D-C693-5F18-B1F0-9E95D62BD349}"/>
              </a:ext>
            </a:extLst>
          </p:cNvPr>
          <p:cNvSpPr txBox="1"/>
          <p:nvPr/>
        </p:nvSpPr>
        <p:spPr>
          <a:xfrm>
            <a:off x="8223414" y="5497487"/>
            <a:ext cx="3057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Multi-STA </a:t>
            </a:r>
            <a:r>
              <a:rPr kumimoji="1" lang="en-US" altLang="ja-JP" sz="1400" b="1" dirty="0" err="1">
                <a:solidFill>
                  <a:schemeClr val="tx1"/>
                </a:solidFill>
              </a:rPr>
              <a:t>BlockAck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 frame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0B8E3C11-EEA4-6BEE-8EBA-4A8A6466077E}"/>
              </a:ext>
            </a:extLst>
          </p:cNvPr>
          <p:cNvSpPr/>
          <p:nvPr/>
        </p:nvSpPr>
        <p:spPr bwMode="auto">
          <a:xfrm>
            <a:off x="7680176" y="3178680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AID#1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49E16B8D-36B6-9C12-6734-111DB1D5F297}"/>
              </a:ext>
            </a:extLst>
          </p:cNvPr>
          <p:cNvSpPr/>
          <p:nvPr/>
        </p:nvSpPr>
        <p:spPr bwMode="auto">
          <a:xfrm>
            <a:off x="7680176" y="5056937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AID#2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91ACE8CD-6D7D-EF8A-ADC6-019F4F5DBA46}"/>
              </a:ext>
            </a:extLst>
          </p:cNvPr>
          <p:cNvSpPr/>
          <p:nvPr/>
        </p:nvSpPr>
        <p:spPr bwMode="auto">
          <a:xfrm>
            <a:off x="8509335" y="5056937"/>
            <a:ext cx="728062" cy="322328"/>
          </a:xfrm>
          <a:prstGeom prst="roundRect">
            <a:avLst/>
          </a:prstGeom>
          <a:ln w="63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AID#2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AED8C8D9-BEAC-9F1C-CE20-112E27F2AAB0}"/>
              </a:ext>
            </a:extLst>
          </p:cNvPr>
          <p:cNvSpPr txBox="1"/>
          <p:nvPr/>
        </p:nvSpPr>
        <p:spPr>
          <a:xfrm>
            <a:off x="9315737" y="1469126"/>
            <a:ext cx="1505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chemeClr val="tx1"/>
                </a:solidFill>
              </a:rPr>
              <a:t>Option B+1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082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11534</TotalTime>
  <Words>1886</Words>
  <Application>Microsoft Office PowerPoint</Application>
  <PresentationFormat>ワイド画面</PresentationFormat>
  <Paragraphs>266</Paragraphs>
  <Slides>15</Slides>
  <Notes>12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テーマ</vt:lpstr>
      <vt:lpstr>Document</vt:lpstr>
      <vt:lpstr>AID assignment for Seamless Roaming</vt:lpstr>
      <vt:lpstr>Abstract</vt:lpstr>
      <vt:lpstr>Background</vt:lpstr>
      <vt:lpstr>Roaming preparation procedure (1/2)</vt:lpstr>
      <vt:lpstr>Roaming preparation procedure (2/2)</vt:lpstr>
      <vt:lpstr>UL data transmission for roaming preparation procedure (1/6)</vt:lpstr>
      <vt:lpstr>UL data transmission for roaming preparation procedure (2/6)</vt:lpstr>
      <vt:lpstr>UL data transmission for roaming preparation procedure (3/6)</vt:lpstr>
      <vt:lpstr>UL data transmission for roaming preparation procedure (4/6)</vt:lpstr>
      <vt:lpstr>UL data transmission for roaming preparation procedure (5/6)</vt:lpstr>
      <vt:lpstr>UL data transmission for roaming preparation procedure (6/6)</vt:lpstr>
      <vt:lpstr>Conclusion</vt:lpstr>
      <vt:lpstr>References</vt:lpstr>
      <vt:lpstr>SP1</vt:lpstr>
      <vt:lpstr>SP2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井上恭輔/研究員</dc:creator>
  <cp:keywords/>
  <cp:lastModifiedBy>Sharp</cp:lastModifiedBy>
  <cp:revision>405</cp:revision>
  <cp:lastPrinted>1601-01-01T00:00:00Z</cp:lastPrinted>
  <dcterms:created xsi:type="dcterms:W3CDTF">2024-05-22T00:18:00Z</dcterms:created>
  <dcterms:modified xsi:type="dcterms:W3CDTF">2025-01-13T07:14:10Z</dcterms:modified>
  <cp:category>Name, Affiliation</cp:category>
</cp:coreProperties>
</file>