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93" r:id="rId4"/>
    <p:sldId id="294" r:id="rId5"/>
    <p:sldId id="295" r:id="rId6"/>
    <p:sldId id="296" r:id="rId7"/>
    <p:sldId id="291" r:id="rId8"/>
    <p:sldId id="298"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83" d="100"/>
          <a:sy n="83" d="100"/>
        </p:scale>
        <p:origin x="775"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Handling Asymmetric Switching for Non-Primary Channel Access</a:t>
            </a:r>
            <a:endParaRPr lang="en-GB" dirty="0"/>
          </a:p>
        </p:txBody>
      </p:sp>
      <p:sp>
        <p:nvSpPr>
          <p:cNvPr id="3074" name="Rectangle 2"/>
          <p:cNvSpPr>
            <a:spLocks noGrp="1" noChangeArrowheads="1"/>
          </p:cNvSpPr>
          <p:nvPr>
            <p:ph idx="1"/>
          </p:nvPr>
        </p:nvSpPr>
        <p:spPr/>
        <p:txBody>
          <a:bodyPr/>
          <a:lstStyle/>
          <a:p>
            <a:pPr algn="ctr"/>
            <a:r>
              <a:rPr lang="en-GB" dirty="0"/>
              <a:t>Date: 2024-11-19</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095574964"/>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6">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err="1"/>
              <a:t>TGbn</a:t>
            </a:r>
            <a:r>
              <a:rPr lang="en-US" altLang="zh-CN" sz="1800" b="0" dirty="0"/>
              <a:t> has decided to define NPCA mode which enables a STA to access the secondary channel while the primary channel is known to be busy due to OBSS traffic or other TBD conditions.</a:t>
            </a:r>
          </a:p>
          <a:p>
            <a:pPr>
              <a:buFont typeface="Arial" pitchFamily="34" charset="0"/>
              <a:buChar char="•"/>
            </a:pPr>
            <a:r>
              <a:rPr lang="en-US" altLang="zh-CN" sz="1800" b="0" dirty="0"/>
              <a:t>NPCA can improve channel utilization when the NPCA primary channel is not occupied by the OBSS transmission, and also reduces latency since it offers more opportunities to use the channel.</a:t>
            </a:r>
          </a:p>
          <a:p>
            <a:pPr>
              <a:buFont typeface="Arial" pitchFamily="34" charset="0"/>
              <a:buChar char="•"/>
            </a:pPr>
            <a:r>
              <a:rPr lang="en-US" altLang="zh-CN" sz="1800" b="0" dirty="0"/>
              <a:t>However, due to the nature of the wireless transmission, different STAs will see different OBSS transmissions in the air, and we should try to ensure that the transmitter and the receiver switch to the NPCA primary channel synchronously to obtain the above benefit.</a:t>
            </a:r>
            <a:endParaRPr lang="en-US" altLang="zh-CN" sz="14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Asymmetric Switching</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1906588"/>
          </a:xfrm>
        </p:spPr>
        <p:txBody>
          <a:bodyPr/>
          <a:lstStyle/>
          <a:p>
            <a:pPr>
              <a:buFont typeface="Arial" pitchFamily="34" charset="0"/>
              <a:buChar char="•"/>
            </a:pPr>
            <a:r>
              <a:rPr lang="en-US" altLang="zh-CN" sz="1800" b="0" dirty="0"/>
              <a:t>Due to different channel conditions, different STAs in the same BSS may decode an OBSS packet successfully or unsuccessfully. In that case, some STAs may switch to the NPCA primary channel, while others may not. </a:t>
            </a:r>
          </a:p>
          <a:p>
            <a:pPr>
              <a:buFont typeface="Arial" pitchFamily="34" charset="0"/>
              <a:buChar char="•"/>
            </a:pPr>
            <a:r>
              <a:rPr lang="en-US" altLang="zh-CN" sz="1800" b="0" dirty="0"/>
              <a:t>Example 1 - Non-AP STA switches, AP does not switch</a:t>
            </a:r>
          </a:p>
          <a:p>
            <a:pPr lvl="1">
              <a:buFont typeface="Arial" pitchFamily="34" charset="0"/>
              <a:buChar char="•"/>
            </a:pPr>
            <a:r>
              <a:rPr lang="en-US" altLang="zh-CN" sz="1400" dirty="0"/>
              <a:t>I</a:t>
            </a:r>
            <a:r>
              <a:rPr lang="en-US" altLang="zh-CN" sz="1400" b="0" dirty="0"/>
              <a:t>f a non-AP STA is closer to the transmitter of the OBSS packet while the AP is relatively far, the non-AP STA may switch to the NPCA primary channel, and the AP may still park on the primary channel</a:t>
            </a:r>
            <a:endParaRPr lang="en-US" altLang="zh-CN" sz="1000" b="0" dirty="0"/>
          </a:p>
        </p:txBody>
      </p:sp>
      <p:pic>
        <p:nvPicPr>
          <p:cNvPr id="6" name="图片 5">
            <a:extLst>
              <a:ext uri="{FF2B5EF4-FFF2-40B4-BE49-F238E27FC236}">
                <a16:creationId xmlns:a16="http://schemas.microsoft.com/office/drawing/2014/main" id="{FB78C727-A4FE-4486-95A9-2885A66F8410}"/>
              </a:ext>
            </a:extLst>
          </p:cNvPr>
          <p:cNvPicPr>
            <a:picLocks noChangeAspect="1"/>
          </p:cNvPicPr>
          <p:nvPr/>
        </p:nvPicPr>
        <p:blipFill>
          <a:blip r:embed="rId2"/>
          <a:stretch>
            <a:fillRect/>
          </a:stretch>
        </p:blipFill>
        <p:spPr>
          <a:xfrm>
            <a:off x="4716090" y="4682574"/>
            <a:ext cx="239197" cy="646718"/>
          </a:xfrm>
          <a:prstGeom prst="rect">
            <a:avLst/>
          </a:prstGeom>
        </p:spPr>
      </p:pic>
      <p:pic>
        <p:nvPicPr>
          <p:cNvPr id="7" name="图片 6">
            <a:extLst>
              <a:ext uri="{FF2B5EF4-FFF2-40B4-BE49-F238E27FC236}">
                <a16:creationId xmlns:a16="http://schemas.microsoft.com/office/drawing/2014/main" id="{3AF58417-AF6A-4627-AD1F-769217698E13}"/>
              </a:ext>
            </a:extLst>
          </p:cNvPr>
          <p:cNvPicPr>
            <a:picLocks noChangeAspect="1"/>
          </p:cNvPicPr>
          <p:nvPr/>
        </p:nvPicPr>
        <p:blipFill>
          <a:blip r:embed="rId3"/>
          <a:stretch>
            <a:fillRect/>
          </a:stretch>
        </p:blipFill>
        <p:spPr>
          <a:xfrm>
            <a:off x="5578853" y="4744795"/>
            <a:ext cx="516835" cy="495300"/>
          </a:xfrm>
          <a:prstGeom prst="rect">
            <a:avLst/>
          </a:prstGeom>
        </p:spPr>
      </p:pic>
      <p:sp>
        <p:nvSpPr>
          <p:cNvPr id="10" name="椭圆 9">
            <a:extLst>
              <a:ext uri="{FF2B5EF4-FFF2-40B4-BE49-F238E27FC236}">
                <a16:creationId xmlns:a16="http://schemas.microsoft.com/office/drawing/2014/main" id="{5CCE68A0-3F20-4C07-BBA4-5EEE323992D3}"/>
              </a:ext>
            </a:extLst>
          </p:cNvPr>
          <p:cNvSpPr/>
          <p:nvPr/>
        </p:nvSpPr>
        <p:spPr bwMode="auto">
          <a:xfrm>
            <a:off x="3575688"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接箭头连接符 18">
            <a:extLst>
              <a:ext uri="{FF2B5EF4-FFF2-40B4-BE49-F238E27FC236}">
                <a16:creationId xmlns:a16="http://schemas.microsoft.com/office/drawing/2014/main" id="{03F0FA86-B067-4EF9-8F59-A90CBF875D9A}"/>
              </a:ext>
            </a:extLst>
          </p:cNvPr>
          <p:cNvCxnSpPr>
            <a:cxnSpLocks/>
            <a:stCxn id="21" idx="3"/>
            <a:endCxn id="24" idx="1"/>
          </p:cNvCxnSpPr>
          <p:nvPr/>
        </p:nvCxnSpPr>
        <p:spPr bwMode="auto">
          <a:xfrm>
            <a:off x="7039906" y="4992445"/>
            <a:ext cx="501295" cy="134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椭圆 19">
            <a:extLst>
              <a:ext uri="{FF2B5EF4-FFF2-40B4-BE49-F238E27FC236}">
                <a16:creationId xmlns:a16="http://schemas.microsoft.com/office/drawing/2014/main" id="{EC86B9C4-CFD3-417C-A5EF-153603D2098A}"/>
              </a:ext>
            </a:extLst>
          </p:cNvPr>
          <p:cNvSpPr/>
          <p:nvPr/>
        </p:nvSpPr>
        <p:spPr bwMode="auto">
          <a:xfrm>
            <a:off x="5521489" y="3789573"/>
            <a:ext cx="2520000" cy="25200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1" name="图片 20">
            <a:extLst>
              <a:ext uri="{FF2B5EF4-FFF2-40B4-BE49-F238E27FC236}">
                <a16:creationId xmlns:a16="http://schemas.microsoft.com/office/drawing/2014/main" id="{B5EE5D4E-5826-40FE-8E69-FA763603AA9F}"/>
              </a:ext>
            </a:extLst>
          </p:cNvPr>
          <p:cNvPicPr>
            <a:picLocks noChangeAspect="1"/>
          </p:cNvPicPr>
          <p:nvPr/>
        </p:nvPicPr>
        <p:blipFill>
          <a:blip r:embed="rId3"/>
          <a:stretch>
            <a:fillRect/>
          </a:stretch>
        </p:blipFill>
        <p:spPr>
          <a:xfrm>
            <a:off x="6523071" y="4744795"/>
            <a:ext cx="516835" cy="495300"/>
          </a:xfrm>
          <a:prstGeom prst="rect">
            <a:avLst/>
          </a:prstGeom>
        </p:spPr>
      </p:pic>
      <p:sp>
        <p:nvSpPr>
          <p:cNvPr id="22" name="椭圆 21">
            <a:extLst>
              <a:ext uri="{FF2B5EF4-FFF2-40B4-BE49-F238E27FC236}">
                <a16:creationId xmlns:a16="http://schemas.microsoft.com/office/drawing/2014/main" id="{07F4F114-F2BC-4B76-A02E-0BB7CF41A5A2}"/>
              </a:ext>
            </a:extLst>
          </p:cNvPr>
          <p:cNvSpPr/>
          <p:nvPr/>
        </p:nvSpPr>
        <p:spPr bwMode="auto">
          <a:xfrm>
            <a:off x="6400800"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4" name="图片 23">
            <a:extLst>
              <a:ext uri="{FF2B5EF4-FFF2-40B4-BE49-F238E27FC236}">
                <a16:creationId xmlns:a16="http://schemas.microsoft.com/office/drawing/2014/main" id="{5F3CB303-B993-4E6C-8C83-70982D6003D4}"/>
              </a:ext>
            </a:extLst>
          </p:cNvPr>
          <p:cNvPicPr>
            <a:picLocks noChangeAspect="1"/>
          </p:cNvPicPr>
          <p:nvPr/>
        </p:nvPicPr>
        <p:blipFill>
          <a:blip r:embed="rId2"/>
          <a:stretch>
            <a:fillRect/>
          </a:stretch>
        </p:blipFill>
        <p:spPr>
          <a:xfrm>
            <a:off x="7541201" y="4682574"/>
            <a:ext cx="239197" cy="646718"/>
          </a:xfrm>
          <a:prstGeom prst="rect">
            <a:avLst/>
          </a:prstGeom>
        </p:spPr>
      </p:pic>
      <p:sp>
        <p:nvSpPr>
          <p:cNvPr id="28" name="矩形 27">
            <a:extLst>
              <a:ext uri="{FF2B5EF4-FFF2-40B4-BE49-F238E27FC236}">
                <a16:creationId xmlns:a16="http://schemas.microsoft.com/office/drawing/2014/main" id="{58122AAE-AFE1-4F1D-8A5A-BA73CB603C03}"/>
              </a:ext>
            </a:extLst>
          </p:cNvPr>
          <p:cNvSpPr/>
          <p:nvPr/>
        </p:nvSpPr>
        <p:spPr>
          <a:xfrm>
            <a:off x="6425044" y="5230165"/>
            <a:ext cx="990600" cy="461665"/>
          </a:xfrm>
          <a:prstGeom prst="rect">
            <a:avLst/>
          </a:prstGeom>
        </p:spPr>
        <p:txBody>
          <a:bodyPr wrap="square">
            <a:spAutoFit/>
          </a:bodyPr>
          <a:lstStyle/>
          <a:p>
            <a:r>
              <a:rPr lang="en-US" altLang="zh-CN" sz="1200" dirty="0">
                <a:solidFill>
                  <a:srgbClr val="FF0000"/>
                </a:solidFill>
              </a:rPr>
              <a:t>OBSS non-AP STA</a:t>
            </a:r>
            <a:endParaRPr lang="zh-CN" altLang="en-US" sz="1200" dirty="0">
              <a:solidFill>
                <a:srgbClr val="FF0000"/>
              </a:solidFill>
            </a:endParaRPr>
          </a:p>
        </p:txBody>
      </p:sp>
      <p:sp>
        <p:nvSpPr>
          <p:cNvPr id="29" name="矩形 28">
            <a:extLst>
              <a:ext uri="{FF2B5EF4-FFF2-40B4-BE49-F238E27FC236}">
                <a16:creationId xmlns:a16="http://schemas.microsoft.com/office/drawing/2014/main" id="{AD5BF27E-B240-498C-B0D9-0AD4531F0841}"/>
              </a:ext>
            </a:extLst>
          </p:cNvPr>
          <p:cNvSpPr/>
          <p:nvPr/>
        </p:nvSpPr>
        <p:spPr>
          <a:xfrm>
            <a:off x="7436438" y="5228302"/>
            <a:ext cx="696471" cy="461665"/>
          </a:xfrm>
          <a:prstGeom prst="rect">
            <a:avLst/>
          </a:prstGeom>
        </p:spPr>
        <p:txBody>
          <a:bodyPr wrap="square">
            <a:spAutoFit/>
          </a:bodyPr>
          <a:lstStyle/>
          <a:p>
            <a:r>
              <a:rPr lang="en-US" altLang="zh-CN" sz="1200" dirty="0">
                <a:solidFill>
                  <a:srgbClr val="FF0000"/>
                </a:solidFill>
              </a:rPr>
              <a:t>OBSS AP</a:t>
            </a:r>
            <a:endParaRPr lang="zh-CN" altLang="en-US" sz="1200" dirty="0">
              <a:solidFill>
                <a:srgbClr val="FF0000"/>
              </a:solidFill>
            </a:endParaRPr>
          </a:p>
        </p:txBody>
      </p:sp>
      <p:sp>
        <p:nvSpPr>
          <p:cNvPr id="30" name="矩形 29">
            <a:extLst>
              <a:ext uri="{FF2B5EF4-FFF2-40B4-BE49-F238E27FC236}">
                <a16:creationId xmlns:a16="http://schemas.microsoft.com/office/drawing/2014/main" id="{4E47D225-6448-457E-B418-B1AF2C304A4A}"/>
              </a:ext>
            </a:extLst>
          </p:cNvPr>
          <p:cNvSpPr/>
          <p:nvPr/>
        </p:nvSpPr>
        <p:spPr bwMode="auto">
          <a:xfrm>
            <a:off x="7157088" y="4783667"/>
            <a:ext cx="239197" cy="1278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矩形 30">
            <a:extLst>
              <a:ext uri="{FF2B5EF4-FFF2-40B4-BE49-F238E27FC236}">
                <a16:creationId xmlns:a16="http://schemas.microsoft.com/office/drawing/2014/main" id="{641CCEC6-5D86-461C-B3B1-2E30DAE20124}"/>
              </a:ext>
            </a:extLst>
          </p:cNvPr>
          <p:cNvSpPr/>
          <p:nvPr/>
        </p:nvSpPr>
        <p:spPr>
          <a:xfrm>
            <a:off x="6781488" y="4457389"/>
            <a:ext cx="1134525" cy="276999"/>
          </a:xfrm>
          <a:prstGeom prst="rect">
            <a:avLst/>
          </a:prstGeom>
        </p:spPr>
        <p:txBody>
          <a:bodyPr wrap="square">
            <a:spAutoFit/>
          </a:bodyPr>
          <a:lstStyle/>
          <a:p>
            <a:r>
              <a:rPr lang="en-US" altLang="zh-CN" sz="1200" dirty="0">
                <a:solidFill>
                  <a:srgbClr val="FF0000"/>
                </a:solidFill>
              </a:rPr>
              <a:t>OBSS Packet</a:t>
            </a:r>
            <a:endParaRPr lang="zh-CN" altLang="en-US" sz="1200" dirty="0">
              <a:solidFill>
                <a:srgbClr val="FF0000"/>
              </a:solidFill>
            </a:endParaRPr>
          </a:p>
        </p:txBody>
      </p:sp>
      <p:cxnSp>
        <p:nvCxnSpPr>
          <p:cNvPr id="32" name="直接箭头连接符 31">
            <a:extLst>
              <a:ext uri="{FF2B5EF4-FFF2-40B4-BE49-F238E27FC236}">
                <a16:creationId xmlns:a16="http://schemas.microsoft.com/office/drawing/2014/main" id="{E69D49B2-6710-440A-9E67-CE51FCBF0C3B}"/>
              </a:ext>
            </a:extLst>
          </p:cNvPr>
          <p:cNvCxnSpPr>
            <a:cxnSpLocks/>
          </p:cNvCxnSpPr>
          <p:nvPr/>
        </p:nvCxnSpPr>
        <p:spPr bwMode="auto">
          <a:xfrm flipH="1" flipV="1">
            <a:off x="6235111" y="3927508"/>
            <a:ext cx="554147" cy="1064937"/>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4" name="文本框 33">
            <a:extLst>
              <a:ext uri="{FF2B5EF4-FFF2-40B4-BE49-F238E27FC236}">
                <a16:creationId xmlns:a16="http://schemas.microsoft.com/office/drawing/2014/main" id="{BF70EB9C-8356-4C99-BC88-1AD2D472506D}"/>
              </a:ext>
            </a:extLst>
          </p:cNvPr>
          <p:cNvSpPr txBox="1"/>
          <p:nvPr/>
        </p:nvSpPr>
        <p:spPr>
          <a:xfrm>
            <a:off x="540600" y="3927508"/>
            <a:ext cx="3035088" cy="1815882"/>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rgbClr val="FF0000"/>
                </a:solidFill>
              </a:rPr>
              <a:t>Motivation: </a:t>
            </a:r>
          </a:p>
          <a:p>
            <a:pPr marL="285750" indent="-285750">
              <a:buFont typeface="Arial" panose="020B0604020202020204" pitchFamily="34" charset="0"/>
              <a:buChar char="•"/>
            </a:pPr>
            <a:r>
              <a:rPr lang="en-US" altLang="zh-CN" sz="1400" dirty="0">
                <a:solidFill>
                  <a:srgbClr val="FF0000"/>
                </a:solidFill>
              </a:rPr>
              <a:t>If the non-AP STA knows that the AP does not switch, it should also stay on the primary channel:</a:t>
            </a:r>
          </a:p>
          <a:p>
            <a:pPr marL="285750" indent="-285750">
              <a:buFont typeface="Arial" panose="020B0604020202020204" pitchFamily="34" charset="0"/>
              <a:buChar char="•"/>
            </a:pPr>
            <a:r>
              <a:rPr lang="en-US" altLang="zh-CN" sz="1400" dirty="0">
                <a:solidFill>
                  <a:srgbClr val="FF0000"/>
                </a:solidFill>
              </a:rPr>
              <a:t>It can receive some short packet from the AP;</a:t>
            </a:r>
          </a:p>
          <a:p>
            <a:pPr marL="285750" indent="-285750">
              <a:buFont typeface="Arial" panose="020B0604020202020204" pitchFamily="34" charset="0"/>
              <a:buChar char="•"/>
            </a:pPr>
            <a:r>
              <a:rPr lang="en-US" altLang="zh-CN" sz="1400" dirty="0">
                <a:solidFill>
                  <a:srgbClr val="FF0000"/>
                </a:solidFill>
              </a:rPr>
              <a:t>It can perform SR transmission if conditions satisfy</a:t>
            </a:r>
            <a:endParaRPr lang="zh-CN" altLang="en-US" sz="1400" dirty="0">
              <a:solidFill>
                <a:srgbClr val="FF0000"/>
              </a:solidFill>
            </a:endParaRPr>
          </a:p>
        </p:txBody>
      </p:sp>
    </p:spTree>
    <p:extLst>
      <p:ext uri="{BB962C8B-B14F-4D97-AF65-F5344CB8AC3E}">
        <p14:creationId xmlns:p14="http://schemas.microsoft.com/office/powerpoint/2010/main" val="84445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Asymmetric Switching</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1906588"/>
          </a:xfrm>
        </p:spPr>
        <p:txBody>
          <a:bodyPr/>
          <a:lstStyle/>
          <a:p>
            <a:pPr>
              <a:buFont typeface="Arial" pitchFamily="34" charset="0"/>
              <a:buChar char="•"/>
            </a:pPr>
            <a:r>
              <a:rPr lang="en-US" altLang="zh-CN" sz="1800" b="0" dirty="0"/>
              <a:t>Due to different channel conditions, different STAs in the same BSS may decode an OBSS packet successfully or unsuccessfully. In that case, some STAs may switch to the NPCA primary channel, while others may not. </a:t>
            </a:r>
          </a:p>
          <a:p>
            <a:pPr>
              <a:buFont typeface="Arial" pitchFamily="34" charset="0"/>
              <a:buChar char="•"/>
            </a:pPr>
            <a:r>
              <a:rPr lang="en-US" altLang="zh-CN" sz="1800" b="0" dirty="0"/>
              <a:t>Example 2 – AP switches, non-AP STA does not switch</a:t>
            </a:r>
          </a:p>
          <a:p>
            <a:pPr lvl="1">
              <a:buFont typeface="Arial" pitchFamily="34" charset="0"/>
              <a:buChar char="•"/>
            </a:pPr>
            <a:r>
              <a:rPr lang="en-US" altLang="zh-CN" sz="1400" dirty="0"/>
              <a:t>I</a:t>
            </a:r>
            <a:r>
              <a:rPr lang="en-US" altLang="zh-CN" sz="1400" b="0" dirty="0"/>
              <a:t>f the AP is closer to the transmitter of the OBSS packet while a non-AP STA is relatively far, the AP may switch to the NPCA primary channel, and the </a:t>
            </a:r>
            <a:r>
              <a:rPr lang="en-US" altLang="zh-CN" sz="1400" dirty="0"/>
              <a:t>non-AP STA</a:t>
            </a:r>
            <a:r>
              <a:rPr lang="en-US" altLang="zh-CN" sz="1400" b="0" dirty="0"/>
              <a:t> may still park on the primary channel</a:t>
            </a:r>
            <a:endParaRPr lang="en-US" altLang="zh-CN" sz="1000" b="0" dirty="0"/>
          </a:p>
        </p:txBody>
      </p:sp>
      <p:pic>
        <p:nvPicPr>
          <p:cNvPr id="6" name="图片 5">
            <a:extLst>
              <a:ext uri="{FF2B5EF4-FFF2-40B4-BE49-F238E27FC236}">
                <a16:creationId xmlns:a16="http://schemas.microsoft.com/office/drawing/2014/main" id="{FB78C727-A4FE-4486-95A9-2885A66F8410}"/>
              </a:ext>
            </a:extLst>
          </p:cNvPr>
          <p:cNvPicPr>
            <a:picLocks noChangeAspect="1"/>
          </p:cNvPicPr>
          <p:nvPr/>
        </p:nvPicPr>
        <p:blipFill>
          <a:blip r:embed="rId2"/>
          <a:stretch>
            <a:fillRect/>
          </a:stretch>
        </p:blipFill>
        <p:spPr>
          <a:xfrm>
            <a:off x="5529928" y="4682574"/>
            <a:ext cx="239197" cy="646718"/>
          </a:xfrm>
          <a:prstGeom prst="rect">
            <a:avLst/>
          </a:prstGeom>
        </p:spPr>
      </p:pic>
      <p:pic>
        <p:nvPicPr>
          <p:cNvPr id="7" name="图片 6">
            <a:extLst>
              <a:ext uri="{FF2B5EF4-FFF2-40B4-BE49-F238E27FC236}">
                <a16:creationId xmlns:a16="http://schemas.microsoft.com/office/drawing/2014/main" id="{3AF58417-AF6A-4627-AD1F-769217698E13}"/>
              </a:ext>
            </a:extLst>
          </p:cNvPr>
          <p:cNvPicPr>
            <a:picLocks noChangeAspect="1"/>
          </p:cNvPicPr>
          <p:nvPr/>
        </p:nvPicPr>
        <p:blipFill>
          <a:blip r:embed="rId3"/>
          <a:stretch>
            <a:fillRect/>
          </a:stretch>
        </p:blipFill>
        <p:spPr>
          <a:xfrm>
            <a:off x="4586313" y="4818856"/>
            <a:ext cx="516835" cy="495300"/>
          </a:xfrm>
          <a:prstGeom prst="rect">
            <a:avLst/>
          </a:prstGeom>
        </p:spPr>
      </p:pic>
      <p:sp>
        <p:nvSpPr>
          <p:cNvPr id="10" name="椭圆 9">
            <a:extLst>
              <a:ext uri="{FF2B5EF4-FFF2-40B4-BE49-F238E27FC236}">
                <a16:creationId xmlns:a16="http://schemas.microsoft.com/office/drawing/2014/main" id="{5CCE68A0-3F20-4C07-BBA4-5EEE323992D3}"/>
              </a:ext>
            </a:extLst>
          </p:cNvPr>
          <p:cNvSpPr/>
          <p:nvPr/>
        </p:nvSpPr>
        <p:spPr bwMode="auto">
          <a:xfrm>
            <a:off x="4389526"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接箭头连接符 18">
            <a:extLst>
              <a:ext uri="{FF2B5EF4-FFF2-40B4-BE49-F238E27FC236}">
                <a16:creationId xmlns:a16="http://schemas.microsoft.com/office/drawing/2014/main" id="{03F0FA86-B067-4EF9-8F59-A90CBF875D9A}"/>
              </a:ext>
            </a:extLst>
          </p:cNvPr>
          <p:cNvCxnSpPr>
            <a:cxnSpLocks/>
            <a:stCxn id="21" idx="3"/>
            <a:endCxn id="24" idx="1"/>
          </p:cNvCxnSpPr>
          <p:nvPr/>
        </p:nvCxnSpPr>
        <p:spPr bwMode="auto">
          <a:xfrm>
            <a:off x="7039906" y="4992445"/>
            <a:ext cx="501295" cy="134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椭圆 19">
            <a:extLst>
              <a:ext uri="{FF2B5EF4-FFF2-40B4-BE49-F238E27FC236}">
                <a16:creationId xmlns:a16="http://schemas.microsoft.com/office/drawing/2014/main" id="{EC86B9C4-CFD3-417C-A5EF-153603D2098A}"/>
              </a:ext>
            </a:extLst>
          </p:cNvPr>
          <p:cNvSpPr/>
          <p:nvPr/>
        </p:nvSpPr>
        <p:spPr bwMode="auto">
          <a:xfrm>
            <a:off x="5521489" y="3789573"/>
            <a:ext cx="2520000" cy="25200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1" name="图片 20">
            <a:extLst>
              <a:ext uri="{FF2B5EF4-FFF2-40B4-BE49-F238E27FC236}">
                <a16:creationId xmlns:a16="http://schemas.microsoft.com/office/drawing/2014/main" id="{B5EE5D4E-5826-40FE-8E69-FA763603AA9F}"/>
              </a:ext>
            </a:extLst>
          </p:cNvPr>
          <p:cNvPicPr>
            <a:picLocks noChangeAspect="1"/>
          </p:cNvPicPr>
          <p:nvPr/>
        </p:nvPicPr>
        <p:blipFill>
          <a:blip r:embed="rId3"/>
          <a:stretch>
            <a:fillRect/>
          </a:stretch>
        </p:blipFill>
        <p:spPr>
          <a:xfrm>
            <a:off x="6523071" y="4744795"/>
            <a:ext cx="516835" cy="495300"/>
          </a:xfrm>
          <a:prstGeom prst="rect">
            <a:avLst/>
          </a:prstGeom>
        </p:spPr>
      </p:pic>
      <p:sp>
        <p:nvSpPr>
          <p:cNvPr id="22" name="椭圆 21">
            <a:extLst>
              <a:ext uri="{FF2B5EF4-FFF2-40B4-BE49-F238E27FC236}">
                <a16:creationId xmlns:a16="http://schemas.microsoft.com/office/drawing/2014/main" id="{07F4F114-F2BC-4B76-A02E-0BB7CF41A5A2}"/>
              </a:ext>
            </a:extLst>
          </p:cNvPr>
          <p:cNvSpPr/>
          <p:nvPr/>
        </p:nvSpPr>
        <p:spPr bwMode="auto">
          <a:xfrm>
            <a:off x="6400800"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4" name="图片 23">
            <a:extLst>
              <a:ext uri="{FF2B5EF4-FFF2-40B4-BE49-F238E27FC236}">
                <a16:creationId xmlns:a16="http://schemas.microsoft.com/office/drawing/2014/main" id="{5F3CB303-B993-4E6C-8C83-70982D6003D4}"/>
              </a:ext>
            </a:extLst>
          </p:cNvPr>
          <p:cNvPicPr>
            <a:picLocks noChangeAspect="1"/>
          </p:cNvPicPr>
          <p:nvPr/>
        </p:nvPicPr>
        <p:blipFill>
          <a:blip r:embed="rId2"/>
          <a:stretch>
            <a:fillRect/>
          </a:stretch>
        </p:blipFill>
        <p:spPr>
          <a:xfrm>
            <a:off x="7541201" y="4682574"/>
            <a:ext cx="239197" cy="646718"/>
          </a:xfrm>
          <a:prstGeom prst="rect">
            <a:avLst/>
          </a:prstGeom>
        </p:spPr>
      </p:pic>
      <p:sp>
        <p:nvSpPr>
          <p:cNvPr id="28" name="矩形 27">
            <a:extLst>
              <a:ext uri="{FF2B5EF4-FFF2-40B4-BE49-F238E27FC236}">
                <a16:creationId xmlns:a16="http://schemas.microsoft.com/office/drawing/2014/main" id="{58122AAE-AFE1-4F1D-8A5A-BA73CB603C03}"/>
              </a:ext>
            </a:extLst>
          </p:cNvPr>
          <p:cNvSpPr/>
          <p:nvPr/>
        </p:nvSpPr>
        <p:spPr>
          <a:xfrm>
            <a:off x="6425044" y="5230165"/>
            <a:ext cx="990600" cy="461665"/>
          </a:xfrm>
          <a:prstGeom prst="rect">
            <a:avLst/>
          </a:prstGeom>
        </p:spPr>
        <p:txBody>
          <a:bodyPr wrap="square">
            <a:spAutoFit/>
          </a:bodyPr>
          <a:lstStyle/>
          <a:p>
            <a:r>
              <a:rPr lang="en-US" altLang="zh-CN" sz="1200" dirty="0">
                <a:solidFill>
                  <a:srgbClr val="FF0000"/>
                </a:solidFill>
              </a:rPr>
              <a:t>OBSS non-AP STA</a:t>
            </a:r>
            <a:endParaRPr lang="zh-CN" altLang="en-US" sz="1200" dirty="0">
              <a:solidFill>
                <a:srgbClr val="FF0000"/>
              </a:solidFill>
            </a:endParaRPr>
          </a:p>
        </p:txBody>
      </p:sp>
      <p:sp>
        <p:nvSpPr>
          <p:cNvPr id="29" name="矩形 28">
            <a:extLst>
              <a:ext uri="{FF2B5EF4-FFF2-40B4-BE49-F238E27FC236}">
                <a16:creationId xmlns:a16="http://schemas.microsoft.com/office/drawing/2014/main" id="{AD5BF27E-B240-498C-B0D9-0AD4531F0841}"/>
              </a:ext>
            </a:extLst>
          </p:cNvPr>
          <p:cNvSpPr/>
          <p:nvPr/>
        </p:nvSpPr>
        <p:spPr>
          <a:xfrm>
            <a:off x="7436438" y="5228302"/>
            <a:ext cx="696471" cy="461665"/>
          </a:xfrm>
          <a:prstGeom prst="rect">
            <a:avLst/>
          </a:prstGeom>
        </p:spPr>
        <p:txBody>
          <a:bodyPr wrap="square">
            <a:spAutoFit/>
          </a:bodyPr>
          <a:lstStyle/>
          <a:p>
            <a:r>
              <a:rPr lang="en-US" altLang="zh-CN" sz="1200" dirty="0">
                <a:solidFill>
                  <a:srgbClr val="FF0000"/>
                </a:solidFill>
              </a:rPr>
              <a:t>OBSS AP</a:t>
            </a:r>
            <a:endParaRPr lang="zh-CN" altLang="en-US" sz="1200" dirty="0">
              <a:solidFill>
                <a:srgbClr val="FF0000"/>
              </a:solidFill>
            </a:endParaRPr>
          </a:p>
        </p:txBody>
      </p:sp>
      <p:sp>
        <p:nvSpPr>
          <p:cNvPr id="30" name="矩形 29">
            <a:extLst>
              <a:ext uri="{FF2B5EF4-FFF2-40B4-BE49-F238E27FC236}">
                <a16:creationId xmlns:a16="http://schemas.microsoft.com/office/drawing/2014/main" id="{4E47D225-6448-457E-B418-B1AF2C304A4A}"/>
              </a:ext>
            </a:extLst>
          </p:cNvPr>
          <p:cNvSpPr/>
          <p:nvPr/>
        </p:nvSpPr>
        <p:spPr bwMode="auto">
          <a:xfrm>
            <a:off x="7157088" y="4783667"/>
            <a:ext cx="239197" cy="1278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矩形 30">
            <a:extLst>
              <a:ext uri="{FF2B5EF4-FFF2-40B4-BE49-F238E27FC236}">
                <a16:creationId xmlns:a16="http://schemas.microsoft.com/office/drawing/2014/main" id="{641CCEC6-5D86-461C-B3B1-2E30DAE20124}"/>
              </a:ext>
            </a:extLst>
          </p:cNvPr>
          <p:cNvSpPr/>
          <p:nvPr/>
        </p:nvSpPr>
        <p:spPr>
          <a:xfrm>
            <a:off x="6781488" y="4457389"/>
            <a:ext cx="1134525" cy="276999"/>
          </a:xfrm>
          <a:prstGeom prst="rect">
            <a:avLst/>
          </a:prstGeom>
        </p:spPr>
        <p:txBody>
          <a:bodyPr wrap="square">
            <a:spAutoFit/>
          </a:bodyPr>
          <a:lstStyle/>
          <a:p>
            <a:r>
              <a:rPr lang="en-US" altLang="zh-CN" sz="1200" dirty="0">
                <a:solidFill>
                  <a:srgbClr val="FF0000"/>
                </a:solidFill>
              </a:rPr>
              <a:t>OBSS Packet</a:t>
            </a:r>
            <a:endParaRPr lang="zh-CN" altLang="en-US" sz="1200" dirty="0">
              <a:solidFill>
                <a:srgbClr val="FF0000"/>
              </a:solidFill>
            </a:endParaRPr>
          </a:p>
        </p:txBody>
      </p:sp>
      <p:cxnSp>
        <p:nvCxnSpPr>
          <p:cNvPr id="32" name="直接箭头连接符 31">
            <a:extLst>
              <a:ext uri="{FF2B5EF4-FFF2-40B4-BE49-F238E27FC236}">
                <a16:creationId xmlns:a16="http://schemas.microsoft.com/office/drawing/2014/main" id="{E69D49B2-6710-440A-9E67-CE51FCBF0C3B}"/>
              </a:ext>
            </a:extLst>
          </p:cNvPr>
          <p:cNvCxnSpPr>
            <a:cxnSpLocks/>
          </p:cNvCxnSpPr>
          <p:nvPr/>
        </p:nvCxnSpPr>
        <p:spPr bwMode="auto">
          <a:xfrm flipH="1" flipV="1">
            <a:off x="6235111" y="3927508"/>
            <a:ext cx="554147" cy="1064937"/>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4" name="文本框 33">
            <a:extLst>
              <a:ext uri="{FF2B5EF4-FFF2-40B4-BE49-F238E27FC236}">
                <a16:creationId xmlns:a16="http://schemas.microsoft.com/office/drawing/2014/main" id="{BF70EB9C-8356-4C99-BC88-1AD2D472506D}"/>
              </a:ext>
            </a:extLst>
          </p:cNvPr>
          <p:cNvSpPr txBox="1"/>
          <p:nvPr/>
        </p:nvSpPr>
        <p:spPr>
          <a:xfrm>
            <a:off x="540600" y="3927508"/>
            <a:ext cx="3035088" cy="1169551"/>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rgbClr val="FF0000"/>
                </a:solidFill>
              </a:rPr>
              <a:t>Motivation: </a:t>
            </a:r>
          </a:p>
          <a:p>
            <a:pPr marL="285750" indent="-285750">
              <a:buFont typeface="Arial" panose="020B0604020202020204" pitchFamily="34" charset="0"/>
              <a:buChar char="•"/>
            </a:pPr>
            <a:r>
              <a:rPr lang="en-US" altLang="zh-CN" sz="1400" dirty="0">
                <a:solidFill>
                  <a:srgbClr val="FF0000"/>
                </a:solidFill>
              </a:rPr>
              <a:t>If the AP knows that the non-AP STA does not switch, it should avoid transmitting to that non-AP STA when performing NPCA</a:t>
            </a:r>
            <a:endParaRPr lang="zh-CN" altLang="en-US" sz="1400" dirty="0">
              <a:solidFill>
                <a:srgbClr val="FF0000"/>
              </a:solidFill>
            </a:endParaRPr>
          </a:p>
        </p:txBody>
      </p:sp>
    </p:spTree>
    <p:extLst>
      <p:ext uri="{BB962C8B-B14F-4D97-AF65-F5344CB8AC3E}">
        <p14:creationId xmlns:p14="http://schemas.microsoft.com/office/powerpoint/2010/main" val="24549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Solution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21188"/>
          </a:xfrm>
        </p:spPr>
        <p:txBody>
          <a:bodyPr/>
          <a:lstStyle/>
          <a:p>
            <a:pPr>
              <a:buFont typeface="Arial" pitchFamily="34" charset="0"/>
              <a:buChar char="•"/>
            </a:pPr>
            <a:r>
              <a:rPr lang="en-US" altLang="zh-CN" sz="1800" b="0" dirty="0"/>
              <a:t>In order to solve the issue in example 1:</a:t>
            </a:r>
          </a:p>
          <a:p>
            <a:pPr>
              <a:buFont typeface="Arial" pitchFamily="34" charset="0"/>
              <a:buChar char="•"/>
            </a:pPr>
            <a:r>
              <a:rPr lang="en-US" altLang="zh-CN" sz="1800" b="0" dirty="0"/>
              <a:t>AP can announce a list of MAC addresses of OBSS STAs, where the AP switches to the NPCA primary channel when receiving the packets from those OBSS STAs</a:t>
            </a:r>
          </a:p>
          <a:p>
            <a:pPr>
              <a:buFont typeface="Arial" pitchFamily="34" charset="0"/>
              <a:buChar char="•"/>
            </a:pPr>
            <a:r>
              <a:rPr lang="en-US" altLang="zh-CN" sz="1800" b="0" dirty="0"/>
              <a:t>Non-AP STAs will only perform NPCA when receiving OBSS packets transmitted from those OBSS STAs</a:t>
            </a:r>
          </a:p>
          <a:p>
            <a:pPr>
              <a:buFont typeface="Arial" pitchFamily="34" charset="0"/>
              <a:buChar char="•"/>
            </a:pPr>
            <a:endParaRPr lang="en-US" altLang="zh-CN" sz="1800" b="0" dirty="0"/>
          </a:p>
          <a:p>
            <a:pPr>
              <a:buFont typeface="Arial" pitchFamily="34" charset="0"/>
              <a:buChar char="•"/>
            </a:pPr>
            <a:r>
              <a:rPr lang="en-US" altLang="zh-CN" sz="1800" b="0" dirty="0"/>
              <a:t>Simplified solution:</a:t>
            </a:r>
          </a:p>
          <a:p>
            <a:pPr>
              <a:buFont typeface="Arial" pitchFamily="34" charset="0"/>
              <a:buChar char="•"/>
            </a:pPr>
            <a:r>
              <a:rPr lang="en-US" altLang="zh-CN" sz="1800" b="0" dirty="0"/>
              <a:t>Because OBSS STAs can be moving, it is difficult for the AP and non-AP STAs to manage the list of OBSS STAs in a timely manner. To simplify the solution, the AP can just announce a list of MAC address of OBSS APs (or BSS colors of those APs)</a:t>
            </a:r>
          </a:p>
          <a:p>
            <a:pPr>
              <a:buFont typeface="Arial" pitchFamily="34" charset="0"/>
              <a:buChar char="•"/>
            </a:pPr>
            <a:r>
              <a:rPr lang="en-US" altLang="zh-CN" sz="1800" b="0" dirty="0"/>
              <a:t>Non-AP STAs will only perform NPCA when receiving OBSS packets with RA/TA matching any of the MAC address (or BSS color) in the list</a:t>
            </a:r>
          </a:p>
        </p:txBody>
      </p:sp>
    </p:spTree>
    <p:extLst>
      <p:ext uri="{BB962C8B-B14F-4D97-AF65-F5344CB8AC3E}">
        <p14:creationId xmlns:p14="http://schemas.microsoft.com/office/powerpoint/2010/main" val="3729043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Solution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3963988"/>
          </a:xfrm>
        </p:spPr>
        <p:txBody>
          <a:bodyPr/>
          <a:lstStyle/>
          <a:p>
            <a:pPr>
              <a:buFont typeface="Arial" pitchFamily="34" charset="0"/>
              <a:buChar char="•"/>
            </a:pPr>
            <a:r>
              <a:rPr lang="en-US" altLang="zh-CN" sz="1800" b="0" dirty="0"/>
              <a:t>In order to solve the issue in example 2:</a:t>
            </a:r>
          </a:p>
          <a:p>
            <a:pPr>
              <a:buFont typeface="Arial" pitchFamily="34" charset="0"/>
              <a:buChar char="•"/>
            </a:pPr>
            <a:r>
              <a:rPr lang="en-US" altLang="zh-CN" sz="1800" b="0" dirty="0"/>
              <a:t>Non-AP STA also needs to indicate to the AP: a list of OBSS STA MAC addresses</a:t>
            </a:r>
          </a:p>
          <a:p>
            <a:pPr>
              <a:buFont typeface="Arial" pitchFamily="34" charset="0"/>
              <a:buChar char="•"/>
            </a:pPr>
            <a:r>
              <a:rPr lang="en-US" altLang="zh-CN" sz="1800" b="0" dirty="0"/>
              <a:t>During NPCA, AP will only transmit to the non-AP STA if the NPCA is performed due to an OBSS packet transmitted by one of those OBSS STAs</a:t>
            </a:r>
          </a:p>
          <a:p>
            <a:pPr>
              <a:buFont typeface="Arial" pitchFamily="34" charset="0"/>
              <a:buChar char="•"/>
            </a:pPr>
            <a:endParaRPr lang="en-US" altLang="zh-CN" sz="1800" b="0" dirty="0"/>
          </a:p>
          <a:p>
            <a:pPr>
              <a:buFont typeface="Arial" pitchFamily="34" charset="0"/>
              <a:buChar char="•"/>
            </a:pPr>
            <a:r>
              <a:rPr lang="en-US" altLang="zh-CN" sz="1800" b="0" dirty="0"/>
              <a:t>A simplified solution could also be:</a:t>
            </a:r>
          </a:p>
          <a:p>
            <a:pPr lvl="1">
              <a:buFont typeface="Arial" pitchFamily="34" charset="0"/>
              <a:buChar char="•"/>
            </a:pPr>
            <a:r>
              <a:rPr lang="en-US" altLang="zh-CN" sz="1400" dirty="0"/>
              <a:t>The non-AP STA indicates a list of OBSS AP MAC address or BSS colors</a:t>
            </a:r>
            <a:endParaRPr lang="en-US" altLang="zh-CN" sz="1400" b="0" dirty="0"/>
          </a:p>
        </p:txBody>
      </p:sp>
    </p:spTree>
    <p:extLst>
      <p:ext uri="{BB962C8B-B14F-4D97-AF65-F5344CB8AC3E}">
        <p14:creationId xmlns:p14="http://schemas.microsoft.com/office/powerpoint/2010/main" val="3158728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consider the asymmetric channel switching issue in the NPCA</a:t>
            </a:r>
          </a:p>
          <a:p>
            <a:pPr>
              <a:buFont typeface="Arial" pitchFamily="34" charset="0"/>
              <a:buChar char="•"/>
            </a:pPr>
            <a:r>
              <a:rPr lang="en-US" altLang="zh-CN" sz="1800" b="0" dirty="0"/>
              <a:t>We can reduce the asymmetric channel switching by announcing the MAC address/BSS color of OBSS STAs/APs whose transmissions cause the NPCA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a:t>
            </a:r>
            <a:endParaRPr lang="zh-CN" altLang="en-US" dirty="0"/>
          </a:p>
        </p:txBody>
      </p:sp>
      <p:sp>
        <p:nvSpPr>
          <p:cNvPr id="3" name="内容占位符 2"/>
          <p:cNvSpPr>
            <a:spLocks noGrp="1"/>
          </p:cNvSpPr>
          <p:nvPr>
            <p:ph idx="1"/>
          </p:nvPr>
        </p:nvSpPr>
        <p:spPr/>
        <p:txBody>
          <a:bodyPr/>
          <a:lstStyle/>
          <a:p>
            <a:r>
              <a:rPr lang="en-US" altLang="zh-CN" sz="1800" dirty="0"/>
              <a:t>Do you support to include in the 11bn SFD:</a:t>
            </a:r>
          </a:p>
          <a:p>
            <a:r>
              <a:rPr lang="en-US" altLang="zh-CN" sz="1800" dirty="0"/>
              <a:t>	AP can announce a list (or bitmap) of BSS colors, where the AP and its associated STAs switch to the NPCA primary channel only when receiving the OBSS packets from the BSS(s) whose BSS color is in the list (or indicated as 1 in the bitmap)</a:t>
            </a:r>
            <a:endParaRPr lang="zh-CN" altLang="en-US" sz="1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006686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a:t>
            </a:r>
            <a:r>
              <a:rPr lang="it-IT" altLang="zh-CN" sz="1200" dirty="0"/>
              <a:t>11-23/34, “Non-primary channel utilization,” Sindhu Verma</a:t>
            </a:r>
          </a:p>
          <a:p>
            <a:r>
              <a:rPr lang="en-US" altLang="zh-CN" sz="1200" dirty="0"/>
              <a:t>[2] </a:t>
            </a:r>
            <a:r>
              <a:rPr lang="en-US" altLang="zh-CN" sz="1200" dirty="0">
                <a:solidFill>
                  <a:schemeClr val="tx1"/>
                </a:solidFill>
              </a:rPr>
              <a:t>11-23/1414, “Secondary channel usage follow up,” </a:t>
            </a:r>
            <a:r>
              <a:rPr lang="en-US" altLang="zh-CN" sz="1200" dirty="0" err="1">
                <a:solidFill>
                  <a:schemeClr val="tx1"/>
                </a:solidFill>
              </a:rPr>
              <a:t>Liwen</a:t>
            </a:r>
            <a:r>
              <a:rPr lang="en-US" altLang="zh-CN" sz="1200" dirty="0">
                <a:solidFill>
                  <a:schemeClr val="tx1"/>
                </a:solidFill>
              </a:rPr>
              <a:t> Chu</a:t>
            </a:r>
            <a:endParaRPr lang="en-US" altLang="zh-CN" sz="1200" dirty="0"/>
          </a:p>
          <a:p>
            <a:r>
              <a:rPr lang="en-US" altLang="zh-CN" sz="1200" dirty="0"/>
              <a:t>[3] </a:t>
            </a:r>
            <a:r>
              <a:rPr lang="en-US" altLang="zh-CN" sz="1200" dirty="0">
                <a:solidFill>
                  <a:schemeClr val="tx1"/>
                </a:solidFill>
              </a:rPr>
              <a:t>11-23/961, “UHR secondary channel access,” </a:t>
            </a:r>
            <a:r>
              <a:rPr lang="en-US" altLang="zh-CN" sz="1200" dirty="0" err="1">
                <a:solidFill>
                  <a:schemeClr val="tx1"/>
                </a:solidFill>
              </a:rPr>
              <a:t>Minyoung</a:t>
            </a:r>
            <a:r>
              <a:rPr lang="en-US" altLang="zh-CN" sz="1200" dirty="0">
                <a:solidFill>
                  <a:schemeClr val="tx1"/>
                </a:solidFill>
              </a:rPr>
              <a:t> Park</a:t>
            </a:r>
            <a:endParaRPr lang="en-US" altLang="zh-CN" sz="1200" dirty="0"/>
          </a:p>
          <a:p>
            <a:r>
              <a:rPr lang="en-US" altLang="zh-CN" sz="1200" dirty="0"/>
              <a:t>[4] </a:t>
            </a:r>
            <a:r>
              <a:rPr lang="en-US" altLang="zh-CN" sz="1200" dirty="0">
                <a:solidFill>
                  <a:schemeClr val="tx1"/>
                </a:solidFill>
              </a:rPr>
              <a:t>11-23/797, “Non-primary channel access,” Yongho Seok</a:t>
            </a:r>
            <a:endParaRPr lang="en-US" altLang="zh-CN" sz="1200" dirty="0"/>
          </a:p>
          <a:p>
            <a:r>
              <a:rPr lang="en-US" altLang="zh-CN" sz="1200" dirty="0"/>
              <a:t>[5] 11-23/1891, “Nonprimary channel access - follow up,” </a:t>
            </a:r>
            <a:r>
              <a:rPr lang="en-US" altLang="zh-CN" sz="1200" dirty="0" err="1"/>
              <a:t>Gaurang</a:t>
            </a:r>
            <a:r>
              <a:rPr lang="en-US" altLang="zh-CN" sz="1200" dirty="0"/>
              <a:t> Naik</a:t>
            </a:r>
          </a:p>
          <a:p>
            <a:endParaRPr lang="en-US" altLang="zh-CN" sz="1200" dirty="0"/>
          </a:p>
          <a:p>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44810</TotalTime>
  <Words>838</Words>
  <Application>Microsoft Office PowerPoint</Application>
  <PresentationFormat>全屏显示(4:3)</PresentationFormat>
  <Paragraphs>80</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Handling Asymmetric Switching for Non-Primary Channel Access</vt:lpstr>
      <vt:lpstr>Introduction</vt:lpstr>
      <vt:lpstr>Asymmetric Switching</vt:lpstr>
      <vt:lpstr>Asymmetric Switching</vt:lpstr>
      <vt:lpstr>Solution</vt:lpstr>
      <vt:lpstr>Solution</vt:lpstr>
      <vt:lpstr>Conclusion</vt:lpstr>
      <vt:lpstr>SP</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1263</cp:revision>
  <cp:lastPrinted>1601-01-01T00:00:00Z</cp:lastPrinted>
  <dcterms:created xsi:type="dcterms:W3CDTF">2015-10-31T00:33:08Z</dcterms:created>
  <dcterms:modified xsi:type="dcterms:W3CDTF">2025-03-11T13:08:05Z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(3)0WK/AwToW5XYpfxY2/E9erhoRCYwWtOFOKGU1FmDZQWsjqgSBii92xgJEsqTnyeY9BoQf4MW
yToT1dUcbssDljxZMVqhwYA58XBU5YtrhRFJi5l26cGgbTAIU9mMJmgFBY8dd/iYnOGqTYmk
kzPw7jY1J7nvkMm7aLDyFETbMhsEeOdwYBpY/XXPTLLqmbxQGyzxki1qeuDkktt9bgP/8LIm
oT+xfYXCAxnrq/JF52</vt:lpwstr>
  </property>
  <property fmtid="{D5CDD505-2E9C-101B-9397-08002B2CF9AE}" pid="3" name="_2015_ms_pID_7253431">
    <vt:lpwstr>6r0kTtMWUX7sPKcMtWowBhwVzXcHGuOQYvhE38xqzl5Pf2J9LLPyAF
H9Bl5oRuS4MnAPeRisj2F/FOAll3CMEmexfXMwzjNIntzeBFw24MCX6mN1XN4VAHlQ0BQPnb
uTr/8+mxMZhSKpjmZsOi+r/QILwl+ibJc5ONVLCcZh3Zo4STmzzsNiv8LuLmHa7vvwV8R5mo
Ed4VIoQuGL8lqLM8TDXd7pK1PDw9OVQuTatU</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