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91" r:id="rId3"/>
    <p:sldId id="393" r:id="rId4"/>
    <p:sldId id="399" r:id="rId5"/>
    <p:sldId id="400" r:id="rId6"/>
    <p:sldId id="402" r:id="rId7"/>
    <p:sldId id="394" r:id="rId8"/>
    <p:sldId id="371" r:id="rId9"/>
    <p:sldId id="401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595" autoAdjust="0"/>
  </p:normalViewPr>
  <p:slideViewPr>
    <p:cSldViewPr>
      <p:cViewPr varScale="1">
        <p:scale>
          <a:sx n="81" d="100"/>
          <a:sy n="81" d="100"/>
        </p:scale>
        <p:origin x="808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Dec.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802.11-24/2123r1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Discussion on HOL Blocking Issue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2024-12-09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Dec.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xmlns="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xmlns="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DFAF218-B0DD-4759-BABC-DFEE786B1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Introduction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B7F5F0D-377A-4FD9-8AAF-A5DFE478B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pPr algn="just"/>
            <a:r>
              <a:rPr lang="en-US" altLang="zh-CN" sz="1800" dirty="0"/>
              <a:t>In order to isolate a specific SCS traffic flow from other traffic, two options are listed in [1] as follows:</a:t>
            </a:r>
          </a:p>
          <a:p>
            <a:pPr lvl="1" algn="just"/>
            <a:r>
              <a:rPr lang="en-US" altLang="zh-CN" sz="1400" dirty="0"/>
              <a:t>Option 1: keep the current UP to AC mapping but define a mapping of TIDs 8-14 to an AC.</a:t>
            </a:r>
          </a:p>
          <a:p>
            <a:pPr lvl="2" algn="just"/>
            <a:r>
              <a:rPr lang="en-US" altLang="zh-CN" sz="1200" dirty="0"/>
              <a:t>Only a subset of TIDs 8-14 may be mapped and only when there is a flow that needs it (e.g., during an active SCS stream). </a:t>
            </a:r>
          </a:p>
          <a:p>
            <a:pPr lvl="1" algn="just"/>
            <a:r>
              <a:rPr lang="en-US" altLang="zh-CN" sz="1400" dirty="0"/>
              <a:t>Option 2: allow a temporarily unused TID between 0-7 to be mapped to a different AC than that’s derived from the default mapping. </a:t>
            </a:r>
          </a:p>
          <a:p>
            <a:pPr lvl="2" algn="just"/>
            <a:r>
              <a:rPr lang="en-US" altLang="zh-CN" sz="1200" dirty="0"/>
              <a:t>Could be dynamic as well (i.e., only during an active SCS stream). </a:t>
            </a:r>
          </a:p>
          <a:p>
            <a:pPr algn="just"/>
            <a:endParaRPr lang="en-US" altLang="zh-CN" sz="1800" dirty="0"/>
          </a:p>
          <a:p>
            <a:pPr algn="just"/>
            <a:r>
              <a:rPr lang="en-US" altLang="zh-CN" sz="1800" dirty="0"/>
              <a:t>In this contribution, we will show the specific changes to the current Spec. respectively for each option and give our preference between these two options.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9B069A8-17E8-4BC6-9AC4-AB7C1D41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392AA23-F86B-45E7-AAB0-E06D8945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8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3BC1866-9586-483E-AD67-11AF9010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Option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740EBE4-BB40-446C-86BD-37E6C90A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Option 1 is simpler than option 2 even considering maintaining more TID transmit buffers. </a:t>
            </a:r>
          </a:p>
          <a:p>
            <a:pPr lvl="1" algn="just"/>
            <a:r>
              <a:rPr lang="en-US" altLang="zh-CN" sz="1800" dirty="0"/>
              <a:t>This option is aligned with the ADDTS mechanism. No need to change the current mapping relationship between TID (0-7) and User Priority (UP). </a:t>
            </a:r>
          </a:p>
          <a:p>
            <a:pPr lvl="1" algn="just"/>
            <a:r>
              <a:rPr lang="en-US" altLang="zh-CN" sz="1800" dirty="0"/>
              <a:t>It will not increase the cost or the requirement of the storage to maintain more TID transmit buffers.</a:t>
            </a:r>
          </a:p>
          <a:p>
            <a:pPr lvl="1" algn="just"/>
            <a:r>
              <a:rPr lang="en-US" altLang="zh-CN" sz="1800" dirty="0"/>
              <a:t>The reasons are listed as follows:</a:t>
            </a:r>
          </a:p>
          <a:p>
            <a:pPr lvl="2" algn="just"/>
            <a:r>
              <a:rPr lang="en-US" altLang="zh-CN" sz="1600" dirty="0"/>
              <a:t>For the transmitter, different TID transmit buffers are typically stored in the host memory, rather than in the on-chip memory. </a:t>
            </a:r>
          </a:p>
          <a:p>
            <a:pPr lvl="2" algn="just"/>
            <a:r>
              <a:rPr lang="en-US" altLang="zh-CN" sz="1600" dirty="0"/>
              <a:t>For the receiver, a partial BA agreement is adopted. It means the on-chip memory reserved for the block ack state may be reused by different TIDs</a:t>
            </a:r>
            <a:r>
              <a:rPr lang="en-US" altLang="zh-CN" sz="1600" dirty="0" smtClean="0"/>
              <a:t>.</a:t>
            </a:r>
          </a:p>
          <a:p>
            <a:pPr lvl="3" algn="just"/>
            <a:r>
              <a:rPr lang="en-US" altLang="zh-CN" sz="1400" dirty="0" smtClean="0"/>
              <a:t>May need to increase the number of replay counters.</a:t>
            </a:r>
            <a:endParaRPr lang="en-US" altLang="zh-CN" sz="1400" dirty="0"/>
          </a:p>
          <a:p>
            <a:pPr lvl="1" algn="just"/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E05A102-0226-4FC2-8EC5-D70B39D8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20A9AD-2855-4B8B-8731-71E6B910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27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3C3CD1-3FE7-4908-8415-337B11C7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Option 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1724DCC-E95C-47A7-B1E5-72B5F162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989137"/>
            <a:ext cx="8064896" cy="4486275"/>
          </a:xfrm>
        </p:spPr>
        <p:txBody>
          <a:bodyPr/>
          <a:lstStyle/>
          <a:p>
            <a:pPr algn="just"/>
            <a:r>
              <a:rPr lang="en-US" altLang="zh-CN" sz="1800" dirty="0"/>
              <a:t>It requires a change to the mapping relationship between TID (0-7) and UP and a corresponding update on the DSCP-to-UP mapping through an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Map element. </a:t>
            </a:r>
          </a:p>
          <a:p>
            <a:pPr lvl="1" algn="just"/>
            <a:r>
              <a:rPr lang="en-US" altLang="zh-CN" sz="1600" dirty="0"/>
              <a:t>E.g. when a QoS Data frame is received, the STA shall infer the UP value from the TID in the QoS Control field directly for TID values between 0 and 7, unless this TID has been overridden by a QoS Characteristics element. In that case, the STA shall extract the UP value in the User Priority subfield of the Control Info field in the associated QoS Characteristics element.</a:t>
            </a:r>
          </a:p>
          <a:p>
            <a:pPr lvl="2"/>
            <a:r>
              <a:rPr lang="en-US" altLang="zh-CN" sz="1400" dirty="0"/>
              <a:t>Currently, TID #n (0-7) has the same value of the UP.</a:t>
            </a:r>
          </a:p>
          <a:p>
            <a:pPr lvl="1"/>
            <a:r>
              <a:rPr lang="en-US" altLang="zh-CN" sz="1600" dirty="0"/>
              <a:t>Meanwhile, the AP MLD shall update the DSCP-to-UP mapping through the QoS Map element to guarantee that no traffic will be mapped to the above TID (See next slide)</a:t>
            </a:r>
          </a:p>
          <a:p>
            <a:pPr lvl="2"/>
            <a:r>
              <a:rPr lang="en-US" altLang="zh-CN" sz="1400" dirty="0"/>
              <a:t>Specifically, suggest to include a QoS Map element within the SCS Response frame.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52D7E1C-9DEF-42C4-B7AD-5B4F9685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833A277-DA9B-49C6-B863-176A8292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71E2BCA6-2989-41C9-A13B-7FF724220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5301208"/>
            <a:ext cx="3785138" cy="107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4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6EA68B8-D77D-4CD3-B358-D841C737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Illustration of TID Assignment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69507E6-316A-4C82-89C8-E9F98969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E4405B0-CA8B-4AF8-86E4-1F22EA80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9A4C628B-227C-4E80-B0E3-EEF318CEDA27}"/>
              </a:ext>
            </a:extLst>
          </p:cNvPr>
          <p:cNvSpPr/>
          <p:nvPr/>
        </p:nvSpPr>
        <p:spPr bwMode="auto">
          <a:xfrm>
            <a:off x="4759056" y="4191230"/>
            <a:ext cx="1404156" cy="3753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Traffic Filter </a:t>
            </a:r>
          </a:p>
          <a:p>
            <a:pPr algn="ctr"/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(e.g. 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TID 2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UP 6)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xmlns="" id="{4662F8BD-61FD-415F-8592-3942FF0F13BA}"/>
              </a:ext>
            </a:extLst>
          </p:cNvPr>
          <p:cNvCxnSpPr>
            <a:cxnSpLocks/>
            <a:stCxn id="6" idx="2"/>
            <a:endCxn id="39" idx="0"/>
          </p:cNvCxnSpPr>
          <p:nvPr/>
        </p:nvCxnSpPr>
        <p:spPr bwMode="auto">
          <a:xfrm flipH="1">
            <a:off x="5457376" y="4566561"/>
            <a:ext cx="3758" cy="10571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934B272F-F4B3-4503-8F5F-61FA815CDCCB}"/>
              </a:ext>
            </a:extLst>
          </p:cNvPr>
          <p:cNvSpPr/>
          <p:nvPr/>
        </p:nvSpPr>
        <p:spPr bwMode="auto">
          <a:xfrm>
            <a:off x="6793283" y="4191231"/>
            <a:ext cx="1404156" cy="3753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DSCP-to-UP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xmlns="" id="{19DB16E3-F3E5-4638-8616-9DA61588797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>
            <a:off x="5461134" y="3375514"/>
            <a:ext cx="0" cy="8157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86D251F8-D0E9-4EED-BB9C-083F9192A185}"/>
              </a:ext>
            </a:extLst>
          </p:cNvPr>
          <p:cNvSpPr txBox="1"/>
          <p:nvPr/>
        </p:nvSpPr>
        <p:spPr>
          <a:xfrm>
            <a:off x="4802941" y="3098515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Incoming MSDUs</a:t>
            </a:r>
            <a:endParaRPr lang="zh-CN" altLang="en-US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xmlns="" id="{80C03E88-D8F8-4023-8EA8-6404BDD3ECE3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 bwMode="auto">
          <a:xfrm>
            <a:off x="6163212" y="4378896"/>
            <a:ext cx="6300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3D13B6A8-896B-4563-838B-B7358F092695}"/>
              </a:ext>
            </a:extLst>
          </p:cNvPr>
          <p:cNvSpPr txBox="1"/>
          <p:nvPr/>
        </p:nvSpPr>
        <p:spPr>
          <a:xfrm>
            <a:off x="5053008" y="4566562"/>
            <a:ext cx="408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Yes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C7E541B7-3712-485E-B997-5711D18207FB}"/>
              </a:ext>
            </a:extLst>
          </p:cNvPr>
          <p:cNvSpPr txBox="1"/>
          <p:nvPr/>
        </p:nvSpPr>
        <p:spPr>
          <a:xfrm>
            <a:off x="6217098" y="4058248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</a:t>
            </a:r>
            <a:endParaRPr lang="zh-CN" altLang="en-US" dirty="0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xmlns="" id="{C767A8F6-A434-4A24-AEBD-7C56F7239036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rot="5400000">
            <a:off x="6282729" y="3744971"/>
            <a:ext cx="391043" cy="203422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0DE952D2-84F8-461B-B81E-419E1F748B1A}"/>
              </a:ext>
            </a:extLst>
          </p:cNvPr>
          <p:cNvSpPr txBox="1"/>
          <p:nvPr/>
        </p:nvSpPr>
        <p:spPr>
          <a:xfrm>
            <a:off x="5441963" y="5136313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&lt;MSDU, TID&gt;</a:t>
            </a:r>
            <a:endParaRPr lang="zh-CN" altLang="en-US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33516390-4D58-4A3C-A7DE-5097C6ADC158}"/>
              </a:ext>
            </a:extLst>
          </p:cNvPr>
          <p:cNvSpPr/>
          <p:nvPr/>
        </p:nvSpPr>
        <p:spPr bwMode="auto">
          <a:xfrm>
            <a:off x="4759056" y="5623706"/>
            <a:ext cx="1396639" cy="3255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Processing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流程图: 接点 41">
            <a:extLst>
              <a:ext uri="{FF2B5EF4-FFF2-40B4-BE49-F238E27FC236}">
                <a16:creationId xmlns:a16="http://schemas.microsoft.com/office/drawing/2014/main" xmlns="" id="{37DE27BF-63F3-48F3-9239-87C20C6C41C9}"/>
              </a:ext>
            </a:extLst>
          </p:cNvPr>
          <p:cNvSpPr/>
          <p:nvPr/>
        </p:nvSpPr>
        <p:spPr bwMode="auto">
          <a:xfrm>
            <a:off x="5425135" y="5597286"/>
            <a:ext cx="71992" cy="72008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0AC07453-17DF-4B45-9C39-45432462C11D}"/>
              </a:ext>
            </a:extLst>
          </p:cNvPr>
          <p:cNvSpPr txBox="1"/>
          <p:nvPr/>
        </p:nvSpPr>
        <p:spPr>
          <a:xfrm>
            <a:off x="4644008" y="5369501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MAC SAP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xmlns="" id="{EF0CB87A-E935-4F4B-B848-5B89B217C0AB}"/>
              </a:ext>
            </a:extLst>
          </p:cNvPr>
          <p:cNvSpPr/>
          <p:nvPr/>
        </p:nvSpPr>
        <p:spPr bwMode="auto">
          <a:xfrm>
            <a:off x="694487" y="4191230"/>
            <a:ext cx="1404156" cy="3753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/>
              <a:t>DSCP-to-UP</a:t>
            </a:r>
            <a:endParaRPr kumimoji="0" lang="en-US" altLang="zh-CN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xmlns="" id="{08240C0A-6086-4FC7-9BBD-51648268AD05}"/>
              </a:ext>
            </a:extLst>
          </p:cNvPr>
          <p:cNvCxnSpPr>
            <a:cxnSpLocks/>
            <a:stCxn id="55" idx="2"/>
            <a:endCxn id="65" idx="0"/>
          </p:cNvCxnSpPr>
          <p:nvPr/>
        </p:nvCxnSpPr>
        <p:spPr bwMode="auto">
          <a:xfrm flipH="1">
            <a:off x="1392807" y="4566561"/>
            <a:ext cx="3758" cy="10571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xmlns="" id="{6C680411-12AA-4F10-A024-9F3841643009}"/>
              </a:ext>
            </a:extLst>
          </p:cNvPr>
          <p:cNvCxnSpPr>
            <a:cxnSpLocks/>
            <a:stCxn id="59" idx="2"/>
            <a:endCxn id="55" idx="0"/>
          </p:cNvCxnSpPr>
          <p:nvPr/>
        </p:nvCxnSpPr>
        <p:spPr bwMode="auto">
          <a:xfrm>
            <a:off x="1396565" y="3333186"/>
            <a:ext cx="0" cy="8580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2E365210-B09A-4993-8C8F-8E714F39FD8D}"/>
              </a:ext>
            </a:extLst>
          </p:cNvPr>
          <p:cNvSpPr txBox="1"/>
          <p:nvPr/>
        </p:nvSpPr>
        <p:spPr>
          <a:xfrm>
            <a:off x="738372" y="3056187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Incoming MSDUs</a:t>
            </a:r>
            <a:endParaRPr lang="zh-CN" altLang="en-US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xmlns="" id="{CA336AB9-18D9-4325-A218-3B8E4061892A}"/>
              </a:ext>
            </a:extLst>
          </p:cNvPr>
          <p:cNvSpPr txBox="1"/>
          <p:nvPr/>
        </p:nvSpPr>
        <p:spPr>
          <a:xfrm>
            <a:off x="1360566" y="5066721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&lt;MSDU, TID&gt;</a:t>
            </a:r>
            <a:endParaRPr lang="zh-CN" altLang="en-US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xmlns="" id="{96B8B59C-90A4-438B-8A15-D7E0E719178A}"/>
              </a:ext>
            </a:extLst>
          </p:cNvPr>
          <p:cNvSpPr/>
          <p:nvPr/>
        </p:nvSpPr>
        <p:spPr bwMode="auto">
          <a:xfrm>
            <a:off x="694487" y="5623706"/>
            <a:ext cx="1396639" cy="3255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Processing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流程图: 接点 65">
            <a:extLst>
              <a:ext uri="{FF2B5EF4-FFF2-40B4-BE49-F238E27FC236}">
                <a16:creationId xmlns:a16="http://schemas.microsoft.com/office/drawing/2014/main" xmlns="" id="{EBA2F449-0D41-430C-91D7-4293E5EBC2CA}"/>
              </a:ext>
            </a:extLst>
          </p:cNvPr>
          <p:cNvSpPr/>
          <p:nvPr/>
        </p:nvSpPr>
        <p:spPr bwMode="auto">
          <a:xfrm>
            <a:off x="1360566" y="5597286"/>
            <a:ext cx="71992" cy="72008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xmlns="" id="{DF3531C7-D56C-413E-9B31-0DC3ADD9B24C}"/>
              </a:ext>
            </a:extLst>
          </p:cNvPr>
          <p:cNvSpPr txBox="1"/>
          <p:nvPr/>
        </p:nvSpPr>
        <p:spPr>
          <a:xfrm>
            <a:off x="579439" y="5369501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MAC SAP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8" name="箭头: 右 67">
            <a:extLst>
              <a:ext uri="{FF2B5EF4-FFF2-40B4-BE49-F238E27FC236}">
                <a16:creationId xmlns:a16="http://schemas.microsoft.com/office/drawing/2014/main" xmlns="" id="{6364F870-E5FF-48B3-96E2-24435FD473FD}"/>
              </a:ext>
            </a:extLst>
          </p:cNvPr>
          <p:cNvSpPr/>
          <p:nvPr/>
        </p:nvSpPr>
        <p:spPr bwMode="auto">
          <a:xfrm>
            <a:off x="2423034" y="4857414"/>
            <a:ext cx="2217216" cy="347806"/>
          </a:xfrm>
          <a:prstGeom prst="rightArrow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0" name="表格 69">
            <a:extLst>
              <a:ext uri="{FF2B5EF4-FFF2-40B4-BE49-F238E27FC236}">
                <a16:creationId xmlns:a16="http://schemas.microsoft.com/office/drawing/2014/main" xmlns="" id="{345FDBEC-10DD-4AFC-AFF1-980B57851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68992"/>
              </p:ext>
            </p:extLst>
          </p:nvPr>
        </p:nvGraphicFramePr>
        <p:xfrm>
          <a:off x="1951741" y="1711288"/>
          <a:ext cx="165531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66">
                  <a:extLst>
                    <a:ext uri="{9D8B030D-6E8A-4147-A177-3AD203B41FA5}">
                      <a16:colId xmlns:a16="http://schemas.microsoft.com/office/drawing/2014/main" xmlns="" val="3779862449"/>
                    </a:ext>
                  </a:extLst>
                </a:gridCol>
                <a:gridCol w="423048">
                  <a:extLst>
                    <a:ext uri="{9D8B030D-6E8A-4147-A177-3AD203B41FA5}">
                      <a16:colId xmlns:a16="http://schemas.microsoft.com/office/drawing/2014/main" xmlns="" val="561253395"/>
                    </a:ext>
                  </a:extLst>
                </a:gridCol>
              </a:tblGrid>
              <a:tr h="24123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[DSCP Low Value, </a:t>
                      </a:r>
                    </a:p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DSCP Low Value]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1767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[0,n0]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UP0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239193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[n0+1,n1]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UP1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6165710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[n1+1,n2]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UP2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462237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[n2+1,n3]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UP3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9860219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[n3+1,n4]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UP4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5299206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[n4+1,n5]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UP5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6405781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[n5+1,n6]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UP6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0162584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[n6+1,63]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UP7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694781"/>
                  </a:ext>
                </a:extLst>
              </a:tr>
            </a:tbl>
          </a:graphicData>
        </a:graphic>
      </p:graphicFrame>
      <p:sp>
        <p:nvSpPr>
          <p:cNvPr id="71" name="文本框 70">
            <a:extLst>
              <a:ext uri="{FF2B5EF4-FFF2-40B4-BE49-F238E27FC236}">
                <a16:creationId xmlns:a16="http://schemas.microsoft.com/office/drawing/2014/main" xmlns="" id="{AB6F03A1-78C8-458D-9253-577CFB3A4809}"/>
              </a:ext>
            </a:extLst>
          </p:cNvPr>
          <p:cNvSpPr txBox="1"/>
          <p:nvPr/>
        </p:nvSpPr>
        <p:spPr>
          <a:xfrm>
            <a:off x="1938913" y="4636774"/>
            <a:ext cx="2780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Once a SCS session has been  established</a:t>
            </a:r>
            <a:endParaRPr lang="zh-CN" altLang="en-US" dirty="0"/>
          </a:p>
        </p:txBody>
      </p:sp>
      <p:graphicFrame>
        <p:nvGraphicFramePr>
          <p:cNvPr id="73" name="表格 72">
            <a:extLst>
              <a:ext uri="{FF2B5EF4-FFF2-40B4-BE49-F238E27FC236}">
                <a16:creationId xmlns:a16="http://schemas.microsoft.com/office/drawing/2014/main" xmlns="" id="{9C8C9A73-4E9E-4E4D-9934-65EA5EE5D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62004"/>
              </p:ext>
            </p:extLst>
          </p:nvPr>
        </p:nvGraphicFramePr>
        <p:xfrm>
          <a:off x="6667704" y="1711288"/>
          <a:ext cx="165531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66">
                  <a:extLst>
                    <a:ext uri="{9D8B030D-6E8A-4147-A177-3AD203B41FA5}">
                      <a16:colId xmlns:a16="http://schemas.microsoft.com/office/drawing/2014/main" xmlns="" val="3779862449"/>
                    </a:ext>
                  </a:extLst>
                </a:gridCol>
                <a:gridCol w="423048">
                  <a:extLst>
                    <a:ext uri="{9D8B030D-6E8A-4147-A177-3AD203B41FA5}">
                      <a16:colId xmlns:a16="http://schemas.microsoft.com/office/drawing/2014/main" xmlns="" val="561253395"/>
                    </a:ext>
                  </a:extLst>
                </a:gridCol>
              </a:tblGrid>
              <a:tr h="3694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[DSCP Low Value, </a:t>
                      </a:r>
                    </a:p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DSCP Low Value]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17675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[0,m0]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UP0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2391935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[m0+1,m1]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UP1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6165710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>
                          <a:solidFill>
                            <a:srgbClr val="FF0000"/>
                          </a:solidFill>
                        </a:rPr>
                        <a:t>[255,255]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rgbClr val="FF0000"/>
                          </a:solidFill>
                        </a:rPr>
                        <a:t>UP2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462237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[m1+1,m2]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UP3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9860219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[m2+1,m3]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UP4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5299206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[m3+1,m4]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UP5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6405781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[m4+1,m5]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UP6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0162584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[m5+1,63]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UP7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694781"/>
                  </a:ext>
                </a:extLst>
              </a:tr>
            </a:tbl>
          </a:graphicData>
        </a:graphic>
      </p:graphicFrame>
      <p:sp>
        <p:nvSpPr>
          <p:cNvPr id="3" name="椭圆 2"/>
          <p:cNvSpPr/>
          <p:nvPr/>
        </p:nvSpPr>
        <p:spPr bwMode="auto">
          <a:xfrm>
            <a:off x="7891838" y="2636912"/>
            <a:ext cx="431180" cy="161000"/>
          </a:xfrm>
          <a:prstGeom prst="ellipse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5201407" y="4378894"/>
            <a:ext cx="431180" cy="161000"/>
          </a:xfrm>
          <a:prstGeom prst="ellipse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直接箭头连接符 8"/>
          <p:cNvCxnSpPr>
            <a:stCxn id="32" idx="7"/>
            <a:endCxn id="3" idx="3"/>
          </p:cNvCxnSpPr>
          <p:nvPr/>
        </p:nvCxnSpPr>
        <p:spPr bwMode="auto">
          <a:xfrm flipV="1">
            <a:off x="5569442" y="2774334"/>
            <a:ext cx="2385541" cy="16281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8259658" y="2509562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/>
              <a:t>Reserve UP 2 </a:t>
            </a:r>
          </a:p>
          <a:p>
            <a:pPr algn="ctr"/>
            <a:r>
              <a:rPr lang="en-US" altLang="zh-CN" sz="1000" dirty="0"/>
              <a:t>(i.e. TID 2)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0566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Question. For the DL SCS stream, does the AP MLD need to include the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Map element within the SCS Response frame to tell the non-AP MLD the updated DSCP-to-UP mapping rules?</a:t>
            </a:r>
          </a:p>
          <a:p>
            <a:pPr lvl="1"/>
            <a:r>
              <a:rPr lang="en-US" altLang="zh-CN" sz="1800" dirty="0" smtClean="0"/>
              <a:t>Prefer to also include the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Map element within the SCS Response frame even it is a downlink SCS stream.</a:t>
            </a:r>
          </a:p>
          <a:p>
            <a:pPr lvl="1"/>
            <a:r>
              <a:rPr lang="en-US" altLang="zh-CN" sz="1800" dirty="0" smtClean="0"/>
              <a:t>There are two main reasons.</a:t>
            </a:r>
          </a:p>
          <a:p>
            <a:pPr lvl="2" algn="just"/>
            <a:r>
              <a:rPr lang="en-US" altLang="zh-CN" sz="1600" dirty="0"/>
              <a:t>First, </a:t>
            </a:r>
            <a:r>
              <a:rPr lang="en-US" altLang="zh-CN" sz="1600" dirty="0" smtClean="0"/>
              <a:t>if we try </a:t>
            </a:r>
            <a:r>
              <a:rPr lang="en-US" altLang="zh-CN" sz="1600" dirty="0"/>
              <a:t>to address the HOL blocking </a:t>
            </a:r>
            <a:r>
              <a:rPr lang="en-US" altLang="zh-CN" sz="1600" dirty="0" smtClean="0"/>
              <a:t>issue and prioritize a SCS stream, then this </a:t>
            </a:r>
            <a:r>
              <a:rPr lang="en-US" altLang="zh-CN" sz="1600" dirty="0"/>
              <a:t>SCS stream shall be isolate from other traffic, regardless of DL or UL.</a:t>
            </a:r>
            <a:endParaRPr lang="en-US" altLang="zh-CN" sz="1600" dirty="0" smtClean="0"/>
          </a:p>
          <a:p>
            <a:pPr lvl="2" algn="just"/>
            <a:r>
              <a:rPr lang="en-US" altLang="zh-CN" sz="1600" dirty="0" smtClean="0"/>
              <a:t>Second, the </a:t>
            </a:r>
            <a:r>
              <a:rPr lang="en-US" altLang="zh-CN" sz="1600" dirty="0"/>
              <a:t>non-AP MLD can know whether the AP MLD accepts this </a:t>
            </a:r>
            <a:r>
              <a:rPr lang="en-US" altLang="zh-CN" sz="1600" dirty="0" smtClean="0"/>
              <a:t>‘isolation request’  </a:t>
            </a:r>
            <a:r>
              <a:rPr lang="en-US" altLang="zh-CN" sz="1600" dirty="0"/>
              <a:t>by verifying the received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Map </a:t>
            </a:r>
            <a:r>
              <a:rPr lang="en-US" altLang="zh-CN" sz="1600" dirty="0" smtClean="0"/>
              <a:t>element (i.e. the corresponding TID/UP value has been </a:t>
            </a:r>
            <a:r>
              <a:rPr lang="en-US" altLang="zh-CN" sz="1600" smtClean="0"/>
              <a:t>reserved).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83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D37B8E8-6787-457D-83BB-098F3972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917C58D-EA60-45D1-A731-801B0EE78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Option 1 is simpler than option 2 and aligns with the ADDTS mechanism.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If option 2 is adopted, the AP MLD shall update the DSCP-to-UP mapping by including the QoS Map element within the SCS Response frame, to guarantee that no traffic will be mapped to the TID which has been assigned to a particular SCS stream. </a:t>
            </a:r>
          </a:p>
          <a:p>
            <a:pPr algn="just"/>
            <a:endParaRPr lang="en-US" altLang="zh-CN" dirty="0"/>
          </a:p>
          <a:p>
            <a:pPr algn="just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6892E5A-6159-40AC-9050-898B28AE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D4F3717-AD59-4F8F-9978-1AFCD06C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63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11-24-0463-02-00bn-qos-enhancements-for-uhr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Do </a:t>
            </a:r>
            <a:r>
              <a:rPr lang="en-US" altLang="zh-CN" sz="2000" dirty="0"/>
              <a:t>you support to optionally include an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Map element within the SCS Response frame transmitted by the AP MLD to update the DSCP-to-UP mapping for UL if the following conditions are </a:t>
            </a:r>
            <a:r>
              <a:rPr lang="en-US" altLang="zh-CN" sz="2000" dirty="0" smtClean="0"/>
              <a:t>true?</a:t>
            </a:r>
            <a:endParaRPr lang="en-US" altLang="zh-CN" sz="2000" dirty="0"/>
          </a:p>
          <a:p>
            <a:pPr lvl="1" algn="just"/>
            <a:r>
              <a:rPr lang="en-US" altLang="zh-CN" sz="1800" dirty="0" smtClean="0"/>
              <a:t>the </a:t>
            </a:r>
            <a:r>
              <a:rPr lang="en-US" altLang="zh-CN" sz="1800" dirty="0"/>
              <a:t>TID and the User Priority subfields of the Control Info field in the associated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Characteristics element are set to different values within </a:t>
            </a:r>
            <a:r>
              <a:rPr lang="en-US" altLang="zh-CN" sz="1800" dirty="0" smtClean="0"/>
              <a:t>0~7</a:t>
            </a:r>
            <a:endParaRPr lang="en-US" altLang="zh-CN" sz="1800" dirty="0"/>
          </a:p>
          <a:p>
            <a:pPr lvl="1" algn="just"/>
            <a:r>
              <a:rPr lang="en-US" altLang="zh-CN" sz="1800" dirty="0" smtClean="0"/>
              <a:t>the </a:t>
            </a:r>
            <a:r>
              <a:rPr lang="en-US" altLang="zh-CN" sz="1800" dirty="0"/>
              <a:t>AP MLD and the non-AP MLD supports the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map operation</a:t>
            </a:r>
            <a:endParaRPr lang="zh-CN" altLang="zh-CN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9563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100667</TotalTime>
  <Words>952</Words>
  <Application>Microsoft Office PowerPoint</Application>
  <PresentationFormat>全屏显示(4:3)</PresentationFormat>
  <Paragraphs>121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Discussion on HOL Blocking Issue</vt:lpstr>
      <vt:lpstr>Introduction</vt:lpstr>
      <vt:lpstr>Discussion on Option 1</vt:lpstr>
      <vt:lpstr>Discussion on Option 2</vt:lpstr>
      <vt:lpstr>Illustration of TID Assignment</vt:lpstr>
      <vt:lpstr>Discussion</vt:lpstr>
      <vt:lpstr>Conclusions</vt:lpstr>
      <vt:lpstr>References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3076</cp:revision>
  <cp:lastPrinted>1998-02-10T13:28:06Z</cp:lastPrinted>
  <dcterms:created xsi:type="dcterms:W3CDTF">2004-12-02T14:01:45Z</dcterms:created>
  <dcterms:modified xsi:type="dcterms:W3CDTF">2025-01-13T11:45:41Z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1735605782</vt:lpwstr>
  </property>
</Properties>
</file>