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391" r:id="rId3"/>
    <p:sldId id="393" r:id="rId4"/>
    <p:sldId id="405" r:id="rId5"/>
    <p:sldId id="396" r:id="rId6"/>
    <p:sldId id="399" r:id="rId7"/>
    <p:sldId id="403" r:id="rId8"/>
    <p:sldId id="402" r:id="rId9"/>
    <p:sldId id="371" r:id="rId10"/>
    <p:sldId id="401" r:id="rId11"/>
    <p:sldId id="404" r:id="rId12"/>
    <p:sldId id="397" r:id="rId13"/>
    <p:sldId id="398"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a:t>Guogang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a:t>Guogang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802.11-24/2122r1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a:t>Guogang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Fast RSSI Measurement Follow-Up</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2024-12-09</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a:t>Guogang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537580001"/>
              </p:ext>
            </p:extLst>
          </p:nvPr>
        </p:nvGraphicFramePr>
        <p:xfrm>
          <a:off x="1022349" y="2800657"/>
          <a:ext cx="7099300" cy="3508664"/>
        </p:xfrm>
        <a:graphic>
          <a:graphicData uri="http://schemas.openxmlformats.org/presentationml/2006/ole">
            <mc:AlternateContent xmlns:mc="http://schemas.openxmlformats.org/markup-compatibility/2006">
              <mc:Choice xmlns:v="urn:schemas-microsoft-com:vml" Requires="v">
                <p:oleObj spid="_x0000_s1289"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7"/>
                        <a:ext cx="7099300" cy="3508664"/>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F25CDF-AB54-48CE-8D09-9E7B3566F929}"/>
              </a:ext>
            </a:extLst>
          </p:cNvPr>
          <p:cNvSpPr>
            <a:spLocks noGrp="1"/>
          </p:cNvSpPr>
          <p:nvPr>
            <p:ph type="title"/>
          </p:nvPr>
        </p:nvSpPr>
        <p:spPr/>
        <p:txBody>
          <a:bodyPr/>
          <a:lstStyle/>
          <a:p>
            <a:r>
              <a:rPr lang="en-US" altLang="zh-CN" dirty="0"/>
              <a:t>SP 1</a:t>
            </a:r>
            <a:endParaRPr lang="zh-CN" altLang="en-US" dirty="0"/>
          </a:p>
        </p:txBody>
      </p:sp>
      <p:sp>
        <p:nvSpPr>
          <p:cNvPr id="3" name="内容占位符 2">
            <a:extLst>
              <a:ext uri="{FF2B5EF4-FFF2-40B4-BE49-F238E27FC236}">
                <a16:creationId xmlns:a16="http://schemas.microsoft.com/office/drawing/2014/main" id="{0681A620-972F-4E4C-89E9-F30EE36C1DB8}"/>
              </a:ext>
            </a:extLst>
          </p:cNvPr>
          <p:cNvSpPr>
            <a:spLocks noGrp="1"/>
          </p:cNvSpPr>
          <p:nvPr>
            <p:ph idx="1"/>
          </p:nvPr>
        </p:nvSpPr>
        <p:spPr/>
        <p:txBody>
          <a:bodyPr/>
          <a:lstStyle/>
          <a:p>
            <a:pPr algn="just"/>
            <a:r>
              <a:rPr lang="en-US" altLang="zh-CN" dirty="0"/>
              <a:t>Do you agree to define a new measurement mode for the Beacon Request to request the non-AP STA to measure the RSSI of neighboring AP(s)?</a:t>
            </a:r>
            <a:endParaRPr lang="zh-CN" altLang="zh-CN" dirty="0"/>
          </a:p>
          <a:p>
            <a:pPr lvl="1" algn="just"/>
            <a:r>
              <a:rPr lang="en-US" altLang="zh-CN" dirty="0"/>
              <a:t>The measurement may be based on a Control frame exchange initiated by a non-AP STA or other methods.</a:t>
            </a:r>
            <a:endParaRPr lang="zh-CN" altLang="zh-CN" dirty="0"/>
          </a:p>
          <a:p>
            <a:pPr lvl="1" algn="just"/>
            <a:r>
              <a:rPr lang="en-US" altLang="zh-CN" dirty="0"/>
              <a:t>Details of the above frame exchange are TBD.</a:t>
            </a:r>
            <a:endParaRPr lang="zh-CN" altLang="zh-CN" dirty="0"/>
          </a:p>
        </p:txBody>
      </p:sp>
      <p:sp>
        <p:nvSpPr>
          <p:cNvPr id="4" name="灯片编号占位符 3">
            <a:extLst>
              <a:ext uri="{FF2B5EF4-FFF2-40B4-BE49-F238E27FC236}">
                <a16:creationId xmlns:a16="http://schemas.microsoft.com/office/drawing/2014/main" id="{E0BCAE7B-12BA-42D0-9A85-40159EE5E6D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EF10A05D-FB7A-4634-A46E-46DDA291BD1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41744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3F6F6D-9A88-493C-A73E-346FA5252A4A}"/>
              </a:ext>
            </a:extLst>
          </p:cNvPr>
          <p:cNvSpPr>
            <a:spLocks noGrp="1"/>
          </p:cNvSpPr>
          <p:nvPr>
            <p:ph type="title"/>
          </p:nvPr>
        </p:nvSpPr>
        <p:spPr/>
        <p:txBody>
          <a:bodyPr/>
          <a:lstStyle/>
          <a:p>
            <a:r>
              <a:rPr lang="en-US" altLang="zh-CN" dirty="0"/>
              <a:t>SP 2</a:t>
            </a:r>
            <a:endParaRPr lang="zh-CN" altLang="en-US" dirty="0"/>
          </a:p>
        </p:txBody>
      </p:sp>
      <p:sp>
        <p:nvSpPr>
          <p:cNvPr id="3" name="内容占位符 2">
            <a:extLst>
              <a:ext uri="{FF2B5EF4-FFF2-40B4-BE49-F238E27FC236}">
                <a16:creationId xmlns:a16="http://schemas.microsoft.com/office/drawing/2014/main" id="{BC1441E7-498F-42C1-AE22-53C0EB407978}"/>
              </a:ext>
            </a:extLst>
          </p:cNvPr>
          <p:cNvSpPr>
            <a:spLocks noGrp="1"/>
          </p:cNvSpPr>
          <p:nvPr>
            <p:ph idx="1"/>
          </p:nvPr>
        </p:nvSpPr>
        <p:spPr/>
        <p:txBody>
          <a:bodyPr/>
          <a:lstStyle/>
          <a:p>
            <a:r>
              <a:rPr lang="en-US" altLang="zh-CN" dirty="0"/>
              <a:t>Do you support to add one bit to indicate whether the reported AP and the reporting AP are synchronized?</a:t>
            </a:r>
            <a:endParaRPr lang="en-US" altLang="zh-CN" b="0" dirty="0"/>
          </a:p>
          <a:p>
            <a:pPr lvl="1"/>
            <a:r>
              <a:rPr lang="en-US" altLang="zh-CN" b="1" dirty="0"/>
              <a:t>Note. TBD on where this bit is carried.</a:t>
            </a:r>
            <a:endParaRPr lang="zh-CN" altLang="zh-CN" dirty="0"/>
          </a:p>
        </p:txBody>
      </p:sp>
      <p:sp>
        <p:nvSpPr>
          <p:cNvPr id="4" name="灯片编号占位符 3">
            <a:extLst>
              <a:ext uri="{FF2B5EF4-FFF2-40B4-BE49-F238E27FC236}">
                <a16:creationId xmlns:a16="http://schemas.microsoft.com/office/drawing/2014/main" id="{C81C899F-C038-46F1-8794-27030C0B593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F3C1F5B8-27ED-4C4D-8813-C54C8C59AC4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590794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152931-F5B6-4F42-BC53-BE5FD365293D}"/>
              </a:ext>
            </a:extLst>
          </p:cNvPr>
          <p:cNvSpPr>
            <a:spLocks noGrp="1"/>
          </p:cNvSpPr>
          <p:nvPr>
            <p:ph type="title"/>
          </p:nvPr>
        </p:nvSpPr>
        <p:spPr/>
        <p:txBody>
          <a:bodyPr/>
          <a:lstStyle/>
          <a:p>
            <a:r>
              <a:rPr lang="en-US" altLang="zh-CN" dirty="0"/>
              <a:t>Appendix A</a:t>
            </a:r>
            <a:endParaRPr lang="zh-CN" altLang="en-US" dirty="0"/>
          </a:p>
        </p:txBody>
      </p:sp>
      <p:sp>
        <p:nvSpPr>
          <p:cNvPr id="4" name="灯片编号占位符 3">
            <a:extLst>
              <a:ext uri="{FF2B5EF4-FFF2-40B4-BE49-F238E27FC236}">
                <a16:creationId xmlns:a16="http://schemas.microsoft.com/office/drawing/2014/main" id="{0EEBB689-AFF8-46AB-AF4E-721A3967323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id="{C6D2564E-F9A3-44EA-9363-653C18E53E6B}"/>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733E3DC4-74C0-475D-B378-1430EB5E07DD}"/>
              </a:ext>
            </a:extLst>
          </p:cNvPr>
          <p:cNvPicPr>
            <a:picLocks noChangeAspect="1"/>
          </p:cNvPicPr>
          <p:nvPr/>
        </p:nvPicPr>
        <p:blipFill>
          <a:blip r:embed="rId2"/>
          <a:stretch>
            <a:fillRect/>
          </a:stretch>
        </p:blipFill>
        <p:spPr>
          <a:xfrm>
            <a:off x="2381355" y="4102760"/>
            <a:ext cx="4987715" cy="2005282"/>
          </a:xfrm>
          <a:prstGeom prst="rect">
            <a:avLst/>
          </a:prstGeom>
        </p:spPr>
      </p:pic>
      <p:pic>
        <p:nvPicPr>
          <p:cNvPr id="7" name="图片 6">
            <a:extLst>
              <a:ext uri="{FF2B5EF4-FFF2-40B4-BE49-F238E27FC236}">
                <a16:creationId xmlns:a16="http://schemas.microsoft.com/office/drawing/2014/main" id="{12C47B8A-2429-412F-8804-75B4E9F6C41B}"/>
              </a:ext>
            </a:extLst>
          </p:cNvPr>
          <p:cNvPicPr>
            <a:picLocks noChangeAspect="1"/>
          </p:cNvPicPr>
          <p:nvPr/>
        </p:nvPicPr>
        <p:blipFill>
          <a:blip r:embed="rId3"/>
          <a:stretch>
            <a:fillRect/>
          </a:stretch>
        </p:blipFill>
        <p:spPr>
          <a:xfrm>
            <a:off x="2239888" y="1883969"/>
            <a:ext cx="4564360" cy="1614225"/>
          </a:xfrm>
          <a:prstGeom prst="rect">
            <a:avLst/>
          </a:prstGeom>
        </p:spPr>
      </p:pic>
    </p:spTree>
    <p:extLst>
      <p:ext uri="{BB962C8B-B14F-4D97-AF65-F5344CB8AC3E}">
        <p14:creationId xmlns:p14="http://schemas.microsoft.com/office/powerpoint/2010/main" val="1293519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8789AF-F33D-4564-8D92-A5B81C9448E0}"/>
              </a:ext>
            </a:extLst>
          </p:cNvPr>
          <p:cNvSpPr>
            <a:spLocks noGrp="1"/>
          </p:cNvSpPr>
          <p:nvPr>
            <p:ph type="title"/>
          </p:nvPr>
        </p:nvSpPr>
        <p:spPr/>
        <p:txBody>
          <a:bodyPr/>
          <a:lstStyle/>
          <a:p>
            <a:r>
              <a:rPr lang="en-US" altLang="zh-CN" dirty="0"/>
              <a:t>Appendix B</a:t>
            </a:r>
            <a:endParaRPr lang="zh-CN" altLang="en-US" dirty="0"/>
          </a:p>
        </p:txBody>
      </p:sp>
      <p:sp>
        <p:nvSpPr>
          <p:cNvPr id="4" name="灯片编号占位符 3">
            <a:extLst>
              <a:ext uri="{FF2B5EF4-FFF2-40B4-BE49-F238E27FC236}">
                <a16:creationId xmlns:a16="http://schemas.microsoft.com/office/drawing/2014/main" id="{A03A21E8-8EAF-4D45-A35E-90B351AED2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5" name="页脚占位符 4">
            <a:extLst>
              <a:ext uri="{FF2B5EF4-FFF2-40B4-BE49-F238E27FC236}">
                <a16:creationId xmlns:a16="http://schemas.microsoft.com/office/drawing/2014/main" id="{DCB7AD3C-EA5C-4957-A832-4B283FCF750A}"/>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BE8CE3F8-F65C-480E-9EAF-B31A2A022067}"/>
              </a:ext>
            </a:extLst>
          </p:cNvPr>
          <p:cNvPicPr>
            <a:picLocks noChangeAspect="1"/>
          </p:cNvPicPr>
          <p:nvPr/>
        </p:nvPicPr>
        <p:blipFill>
          <a:blip r:embed="rId2"/>
          <a:stretch>
            <a:fillRect/>
          </a:stretch>
        </p:blipFill>
        <p:spPr>
          <a:xfrm>
            <a:off x="755577" y="3370385"/>
            <a:ext cx="7416824" cy="1219931"/>
          </a:xfrm>
          <a:prstGeom prst="rect">
            <a:avLst/>
          </a:prstGeom>
        </p:spPr>
      </p:pic>
      <p:pic>
        <p:nvPicPr>
          <p:cNvPr id="7" name="图片 6">
            <a:extLst>
              <a:ext uri="{FF2B5EF4-FFF2-40B4-BE49-F238E27FC236}">
                <a16:creationId xmlns:a16="http://schemas.microsoft.com/office/drawing/2014/main" id="{CF19B831-81EE-4D12-ADA0-EFD80F5338AD}"/>
              </a:ext>
            </a:extLst>
          </p:cNvPr>
          <p:cNvPicPr>
            <a:picLocks noChangeAspect="1"/>
          </p:cNvPicPr>
          <p:nvPr/>
        </p:nvPicPr>
        <p:blipFill>
          <a:blip r:embed="rId3"/>
          <a:stretch>
            <a:fillRect/>
          </a:stretch>
        </p:blipFill>
        <p:spPr>
          <a:xfrm>
            <a:off x="755577" y="1752600"/>
            <a:ext cx="7272808" cy="1330285"/>
          </a:xfrm>
          <a:prstGeom prst="rect">
            <a:avLst/>
          </a:prstGeom>
        </p:spPr>
      </p:pic>
      <p:pic>
        <p:nvPicPr>
          <p:cNvPr id="8" name="图片 7">
            <a:extLst>
              <a:ext uri="{FF2B5EF4-FFF2-40B4-BE49-F238E27FC236}">
                <a16:creationId xmlns:a16="http://schemas.microsoft.com/office/drawing/2014/main" id="{C1F7A8CD-CEFD-40A2-A69B-D4B6D853E152}"/>
              </a:ext>
            </a:extLst>
          </p:cNvPr>
          <p:cNvPicPr>
            <a:picLocks noChangeAspect="1"/>
          </p:cNvPicPr>
          <p:nvPr/>
        </p:nvPicPr>
        <p:blipFill>
          <a:blip r:embed="rId4"/>
          <a:stretch>
            <a:fillRect/>
          </a:stretch>
        </p:blipFill>
        <p:spPr>
          <a:xfrm>
            <a:off x="755577" y="4936830"/>
            <a:ext cx="7272808" cy="829735"/>
          </a:xfrm>
          <a:prstGeom prst="rect">
            <a:avLst/>
          </a:prstGeom>
        </p:spPr>
      </p:pic>
    </p:spTree>
    <p:extLst>
      <p:ext uri="{BB962C8B-B14F-4D97-AF65-F5344CB8AC3E}">
        <p14:creationId xmlns:p14="http://schemas.microsoft.com/office/powerpoint/2010/main" val="260901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FAF218-B0DD-4759-BABC-DFEE786B16F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B7F5F0D-377A-4FD9-8AAF-A5DFE478B0ED}"/>
              </a:ext>
            </a:extLst>
          </p:cNvPr>
          <p:cNvSpPr>
            <a:spLocks noGrp="1"/>
          </p:cNvSpPr>
          <p:nvPr>
            <p:ph idx="1"/>
          </p:nvPr>
        </p:nvSpPr>
        <p:spPr>
          <a:xfrm>
            <a:off x="684213" y="1989138"/>
            <a:ext cx="7772400" cy="2303958"/>
          </a:xfrm>
        </p:spPr>
        <p:txBody>
          <a:bodyPr/>
          <a:lstStyle/>
          <a:p>
            <a:pPr algn="just"/>
            <a:r>
              <a:rPr lang="en-US" altLang="zh-CN" sz="1800" dirty="0"/>
              <a:t>Considering the following Motion which had been approved in the IEEE Nov. F2F meeting, a natural</a:t>
            </a:r>
            <a:r>
              <a:rPr lang="zh-CN" altLang="en-US" sz="1800" dirty="0"/>
              <a:t> </a:t>
            </a:r>
            <a:r>
              <a:rPr lang="en-US" altLang="zh-CN" sz="1800" dirty="0"/>
              <a:t>improvement is to further allow the non-AP MLD to probe neighboring AP MLDs through the current AP MLD (i.e. </a:t>
            </a:r>
            <a:r>
              <a:rPr lang="en-US" altLang="zh-CN" sz="1800" dirty="0">
                <a:solidFill>
                  <a:srgbClr val="0000FF"/>
                </a:solidFill>
              </a:rPr>
              <a:t>over-the-DS probe</a:t>
            </a:r>
            <a:r>
              <a:rPr lang="en-US" altLang="zh-CN" sz="1800" dirty="0"/>
              <a:t>) to avoid the off-channel scanning.</a:t>
            </a:r>
          </a:p>
          <a:p>
            <a:pPr algn="just"/>
            <a:endParaRPr lang="en-US" altLang="zh-CN" sz="1800" dirty="0"/>
          </a:p>
          <a:p>
            <a:pPr algn="just"/>
            <a:r>
              <a:rPr lang="en-US" altLang="zh-CN" sz="1800" dirty="0"/>
              <a:t>Thus the non-AP MLD can initiate the </a:t>
            </a:r>
            <a:r>
              <a:rPr lang="en-US" altLang="zh-CN" sz="1800" dirty="0">
                <a:solidFill>
                  <a:srgbClr val="0000FF"/>
                </a:solidFill>
              </a:rPr>
              <a:t>over-the-DS link setup </a:t>
            </a:r>
            <a:r>
              <a:rPr lang="en-US" altLang="zh-CN" sz="1800" dirty="0"/>
              <a:t>with one or more neighboring AP MLDs after the above over-the-DS probe operation. </a:t>
            </a:r>
          </a:p>
        </p:txBody>
      </p:sp>
      <p:sp>
        <p:nvSpPr>
          <p:cNvPr id="4" name="灯片编号占位符 3">
            <a:extLst>
              <a:ext uri="{FF2B5EF4-FFF2-40B4-BE49-F238E27FC236}">
                <a16:creationId xmlns:a16="http://schemas.microsoft.com/office/drawing/2014/main" id="{39B069A8-17E8-4BC6-9AC4-AB7C1D41ABA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9392AA23-F86B-45E7-AAB0-E06D89459D2C}"/>
              </a:ext>
            </a:extLst>
          </p:cNvPr>
          <p:cNvSpPr>
            <a:spLocks noGrp="1"/>
          </p:cNvSpPr>
          <p:nvPr>
            <p:ph type="ftr" sz="quarter" idx="11"/>
          </p:nvPr>
        </p:nvSpPr>
        <p:spPr/>
        <p:txBody>
          <a:bodyPr/>
          <a:lstStyle/>
          <a:p>
            <a:pPr>
              <a:defRPr/>
            </a:pPr>
            <a:r>
              <a:rPr lang="en-GB" dirty="0"/>
              <a:t>Guogang Huang (Huawei)</a:t>
            </a:r>
          </a:p>
        </p:txBody>
      </p:sp>
      <p:pic>
        <p:nvPicPr>
          <p:cNvPr id="8" name="图片 7">
            <a:extLst>
              <a:ext uri="{FF2B5EF4-FFF2-40B4-BE49-F238E27FC236}">
                <a16:creationId xmlns:a16="http://schemas.microsoft.com/office/drawing/2014/main" id="{3A20C566-548C-44B9-B91E-A269FA0629E7}"/>
              </a:ext>
            </a:extLst>
          </p:cNvPr>
          <p:cNvPicPr>
            <a:picLocks noChangeAspect="1"/>
          </p:cNvPicPr>
          <p:nvPr/>
        </p:nvPicPr>
        <p:blipFill>
          <a:blip r:embed="rId2"/>
          <a:stretch>
            <a:fillRect/>
          </a:stretch>
        </p:blipFill>
        <p:spPr>
          <a:xfrm>
            <a:off x="1708446" y="4501280"/>
            <a:ext cx="6032401" cy="1627677"/>
          </a:xfrm>
          <a:prstGeom prst="rect">
            <a:avLst/>
          </a:prstGeom>
          <a:ln>
            <a:solidFill>
              <a:srgbClr val="FF0000"/>
            </a:solidFill>
          </a:ln>
        </p:spPr>
      </p:pic>
    </p:spTree>
    <p:extLst>
      <p:ext uri="{BB962C8B-B14F-4D97-AF65-F5344CB8AC3E}">
        <p14:creationId xmlns:p14="http://schemas.microsoft.com/office/powerpoint/2010/main" val="19218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BC1866-9586-483E-AD67-11AF9010C34F}"/>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C740EBE4-BB40-446C-86BD-37E6C90A345D}"/>
              </a:ext>
            </a:extLst>
          </p:cNvPr>
          <p:cNvSpPr>
            <a:spLocks noGrp="1"/>
          </p:cNvSpPr>
          <p:nvPr>
            <p:ph idx="1"/>
          </p:nvPr>
        </p:nvSpPr>
        <p:spPr>
          <a:xfrm>
            <a:off x="685800" y="1971911"/>
            <a:ext cx="5182344" cy="4503501"/>
          </a:xfrm>
        </p:spPr>
        <p:txBody>
          <a:bodyPr/>
          <a:lstStyle/>
          <a:p>
            <a:pPr algn="just"/>
            <a:r>
              <a:rPr lang="en-US" altLang="zh-CN" sz="1600" dirty="0"/>
              <a:t>However, the client still needs to measure the RSSI measurement of neighboring APs over the air, which cannot be accomplished by the over-the-DS probe.</a:t>
            </a:r>
          </a:p>
          <a:p>
            <a:pPr algn="just"/>
            <a:r>
              <a:rPr lang="en-US" altLang="zh-CN" sz="1600" dirty="0"/>
              <a:t>A fast RSSI measurement has been proposed in [1-3], and it can be used in the following roaming stages :</a:t>
            </a:r>
          </a:p>
          <a:p>
            <a:pPr lvl="1" algn="just"/>
            <a:r>
              <a:rPr lang="en-US" altLang="zh-CN" sz="1400" dirty="0"/>
              <a:t>(Before roaming preparation) After the </a:t>
            </a:r>
            <a:r>
              <a:rPr lang="en-US" altLang="zh-CN" sz="1400" dirty="0">
                <a:solidFill>
                  <a:srgbClr val="0000FF"/>
                </a:solidFill>
              </a:rPr>
              <a:t>over-the-DS probe</a:t>
            </a:r>
            <a:r>
              <a:rPr lang="en-US" altLang="zh-CN" sz="1400" dirty="0"/>
              <a:t>, the non-AP MLD may measure the link quality with one or more candidate AP MLDs and select one or more AP MLDs to initiate the link setup with the target AP. </a:t>
            </a:r>
          </a:p>
          <a:p>
            <a:pPr lvl="1" algn="just"/>
            <a:r>
              <a:rPr lang="en-US" altLang="zh-CN" sz="1400" dirty="0"/>
              <a:t>(After roaming preparation) After the </a:t>
            </a:r>
            <a:r>
              <a:rPr lang="en-US" altLang="zh-CN" sz="1400" dirty="0">
                <a:solidFill>
                  <a:srgbClr val="0000FF"/>
                </a:solidFill>
              </a:rPr>
              <a:t>over-the-DS link setup </a:t>
            </a:r>
            <a:r>
              <a:rPr lang="en-US" altLang="zh-CN" sz="1400" dirty="0"/>
              <a:t>with the target AP MLD, the non-AP MLD needs to monitor the RSSI of the target AP MLD and decides when to trigger the DS mapping change. </a:t>
            </a:r>
          </a:p>
          <a:p>
            <a:pPr lvl="1" algn="just"/>
            <a:r>
              <a:rPr lang="en-US" altLang="zh-CN" sz="1400" dirty="0"/>
              <a:t>(After association) The associated AP recommends one or more candidate AP MLDs for roaming based on the RSSI info reported by the non-AP MLD. Specifically, define a new measurement mode for the Beacon Request. (See Appendix A)</a:t>
            </a:r>
            <a:endParaRPr lang="en-US" altLang="zh-CN" sz="1600" dirty="0"/>
          </a:p>
        </p:txBody>
      </p:sp>
      <p:sp>
        <p:nvSpPr>
          <p:cNvPr id="4" name="灯片编号占位符 3">
            <a:extLst>
              <a:ext uri="{FF2B5EF4-FFF2-40B4-BE49-F238E27FC236}">
                <a16:creationId xmlns:a16="http://schemas.microsoft.com/office/drawing/2014/main" id="{AE05A102-0226-4FC2-8EC5-D70B39D806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8320A9AD-2855-4B8B-8731-71E6B910436B}"/>
              </a:ext>
            </a:extLst>
          </p:cNvPr>
          <p:cNvSpPr>
            <a:spLocks noGrp="1"/>
          </p:cNvSpPr>
          <p:nvPr>
            <p:ph type="ftr" sz="quarter" idx="11"/>
          </p:nvPr>
        </p:nvSpPr>
        <p:spPr/>
        <p:txBody>
          <a:bodyPr/>
          <a:lstStyle/>
          <a:p>
            <a:pPr>
              <a:defRPr/>
            </a:pPr>
            <a:r>
              <a:rPr lang="en-GB" dirty="0"/>
              <a:t>Guogang Huang (Huawei)</a:t>
            </a:r>
          </a:p>
        </p:txBody>
      </p:sp>
      <p:pic>
        <p:nvPicPr>
          <p:cNvPr id="6" name="图片 5">
            <a:extLst>
              <a:ext uri="{FF2B5EF4-FFF2-40B4-BE49-F238E27FC236}">
                <a16:creationId xmlns:a16="http://schemas.microsoft.com/office/drawing/2014/main" id="{6D139DCA-50C9-49D0-89AD-0296D34365C7}"/>
              </a:ext>
            </a:extLst>
          </p:cNvPr>
          <p:cNvPicPr>
            <a:picLocks noChangeAspect="1"/>
          </p:cNvPicPr>
          <p:nvPr/>
        </p:nvPicPr>
        <p:blipFill>
          <a:blip r:embed="rId2"/>
          <a:stretch>
            <a:fillRect/>
          </a:stretch>
        </p:blipFill>
        <p:spPr>
          <a:xfrm>
            <a:off x="5652120" y="2276872"/>
            <a:ext cx="3347864" cy="2924571"/>
          </a:xfrm>
          <a:prstGeom prst="rect">
            <a:avLst/>
          </a:prstGeom>
        </p:spPr>
      </p:pic>
      <p:sp>
        <p:nvSpPr>
          <p:cNvPr id="7" name="文本框 6">
            <a:extLst>
              <a:ext uri="{FF2B5EF4-FFF2-40B4-BE49-F238E27FC236}">
                <a16:creationId xmlns:a16="http://schemas.microsoft.com/office/drawing/2014/main" id="{EAA9D779-0654-472F-A859-CB8D12E18841}"/>
              </a:ext>
            </a:extLst>
          </p:cNvPr>
          <p:cNvSpPr txBox="1"/>
          <p:nvPr/>
        </p:nvSpPr>
        <p:spPr>
          <a:xfrm>
            <a:off x="6834838" y="5326158"/>
            <a:ext cx="1944217" cy="461665"/>
          </a:xfrm>
          <a:prstGeom prst="rect">
            <a:avLst/>
          </a:prstGeom>
          <a:noFill/>
        </p:spPr>
        <p:txBody>
          <a:bodyPr wrap="square" rtlCol="0">
            <a:spAutoFit/>
          </a:bodyPr>
          <a:lstStyle/>
          <a:p>
            <a:r>
              <a:rPr lang="en-US" altLang="zh-CN" dirty="0"/>
              <a:t>Figure Procedure of over-the-DS seamless roaming</a:t>
            </a:r>
            <a:endParaRPr lang="zh-CN" altLang="en-US" dirty="0"/>
          </a:p>
        </p:txBody>
      </p:sp>
    </p:spTree>
    <p:extLst>
      <p:ext uri="{BB962C8B-B14F-4D97-AF65-F5344CB8AC3E}">
        <p14:creationId xmlns:p14="http://schemas.microsoft.com/office/powerpoint/2010/main" val="4273274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162DFC-E55B-4A27-83ED-EE946932F7DC}"/>
              </a:ext>
            </a:extLst>
          </p:cNvPr>
          <p:cNvSpPr>
            <a:spLocks noGrp="1"/>
          </p:cNvSpPr>
          <p:nvPr>
            <p:ph type="title"/>
          </p:nvPr>
        </p:nvSpPr>
        <p:spPr/>
        <p:txBody>
          <a:bodyPr/>
          <a:lstStyle/>
          <a:p>
            <a:r>
              <a:rPr lang="en-US" altLang="zh-CN" dirty="0"/>
              <a:t>Motivation (Cont.)</a:t>
            </a:r>
            <a:endParaRPr lang="zh-CN" altLang="en-US" dirty="0"/>
          </a:p>
        </p:txBody>
      </p:sp>
      <p:sp>
        <p:nvSpPr>
          <p:cNvPr id="3" name="内容占位符 2">
            <a:extLst>
              <a:ext uri="{FF2B5EF4-FFF2-40B4-BE49-F238E27FC236}">
                <a16:creationId xmlns:a16="http://schemas.microsoft.com/office/drawing/2014/main" id="{07FB3D8B-C3C4-4EEE-AFA6-D28C96B3C40C}"/>
              </a:ext>
            </a:extLst>
          </p:cNvPr>
          <p:cNvSpPr>
            <a:spLocks noGrp="1"/>
          </p:cNvSpPr>
          <p:nvPr>
            <p:ph idx="1"/>
          </p:nvPr>
        </p:nvSpPr>
        <p:spPr/>
        <p:txBody>
          <a:bodyPr/>
          <a:lstStyle/>
          <a:p>
            <a:pPr algn="just"/>
            <a:r>
              <a:rPr lang="en-US" altLang="zh-CN" sz="2000" dirty="0"/>
              <a:t>Currently, there are two options for the fast RSSI measurement. </a:t>
            </a:r>
          </a:p>
          <a:p>
            <a:pPr lvl="1" algn="just"/>
            <a:r>
              <a:rPr lang="en-US" altLang="zh-CN" sz="1800" dirty="0"/>
              <a:t>Option 1. NDPR/NDPA/NDP</a:t>
            </a:r>
          </a:p>
          <a:p>
            <a:pPr lvl="1" algn="just"/>
            <a:r>
              <a:rPr lang="en-US" altLang="zh-CN" sz="1800" dirty="0"/>
              <a:t>Option 2. RTS/CTS</a:t>
            </a:r>
          </a:p>
          <a:p>
            <a:pPr algn="just"/>
            <a:r>
              <a:rPr lang="en-US" altLang="zh-CN" sz="2000" dirty="0"/>
              <a:t>In this contribution, we will give some comparisons between these two options. </a:t>
            </a:r>
            <a:endParaRPr lang="zh-CN" altLang="en-US" sz="2000" dirty="0"/>
          </a:p>
          <a:p>
            <a:endParaRPr lang="zh-CN" altLang="en-US" dirty="0"/>
          </a:p>
        </p:txBody>
      </p:sp>
      <p:sp>
        <p:nvSpPr>
          <p:cNvPr id="4" name="灯片编号占位符 3">
            <a:extLst>
              <a:ext uri="{FF2B5EF4-FFF2-40B4-BE49-F238E27FC236}">
                <a16:creationId xmlns:a16="http://schemas.microsoft.com/office/drawing/2014/main" id="{33F68E02-385F-44F0-AB7B-22EAE75255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509AA630-DEF9-47F6-AF87-6E1A73DA72AF}"/>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941722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DCD89B-EB2A-4E29-84D6-B43998ADD257}"/>
              </a:ext>
            </a:extLst>
          </p:cNvPr>
          <p:cNvSpPr>
            <a:spLocks noGrp="1"/>
          </p:cNvSpPr>
          <p:nvPr>
            <p:ph type="title"/>
          </p:nvPr>
        </p:nvSpPr>
        <p:spPr>
          <a:xfrm>
            <a:off x="685800" y="685800"/>
            <a:ext cx="7772400" cy="870992"/>
          </a:xfrm>
        </p:spPr>
        <p:txBody>
          <a:bodyPr/>
          <a:lstStyle/>
          <a:p>
            <a:r>
              <a:rPr lang="en-US" altLang="zh-CN" dirty="0"/>
              <a:t>Comparison</a:t>
            </a:r>
            <a:endParaRPr lang="zh-CN" altLang="en-US" dirty="0"/>
          </a:p>
        </p:txBody>
      </p:sp>
      <p:sp>
        <p:nvSpPr>
          <p:cNvPr id="3" name="内容占位符 2">
            <a:extLst>
              <a:ext uri="{FF2B5EF4-FFF2-40B4-BE49-F238E27FC236}">
                <a16:creationId xmlns:a16="http://schemas.microsoft.com/office/drawing/2014/main" id="{AA0414F3-5B4C-4284-96D6-310F800600AB}"/>
              </a:ext>
            </a:extLst>
          </p:cNvPr>
          <p:cNvSpPr>
            <a:spLocks noGrp="1"/>
          </p:cNvSpPr>
          <p:nvPr>
            <p:ph idx="1"/>
          </p:nvPr>
        </p:nvSpPr>
        <p:spPr>
          <a:xfrm>
            <a:off x="458788" y="1628800"/>
            <a:ext cx="7999412" cy="4846613"/>
          </a:xfrm>
        </p:spPr>
        <p:txBody>
          <a:bodyPr/>
          <a:lstStyle/>
          <a:p>
            <a:pPr algn="just"/>
            <a:r>
              <a:rPr lang="en-US" altLang="zh-CN" sz="1800" dirty="0"/>
              <a:t>Advantages of Option 1 over Option 2 are listed as follows:</a:t>
            </a:r>
          </a:p>
          <a:p>
            <a:pPr lvl="1" algn="just"/>
            <a:r>
              <a:rPr lang="en-US" altLang="zh-CN" sz="1600" dirty="0"/>
              <a:t>It is possible to include the </a:t>
            </a:r>
            <a:r>
              <a:rPr lang="en-US" altLang="zh-CN" sz="1600" dirty="0">
                <a:solidFill>
                  <a:srgbClr val="0000FF"/>
                </a:solidFill>
              </a:rPr>
              <a:t>timestamp </a:t>
            </a:r>
            <a:r>
              <a:rPr lang="en-US" altLang="zh-CN" sz="1600" dirty="0"/>
              <a:t>within the NDPA frame. Thus the client can synchronize with the target AP MLD and measure the DL RSSI. </a:t>
            </a:r>
          </a:p>
          <a:p>
            <a:pPr lvl="2" algn="just"/>
            <a:r>
              <a:rPr lang="en-US" altLang="zh-CN" sz="1600" dirty="0"/>
              <a:t>Otherwise, the client shall still listen to the Beacon frame or exchange Probe Request/Response to synchronize with the target AP MLD. </a:t>
            </a:r>
          </a:p>
          <a:p>
            <a:pPr lvl="2" algn="just"/>
            <a:r>
              <a:rPr lang="en-US" altLang="zh-CN" sz="1600" dirty="0"/>
              <a:t>Based on the current Spec., the non-AP MLD shall accomplish the time synchronization with the target AP before initiating the (Re)association process. (See Appendix B)</a:t>
            </a:r>
          </a:p>
          <a:p>
            <a:pPr lvl="3" algn="just"/>
            <a:r>
              <a:rPr lang="en-US" altLang="zh-CN" dirty="0"/>
              <a:t>Time synchronization is essential for power management, e.g. TBTT and DTIM.</a:t>
            </a:r>
          </a:p>
          <a:p>
            <a:pPr lvl="3" algn="just"/>
            <a:r>
              <a:rPr lang="en-US" altLang="zh-CN" dirty="0"/>
              <a:t>In addition, some context with the timing info (e.g. the Target Wake Time of the individual TWT element, the Service Start Time of the QoS Characteristics element of the SCS) may be renegotiated during the roaming preparation phase.</a:t>
            </a:r>
          </a:p>
          <a:p>
            <a:pPr lvl="4" algn="just"/>
            <a:endParaRPr lang="en-US" altLang="zh-CN" dirty="0"/>
          </a:p>
          <a:p>
            <a:pPr marL="457200" lvl="1" indent="0" algn="just">
              <a:buNone/>
            </a:pPr>
            <a:r>
              <a:rPr lang="en-US" altLang="zh-CN" sz="1200" dirty="0"/>
              <a:t>Note. The time synchronization with the target AP MLD also cannot be accomplished through the over-the-DS probe. Because the over-the-DS probe will introduce a random delay and cause the timestamp value is not correct any more unless a wired time synchronization protocol is deployed.  </a:t>
            </a:r>
          </a:p>
        </p:txBody>
      </p:sp>
      <p:sp>
        <p:nvSpPr>
          <p:cNvPr id="4" name="灯片编号占位符 3">
            <a:extLst>
              <a:ext uri="{FF2B5EF4-FFF2-40B4-BE49-F238E27FC236}">
                <a16:creationId xmlns:a16="http://schemas.microsoft.com/office/drawing/2014/main" id="{16F56C98-5E77-4341-BF2F-06BD47A9E6B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641FC609-F72C-430F-AE49-1FEAE03CBA44}"/>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1941476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E05DF6-F079-435E-8F7B-A050F69A2054}"/>
              </a:ext>
            </a:extLst>
          </p:cNvPr>
          <p:cNvSpPr>
            <a:spLocks noGrp="1"/>
          </p:cNvSpPr>
          <p:nvPr>
            <p:ph type="title"/>
          </p:nvPr>
        </p:nvSpPr>
        <p:spPr/>
        <p:txBody>
          <a:bodyPr/>
          <a:lstStyle/>
          <a:p>
            <a:r>
              <a:rPr lang="en-US" altLang="zh-CN" dirty="0"/>
              <a:t>Comparison (Cont.)</a:t>
            </a:r>
            <a:endParaRPr lang="zh-CN" altLang="en-US" dirty="0"/>
          </a:p>
        </p:txBody>
      </p:sp>
      <p:sp>
        <p:nvSpPr>
          <p:cNvPr id="3" name="内容占位符 2">
            <a:extLst>
              <a:ext uri="{FF2B5EF4-FFF2-40B4-BE49-F238E27FC236}">
                <a16:creationId xmlns:a16="http://schemas.microsoft.com/office/drawing/2014/main" id="{7BFC2637-D7D5-4699-BF62-8E24DD28C9F7}"/>
              </a:ext>
            </a:extLst>
          </p:cNvPr>
          <p:cNvSpPr>
            <a:spLocks noGrp="1"/>
          </p:cNvSpPr>
          <p:nvPr>
            <p:ph idx="1"/>
          </p:nvPr>
        </p:nvSpPr>
        <p:spPr/>
        <p:txBody>
          <a:bodyPr/>
          <a:lstStyle/>
          <a:p>
            <a:pPr algn="just"/>
            <a:r>
              <a:rPr lang="en-US" altLang="zh-CN" sz="1800" dirty="0"/>
              <a:t>Advantages of Option 1 over Option 2 are listed as follows</a:t>
            </a:r>
          </a:p>
          <a:p>
            <a:pPr lvl="1" algn="just"/>
            <a:r>
              <a:rPr lang="en-US" altLang="zh-CN" sz="1600" dirty="0"/>
              <a:t>It can include more than one LTF to improve the measurement precision</a:t>
            </a:r>
          </a:p>
          <a:p>
            <a:pPr lvl="2" algn="just"/>
            <a:r>
              <a:rPr lang="en-US" altLang="zh-CN" sz="1600" dirty="0"/>
              <a:t>During the roaming period, the measured RSSI value normally fluctuates in a relatively large range due to the channel fading and obstacles. There is a need to improve the measurement precision of the RSSI. </a:t>
            </a:r>
          </a:p>
          <a:p>
            <a:pPr lvl="2" algn="just"/>
            <a:r>
              <a:rPr lang="en-US" altLang="zh-CN" sz="1600" dirty="0"/>
              <a:t>It’s very useful to avoid the ping-pong roaming.</a:t>
            </a:r>
          </a:p>
          <a:p>
            <a:pPr lvl="1" algn="just"/>
            <a:r>
              <a:rPr lang="en-US" altLang="zh-CN" sz="1600" dirty="0"/>
              <a:t>It matches the original usage of NDPA/NDP, i.e. channel measurement/sounding.</a:t>
            </a:r>
          </a:p>
          <a:p>
            <a:pPr lvl="2" algn="just"/>
            <a:r>
              <a:rPr lang="en-US" altLang="zh-CN" sz="1600" dirty="0"/>
              <a:t>Note that in order to reduce the energy consumption during the scanning procedure, a NDP Probing mechanism had been defined for the S1G STA (See 11.1.4.3.6 NDP Probing). </a:t>
            </a:r>
          </a:p>
          <a:p>
            <a:pPr algn="just"/>
            <a:endParaRPr lang="en-US" altLang="zh-CN" sz="2200" dirty="0"/>
          </a:p>
          <a:p>
            <a:pPr algn="just"/>
            <a:r>
              <a:rPr lang="en-US" altLang="zh-CN" sz="1800" dirty="0"/>
              <a:t>Propose to define NDPR/NDPA/NDP to obtain the timestamp info and measure the RSSI.</a:t>
            </a:r>
          </a:p>
        </p:txBody>
      </p:sp>
      <p:sp>
        <p:nvSpPr>
          <p:cNvPr id="4" name="灯片编号占位符 3">
            <a:extLst>
              <a:ext uri="{FF2B5EF4-FFF2-40B4-BE49-F238E27FC236}">
                <a16:creationId xmlns:a16="http://schemas.microsoft.com/office/drawing/2014/main" id="{6ADE28D5-160A-40D3-BE9C-F214A32E3E8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203C5EC2-D750-4AF2-A428-3882EEB95975}"/>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4228747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57553D-C820-474F-8281-BBA02D2067A3}"/>
              </a:ext>
            </a:extLst>
          </p:cNvPr>
          <p:cNvSpPr>
            <a:spLocks noGrp="1"/>
          </p:cNvSpPr>
          <p:nvPr>
            <p:ph type="title"/>
          </p:nvPr>
        </p:nvSpPr>
        <p:spPr/>
        <p:txBody>
          <a:bodyPr/>
          <a:lstStyle/>
          <a:p>
            <a:r>
              <a:rPr lang="en-US" altLang="zh-CN" dirty="0"/>
              <a:t>Additional Proposal</a:t>
            </a:r>
            <a:endParaRPr lang="zh-CN" altLang="en-US" dirty="0"/>
          </a:p>
        </p:txBody>
      </p:sp>
      <p:sp>
        <p:nvSpPr>
          <p:cNvPr id="3" name="内容占位符 2">
            <a:extLst>
              <a:ext uri="{FF2B5EF4-FFF2-40B4-BE49-F238E27FC236}">
                <a16:creationId xmlns:a16="http://schemas.microsoft.com/office/drawing/2014/main" id="{9F057A88-D72B-4940-AC21-18EEDFD48895}"/>
              </a:ext>
            </a:extLst>
          </p:cNvPr>
          <p:cNvSpPr>
            <a:spLocks noGrp="1"/>
          </p:cNvSpPr>
          <p:nvPr>
            <p:ph idx="1"/>
          </p:nvPr>
        </p:nvSpPr>
        <p:spPr>
          <a:xfrm>
            <a:off x="684213" y="1752600"/>
            <a:ext cx="7772400" cy="4722812"/>
          </a:xfrm>
        </p:spPr>
        <p:txBody>
          <a:bodyPr/>
          <a:lstStyle/>
          <a:p>
            <a:pPr algn="just"/>
            <a:r>
              <a:rPr lang="en-US" altLang="zh-CN" sz="1800" dirty="0"/>
              <a:t>Currently, AP MLDs have the same TSF value if a wired time synchronization protocol (e.g. 802.1AS Precision Time Protocol) is deployed within the DS.</a:t>
            </a:r>
          </a:p>
          <a:p>
            <a:pPr algn="just"/>
            <a:r>
              <a:rPr lang="en-US" altLang="zh-CN" sz="1800" dirty="0"/>
              <a:t>So propose to use one bit to indicate whether the reported AP and the reporting AP are synchronized. </a:t>
            </a:r>
          </a:p>
          <a:p>
            <a:pPr lvl="1" algn="just"/>
            <a:r>
              <a:rPr lang="en-US" altLang="zh-CN" sz="1600" dirty="0"/>
              <a:t>e.g. RNR element, Neighbor Report element</a:t>
            </a:r>
          </a:p>
          <a:p>
            <a:pPr algn="just"/>
            <a:r>
              <a:rPr lang="en-US" altLang="zh-CN" sz="1800" dirty="0"/>
              <a:t>This indication is helpful for the non-AP MLD to precisely understand the timing info (e.g. the Target Wake Time of the TWT element if present) carried within the over-the-DS Probe Response frame and select a good roaming time point to initiate the DS mapping change.  </a:t>
            </a:r>
          </a:p>
        </p:txBody>
      </p:sp>
      <p:sp>
        <p:nvSpPr>
          <p:cNvPr id="4" name="灯片编号占位符 3">
            <a:extLst>
              <a:ext uri="{FF2B5EF4-FFF2-40B4-BE49-F238E27FC236}">
                <a16:creationId xmlns:a16="http://schemas.microsoft.com/office/drawing/2014/main" id="{15E80D93-58B1-4441-8936-5E6093A995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3B572AA0-0A25-4AB3-8349-DA69FA3E826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87442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363694-2108-4D56-9A6A-10AD3DDF73DB}"/>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F2E1B98C-60C7-45D0-82C1-5AEBD47477C0}"/>
              </a:ext>
            </a:extLst>
          </p:cNvPr>
          <p:cNvSpPr>
            <a:spLocks noGrp="1"/>
          </p:cNvSpPr>
          <p:nvPr>
            <p:ph idx="1"/>
          </p:nvPr>
        </p:nvSpPr>
        <p:spPr>
          <a:xfrm>
            <a:off x="684213" y="1989138"/>
            <a:ext cx="7772400" cy="4248174"/>
          </a:xfrm>
        </p:spPr>
        <p:txBody>
          <a:bodyPr/>
          <a:lstStyle/>
          <a:p>
            <a:pPr algn="just"/>
            <a:r>
              <a:rPr lang="en-US" altLang="zh-CN" dirty="0"/>
              <a:t>In this contribution, we have discussed the necessity to define a fast RSSI measurement and time synchronization procedure, which is used together with the over-the-DS probe to reduce the energy and time consumption during the scanning procedure. </a:t>
            </a:r>
          </a:p>
          <a:p>
            <a:pPr algn="just"/>
            <a:r>
              <a:rPr lang="en-US" altLang="zh-CN" dirty="0"/>
              <a:t>Compared with the RTS/CTS frame exchange which is used for initiating the data transmission, we prefer to define a new short frame exchange instead, i.e. NDPR/NDPA/NDP. </a:t>
            </a:r>
          </a:p>
          <a:p>
            <a:pPr algn="just"/>
            <a:r>
              <a:rPr lang="en-US" altLang="zh-CN" dirty="0"/>
              <a:t>We also propose to use one bit to indicate whether the reported AP and the reporting AP are synchronized.</a:t>
            </a:r>
            <a:endParaRPr lang="zh-CN" altLang="en-US" dirty="0"/>
          </a:p>
        </p:txBody>
      </p:sp>
      <p:sp>
        <p:nvSpPr>
          <p:cNvPr id="4" name="灯片编号占位符 3">
            <a:extLst>
              <a:ext uri="{FF2B5EF4-FFF2-40B4-BE49-F238E27FC236}">
                <a16:creationId xmlns:a16="http://schemas.microsoft.com/office/drawing/2014/main" id="{A0AC2CAB-93FD-4CB8-A161-37400B2C270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607479E5-4E2E-46AE-B37E-F0D5C0BA6B48}"/>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511739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11-23-1897-00-00bn-thoughts-on-improving-roaming-under-existing-architecture</a:t>
            </a:r>
          </a:p>
          <a:p>
            <a:pPr marL="0" indent="0">
              <a:buNone/>
            </a:pPr>
            <a:r>
              <a:rPr lang="en-US" altLang="ko-KR" sz="1600" dirty="0"/>
              <a:t>[2] 11-24-1414-02-00bn-channel-measurement-based-on-control-frame-exchange</a:t>
            </a:r>
          </a:p>
          <a:p>
            <a:pPr marL="0" indent="0">
              <a:buNone/>
            </a:pPr>
            <a:r>
              <a:rPr lang="en-US" altLang="ko-KR" sz="1600" dirty="0"/>
              <a:t>[3] 11-24-1879-00-00bn-proposals-for-expeditious-discovery-of-aps-for-initial-association-and-roaming</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dirty="0"/>
              <a:t>Guogang Huang (Huawei)</a:t>
            </a:r>
          </a:p>
        </p:txBody>
      </p:sp>
    </p:spTree>
    <p:extLst>
      <p:ext uri="{BB962C8B-B14F-4D97-AF65-F5344CB8AC3E}">
        <p14:creationId xmlns:p14="http://schemas.microsoft.com/office/powerpoint/2010/main" val="1320282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102788</TotalTime>
  <Words>1086</Words>
  <Application>Microsoft Office PowerPoint</Application>
  <PresentationFormat>全屏显示(4:3)</PresentationFormat>
  <Paragraphs>91</Paragraphs>
  <Slides>13</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6" baseType="lpstr">
      <vt:lpstr>Times New Roman</vt:lpstr>
      <vt:lpstr>802-11-Submission</vt:lpstr>
      <vt:lpstr>Document</vt:lpstr>
      <vt:lpstr>Fast RSSI Measurement Follow-Up</vt:lpstr>
      <vt:lpstr>Introduction</vt:lpstr>
      <vt:lpstr>Motivation</vt:lpstr>
      <vt:lpstr>Motivation (Cont.)</vt:lpstr>
      <vt:lpstr>Comparison</vt:lpstr>
      <vt:lpstr>Comparison (Cont.)</vt:lpstr>
      <vt:lpstr>Additional Proposal</vt:lpstr>
      <vt:lpstr>Summary</vt:lpstr>
      <vt:lpstr>References</vt:lpstr>
      <vt:lpstr>SP 1</vt:lpstr>
      <vt:lpstr>SP 2</vt:lpstr>
      <vt:lpstr>Appendix A</vt:lpstr>
      <vt:lpstr>Appendix B</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3126</cp:revision>
  <cp:lastPrinted>1998-02-10T13:28:06Z</cp:lastPrinted>
  <dcterms:created xsi:type="dcterms:W3CDTF">2004-12-02T14:01:45Z</dcterms:created>
  <dcterms:modified xsi:type="dcterms:W3CDTF">2025-04-03T09:26:13Z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1743208766</vt:lpwstr>
  </property>
</Properties>
</file>