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41"/>
  </p:notesMasterIdLst>
  <p:handoutMasterIdLst>
    <p:handoutMasterId r:id="rId42"/>
  </p:handoutMasterIdLst>
  <p:sldIdLst>
    <p:sldId id="269" r:id="rId3"/>
    <p:sldId id="370" r:id="rId4"/>
    <p:sldId id="427" r:id="rId5"/>
    <p:sldId id="428" r:id="rId6"/>
    <p:sldId id="464" r:id="rId7"/>
    <p:sldId id="465" r:id="rId8"/>
    <p:sldId id="285" r:id="rId9"/>
    <p:sldId id="286" r:id="rId10"/>
    <p:sldId id="436" r:id="rId11"/>
    <p:sldId id="568" r:id="rId12"/>
    <p:sldId id="570" r:id="rId13"/>
    <p:sldId id="689" r:id="rId14"/>
    <p:sldId id="690" r:id="rId15"/>
    <p:sldId id="479" r:id="rId16"/>
    <p:sldId id="485" r:id="rId17"/>
    <p:sldId id="487" r:id="rId18"/>
    <p:sldId id="486" r:id="rId19"/>
    <p:sldId id="488" r:id="rId20"/>
    <p:sldId id="569" r:id="rId21"/>
    <p:sldId id="480" r:id="rId22"/>
    <p:sldId id="559" r:id="rId23"/>
    <p:sldId id="404" r:id="rId24"/>
    <p:sldId id="430" r:id="rId25"/>
    <p:sldId id="406" r:id="rId26"/>
    <p:sldId id="451" r:id="rId27"/>
    <p:sldId id="572" r:id="rId28"/>
    <p:sldId id="257" r:id="rId29"/>
    <p:sldId id="492" r:id="rId30"/>
    <p:sldId id="409" r:id="rId31"/>
    <p:sldId id="691" r:id="rId32"/>
    <p:sldId id="455" r:id="rId33"/>
    <p:sldId id="474" r:id="rId34"/>
    <p:sldId id="475" r:id="rId35"/>
    <p:sldId id="554" r:id="rId36"/>
    <p:sldId id="553" r:id="rId37"/>
    <p:sldId id="454" r:id="rId38"/>
    <p:sldId id="478" r:id="rId39"/>
    <p:sldId id="490" r:id="rId40"/>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2FBFC"/>
    <a:srgbClr val="00FFFF"/>
    <a:srgbClr val="00CC99"/>
    <a:srgbClr val="FF33CC"/>
    <a:srgbClr val="66FF99"/>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E3A54-D44C-41A0-A462-22AEE3BB8B01}" v="5" dt="2025-01-16T21:12:02.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2643" autoAdjust="0"/>
  </p:normalViewPr>
  <p:slideViewPr>
    <p:cSldViewPr>
      <p:cViewPr varScale="1">
        <p:scale>
          <a:sx n="95" d="100"/>
          <a:sy n="95" d="100"/>
        </p:scale>
        <p:origin x="298" y="72"/>
      </p:cViewPr>
      <p:guideLst>
        <p:guide orient="horz" pos="2160"/>
        <p:guide pos="3840"/>
      </p:guideLst>
    </p:cSldViewPr>
  </p:slideViewPr>
  <p:outlineViewPr>
    <p:cViewPr>
      <p:scale>
        <a:sx n="33" d="100"/>
        <a:sy n="33" d="100"/>
      </p:scale>
      <p:origin x="0" y="-7002"/>
    </p:cViewPr>
  </p:outlineViewPr>
  <p:notesTextViewPr>
    <p:cViewPr>
      <p:scale>
        <a:sx n="100" d="100"/>
        <a:sy n="100" d="100"/>
      </p:scale>
      <p:origin x="0" y="0"/>
    </p:cViewPr>
  </p:notesTextViewPr>
  <p:sorterViewPr>
    <p:cViewPr varScale="1">
      <p:scale>
        <a:sx n="1" d="1"/>
        <a:sy n="1" d="1"/>
      </p:scale>
      <p:origin x="0" y="-2707"/>
    </p:cViewPr>
  </p:sorterViewPr>
  <p:notesViewPr>
    <p:cSldViewPr>
      <p:cViewPr>
        <p:scale>
          <a:sx n="100" d="100"/>
          <a:sy n="100" d="100"/>
        </p:scale>
        <p:origin x="3552" y="-40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1DFE3A54-D44C-41A0-A462-22AEE3BB8B01}"/>
    <pc:docChg chg="custSel addSld modSld modMainMaster">
      <pc:chgData name="Stacey, Robert" userId="8f61b79c-1993-4b76-a5c5-6bb0e2071c28" providerId="ADAL" clId="{1DFE3A54-D44C-41A0-A462-22AEE3BB8B01}" dt="2025-01-16T21:12:02.630" v="66" actId="14100"/>
      <pc:docMkLst>
        <pc:docMk/>
      </pc:docMkLst>
      <pc:sldChg chg="delSp modSp add mod">
        <pc:chgData name="Stacey, Robert" userId="8f61b79c-1993-4b76-a5c5-6bb0e2071c28" providerId="ADAL" clId="{1DFE3A54-D44C-41A0-A462-22AEE3BB8B01}" dt="2025-01-16T21:12:02.630" v="66" actId="14100"/>
        <pc:sldMkLst>
          <pc:docMk/>
          <pc:sldMk cId="89141915" sldId="257"/>
        </pc:sldMkLst>
        <pc:spChg chg="mod">
          <ac:chgData name="Stacey, Robert" userId="8f61b79c-1993-4b76-a5c5-6bb0e2071c28" providerId="ADAL" clId="{1DFE3A54-D44C-41A0-A462-22AEE3BB8B01}" dt="2025-01-16T21:11:49.551" v="55"/>
          <ac:spMkLst>
            <pc:docMk/>
            <pc:sldMk cId="89141915" sldId="257"/>
            <ac:spMk id="2" creationId="{2DC1F9B9-556C-4F07-8481-85508D96970E}"/>
          </ac:spMkLst>
        </pc:spChg>
        <pc:spChg chg="mod">
          <ac:chgData name="Stacey, Robert" userId="8f61b79c-1993-4b76-a5c5-6bb0e2071c28" providerId="ADAL" clId="{1DFE3A54-D44C-41A0-A462-22AEE3BB8B01}" dt="2025-01-16T21:12:02.630" v="66" actId="14100"/>
          <ac:spMkLst>
            <pc:docMk/>
            <pc:sldMk cId="89141915" sldId="257"/>
            <ac:spMk id="3" creationId="{65395B92-32B4-465D-B4C4-2F21CC8C3C0F}"/>
          </ac:spMkLst>
        </pc:spChg>
        <pc:spChg chg="del">
          <ac:chgData name="Stacey, Robert" userId="8f61b79c-1993-4b76-a5c5-6bb0e2071c28" providerId="ADAL" clId="{1DFE3A54-D44C-41A0-A462-22AEE3BB8B01}" dt="2025-01-16T21:11:28.801" v="44" actId="478"/>
          <ac:spMkLst>
            <pc:docMk/>
            <pc:sldMk cId="89141915" sldId="257"/>
            <ac:spMk id="8" creationId="{EFEBCCE2-92A5-A513-F542-456139B874D7}"/>
          </ac:spMkLst>
        </pc:spChg>
        <pc:picChg chg="mod">
          <ac:chgData name="Stacey, Robert" userId="8f61b79c-1993-4b76-a5c5-6bb0e2071c28" providerId="ADAL" clId="{1DFE3A54-D44C-41A0-A462-22AEE3BB8B01}" dt="2025-01-16T21:11:55.624" v="64" actId="1036"/>
          <ac:picMkLst>
            <pc:docMk/>
            <pc:sldMk cId="89141915" sldId="257"/>
            <ac:picMk id="6" creationId="{C3844D13-F13B-5D9D-3954-2DE4A3BFE770}"/>
          </ac:picMkLst>
        </pc:picChg>
      </pc:sldChg>
      <pc:sldChg chg="modSp mod">
        <pc:chgData name="Stacey, Robert" userId="8f61b79c-1993-4b76-a5c5-6bb0e2071c28" providerId="ADAL" clId="{1DFE3A54-D44C-41A0-A462-22AEE3BB8B01}" dt="2025-01-16T21:07:56.665" v="19" actId="20577"/>
        <pc:sldMkLst>
          <pc:docMk/>
          <pc:sldMk cId="0" sldId="430"/>
        </pc:sldMkLst>
        <pc:spChg chg="mod">
          <ac:chgData name="Stacey, Robert" userId="8f61b79c-1993-4b76-a5c5-6bb0e2071c28" providerId="ADAL" clId="{1DFE3A54-D44C-41A0-A462-22AEE3BB8B01}" dt="2025-01-16T21:07:56.665" v="19" actId="20577"/>
          <ac:spMkLst>
            <pc:docMk/>
            <pc:sldMk cId="0" sldId="430"/>
            <ac:spMk id="23557" creationId="{00000000-0000-0000-0000-000000000000}"/>
          </ac:spMkLst>
        </pc:spChg>
        <pc:graphicFrameChg chg="modGraphic">
          <ac:chgData name="Stacey, Robert" userId="8f61b79c-1993-4b76-a5c5-6bb0e2071c28" providerId="ADAL" clId="{1DFE3A54-D44C-41A0-A462-22AEE3BB8B01}" dt="2025-01-16T21:07:18.037" v="9" actId="20577"/>
          <ac:graphicFrameMkLst>
            <pc:docMk/>
            <pc:sldMk cId="0" sldId="430"/>
            <ac:graphicFrameMk id="77901" creationId="{00000000-0000-0000-0000-000000000000}"/>
          </ac:graphicFrameMkLst>
        </pc:graphicFrameChg>
      </pc:sldChg>
      <pc:sldMasterChg chg="modSp mod">
        <pc:chgData name="Stacey, Robert" userId="8f61b79c-1993-4b76-a5c5-6bb0e2071c28" providerId="ADAL" clId="{1DFE3A54-D44C-41A0-A462-22AEE3BB8B01}" dt="2025-01-16T20:50:33.931" v="1" actId="6549"/>
        <pc:sldMasterMkLst>
          <pc:docMk/>
          <pc:sldMasterMk cId="0" sldId="2147483648"/>
        </pc:sldMasterMkLst>
        <pc:spChg chg="mod">
          <ac:chgData name="Stacey, Robert" userId="8f61b79c-1993-4b76-a5c5-6bb0e2071c28" providerId="ADAL" clId="{1DFE3A54-D44C-41A0-A462-22AEE3BB8B01}" dt="2025-01-16T20:50:33.931" v="1" actId="6549"/>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Dorothy Stanley, HP Enterprise</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F32D01EB-7F25-48B6-9547-ECE47E752835}" type="slidenum">
              <a:rPr lang="en-US" altLang="en-US"/>
              <a:pPr>
                <a:defRPr/>
              </a:pPr>
              <a:t>‹#›</a:t>
            </a:fld>
            <a:endParaRPr lang="en-US" alt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46927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Dorothy Stanley, HP Enterprise</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2D9A1103-2536-4E94-B60E-B659F7EE337B}" type="slidenum">
              <a:rPr lang="en-US" altLang="en-US"/>
              <a:pPr>
                <a:defRPr/>
              </a:pPr>
              <a:t>‹#›</a:t>
            </a:fld>
            <a:endParaRPr lang="en-US" alt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6534498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514D2267-1DDB-45C3-B02A-3D1475216CF1}" type="slidenum">
              <a:rPr lang="en-US" altLang="en-US" sz="1200" b="0" smtClean="0"/>
              <a:pPr/>
              <a:t>1</a:t>
            </a:fld>
            <a:endParaRPr lang="en-US" altLang="en-US" sz="1200" b="0"/>
          </a:p>
        </p:txBody>
      </p:sp>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86536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14</a:t>
            </a:fld>
            <a:endParaRPr lang="en-US" altLang="en-US"/>
          </a:p>
        </p:txBody>
      </p:sp>
    </p:spTree>
    <p:extLst>
      <p:ext uri="{BB962C8B-B14F-4D97-AF65-F5344CB8AC3E}">
        <p14:creationId xmlns:p14="http://schemas.microsoft.com/office/powerpoint/2010/main" val="192564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422920" y="904398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15</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404233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286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16</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4384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268712" y="9041884"/>
            <a:ext cx="19447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17</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84094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18</a:t>
            </a:fld>
            <a:endParaRPr lang="en-US" altLang="en-US" sz="1200" b="0"/>
          </a:p>
        </p:txBody>
      </p:sp>
    </p:spTree>
    <p:extLst>
      <p:ext uri="{BB962C8B-B14F-4D97-AF65-F5344CB8AC3E}">
        <p14:creationId xmlns:p14="http://schemas.microsoft.com/office/powerpoint/2010/main" val="2215912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20</a:t>
            </a:fld>
            <a:endParaRPr lang="en-US" altLang="en-US"/>
          </a:p>
        </p:txBody>
      </p:sp>
    </p:spTree>
    <p:extLst>
      <p:ext uri="{BB962C8B-B14F-4D97-AF65-F5344CB8AC3E}">
        <p14:creationId xmlns:p14="http://schemas.microsoft.com/office/powerpoint/2010/main" val="289038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21</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F722053-C1A8-4599-BDA8-525F09FEB6F0}" type="slidenum">
              <a:rPr lang="en-US" altLang="en-US" sz="1200" b="0" smtClean="0"/>
              <a:pPr/>
              <a:t>22</a:t>
            </a:fld>
            <a:endParaRPr lang="en-US" altLang="en-US" sz="1200" b="0"/>
          </a:p>
        </p:txBody>
      </p:sp>
    </p:spTree>
    <p:extLst>
      <p:ext uri="{BB962C8B-B14F-4D97-AF65-F5344CB8AC3E}">
        <p14:creationId xmlns:p14="http://schemas.microsoft.com/office/powerpoint/2010/main" val="153702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4579" name="Rectangle 2"/>
          <p:cNvSpPr>
            <a:spLocks noGrp="1" noChangeArrowheads="1"/>
          </p:cNvSpPr>
          <p:nvPr>
            <p:ph type="hdr" sz="quarter"/>
          </p:nvPr>
        </p:nvSpPr>
        <p:spPr>
          <a:xfrm>
            <a:off x="3968749" y="73024"/>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4581" name="Rectangle 6"/>
          <p:cNvSpPr>
            <a:spLocks noGrp="1" noChangeArrowheads="1"/>
          </p:cNvSpPr>
          <p:nvPr>
            <p:ph type="ftr" sz="quarter" idx="4"/>
          </p:nvPr>
        </p:nvSpPr>
        <p:spPr>
          <a:xfrm>
            <a:off x="4114800" y="8991600"/>
            <a:ext cx="2054225"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4582" name="Rectangle 7"/>
          <p:cNvSpPr>
            <a:spLocks noGrp="1" noChangeArrowheads="1"/>
          </p:cNvSpPr>
          <p:nvPr>
            <p:ph type="sldNum" sz="quarter" idx="5"/>
          </p:nvPr>
        </p:nvSpPr>
        <p:spPr>
          <a:xfrm>
            <a:off x="3429000" y="9020176"/>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EE2D4A70-DD09-4D31-9FFE-3F14881DB165}" type="slidenum">
              <a:rPr lang="en-US" altLang="en-US" sz="1200" b="0" smtClean="0"/>
              <a:pPr/>
              <a:t>23</a:t>
            </a:fld>
            <a:endParaRPr lang="en-US" altLang="en-US" sz="1200" b="0" dirty="0"/>
          </a:p>
        </p:txBody>
      </p:sp>
      <p:sp>
        <p:nvSpPr>
          <p:cNvPr id="24583" name="Rectangle 2"/>
          <p:cNvSpPr>
            <a:spLocks noGrp="1" noRot="1" noChangeAspect="1" noChangeArrowheads="1" noTextEdit="1"/>
          </p:cNvSpPr>
          <p:nvPr>
            <p:ph type="sldImg"/>
          </p:nvPr>
        </p:nvSpPr>
        <p:spPr>
          <a:ln/>
        </p:spPr>
      </p:sp>
      <p:sp>
        <p:nvSpPr>
          <p:cNvPr id="24584" name="Rectangle 3"/>
          <p:cNvSpPr>
            <a:spLocks noGrp="1" noChangeArrowheads="1"/>
          </p:cNvSpPr>
          <p:nvPr>
            <p:ph type="body" idx="1"/>
          </p:nvPr>
        </p:nvSpPr>
        <p:spPr>
          <a:xfrm>
            <a:off x="1238250" y="4429125"/>
            <a:ext cx="50292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4629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6627" name="Slide Image Placeholder 1"/>
          <p:cNvSpPr>
            <a:spLocks noGrp="1" noRot="1" noChangeAspect="1" noTextEdit="1"/>
          </p:cNvSpPr>
          <p:nvPr>
            <p:ph type="sldImg"/>
          </p:nvPr>
        </p:nvSpPr>
        <p:spPr>
          <a:xfrm>
            <a:off x="1068388" y="1039813"/>
            <a:ext cx="4702175" cy="2646362"/>
          </a:xfrm>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9" name="Header Placeholder 3"/>
          <p:cNvSpPr>
            <a:spLocks noGrp="1"/>
          </p:cNvSpPr>
          <p:nvPr>
            <p:ph type="hdr" sz="quarter"/>
          </p:nvPr>
        </p:nvSpPr>
        <p:spPr>
          <a:xfrm>
            <a:off x="4071143"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6631"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6632" name="Slide Number Placeholder 6"/>
          <p:cNvSpPr>
            <a:spLocks noGrp="1"/>
          </p:cNvSpPr>
          <p:nvPr>
            <p:ph type="sldNum" sz="quarter" idx="5"/>
          </p:nvPr>
        </p:nvSpPr>
        <p:spPr>
          <a:xfrm>
            <a:off x="3180556" y="90678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81D88D78-9193-4EC7-928C-99499C84AFE4}" type="slidenum">
              <a:rPr lang="en-US" altLang="en-US" sz="1200" b="0" smtClean="0"/>
              <a:pPr/>
              <a:t>24</a:t>
            </a:fld>
            <a:endParaRPr lang="en-US" altLang="en-US" sz="1200" b="0" dirty="0"/>
          </a:p>
        </p:txBody>
      </p:sp>
    </p:spTree>
    <p:extLst>
      <p:ext uri="{BB962C8B-B14F-4D97-AF65-F5344CB8AC3E}">
        <p14:creationId xmlns:p14="http://schemas.microsoft.com/office/powerpoint/2010/main" val="92697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a:t>
            </a:fld>
            <a:endParaRPr lang="en-US" altLang="en-US"/>
          </a:p>
        </p:txBody>
      </p:sp>
    </p:spTree>
    <p:extLst>
      <p:ext uri="{BB962C8B-B14F-4D97-AF65-F5344CB8AC3E}">
        <p14:creationId xmlns:p14="http://schemas.microsoft.com/office/powerpoint/2010/main" val="313989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25</a:t>
            </a:fld>
            <a:endParaRPr lang="en-US" altLang="en-US" sz="1200" b="0" dirty="0"/>
          </a:p>
        </p:txBody>
      </p:sp>
    </p:spTree>
    <p:extLst>
      <p:ext uri="{BB962C8B-B14F-4D97-AF65-F5344CB8AC3E}">
        <p14:creationId xmlns:p14="http://schemas.microsoft.com/office/powerpoint/2010/main" val="112624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28</a:t>
            </a:fld>
            <a:endParaRPr lang="en-US" altLang="en-US"/>
          </a:p>
        </p:txBody>
      </p:sp>
    </p:spTree>
    <p:extLst>
      <p:ext uri="{BB962C8B-B14F-4D97-AF65-F5344CB8AC3E}">
        <p14:creationId xmlns:p14="http://schemas.microsoft.com/office/powerpoint/2010/main" val="113319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348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043BC31-E8A9-4A17-AB65-414294921501}" type="slidenum">
              <a:rPr lang="en-US" altLang="en-US" sz="1200" b="0" smtClean="0"/>
              <a:pPr/>
              <a:t>29</a:t>
            </a:fld>
            <a:endParaRPr lang="en-US" altLang="en-US" sz="1200" b="0"/>
          </a:p>
        </p:txBody>
      </p:sp>
    </p:spTree>
    <p:extLst>
      <p:ext uri="{BB962C8B-B14F-4D97-AF65-F5344CB8AC3E}">
        <p14:creationId xmlns:p14="http://schemas.microsoft.com/office/powerpoint/2010/main" val="3513957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31</a:t>
            </a:fld>
            <a:endParaRPr lang="en-US" altLang="en-US"/>
          </a:p>
        </p:txBody>
      </p:sp>
    </p:spTree>
    <p:extLst>
      <p:ext uri="{BB962C8B-B14F-4D97-AF65-F5344CB8AC3E}">
        <p14:creationId xmlns:p14="http://schemas.microsoft.com/office/powerpoint/2010/main" val="277605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32</a:t>
            </a:fld>
            <a:endParaRPr lang="en-US" altLang="en-US"/>
          </a:p>
        </p:txBody>
      </p:sp>
    </p:spTree>
    <p:extLst>
      <p:ext uri="{BB962C8B-B14F-4D97-AF65-F5344CB8AC3E}">
        <p14:creationId xmlns:p14="http://schemas.microsoft.com/office/powerpoint/2010/main" val="133077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409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09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409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1A27690-432F-4C83-8536-CEA930C02E6B}" type="slidenum">
              <a:rPr lang="en-US" altLang="en-US" sz="1200" b="0" smtClean="0"/>
              <a:pPr/>
              <a:t>33</a:t>
            </a:fld>
            <a:endParaRPr lang="en-US" altLang="en-US" sz="1200" b="0"/>
          </a:p>
        </p:txBody>
      </p:sp>
    </p:spTree>
    <p:extLst>
      <p:ext uri="{BB962C8B-B14F-4D97-AF65-F5344CB8AC3E}">
        <p14:creationId xmlns:p14="http://schemas.microsoft.com/office/powerpoint/2010/main" val="985855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1747" name="Slide Image Placeholder 1"/>
          <p:cNvSpPr>
            <a:spLocks noGrp="1" noRot="1" noChangeAspect="1" noTextEdit="1"/>
          </p:cNvSpPr>
          <p:nvPr>
            <p:ph type="sldImg"/>
          </p:nvPr>
        </p:nvSpPr>
        <p:spPr>
          <a:xfrm>
            <a:off x="1030288" y="762000"/>
            <a:ext cx="4702175" cy="2646363"/>
          </a:xfrm>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9" name="Header Placeholder 3"/>
          <p:cNvSpPr>
            <a:spLocks noGrp="1"/>
          </p:cNvSpPr>
          <p:nvPr>
            <p:ph type="hdr" sz="quarter"/>
          </p:nvPr>
        </p:nvSpPr>
        <p:spPr>
          <a:xfrm>
            <a:off x="4495800" y="3571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31751" name="Footer Placeholder 5"/>
          <p:cNvSpPr>
            <a:spLocks noGrp="1"/>
          </p:cNvSpPr>
          <p:nvPr>
            <p:ph type="ftr" sz="quarter" idx="4"/>
          </p:nvPr>
        </p:nvSpPr>
        <p:spPr>
          <a:xfrm>
            <a:off x="4267200" y="9051131"/>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31752" name="Slide Number Placeholder 6"/>
          <p:cNvSpPr>
            <a:spLocks noGrp="1"/>
          </p:cNvSpPr>
          <p:nvPr>
            <p:ph type="sldNum" sz="quarter" idx="5"/>
          </p:nvPr>
        </p:nvSpPr>
        <p:spPr>
          <a:xfrm>
            <a:off x="2885281" y="9051131"/>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96A2EC4A-26C0-4D19-B3B4-38491F7E6F6E}" type="slidenum">
              <a:rPr lang="en-US" altLang="en-US" sz="1200" b="0" smtClean="0"/>
              <a:pPr/>
              <a:t>34</a:t>
            </a:fld>
            <a:endParaRPr lang="en-US" altLang="en-US" sz="1200" b="0" dirty="0"/>
          </a:p>
        </p:txBody>
      </p:sp>
    </p:spTree>
    <p:extLst>
      <p:ext uri="{BB962C8B-B14F-4D97-AF65-F5344CB8AC3E}">
        <p14:creationId xmlns:p14="http://schemas.microsoft.com/office/powerpoint/2010/main" val="1968429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35</a:t>
            </a:fld>
            <a:endParaRPr lang="en-US" altLang="en-US" sz="1200" b="0" dirty="0"/>
          </a:p>
        </p:txBody>
      </p:sp>
    </p:spTree>
    <p:extLst>
      <p:ext uri="{BB962C8B-B14F-4D97-AF65-F5344CB8AC3E}">
        <p14:creationId xmlns:p14="http://schemas.microsoft.com/office/powerpoint/2010/main" val="4202270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3011" name="Slide Image Placeholder 1"/>
          <p:cNvSpPr>
            <a:spLocks noGrp="1" noRot="1" noChangeAspect="1" noTextEdit="1"/>
          </p:cNvSpPr>
          <p:nvPr>
            <p:ph type="sldImg"/>
          </p:nvPr>
        </p:nvSpPr>
        <p:spPr>
          <a:xfrm>
            <a:off x="1049338" y="695325"/>
            <a:ext cx="4702175" cy="2646363"/>
          </a:xfrm>
          <a:ln/>
        </p:spPr>
      </p:sp>
      <p:sp>
        <p:nvSpPr>
          <p:cNvPr id="430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3" name="Header Placeholder 3"/>
          <p:cNvSpPr>
            <a:spLocks noGrp="1"/>
          </p:cNvSpPr>
          <p:nvPr>
            <p:ph type="hdr" sz="quarter"/>
          </p:nvPr>
        </p:nvSpPr>
        <p:spPr>
          <a:xfrm>
            <a:off x="3968749" y="53975"/>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3015"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3016"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414BF364-3CA9-408D-B83D-20807EDDEFE2}" type="slidenum">
              <a:rPr lang="en-US" altLang="en-US" sz="1200" b="0" smtClean="0"/>
              <a:pPr/>
              <a:t>36</a:t>
            </a:fld>
            <a:endParaRPr lang="en-US" altLang="en-US" sz="1200" b="0" dirty="0"/>
          </a:p>
        </p:txBody>
      </p:sp>
    </p:spTree>
    <p:extLst>
      <p:ext uri="{BB962C8B-B14F-4D97-AF65-F5344CB8AC3E}">
        <p14:creationId xmlns:p14="http://schemas.microsoft.com/office/powerpoint/2010/main" val="3211772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5059" name="Slide Image Placeholder 1"/>
          <p:cNvSpPr>
            <a:spLocks noGrp="1" noRot="1" noChangeAspect="1" noTextEdit="1"/>
          </p:cNvSpPr>
          <p:nvPr>
            <p:ph type="sldImg"/>
          </p:nvPr>
        </p:nvSpPr>
        <p:spPr>
          <a:xfrm>
            <a:off x="1049338" y="1039813"/>
            <a:ext cx="4702175" cy="2646362"/>
          </a:xfrm>
          <a:ln/>
        </p:spPr>
      </p:sp>
      <p:sp>
        <p:nvSpPr>
          <p:cNvPr id="450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1" name="Header Placeholder 3"/>
          <p:cNvSpPr>
            <a:spLocks noGrp="1"/>
          </p:cNvSpPr>
          <p:nvPr>
            <p:ph type="hdr" sz="quarter"/>
          </p:nvPr>
        </p:nvSpPr>
        <p:spPr>
          <a:xfrm>
            <a:off x="3875087"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5063"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5064"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363F752B-CC74-4873-BFBA-FBE640B8FF2F}" type="slidenum">
              <a:rPr lang="en-US" altLang="en-US" sz="1200" b="0" smtClean="0"/>
              <a:pPr/>
              <a:t>37</a:t>
            </a:fld>
            <a:endParaRPr lang="en-US" altLang="en-US" sz="1200" b="0" dirty="0"/>
          </a:p>
        </p:txBody>
      </p:sp>
    </p:spTree>
    <p:extLst>
      <p:ext uri="{BB962C8B-B14F-4D97-AF65-F5344CB8AC3E}">
        <p14:creationId xmlns:p14="http://schemas.microsoft.com/office/powerpoint/2010/main" val="427513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a:t>
            </a:fld>
            <a:endParaRPr lang="en-US" altLang="en-US"/>
          </a:p>
        </p:txBody>
      </p:sp>
    </p:spTree>
    <p:extLst>
      <p:ext uri="{BB962C8B-B14F-4D97-AF65-F5344CB8AC3E}">
        <p14:creationId xmlns:p14="http://schemas.microsoft.com/office/powerpoint/2010/main" val="416806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1020763" y="6985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4481513" y="88900"/>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267200" y="90170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276600" y="90170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38</a:t>
            </a:fld>
            <a:endParaRPr lang="en-US" altLang="en-US" sz="1200" b="0" dirty="0"/>
          </a:p>
        </p:txBody>
      </p:sp>
    </p:spTree>
    <p:extLst>
      <p:ext uri="{BB962C8B-B14F-4D97-AF65-F5344CB8AC3E}">
        <p14:creationId xmlns:p14="http://schemas.microsoft.com/office/powerpoint/2010/main" val="24067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759470" y="9057273"/>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4</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110018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422920" y="900776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5</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6702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667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6</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8943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802.11-24/0277r0</a:t>
            </a:r>
          </a:p>
        </p:txBody>
      </p:sp>
      <p:sp>
        <p:nvSpPr>
          <p:cNvPr id="5" name="Date Placeholder 4"/>
          <p:cNvSpPr>
            <a:spLocks noGrp="1"/>
          </p:cNvSpPr>
          <p:nvPr>
            <p:ph type="dt" idx="11"/>
          </p:nvPr>
        </p:nvSpPr>
        <p:spPr/>
        <p:txBody>
          <a:bodyPr/>
          <a:lstStyle/>
          <a:p>
            <a:r>
              <a:rPr lang="en-US"/>
              <a:t>March 2024</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11018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9</a:t>
            </a:fld>
            <a:endParaRPr lang="en-US" altLang="en-US" sz="1200" b="0"/>
          </a:p>
        </p:txBody>
      </p:sp>
    </p:spTree>
    <p:extLst>
      <p:ext uri="{BB962C8B-B14F-4D97-AF65-F5344CB8AC3E}">
        <p14:creationId xmlns:p14="http://schemas.microsoft.com/office/powerpoint/2010/main" val="128570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11</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79085C0-3381-47EE-9F50-DF48E4D023A3}" type="slidenum">
              <a:rPr lang="en-US" altLang="en-US"/>
              <a:pPr>
                <a:defRPr/>
              </a:pPr>
              <a:t>‹#›</a:t>
            </a:fld>
            <a:endParaRPr lang="en-US" altLang="en-US"/>
          </a:p>
        </p:txBody>
      </p:sp>
    </p:spTree>
    <p:extLst>
      <p:ext uri="{BB962C8B-B14F-4D97-AF65-F5344CB8AC3E}">
        <p14:creationId xmlns:p14="http://schemas.microsoft.com/office/powerpoint/2010/main" val="145129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CB2CE8D-115D-4F2F-B206-231B14B530EB}" type="slidenum">
              <a:rPr lang="en-US" altLang="en-US"/>
              <a:pPr>
                <a:defRPr/>
              </a:pPr>
              <a:t>‹#›</a:t>
            </a:fld>
            <a:endParaRPr lang="en-US" altLang="en-US"/>
          </a:p>
        </p:txBody>
      </p:sp>
    </p:spTree>
    <p:extLst>
      <p:ext uri="{BB962C8B-B14F-4D97-AF65-F5344CB8AC3E}">
        <p14:creationId xmlns:p14="http://schemas.microsoft.com/office/powerpoint/2010/main" val="220037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E0C9EBD9-E76E-4B5D-971B-99429F15E579}" type="slidenum">
              <a:rPr lang="en-US" altLang="en-US"/>
              <a:pPr>
                <a:defRPr/>
              </a:pPr>
              <a:t>‹#›</a:t>
            </a:fld>
            <a:endParaRPr lang="en-US" altLang="en-US"/>
          </a:p>
        </p:txBody>
      </p:sp>
    </p:spTree>
    <p:extLst>
      <p:ext uri="{BB962C8B-B14F-4D97-AF65-F5344CB8AC3E}">
        <p14:creationId xmlns:p14="http://schemas.microsoft.com/office/powerpoint/2010/main" val="122934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E452F00-EBCF-49EE-8542-CFF8BDCC98F7}" type="slidenum">
              <a:rPr lang="en-US" altLang="en-US"/>
              <a:pPr>
                <a:defRPr/>
              </a:pPr>
              <a:t>‹#›</a:t>
            </a:fld>
            <a:endParaRPr lang="en-US" altLang="en-US"/>
          </a:p>
        </p:txBody>
      </p:sp>
    </p:spTree>
    <p:extLst>
      <p:ext uri="{BB962C8B-B14F-4D97-AF65-F5344CB8AC3E}">
        <p14:creationId xmlns:p14="http://schemas.microsoft.com/office/powerpoint/2010/main" val="372905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F4CCFB4-BC65-47A7-914B-C33319914B17}" type="slidenum">
              <a:rPr lang="en-US" altLang="en-US"/>
              <a:pPr>
                <a:defRPr/>
              </a:pPr>
              <a:t>‹#›</a:t>
            </a:fld>
            <a:endParaRPr lang="en-US" altLang="en-US"/>
          </a:p>
        </p:txBody>
      </p:sp>
    </p:spTree>
    <p:extLst>
      <p:ext uri="{BB962C8B-B14F-4D97-AF65-F5344CB8AC3E}">
        <p14:creationId xmlns:p14="http://schemas.microsoft.com/office/powerpoint/2010/main" val="76295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January 2025</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AC724EA5-9331-4011-A2DD-DD49816F7ECC}" type="slidenum">
              <a:rPr lang="en-US" altLang="en-US"/>
              <a:pPr>
                <a:defRPr/>
              </a:pPr>
              <a:t>‹#›</a:t>
            </a:fld>
            <a:endParaRPr lang="en-US" altLang="en-US"/>
          </a:p>
        </p:txBody>
      </p:sp>
    </p:spTree>
    <p:extLst>
      <p:ext uri="{BB962C8B-B14F-4D97-AF65-F5344CB8AC3E}">
        <p14:creationId xmlns:p14="http://schemas.microsoft.com/office/powerpoint/2010/main" val="221371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2025</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EA6D9B1-BFFB-4C6F-B12B-6589C4DB61A7}" type="slidenum">
              <a:rPr lang="en-US" altLang="en-US"/>
              <a:pPr>
                <a:defRPr/>
              </a:pPr>
              <a:t>‹#›</a:t>
            </a:fld>
            <a:endParaRPr lang="en-US" altLang="en-US"/>
          </a:p>
        </p:txBody>
      </p:sp>
    </p:spTree>
    <p:extLst>
      <p:ext uri="{BB962C8B-B14F-4D97-AF65-F5344CB8AC3E}">
        <p14:creationId xmlns:p14="http://schemas.microsoft.com/office/powerpoint/2010/main" val="208876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January 2025</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9A0D8ED-1B4F-4E96-91C8-02912D24A1C7}" type="slidenum">
              <a:rPr lang="en-US" altLang="en-US"/>
              <a:pPr>
                <a:defRPr/>
              </a:pPr>
              <a:t>‹#›</a:t>
            </a:fld>
            <a:endParaRPr lang="en-US" altLang="en-US"/>
          </a:p>
        </p:txBody>
      </p:sp>
    </p:spTree>
    <p:extLst>
      <p:ext uri="{BB962C8B-B14F-4D97-AF65-F5344CB8AC3E}">
        <p14:creationId xmlns:p14="http://schemas.microsoft.com/office/powerpoint/2010/main" val="2956606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January 2025</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E13C6B4C-0E86-4691-A72D-38AF6E635232}" type="slidenum">
              <a:rPr lang="en-US" altLang="en-US"/>
              <a:pPr>
                <a:defRPr/>
              </a:pPr>
              <a:t>‹#›</a:t>
            </a:fld>
            <a:endParaRPr lang="en-US" altLang="en-US"/>
          </a:p>
        </p:txBody>
      </p:sp>
    </p:spTree>
    <p:extLst>
      <p:ext uri="{BB962C8B-B14F-4D97-AF65-F5344CB8AC3E}">
        <p14:creationId xmlns:p14="http://schemas.microsoft.com/office/powerpoint/2010/main" val="4014557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January 2025</a:t>
            </a:r>
          </a:p>
        </p:txBody>
      </p:sp>
      <p:sp>
        <p:nvSpPr>
          <p:cNvPr id="8" name="Footer Placeholder 4"/>
          <p:cNvSpPr>
            <a:spLocks noGrp="1"/>
          </p:cNvSpPr>
          <p:nvPr>
            <p:ph type="ftr" sz="quarter" idx="11"/>
          </p:nvPr>
        </p:nvSpPr>
        <p:spPr/>
        <p:txBody>
          <a:bodyPr/>
          <a:lstStyle>
            <a:lvl1pPr>
              <a:defRPr/>
            </a:lvl1pPr>
          </a:lstStyle>
          <a:p>
            <a:pPr>
              <a:defRPr/>
            </a:pPr>
            <a:r>
              <a:rPr lang="en-US"/>
              <a:t>Robert Stacey, Intel</a:t>
            </a:r>
          </a:p>
        </p:txBody>
      </p:sp>
      <p:sp>
        <p:nvSpPr>
          <p:cNvPr id="9" name="Slide Number Placeholder 5"/>
          <p:cNvSpPr>
            <a:spLocks noGrp="1"/>
          </p:cNvSpPr>
          <p:nvPr>
            <p:ph type="sldNum" sz="quarter" idx="12"/>
          </p:nvPr>
        </p:nvSpPr>
        <p:spPr/>
        <p:txBody>
          <a:bodyPr/>
          <a:lstStyle>
            <a:lvl1pPr>
              <a:defRPr/>
            </a:lvl1pPr>
          </a:lstStyle>
          <a:p>
            <a:pPr>
              <a:defRPr/>
            </a:pPr>
            <a:fld id="{5BB0A934-5EAC-4A76-B595-37B871897AB7}" type="slidenum">
              <a:rPr lang="en-US" altLang="en-US"/>
              <a:pPr>
                <a:defRPr/>
              </a:pPr>
              <a:t>‹#›</a:t>
            </a:fld>
            <a:endParaRPr lang="en-US" altLang="en-US"/>
          </a:p>
        </p:txBody>
      </p:sp>
    </p:spTree>
    <p:extLst>
      <p:ext uri="{BB962C8B-B14F-4D97-AF65-F5344CB8AC3E}">
        <p14:creationId xmlns:p14="http://schemas.microsoft.com/office/powerpoint/2010/main" val="53434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January 2025</a:t>
            </a:r>
          </a:p>
        </p:txBody>
      </p:sp>
      <p:sp>
        <p:nvSpPr>
          <p:cNvPr id="4" name="Footer Placeholder 4"/>
          <p:cNvSpPr>
            <a:spLocks noGrp="1"/>
          </p:cNvSpPr>
          <p:nvPr>
            <p:ph type="ftr" sz="quarter" idx="11"/>
          </p:nvPr>
        </p:nvSpPr>
        <p:spPr/>
        <p:txBody>
          <a:bodyPr/>
          <a:lstStyle>
            <a:lvl1pPr>
              <a:defRPr/>
            </a:lvl1pPr>
          </a:lstStyle>
          <a:p>
            <a:pPr>
              <a:defRPr/>
            </a:pPr>
            <a:r>
              <a:rPr lang="en-US"/>
              <a:t>Robert Stacey, Intel</a:t>
            </a:r>
          </a:p>
        </p:txBody>
      </p:sp>
      <p:sp>
        <p:nvSpPr>
          <p:cNvPr id="5" name="Slide Number Placeholder 5"/>
          <p:cNvSpPr>
            <a:spLocks noGrp="1"/>
          </p:cNvSpPr>
          <p:nvPr>
            <p:ph type="sldNum" sz="quarter" idx="12"/>
          </p:nvPr>
        </p:nvSpPr>
        <p:spPr/>
        <p:txBody>
          <a:bodyPr/>
          <a:lstStyle>
            <a:lvl1pPr>
              <a:defRPr/>
            </a:lvl1pPr>
          </a:lstStyle>
          <a:p>
            <a:pPr>
              <a:defRPr/>
            </a:pPr>
            <a:fld id="{234E2FE0-CFEF-4B8B-AE17-B496D949FD2B}" type="slidenum">
              <a:rPr lang="en-US" altLang="en-US"/>
              <a:pPr>
                <a:defRPr/>
              </a:pPr>
              <a:t>‹#›</a:t>
            </a:fld>
            <a:endParaRPr lang="en-US" altLang="en-US"/>
          </a:p>
        </p:txBody>
      </p:sp>
    </p:spTree>
    <p:extLst>
      <p:ext uri="{BB962C8B-B14F-4D97-AF65-F5344CB8AC3E}">
        <p14:creationId xmlns:p14="http://schemas.microsoft.com/office/powerpoint/2010/main" val="298263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9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928688" y="332601"/>
            <a:ext cx="1340110" cy="276999"/>
          </a:xfrm>
        </p:spPr>
        <p:txBody>
          <a:bodyPr/>
          <a:lstStyle>
            <a:lvl1pPr>
              <a:defRPr/>
            </a:lvl1pPr>
          </a:lstStyle>
          <a:p>
            <a:pPr>
              <a:defRPr/>
            </a:pPr>
            <a:r>
              <a:rPr lang="en-US"/>
              <a:t>January 2025</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415662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January 2025</a:t>
            </a:r>
          </a:p>
        </p:txBody>
      </p:sp>
      <p:sp>
        <p:nvSpPr>
          <p:cNvPr id="3" name="Footer Placeholder 4"/>
          <p:cNvSpPr>
            <a:spLocks noGrp="1"/>
          </p:cNvSpPr>
          <p:nvPr>
            <p:ph type="ftr" sz="quarter" idx="11"/>
          </p:nvPr>
        </p:nvSpPr>
        <p:spPr/>
        <p:txBody>
          <a:bodyPr/>
          <a:lstStyle>
            <a:lvl1pPr>
              <a:defRPr/>
            </a:lvl1pPr>
          </a:lstStyle>
          <a:p>
            <a:pPr>
              <a:defRPr/>
            </a:pPr>
            <a:r>
              <a:rPr lang="en-US"/>
              <a:t>Robert Stacey, Intel</a:t>
            </a:r>
          </a:p>
        </p:txBody>
      </p:sp>
      <p:sp>
        <p:nvSpPr>
          <p:cNvPr id="4" name="Slide Number Placeholder 5"/>
          <p:cNvSpPr>
            <a:spLocks noGrp="1"/>
          </p:cNvSpPr>
          <p:nvPr>
            <p:ph type="sldNum" sz="quarter" idx="12"/>
          </p:nvPr>
        </p:nvSpPr>
        <p:spPr/>
        <p:txBody>
          <a:bodyPr/>
          <a:lstStyle>
            <a:lvl1pPr>
              <a:defRPr/>
            </a:lvl1pPr>
          </a:lstStyle>
          <a:p>
            <a:pPr>
              <a:defRPr/>
            </a:pPr>
            <a:fld id="{5F0B3E9C-1E6F-4B2E-A4AB-0EDE8C4E41AA}" type="slidenum">
              <a:rPr lang="en-US" altLang="en-US"/>
              <a:pPr>
                <a:defRPr/>
              </a:pPr>
              <a:t>‹#›</a:t>
            </a:fld>
            <a:endParaRPr lang="en-US" altLang="en-US"/>
          </a:p>
        </p:txBody>
      </p:sp>
    </p:spTree>
    <p:extLst>
      <p:ext uri="{BB962C8B-B14F-4D97-AF65-F5344CB8AC3E}">
        <p14:creationId xmlns:p14="http://schemas.microsoft.com/office/powerpoint/2010/main" val="374470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January 2025</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3EEF58FC-A2BE-41A2-9F5D-6EC747F09625}" type="slidenum">
              <a:rPr lang="en-US" altLang="en-US"/>
              <a:pPr>
                <a:defRPr/>
              </a:pPr>
              <a:t>‹#›</a:t>
            </a:fld>
            <a:endParaRPr lang="en-US" altLang="en-US"/>
          </a:p>
        </p:txBody>
      </p:sp>
    </p:spTree>
    <p:extLst>
      <p:ext uri="{BB962C8B-B14F-4D97-AF65-F5344CB8AC3E}">
        <p14:creationId xmlns:p14="http://schemas.microsoft.com/office/powerpoint/2010/main" val="2213074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January 2025</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47868516-E3AE-4FDC-8239-E4FEAD1E9285}" type="slidenum">
              <a:rPr lang="en-US" altLang="en-US"/>
              <a:pPr>
                <a:defRPr/>
              </a:pPr>
              <a:t>‹#›</a:t>
            </a:fld>
            <a:endParaRPr lang="en-US" altLang="en-US"/>
          </a:p>
        </p:txBody>
      </p:sp>
    </p:spTree>
    <p:extLst>
      <p:ext uri="{BB962C8B-B14F-4D97-AF65-F5344CB8AC3E}">
        <p14:creationId xmlns:p14="http://schemas.microsoft.com/office/powerpoint/2010/main" val="2911484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2025</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293D0141-215E-4C0D-B007-BA5A2E532855}" type="slidenum">
              <a:rPr lang="en-US" altLang="en-US"/>
              <a:pPr>
                <a:defRPr/>
              </a:pPr>
              <a:t>‹#›</a:t>
            </a:fld>
            <a:endParaRPr lang="en-US" altLang="en-US"/>
          </a:p>
        </p:txBody>
      </p:sp>
    </p:spTree>
    <p:extLst>
      <p:ext uri="{BB962C8B-B14F-4D97-AF65-F5344CB8AC3E}">
        <p14:creationId xmlns:p14="http://schemas.microsoft.com/office/powerpoint/2010/main" val="2217783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2025</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BB73F91-DF1D-47FC-8010-79129E5E93E2}" type="slidenum">
              <a:rPr lang="en-US" altLang="en-US"/>
              <a:pPr>
                <a:defRPr/>
              </a:pPr>
              <a:t>‹#›</a:t>
            </a:fld>
            <a:endParaRPr lang="en-US" altLang="en-US"/>
          </a:p>
        </p:txBody>
      </p:sp>
    </p:spTree>
    <p:extLst>
      <p:ext uri="{BB962C8B-B14F-4D97-AF65-F5344CB8AC3E}">
        <p14:creationId xmlns:p14="http://schemas.microsoft.com/office/powerpoint/2010/main" val="13568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A3B30CF-F2D6-4DCF-BCED-DDF2CDD89A08}" type="slidenum">
              <a:rPr lang="en-US" altLang="en-US"/>
              <a:pPr>
                <a:defRPr/>
              </a:pPr>
              <a:t>‹#›</a:t>
            </a:fld>
            <a:endParaRPr lang="en-US" altLang="en-US"/>
          </a:p>
        </p:txBody>
      </p:sp>
    </p:spTree>
    <p:extLst>
      <p:ext uri="{BB962C8B-B14F-4D97-AF65-F5344CB8AC3E}">
        <p14:creationId xmlns:p14="http://schemas.microsoft.com/office/powerpoint/2010/main" val="277906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854F178E-4310-4203-9E86-A96D9C0B4099}" type="slidenum">
              <a:rPr lang="en-US" altLang="en-US"/>
              <a:pPr>
                <a:defRPr/>
              </a:pPr>
              <a:t>‹#›</a:t>
            </a:fld>
            <a:endParaRPr lang="en-US" altLang="en-US"/>
          </a:p>
        </p:txBody>
      </p:sp>
    </p:spTree>
    <p:extLst>
      <p:ext uri="{BB962C8B-B14F-4D97-AF65-F5344CB8AC3E}">
        <p14:creationId xmlns:p14="http://schemas.microsoft.com/office/powerpoint/2010/main" val="65806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92D9858C-CB20-4C45-A07A-9CB8B962AA8F}" type="slidenum">
              <a:rPr lang="en-US" altLang="en-US"/>
              <a:pPr>
                <a:defRPr/>
              </a:pPr>
              <a:t>‹#›</a:t>
            </a:fld>
            <a:endParaRPr lang="en-US" altLang="en-US"/>
          </a:p>
        </p:txBody>
      </p:sp>
    </p:spTree>
    <p:extLst>
      <p:ext uri="{BB962C8B-B14F-4D97-AF65-F5344CB8AC3E}">
        <p14:creationId xmlns:p14="http://schemas.microsoft.com/office/powerpoint/2010/main" val="146001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2699701F-5DA5-4E9E-BD4E-4A3D2F04CB4F}" type="slidenum">
              <a:rPr lang="en-US" altLang="en-US"/>
              <a:pPr>
                <a:defRPr/>
              </a:pPr>
              <a:t>‹#›</a:t>
            </a:fld>
            <a:endParaRPr lang="en-US" altLang="en-US"/>
          </a:p>
        </p:txBody>
      </p:sp>
    </p:spTree>
    <p:extLst>
      <p:ext uri="{BB962C8B-B14F-4D97-AF65-F5344CB8AC3E}">
        <p14:creationId xmlns:p14="http://schemas.microsoft.com/office/powerpoint/2010/main" val="247070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560A47D0-DF26-4855-9A6A-4E10AD0BCC9D}" type="slidenum">
              <a:rPr lang="en-US" altLang="en-US"/>
              <a:pPr>
                <a:defRPr/>
              </a:pPr>
              <a:t>‹#›</a:t>
            </a:fld>
            <a:endParaRPr lang="en-US" altLang="en-US"/>
          </a:p>
        </p:txBody>
      </p:sp>
    </p:spTree>
    <p:extLst>
      <p:ext uri="{BB962C8B-B14F-4D97-AF65-F5344CB8AC3E}">
        <p14:creationId xmlns:p14="http://schemas.microsoft.com/office/powerpoint/2010/main" val="350983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93FA6F65-AA9D-4312-ABC0-D5E96B7825C6}" type="slidenum">
              <a:rPr lang="en-US" altLang="en-US"/>
              <a:pPr>
                <a:defRPr/>
              </a:pPr>
              <a:t>‹#›</a:t>
            </a:fld>
            <a:endParaRPr lang="en-US" altLang="en-US"/>
          </a:p>
        </p:txBody>
      </p:sp>
    </p:spTree>
    <p:extLst>
      <p:ext uri="{BB962C8B-B14F-4D97-AF65-F5344CB8AC3E}">
        <p14:creationId xmlns:p14="http://schemas.microsoft.com/office/powerpoint/2010/main" val="81743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2025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A5F514D-F93A-422D-9B44-58C80C24DE18}" type="slidenum">
              <a:rPr lang="en-US" altLang="en-US"/>
              <a:pPr>
                <a:defRPr/>
              </a:pPr>
              <a:t>‹#›</a:t>
            </a:fld>
            <a:endParaRPr lang="en-US" altLang="en-US"/>
          </a:p>
        </p:txBody>
      </p:sp>
    </p:spTree>
    <p:extLst>
      <p:ext uri="{BB962C8B-B14F-4D97-AF65-F5344CB8AC3E}">
        <p14:creationId xmlns:p14="http://schemas.microsoft.com/office/powerpoint/2010/main" val="109553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28688" y="333375"/>
            <a:ext cx="9683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a:t>January 2025</a:t>
            </a:r>
            <a:endParaRPr lang="en-US" dirty="0"/>
          </a:p>
        </p:txBody>
      </p:sp>
      <p:sp>
        <p:nvSpPr>
          <p:cNvPr id="1029" name="Rectangle 5"/>
          <p:cNvSpPr>
            <a:spLocks noGrp="1" noChangeArrowheads="1"/>
          </p:cNvSpPr>
          <p:nvPr>
            <p:ph type="ftr" sz="quarter" idx="3"/>
          </p:nvPr>
        </p:nvSpPr>
        <p:spPr bwMode="auto">
          <a:xfrm>
            <a:off x="9224963" y="6475413"/>
            <a:ext cx="2166937"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Robert Stacey, Intel</a:t>
            </a:r>
          </a:p>
        </p:txBody>
      </p:sp>
      <p:sp>
        <p:nvSpPr>
          <p:cNvPr id="1030" name="Rectangle 6"/>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4C1057FC-BFCB-4B3B-B599-E51ADEC40872}" type="slidenum">
              <a:rPr lang="en-US" altLang="en-US"/>
              <a:pPr>
                <a:defRPr/>
              </a:pPr>
              <a:t>‹#›</a:t>
            </a:fld>
            <a:endParaRPr lang="en-US" altLang="en-US"/>
          </a:p>
        </p:txBody>
      </p:sp>
      <p:sp>
        <p:nvSpPr>
          <p:cNvPr id="1031" name="Rectangle 7"/>
          <p:cNvSpPr>
            <a:spLocks noChangeArrowheads="1"/>
          </p:cNvSpPr>
          <p:nvPr/>
        </p:nvSpPr>
        <p:spPr bwMode="auto">
          <a:xfrm>
            <a:off x="7861707" y="332601"/>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802.11-24/2107r1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9144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92689" r:id="rId1"/>
    <p:sldLayoutId id="2147492712" r:id="rId2"/>
    <p:sldLayoutId id="2147492690" r:id="rId3"/>
    <p:sldLayoutId id="2147492691" r:id="rId4"/>
    <p:sldLayoutId id="2147492692" r:id="rId5"/>
    <p:sldLayoutId id="2147492693" r:id="rId6"/>
    <p:sldLayoutId id="2147492694" r:id="rId7"/>
    <p:sldLayoutId id="2147492695" r:id="rId8"/>
    <p:sldLayoutId id="2147492696" r:id="rId9"/>
    <p:sldLayoutId id="2147492697" r:id="rId10"/>
    <p:sldLayoutId id="2147492698" r:id="rId11"/>
    <p:sldLayoutId id="2147492699" r:id="rId12"/>
    <p:sldLayoutId id="2147492700"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January 2025</a:t>
            </a: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Robert Stacey, Intel</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AF2FFA-A583-4E8E-8EA0-A989558849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2701" r:id="rId1"/>
    <p:sldLayoutId id="2147492702" r:id="rId2"/>
    <p:sldLayoutId id="2147492703" r:id="rId3"/>
    <p:sldLayoutId id="2147492704" r:id="rId4"/>
    <p:sldLayoutId id="2147492705" r:id="rId5"/>
    <p:sldLayoutId id="2147492706" r:id="rId6"/>
    <p:sldLayoutId id="2147492707" r:id="rId7"/>
    <p:sldLayoutId id="2147492708" r:id="rId8"/>
    <p:sldLayoutId id="2147492709" r:id="rId9"/>
    <p:sldLayoutId id="2147492710" r:id="rId10"/>
    <p:sldLayoutId id="214749271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ken.ieice.org/ken/search/index.php?search_mode=form&amp;year=39&amp;psort=1&amp;pskey=aff%3A%22Wi-SUN+Alliance%22&amp;ps3=1&amp;layout=&amp;lang=eng&amp;term=AFFILIATION" TargetMode="External"/><Relationship Id="rId13" Type="http://schemas.openxmlformats.org/officeDocument/2006/relationships/hyperlink" Target="https://ken.ieice.org/ken/search/index.php?search_mode=form&amp;year=39&amp;psort=1&amp;pskey=author%3A%22Kazuto+Yano%22&amp;ps2=1&amp;layout=&amp;lang=eng&amp;term=AUTHOR" TargetMode="External"/><Relationship Id="rId3" Type="http://schemas.openxmlformats.org/officeDocument/2006/relationships/hyperlink" Target="https://ken.ieice.org/ken/paper/20250117Uc7P/eng/" TargetMode="External"/><Relationship Id="rId7" Type="http://schemas.openxmlformats.org/officeDocument/2006/relationships/hyperlink" Target="https://ken.ieice.org/ken/search/index.php?search_mode=form&amp;year=39&amp;psort=1&amp;pskey=author%3A%22Phil+Beecher%22&amp;ps2=1&amp;layout=&amp;lang=eng&amp;term=AUTHOR" TargetMode="External"/><Relationship Id="rId12" Type="http://schemas.openxmlformats.org/officeDocument/2006/relationships/hyperlink" Target="https://ken.ieice.org/ken/paper/20250117ac7p/eng/" TargetMode="External"/><Relationship Id="rId2" Type="http://schemas.openxmlformats.org/officeDocument/2006/relationships/image" Target="../media/image7.gif"/><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ken.ieice.org/ken/paper/20250117Zc7o/eng/" TargetMode="External"/><Relationship Id="rId11" Type="http://schemas.openxmlformats.org/officeDocument/2006/relationships/hyperlink" Target="https://ken.ieice.org/ken/search/index.php?search_mode=form&amp;year=39&amp;psort=1&amp;pskey=aff%3A%22Nagoya+Inst.+of+Tech.%22&amp;ps3=1&amp;layout=&amp;lang=eng&amp;term=AFFILIATION" TargetMode="External"/><Relationship Id="rId5" Type="http://schemas.openxmlformats.org/officeDocument/2006/relationships/hyperlink" Target="https://ken.ieice.org/ken/search/index.php?search_mode=form&amp;year=39&amp;psort=1&amp;pskey=aff%3A%22Ofinno%22&amp;ps3=1&amp;layout=&amp;lang=eng&amp;term=AFFILIATION" TargetMode="External"/><Relationship Id="rId15" Type="http://schemas.openxmlformats.org/officeDocument/2006/relationships/hyperlink" Target="https://ken.ieice.org/ken/program/index.php?tgs_regid=58056984cfac617843301b8c7cd5c46dd6c281f7addbd8c4f4245a7de3ec65e9&amp;tgid=IEICE-SRW&amp;lang=eng" TargetMode="External"/><Relationship Id="rId10" Type="http://schemas.openxmlformats.org/officeDocument/2006/relationships/hyperlink" Target="https://ken.ieice.org/ken/search/index.php?search_mode=form&amp;year=39&amp;psort=1&amp;pskey=author%3A%22Daisuke+Anzai%22&amp;ps2=1&amp;layout=&amp;lang=eng&amp;term=AUTHOR" TargetMode="External"/><Relationship Id="rId4" Type="http://schemas.openxmlformats.org/officeDocument/2006/relationships/hyperlink" Target="https://ken.ieice.org/ken/search/index.php?search_mode=form&amp;year=39&amp;psort=1&amp;pskey=author%3A%22Tuncer+Baykas%22&amp;ps2=1&amp;layout=&amp;lang=eng&amp;term=AUTHOR" TargetMode="External"/><Relationship Id="rId9" Type="http://schemas.openxmlformats.org/officeDocument/2006/relationships/hyperlink" Target="https://ken.ieice.org/ken/paper/20250117nc7P/eng/" TargetMode="External"/><Relationship Id="rId14" Type="http://schemas.openxmlformats.org/officeDocument/2006/relationships/hyperlink" Target="https://ken.ieice.org/ken/search/index.php?search_mode=form&amp;year=39&amp;psort=1&amp;pskey=aff%3A%22ATR%22&amp;ps3=1&amp;layout=&amp;lang=eng&amp;term=AFFILI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24/11-24-210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tandards.ieee.org/about/sasb/patcom/patent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11/dcn/15/11-15-1489-23-0000-register-of-loa-requests.docx"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techstreet.com/ieee/standards/ieee-p802-11az?gateway_code=ieee&amp;vendor_id=7226&amp;product_id=2038172" TargetMode="External"/><Relationship Id="rId13" Type="http://schemas.openxmlformats.org/officeDocument/2006/relationships/hyperlink" Target="https://www.techstreet.com/ieee/standards/ieee-p802-11be?gateway_code=ieee&amp;product_id=2524517" TargetMode="External"/><Relationship Id="rId3" Type="http://schemas.openxmlformats.org/officeDocument/2006/relationships/hyperlink" Target="http://www.techstreet.com/ieeegate.html" TargetMode="External"/><Relationship Id="rId7" Type="http://schemas.openxmlformats.org/officeDocument/2006/relationships/hyperlink" Target="https://www.techstreet.com/ieee/standards/ieee-802-11ay-2021?gateway_code=ieee&amp;vendor_id=6142&amp;product_id=2023419" TargetMode="External"/><Relationship Id="rId12" Type="http://schemas.openxmlformats.org/officeDocument/2006/relationships/hyperlink" Target="https://www.techstreet.com/ieee/standards/ieee-p802-11bd?product_id=2251332" TargetMode="External"/><Relationship Id="rId2" Type="http://schemas.openxmlformats.org/officeDocument/2006/relationships/notesSlide" Target="../notesSlides/notesSlide18.xml"/><Relationship Id="rId16" Type="http://schemas.openxmlformats.org/officeDocument/2006/relationships/hyperlink" Target="https://www.techstreet.com/ieee/standards/ieee-p802-11?product_id=2566260" TargetMode="External"/><Relationship Id="rId1" Type="http://schemas.openxmlformats.org/officeDocument/2006/relationships/slideLayout" Target="../slideLayouts/slideLayout12.xml"/><Relationship Id="rId6" Type="http://schemas.openxmlformats.org/officeDocument/2006/relationships/hyperlink" Target="https://www.techstreet.com/ieee/standards/ieee-802-11ax-2021?gateway_code=ieee&amp;vendor_id=7180&amp;product_id=2019792" TargetMode="External"/><Relationship Id="rId11" Type="http://schemas.openxmlformats.org/officeDocument/2006/relationships/hyperlink" Target="https://www.techstreet.com/ieee/standards/ieee-p802-11bc?product_id=2241694" TargetMode="External"/><Relationship Id="rId5" Type="http://schemas.openxmlformats.org/officeDocument/2006/relationships/hyperlink" Target="https://www.techstreet.com/standards/ieee-p802-11?product_id=2009234" TargetMode="External"/><Relationship Id="rId15" Type="http://schemas.openxmlformats.org/officeDocument/2006/relationships/hyperlink" Target="https://www.techstreet.com/ieee/standards/ieee-p802-11bh?product_id=2569955" TargetMode="External"/><Relationship Id="rId10" Type="http://schemas.openxmlformats.org/officeDocument/2006/relationships/hyperlink" Target="https://www.techstreet.com/ieee/standards/ieee-p802-11bb?product_id=2502776" TargetMode="External"/><Relationship Id="rId4" Type="http://schemas.openxmlformats.org/officeDocument/2006/relationships/hyperlink" Target="https://ieeexplore.ieee.org/browse/standards/get-program/page/series?id=68" TargetMode="External"/><Relationship Id="rId9" Type="http://schemas.openxmlformats.org/officeDocument/2006/relationships/hyperlink" Target="http://www.techstreet.com/ieee/products/vendor_id/6896" TargetMode="External"/><Relationship Id="rId14" Type="http://schemas.openxmlformats.org/officeDocument/2006/relationships/hyperlink" Target="https://store.accuristech.com/ieee/standards/ieee-p802-11bf?product_id=290144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inkedin.com/company/ieee802"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standards.ieee.org/featured/802/index.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inkedin.com/company/ieee80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802tele_calendar.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3/11-13-0230-05-0000-comment-resolution-tutorial.ppt" TargetMode="External"/><Relationship Id="rId7" Type="http://schemas.openxmlformats.org/officeDocument/2006/relationships/hyperlink" Target="https://mentor.ieee.org/802.11/dcn/08/11-08-0762-12-0000-motion-templates.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mentor.ieee.org/802.11/dcn/18/11-18-1410-00-00ax-lb233-cr-spatial-reuse.docx" TargetMode="External"/><Relationship Id="rId5" Type="http://schemas.openxmlformats.org/officeDocument/2006/relationships/hyperlink" Target="https://mentor.ieee.org/802.11/dcn/18/11-18-0669-04-000m-revmd-mac-comments-assigned-to-hamilton.docx" TargetMode="External"/><Relationship Id="rId4" Type="http://schemas.openxmlformats.org/officeDocument/2006/relationships/hyperlink" Target="https://mentor.ieee.org/802.11/dcn/11/11-11-1625-02-0000-comment-resolution-guide.do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5/11-15-035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tor.ieee.org/802.11/dcn/11/11-11-0270" TargetMode="External"/><Relationship Id="rId5" Type="http://schemas.openxmlformats.org/officeDocument/2006/relationships/hyperlink" Target="https://mentor.ieee.org/802.11/dcn/09/11-09-1034" TargetMode="External"/><Relationship Id="rId4" Type="http://schemas.openxmlformats.org/officeDocument/2006/relationships/hyperlink" Target="https://mentor.ieee.org/802.11/dcn/09/11-09-0533"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computer.org/education/standards-activities-board-webinars" TargetMode="External"/><Relationship Id="rId3" Type="http://schemas.openxmlformats.org/officeDocument/2006/relationships/hyperlink" Target="https://innovationatwork.ieee.org/events/techtalk-panel-802/" TargetMode="External"/><Relationship Id="rId7" Type="http://schemas.openxmlformats.org/officeDocument/2006/relationships/hyperlink" Target="https://mentor.ieee.org/802.11/dcn/22/11-22-0921-02-coex-ieee-802-tech-talk.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vent.on24.com/wcc/r/3773476/C7EC868EDBF1E02388284EEFF677072F?partnerref=IAWLPpanel802" TargetMode="External"/><Relationship Id="rId5" Type="http://schemas.openxmlformats.org/officeDocument/2006/relationships/hyperlink" Target="https://event.on24.com/eventRegistration/EventLobbyServlet?target=reg20.jsp&amp;partnerref=IAWLPpanel802&amp;eventid=3135616&amp;sessionid=1&amp;key=92CA29BB5CCF0F70A2640FCC1C0CB830&amp;regTag=&amp;V2=false&amp;sourcepage=register" TargetMode="External"/><Relationship Id="rId10" Type="http://schemas.openxmlformats.org/officeDocument/2006/relationships/hyperlink" Target="https://urldefense.com/v3/__https:/wifinowglobal.com/webinar/live-stream-tutorial-technology-and-use-cases-for-wi-fi-location-ieee-802-11az-monday-may-22-2-pm-bst-3-pm-cet/__;!!NpxR!kU1KjR_AQlYK0uI6rxINdbDQYNYbnCd_sVqsjH9tl4av1IpX1joEjYXKg9SCJ-nenbvyWkmAQktlZ3twVmFDqFo$" TargetMode="External"/><Relationship Id="rId4" Type="http://schemas.openxmlformats.org/officeDocument/2006/relationships/hyperlink" Target="https://wcc.on24.com/webcast/present?e=2716854&amp;k=93F8DB94EE7850D2A7C4ACDD5E36D416" TargetMode="External"/><Relationship Id="rId9" Type="http://schemas.openxmlformats.org/officeDocument/2006/relationships/hyperlink" Target="https://event.on24.com/wcc/r/4153277/A4D7185230A328AF38376C8193EE9714?partnerref=speak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rldefense.com/v3/__https:/www.linkedin.com/feed/update/urn:li:activity:6975781964800786432__;!!NpxR!lnWG-5AJrp64mPwlJXUKvdDbYZhZiwbJzuvaJIuo3ygX3umof_45fTqHwrXg7jQp0ZIHo1LohMDwL1zE$" TargetMode="External"/><Relationship Id="rId7" Type="http://schemas.openxmlformats.org/officeDocument/2006/relationships/hyperlink" Target="https://standards.ieee.org/beyond-standards/newly-released-ieee-802-11az-standard-improving-wi-fi-location-accuracy-is-set-to-unleash-a-new-wave-of-innova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linkedin.com/posts/ieee-sa-ieee-standards-association_rapidly-evolving-consumer-technologies-are-activity-6979894563645595648-ZnFY?utm_source=share&amp;utm_medium=member_desktop" TargetMode="External"/><Relationship Id="rId5" Type="http://schemas.openxmlformats.org/officeDocument/2006/relationships/hyperlink" Target="https://www.linkedin.com/feed/update/urn:li:activity:6978467413528825856?updateEntityUrn=urn%3Ali%3Afs_feedUpdate%3A%28V2%2Curn%3Ali%3Aactivity%3A6978467413528825856%29" TargetMode="External"/><Relationship Id="rId4" Type="http://schemas.openxmlformats.org/officeDocument/2006/relationships/hyperlink" Target="https://standards.ieee.org/beyond-standards/the-evolution-of-wi-fi-technology-and-standard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standards.ieee.org/news/2018/ieee-802_11-extremely-high-throughput-study-group.html" TargetMode="External"/><Relationship Id="rId3" Type="http://schemas.openxmlformats.org/officeDocument/2006/relationships/hyperlink" Target="http://standards.ieee.org/news/2018/standard_increased_high_bandwidth_wlan_china.html" TargetMode="External"/><Relationship Id="rId7" Type="http://schemas.openxmlformats.org/officeDocument/2006/relationships/hyperlink" Target="https://standards.ieee.org/news/2018/ieee-802_11aq-standard-amendment-wla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beyondstandards.ieee.org/general-news/ieee-802-11-launches-standards-amendment-project-for-light-communications-lifi/" TargetMode="External"/><Relationship Id="rId5" Type="http://schemas.openxmlformats.org/officeDocument/2006/relationships/hyperlink" Target="http://standards.ieee.org/news/2018/ieee_802_11ak-2018.html" TargetMode="External"/><Relationship Id="rId4" Type="http://schemas.openxmlformats.org/officeDocument/2006/relationships/hyperlink" Target="http://standards.ieee.org/news/2018/ieee_802-11_study_group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beyondstandards.ieee.org/networking/ieee-p802-11be-to-enable-extremely-high-throughput-eht-and-low-latency-for-wi-f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beyondstandards.ieee.org/networking/ieee-802-11bf-aims-to-enable-a-new-application-of-wlan-technology-wlan-sensing/" TargetMode="External"/><Relationship Id="rId4" Type="http://schemas.openxmlformats.org/officeDocument/2006/relationships/hyperlink" Target="http://standards.ieee.org/news/2019/5g-indoor-hotspot-and-dense-urban-deployment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eyondstandards.ieee.org/networking/ieee-802-11bf-aims-to-enable-a-new-application-of-wlan-technology-wlan-sens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beyondstandards.ieee.org/data-privacy-and-ease-of-use-in-wireless-networ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altLang="en-US" dirty="0"/>
              <a:t>January 2025 802.11 Session</a:t>
            </a:r>
            <a:br>
              <a:rPr lang="en-US" altLang="en-US" dirty="0"/>
            </a:br>
            <a:r>
              <a:rPr lang="en-US" altLang="en-US" dirty="0"/>
              <a:t>WG Chair’s Supplementary Material</a:t>
            </a:r>
          </a:p>
        </p:txBody>
      </p:sp>
      <p:sp>
        <p:nvSpPr>
          <p:cNvPr id="6147" name="Rectangle 6"/>
          <p:cNvSpPr>
            <a:spLocks noGrp="1" noChangeArrowheads="1"/>
          </p:cNvSpPr>
          <p:nvPr>
            <p:ph type="body" idx="1"/>
          </p:nvPr>
        </p:nvSpPr>
        <p:spPr>
          <a:xfrm>
            <a:off x="2209800" y="2057400"/>
            <a:ext cx="7772400" cy="381000"/>
          </a:xfrm>
          <a:noFill/>
        </p:spPr>
        <p:txBody>
          <a:bodyPr/>
          <a:lstStyle/>
          <a:p>
            <a:pPr algn="ctr">
              <a:lnSpc>
                <a:spcPct val="90000"/>
              </a:lnSpc>
              <a:buFontTx/>
              <a:buNone/>
            </a:pPr>
            <a:r>
              <a:rPr lang="en-US" altLang="en-US" sz="2000" dirty="0"/>
              <a:t>Date:</a:t>
            </a:r>
            <a:r>
              <a:rPr lang="en-US" altLang="en-US" sz="2000" b="0" dirty="0"/>
              <a:t> 2025-01-17</a:t>
            </a:r>
          </a:p>
        </p:txBody>
      </p:sp>
      <p:graphicFrame>
        <p:nvGraphicFramePr>
          <p:cNvPr id="6148" name="Object 11"/>
          <p:cNvGraphicFramePr>
            <a:graphicFrameLocks noChangeAspect="1"/>
          </p:cNvGraphicFramePr>
          <p:nvPr>
            <p:extLst>
              <p:ext uri="{D42A27DB-BD31-4B8C-83A1-F6EECF244321}">
                <p14:modId xmlns:p14="http://schemas.microsoft.com/office/powerpoint/2010/main" val="411053025"/>
              </p:ext>
            </p:extLst>
          </p:nvPr>
        </p:nvGraphicFramePr>
        <p:xfrm>
          <a:off x="2049463" y="3208338"/>
          <a:ext cx="7526337" cy="2532062"/>
        </p:xfrm>
        <a:graphic>
          <a:graphicData uri="http://schemas.openxmlformats.org/presentationml/2006/ole">
            <mc:AlternateContent xmlns:mc="http://schemas.openxmlformats.org/markup-compatibility/2006">
              <mc:Choice xmlns:v="urn:schemas-microsoft-com:vml" Requires="v">
                <p:oleObj name="Document" r:id="rId3" imgW="8265012" imgH="2790034" progId="Word.Document.8">
                  <p:embed/>
                </p:oleObj>
              </mc:Choice>
              <mc:Fallback>
                <p:oleObj name="Document" r:id="rId3" imgW="8265012" imgH="2790034" progId="Word.Document.8">
                  <p:embed/>
                  <p:pic>
                    <p:nvPicPr>
                      <p:cNvPr id="6148" name="Object 11"/>
                      <p:cNvPicPr>
                        <a:picLocks noChangeAspect="1" noChangeArrowheads="1"/>
                      </p:cNvPicPr>
                      <p:nvPr/>
                    </p:nvPicPr>
                    <p:blipFill>
                      <a:blip r:embed="rId4"/>
                      <a:srcRect/>
                      <a:stretch>
                        <a:fillRect/>
                      </a:stretch>
                    </p:blipFill>
                    <p:spPr bwMode="auto">
                      <a:xfrm>
                        <a:off x="2049463" y="3208338"/>
                        <a:ext cx="7526337" cy="2532062"/>
                      </a:xfrm>
                      <a:prstGeom prst="rect">
                        <a:avLst/>
                      </a:prstGeom>
                      <a:noFill/>
                      <a:ln>
                        <a:noFill/>
                      </a:ln>
                      <a:effectLst/>
                    </p:spPr>
                  </p:pic>
                </p:oleObj>
              </mc:Fallback>
            </mc:AlternateContent>
          </a:graphicData>
        </a:graphic>
      </p:graphicFrame>
      <p:sp>
        <p:nvSpPr>
          <p:cNvPr id="6149" name="Rectangle 12"/>
          <p:cNvSpPr>
            <a:spLocks noChangeArrowheads="1"/>
          </p:cNvSpPr>
          <p:nvPr/>
        </p:nvSpPr>
        <p:spPr bwMode="auto">
          <a:xfrm>
            <a:off x="2057400" y="2743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61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endParaRPr lang="en-US" altLang="en-US" sz="1800" dirty="0"/>
          </a:p>
        </p:txBody>
      </p:sp>
      <p:sp>
        <p:nvSpPr>
          <p:cNvPr id="615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61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7A1A52-A35D-4CFF-A34A-6C09ED14E63A}" type="slidenum">
              <a:rPr lang="en-US" altLang="en-US" sz="1200" b="0" smtClean="0"/>
              <a:pPr>
                <a:spcBef>
                  <a:spcPct val="0"/>
                </a:spcBef>
                <a:buFontTx/>
                <a:buNone/>
              </a:pPr>
              <a:t>1</a:t>
            </a:fld>
            <a:endParaRPr lang="en-US" altLang="en-US" sz="12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W2.3 Meeting Decorum</a:t>
            </a:r>
          </a:p>
        </p:txBody>
      </p:sp>
      <p:sp>
        <p:nvSpPr>
          <p:cNvPr id="3" name="Content Placeholder 2"/>
          <p:cNvSpPr>
            <a:spLocks noGrp="1"/>
          </p:cNvSpPr>
          <p:nvPr>
            <p:ph idx="1"/>
          </p:nvPr>
        </p:nvSpPr>
        <p:spPr>
          <a:xfrm>
            <a:off x="1676399" y="1219200"/>
            <a:ext cx="9677401" cy="5256213"/>
          </a:xfrm>
        </p:spPr>
        <p:txBody>
          <a:bodyPr/>
          <a:lstStyle/>
          <a:p>
            <a:pPr marL="0" lvl="0" indent="0">
              <a:lnSpc>
                <a:spcPts val="3600"/>
              </a:lnSpc>
              <a:buNone/>
            </a:pPr>
            <a:r>
              <a:rPr lang="en-GB" dirty="0"/>
              <a:t>Please observe proper decorum in meetings</a:t>
            </a:r>
          </a:p>
          <a:p>
            <a:pPr marL="0" lvl="0" indent="0">
              <a:lnSpc>
                <a:spcPts val="3600"/>
              </a:lnSpc>
              <a:buNone/>
            </a:pPr>
            <a:r>
              <a:rPr lang="en-GB" dirty="0"/>
              <a:t>No photography or recording </a:t>
            </a:r>
          </a:p>
          <a:p>
            <a:pPr marL="0" lvl="0" indent="0">
              <a:lnSpc>
                <a:spcPts val="3600"/>
              </a:lnSpc>
              <a:buNone/>
            </a:pPr>
            <a:r>
              <a:rPr lang="en-GB" dirty="0"/>
              <a:t>Press (i.e., anyone reporting publicly on this meeting) must announce their presence</a:t>
            </a:r>
            <a:endParaRPr lang="en-GB" sz="1400" dirty="0"/>
          </a:p>
          <a:p>
            <a:pPr marL="0" lvl="0" indent="0">
              <a:lnSpc>
                <a:spcPts val="3600"/>
              </a:lnSpc>
              <a:buNone/>
            </a:pPr>
            <a:r>
              <a:rPr lang="en-GB" dirty="0"/>
              <a:t>In-person attendees:</a:t>
            </a:r>
          </a:p>
          <a:p>
            <a:pPr marL="457200" lvl="1" indent="0">
              <a:lnSpc>
                <a:spcPts val="3600"/>
              </a:lnSpc>
              <a:buNone/>
            </a:pPr>
            <a:r>
              <a:rPr lang="en-GB" dirty="0"/>
              <a:t>Laptop / tablet speakers and cell phone ringers off</a:t>
            </a:r>
          </a:p>
          <a:p>
            <a:pPr marL="457200" lvl="1" indent="0">
              <a:lnSpc>
                <a:spcPts val="3600"/>
              </a:lnSpc>
              <a:buNone/>
            </a:pPr>
            <a:r>
              <a:rPr lang="en-GB" dirty="0"/>
              <a:t>Join Webex using the “Don’t connect to audio” option </a:t>
            </a:r>
          </a:p>
          <a:p>
            <a:pPr marL="457200" lvl="1" indent="0">
              <a:lnSpc>
                <a:spcPts val="3600"/>
              </a:lnSpc>
              <a:buNone/>
            </a:pPr>
            <a:r>
              <a:rPr lang="en-GB" dirty="0"/>
              <a:t>Wear your badge in the meeting areas (helps hotel staff improve the general security)</a:t>
            </a:r>
            <a:endParaRPr lang="en-GB" sz="1200" dirty="0"/>
          </a:p>
          <a:p>
            <a:pPr marL="0" lvl="0" indent="0">
              <a:lnSpc>
                <a:spcPts val="3600"/>
              </a:lnSpc>
              <a:buNone/>
            </a:pPr>
            <a:r>
              <a:rPr lang="en-GB" dirty="0"/>
              <a:t>Remote attendees must mute when not speaking</a:t>
            </a:r>
          </a:p>
          <a:p>
            <a:pPr marL="0" indent="0">
              <a:lnSpc>
                <a:spcPts val="3600"/>
              </a:lnSpc>
              <a:buNone/>
            </a:pPr>
            <a:r>
              <a:rPr lang="en-US" dirty="0"/>
              <a:t>All attendees use Webex chat to enter the queue to speak</a:t>
            </a:r>
            <a:endParaRPr lang="en-GB" dirty="0"/>
          </a:p>
        </p:txBody>
      </p:sp>
      <p:sp>
        <p:nvSpPr>
          <p:cNvPr id="4" name="Date Placeholder 3"/>
          <p:cNvSpPr>
            <a:spLocks noGrp="1"/>
          </p:cNvSpPr>
          <p:nvPr>
            <p:ph type="dt" sz="half" idx="10"/>
          </p:nvPr>
        </p:nvSpPr>
        <p:spPr/>
        <p:txBody>
          <a:bodyPr/>
          <a:lstStyle/>
          <a:p>
            <a:pPr>
              <a:defRPr/>
            </a:pPr>
            <a:r>
              <a:rPr lang="en-US"/>
              <a:t>January 2025</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10</a:t>
            </a:fld>
            <a:endParaRPr lang="en-US"/>
          </a:p>
        </p:txBody>
      </p:sp>
      <p:pic>
        <p:nvPicPr>
          <p:cNvPr id="1026" name="Picture 2" descr="No media recording allowed | Free SVG">
            <a:extLst>
              <a:ext uri="{FF2B5EF4-FFF2-40B4-BE49-F238E27FC236}">
                <a16:creationId xmlns:a16="http://schemas.microsoft.com/office/drawing/2014/main" id="{2A9105D6-B576-805D-4D9D-388BEE33A8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515" y="1788819"/>
            <a:ext cx="533399" cy="533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Sound Sign Loudspeaker Icon In Crossed Out Red Circle Keep Silence Symbol Vector Stock ...">
            <a:extLst>
              <a:ext uri="{FF2B5EF4-FFF2-40B4-BE49-F238E27FC236}">
                <a16:creationId xmlns:a16="http://schemas.microsoft.com/office/drawing/2014/main" id="{A2870C14-0EE2-879D-4BCA-C4B3E5098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167" y="3733800"/>
            <a:ext cx="496094" cy="4960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1FD69FE-1409-BA50-87B2-0EC0DA857137}"/>
              </a:ext>
            </a:extLst>
          </p:cNvPr>
          <p:cNvPicPr>
            <a:picLocks noChangeAspect="1"/>
          </p:cNvPicPr>
          <p:nvPr/>
        </p:nvPicPr>
        <p:blipFill>
          <a:blip r:embed="rId4"/>
          <a:stretch>
            <a:fillRect/>
          </a:stretch>
        </p:blipFill>
        <p:spPr>
          <a:xfrm>
            <a:off x="571959" y="5486400"/>
            <a:ext cx="1104441" cy="350068"/>
          </a:xfrm>
          <a:prstGeom prst="rect">
            <a:avLst/>
          </a:prstGeom>
        </p:spPr>
      </p:pic>
      <p:pic>
        <p:nvPicPr>
          <p:cNvPr id="16" name="Picture 15">
            <a:extLst>
              <a:ext uri="{FF2B5EF4-FFF2-40B4-BE49-F238E27FC236}">
                <a16:creationId xmlns:a16="http://schemas.microsoft.com/office/drawing/2014/main" id="{BFCAC1E7-2E10-4AE2-5939-5448648904C6}"/>
              </a:ext>
            </a:extLst>
          </p:cNvPr>
          <p:cNvPicPr>
            <a:picLocks noChangeAspect="1"/>
          </p:cNvPicPr>
          <p:nvPr/>
        </p:nvPicPr>
        <p:blipFill>
          <a:blip r:embed="rId5"/>
          <a:stretch>
            <a:fillRect/>
          </a:stretch>
        </p:blipFill>
        <p:spPr>
          <a:xfrm>
            <a:off x="187036" y="4267200"/>
            <a:ext cx="1854959" cy="496094"/>
          </a:xfrm>
          <a:prstGeom prst="rect">
            <a:avLst/>
          </a:prstGeom>
        </p:spPr>
      </p:pic>
      <p:pic>
        <p:nvPicPr>
          <p:cNvPr id="20" name="Picture 19">
            <a:extLst>
              <a:ext uri="{FF2B5EF4-FFF2-40B4-BE49-F238E27FC236}">
                <a16:creationId xmlns:a16="http://schemas.microsoft.com/office/drawing/2014/main" id="{10E38B7F-046F-DAA0-B9EA-737887048CFD}"/>
              </a:ext>
            </a:extLst>
          </p:cNvPr>
          <p:cNvPicPr>
            <a:picLocks noChangeAspect="1"/>
          </p:cNvPicPr>
          <p:nvPr/>
        </p:nvPicPr>
        <p:blipFill>
          <a:blip r:embed="rId6"/>
          <a:stretch>
            <a:fillRect/>
          </a:stretch>
        </p:blipFill>
        <p:spPr>
          <a:xfrm>
            <a:off x="1295400" y="5973179"/>
            <a:ext cx="357216" cy="365523"/>
          </a:xfrm>
          <a:prstGeom prst="rect">
            <a:avLst/>
          </a:prstGeom>
        </p:spPr>
      </p:pic>
    </p:spTree>
    <p:extLst>
      <p:ext uri="{BB962C8B-B14F-4D97-AF65-F5344CB8AC3E}">
        <p14:creationId xmlns:p14="http://schemas.microsoft.com/office/powerpoint/2010/main" val="135174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828797"/>
            <a:ext cx="10463212" cy="4646616"/>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Emily Qi, Self, Editors (Tue AM0)</a:t>
            </a:r>
          </a:p>
          <a:p>
            <a:pPr lvl="1"/>
            <a:r>
              <a:rPr lang="nn-NO" sz="1600" dirty="0"/>
              <a:t>Mr. Fujita, </a:t>
            </a:r>
            <a:r>
              <a:rPr lang="en-US" sz="1600" dirty="0"/>
              <a:t>Director-General of the Kinki Telecommunications Bureau MIC, Mid-Week Plenary </a:t>
            </a:r>
            <a:r>
              <a:rPr lang="nn-NO" sz="1600" dirty="0"/>
              <a:t>(Wed PM1)</a:t>
            </a:r>
          </a:p>
          <a:p>
            <a:pPr lvl="1"/>
            <a:r>
              <a:rPr lang="en-US" sz="1600" dirty="0"/>
              <a:t>Steve Arendt, Cable Labs, AUTO TIG (Mon PM2)</a:t>
            </a:r>
            <a:br>
              <a:rPr lang="en-US" sz="1600" dirty="0"/>
            </a:br>
            <a:endParaRPr lang="en-US" sz="1600" dirty="0"/>
          </a:p>
          <a:p>
            <a:r>
              <a:rPr lang="en-US" sz="16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W2.4 2024 January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11</a:t>
            </a:fld>
            <a:endParaRPr lang="en-US" altLang="en-US" sz="1200" b="0"/>
          </a:p>
        </p:txBody>
      </p:sp>
    </p:spTree>
    <p:extLst>
      <p:ext uri="{BB962C8B-B14F-4D97-AF65-F5344CB8AC3E}">
        <p14:creationId xmlns:p14="http://schemas.microsoft.com/office/powerpoint/2010/main" val="363817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2652-4221-9A23-9FBA-E8ABB5FA5ACA}"/>
              </a:ext>
            </a:extLst>
          </p:cNvPr>
          <p:cNvSpPr>
            <a:spLocks noGrp="1"/>
          </p:cNvSpPr>
          <p:nvPr>
            <p:ph type="title"/>
          </p:nvPr>
        </p:nvSpPr>
        <p:spPr>
          <a:xfrm>
            <a:off x="711200" y="513992"/>
            <a:ext cx="10363200" cy="1143000"/>
          </a:xfrm>
        </p:spPr>
        <p:txBody>
          <a:bodyPr/>
          <a:lstStyle/>
          <a:p>
            <a:r>
              <a:rPr lang="en-US" dirty="0"/>
              <a:t>W2.5 - IEICE Conference in Kyoto</a:t>
            </a:r>
          </a:p>
        </p:txBody>
      </p:sp>
      <p:sp>
        <p:nvSpPr>
          <p:cNvPr id="5" name="Slide Number Placeholder 4">
            <a:extLst>
              <a:ext uri="{FF2B5EF4-FFF2-40B4-BE49-F238E27FC236}">
                <a16:creationId xmlns:a16="http://schemas.microsoft.com/office/drawing/2014/main" id="{DD4918E4-EE2A-F006-2FD4-4B03768B1100}"/>
              </a:ext>
            </a:extLst>
          </p:cNvPr>
          <p:cNvSpPr>
            <a:spLocks noGrp="1"/>
          </p:cNvSpPr>
          <p:nvPr>
            <p:ph type="sldNum" sz="quarter" idx="11"/>
          </p:nvPr>
        </p:nvSpPr>
        <p:spPr/>
        <p:txBody>
          <a:bodyPr/>
          <a:lstStyle/>
          <a:p>
            <a:fld id="{427953F7-7028-42D5-916D-7BE6627B0238}" type="slidenum">
              <a:rPr lang="en-US" smtClean="0"/>
              <a:pPr/>
              <a:t>12</a:t>
            </a:fld>
            <a:endParaRPr lang="en-US"/>
          </a:p>
        </p:txBody>
      </p:sp>
      <p:pic>
        <p:nvPicPr>
          <p:cNvPr id="1030" name="Picture 6">
            <a:extLst>
              <a:ext uri="{FF2B5EF4-FFF2-40B4-BE49-F238E27FC236}">
                <a16:creationId xmlns:a16="http://schemas.microsoft.com/office/drawing/2014/main" id="{0B252D0C-1170-A906-5A26-58D505702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4366" y="6204872"/>
            <a:ext cx="190500" cy="190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B29CC699-E55E-6B4C-4EF8-B595C845146C}"/>
              </a:ext>
            </a:extLst>
          </p:cNvPr>
          <p:cNvGraphicFramePr>
            <a:graphicFrameLocks noGrp="1"/>
          </p:cNvGraphicFramePr>
          <p:nvPr/>
        </p:nvGraphicFramePr>
        <p:xfrm>
          <a:off x="1101558" y="1477115"/>
          <a:ext cx="10099843" cy="4133690"/>
        </p:xfrm>
        <a:graphic>
          <a:graphicData uri="http://schemas.openxmlformats.org/drawingml/2006/table">
            <a:tbl>
              <a:tblPr/>
              <a:tblGrid>
                <a:gridCol w="1457395">
                  <a:extLst>
                    <a:ext uri="{9D8B030D-6E8A-4147-A177-3AD203B41FA5}">
                      <a16:colId xmlns:a16="http://schemas.microsoft.com/office/drawing/2014/main" val="3451783588"/>
                    </a:ext>
                  </a:extLst>
                </a:gridCol>
                <a:gridCol w="1375861">
                  <a:extLst>
                    <a:ext uri="{9D8B030D-6E8A-4147-A177-3AD203B41FA5}">
                      <a16:colId xmlns:a16="http://schemas.microsoft.com/office/drawing/2014/main" val="216226079"/>
                    </a:ext>
                  </a:extLst>
                </a:gridCol>
                <a:gridCol w="4741626">
                  <a:extLst>
                    <a:ext uri="{9D8B030D-6E8A-4147-A177-3AD203B41FA5}">
                      <a16:colId xmlns:a16="http://schemas.microsoft.com/office/drawing/2014/main" val="3316198348"/>
                    </a:ext>
                  </a:extLst>
                </a:gridCol>
                <a:gridCol w="2524961">
                  <a:extLst>
                    <a:ext uri="{9D8B030D-6E8A-4147-A177-3AD203B41FA5}">
                      <a16:colId xmlns:a16="http://schemas.microsoft.com/office/drawing/2014/main" val="970259893"/>
                    </a:ext>
                  </a:extLst>
                </a:gridCol>
              </a:tblGrid>
              <a:tr h="310243">
                <a:tc gridSpan="4">
                  <a:txBody>
                    <a:bodyPr/>
                    <a:lstStyle/>
                    <a:p>
                      <a:r>
                        <a:rPr lang="en-US" sz="1200" b="1" dirty="0">
                          <a:effectLst/>
                          <a:latin typeface="MS PGothic" panose="020B0600070205080204" pitchFamily="34" charset="-128"/>
                          <a:ea typeface="MS PGothic" panose="020B0600070205080204" pitchFamily="34" charset="-128"/>
                        </a:rPr>
                        <a:t>Fri, Jan 17 AM  Special Session on IEEE 802 Standardization (</a:t>
                      </a:r>
                      <a:r>
                        <a:rPr lang="en-US" sz="1200" b="1" dirty="0" err="1">
                          <a:effectLst/>
                          <a:latin typeface="MS PGothic" panose="020B0600070205080204" pitchFamily="34" charset="-128"/>
                          <a:ea typeface="MS PGothic" panose="020B0600070205080204" pitchFamily="34" charset="-128"/>
                        </a:rPr>
                        <a:t>Maskawa</a:t>
                      </a:r>
                      <a:r>
                        <a:rPr lang="en-US" sz="1200" b="1" dirty="0">
                          <a:effectLst/>
                          <a:latin typeface="MS PGothic" panose="020B0600070205080204" pitchFamily="34" charset="-128"/>
                          <a:ea typeface="MS PGothic" panose="020B0600070205080204" pitchFamily="34" charset="-128"/>
                        </a:rPr>
                        <a:t> Hall, Kyoto University) 11:00 - 17:30</a:t>
                      </a:r>
                    </a:p>
                  </a:txBody>
                  <a:tcPr marL="8164" marR="8164" marT="8164" marB="8164" anchor="ctr">
                    <a:lnL>
                      <a:noFill/>
                    </a:lnL>
                    <a:lnR>
                      <a:noFill/>
                    </a:lnR>
                    <a:lnT>
                      <a:noFill/>
                    </a:lnT>
                    <a:lnB>
                      <a:noFill/>
                    </a:lnB>
                    <a:solidFill>
                      <a:srgbClr val="FFEFD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554161"/>
                  </a:ext>
                </a:extLst>
              </a:tr>
              <a:tr h="604157">
                <a:tc>
                  <a:txBody>
                    <a:bodyPr/>
                    <a:lstStyle/>
                    <a:p>
                      <a:pPr algn="ctr"/>
                      <a:r>
                        <a:rPr lang="en-US" sz="1200" b="1" dirty="0">
                          <a:effectLst/>
                          <a:latin typeface="MS PGothic" panose="020B0600070205080204" pitchFamily="34" charset="-128"/>
                          <a:ea typeface="MS PGothic" panose="020B0600070205080204" pitchFamily="34" charset="-128"/>
                        </a:rPr>
                        <a:t>(1)</a:t>
                      </a:r>
                    </a:p>
                  </a:txBody>
                  <a:tcPr marL="8164" marR="8164" marT="8164" marB="8164" anchor="ctr">
                    <a:lnL>
                      <a:noFill/>
                    </a:lnL>
                    <a:lnR>
                      <a:noFill/>
                    </a:lnR>
                    <a:lnT>
                      <a:noFill/>
                    </a:lnT>
                    <a:lnB>
                      <a:noFill/>
                    </a:lnB>
                    <a:solidFill>
                      <a:srgbClr val="FFFFFF"/>
                    </a:solidFill>
                  </a:tcPr>
                </a:tc>
                <a:tc>
                  <a:txBody>
                    <a:bodyPr/>
                    <a:lstStyle/>
                    <a:p>
                      <a:r>
                        <a:rPr lang="en-US" sz="1200" b="1">
                          <a:effectLst/>
                          <a:latin typeface="MS PGothic" panose="020B0600070205080204" pitchFamily="34" charset="-128"/>
                          <a:ea typeface="MS PGothic" panose="020B0600070205080204" pitchFamily="34" charset="-128"/>
                        </a:rPr>
                        <a:t>11:00-11:50</a:t>
                      </a:r>
                    </a:p>
                  </a:txBody>
                  <a:tcPr marL="8164" marR="8164" marT="8164" marB="8164" anchor="ctr">
                    <a:lnL>
                      <a:noFill/>
                    </a:lnL>
                    <a:lnR>
                      <a:noFill/>
                    </a:lnR>
                    <a:lnT>
                      <a:noFill/>
                    </a:lnT>
                    <a:lnB>
                      <a:noFill/>
                    </a:lnB>
                    <a:solidFill>
                      <a:srgbClr val="FFFFFF"/>
                    </a:solidFill>
                  </a:tcPr>
                </a:tc>
                <a:tc>
                  <a:txBody>
                    <a:bodyPr/>
                    <a:lstStyle/>
                    <a:p>
                      <a:r>
                        <a:rPr lang="en-US" sz="1200" b="1" dirty="0">
                          <a:effectLst/>
                          <a:latin typeface="MS PGothic" panose="020B0600070205080204" pitchFamily="34" charset="-128"/>
                          <a:ea typeface="MS PGothic" panose="020B0600070205080204" pitchFamily="34" charset="-128"/>
                        </a:rPr>
                        <a:t>[Invited Talk]</a:t>
                      </a:r>
                      <a:br>
                        <a:rPr lang="en-US" sz="1200" b="1" dirty="0">
                          <a:effectLst/>
                          <a:latin typeface="MS PGothic" panose="020B0600070205080204" pitchFamily="34" charset="-128"/>
                          <a:ea typeface="MS PGothic" panose="020B0600070205080204" pitchFamily="34" charset="-128"/>
                        </a:rPr>
                      </a:br>
                      <a:r>
                        <a:rPr lang="en-US" sz="1200" b="1" dirty="0">
                          <a:effectLst/>
                          <a:latin typeface="MS PGothic" panose="020B0600070205080204" pitchFamily="34" charset="-128"/>
                          <a:ea typeface="MS PGothic" panose="020B0600070205080204" pitchFamily="34" charset="-128"/>
                          <a:hlinkClick r:id="rId3"/>
                        </a:rPr>
                        <a:t>IEEE 802.19 Wireless Coexistence Working Group</a:t>
                      </a:r>
                      <a:r>
                        <a:rPr lang="en-US" sz="1200" b="1" dirty="0">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effectLst/>
                          <a:latin typeface="MS PGothic" panose="020B0600070205080204" pitchFamily="34" charset="-128"/>
                          <a:ea typeface="MS PGothic" panose="020B0600070205080204" pitchFamily="34" charset="-128"/>
                          <a:hlinkClick r:id="rId4"/>
                        </a:rPr>
                        <a:t>Tuncer Baykas</a:t>
                      </a:r>
                      <a:r>
                        <a:rPr lang="en-US" sz="1200" b="1">
                          <a:effectLst/>
                          <a:latin typeface="MS PGothic" panose="020B0600070205080204" pitchFamily="34" charset="-128"/>
                          <a:ea typeface="MS PGothic" panose="020B0600070205080204" pitchFamily="34" charset="-128"/>
                        </a:rPr>
                        <a:t> (</a:t>
                      </a:r>
                      <a:r>
                        <a:rPr lang="en-US" sz="1200" b="1">
                          <a:effectLst/>
                          <a:latin typeface="MS PGothic" panose="020B0600070205080204" pitchFamily="34" charset="-128"/>
                          <a:ea typeface="MS PGothic" panose="020B0600070205080204" pitchFamily="34" charset="-128"/>
                          <a:hlinkClick r:id="rId5"/>
                        </a:rPr>
                        <a:t>Ofinno</a:t>
                      </a:r>
                      <a:r>
                        <a:rPr lang="en-US" sz="1200" b="1">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4047420154"/>
                  </a:ext>
                </a:extLst>
              </a:tr>
              <a:tr h="163286">
                <a:tc>
                  <a:txBody>
                    <a:bodyPr/>
                    <a:lstStyle/>
                    <a:p>
                      <a:r>
                        <a:rPr lang="en-US" sz="1200" b="1">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a:effectLst/>
                          <a:latin typeface="MS PGothic" panose="020B0600070205080204" pitchFamily="34" charset="-128"/>
                          <a:ea typeface="MS PGothic" panose="020B0600070205080204" pitchFamily="34" charset="-128"/>
                        </a:rPr>
                        <a:t>11:50-13:00</a:t>
                      </a:r>
                    </a:p>
                  </a:txBody>
                  <a:tcPr marL="8164" marR="8164" marT="8164" marB="8164" anchor="ctr">
                    <a:lnL>
                      <a:noFill/>
                    </a:lnL>
                    <a:lnR>
                      <a:noFill/>
                    </a:lnR>
                    <a:lnT>
                      <a:noFill/>
                    </a:lnT>
                    <a:lnB>
                      <a:noFill/>
                    </a:lnB>
                    <a:solidFill>
                      <a:srgbClr val="FFFCE0"/>
                    </a:solidFill>
                  </a:tcPr>
                </a:tc>
                <a:tc gridSpan="2">
                  <a:txBody>
                    <a:bodyPr/>
                    <a:lstStyle/>
                    <a:p>
                      <a:r>
                        <a:rPr lang="en-US" sz="1200" b="1">
                          <a:effectLst/>
                          <a:latin typeface="MS PGothic" panose="020B0600070205080204" pitchFamily="34" charset="-128"/>
                          <a:ea typeface="MS PGothic" panose="020B0600070205080204" pitchFamily="34" charset="-128"/>
                        </a:rPr>
                        <a:t>Lunch Break ( 70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2513456664"/>
                  </a:ext>
                </a:extLst>
              </a:tr>
              <a:tr h="604157">
                <a:tc>
                  <a:txBody>
                    <a:bodyPr/>
                    <a:lstStyle/>
                    <a:p>
                      <a:pPr algn="ctr"/>
                      <a:r>
                        <a:rPr lang="en-US" sz="1200" b="1" dirty="0">
                          <a:effectLst/>
                          <a:latin typeface="MS PGothic" panose="020B0600070205080204" pitchFamily="34" charset="-128"/>
                          <a:ea typeface="MS PGothic" panose="020B0600070205080204" pitchFamily="34" charset="-128"/>
                        </a:rPr>
                        <a:t>(2)</a:t>
                      </a:r>
                    </a:p>
                  </a:txBody>
                  <a:tcPr marL="8164" marR="8164" marT="8164" marB="8164" anchor="ctr">
                    <a:lnL>
                      <a:noFill/>
                    </a:lnL>
                    <a:lnR>
                      <a:noFill/>
                    </a:lnR>
                    <a:lnT>
                      <a:noFill/>
                    </a:lnT>
                    <a:lnB>
                      <a:noFill/>
                    </a:lnB>
                    <a:solidFill>
                      <a:srgbClr val="FFFFFF"/>
                    </a:solidFill>
                  </a:tcPr>
                </a:tc>
                <a:tc>
                  <a:txBody>
                    <a:bodyPr/>
                    <a:lstStyle/>
                    <a:p>
                      <a:r>
                        <a:rPr lang="en-US" sz="1200" b="1" dirty="0">
                          <a:effectLst/>
                          <a:latin typeface="MS PGothic" panose="020B0600070205080204" pitchFamily="34" charset="-128"/>
                          <a:ea typeface="MS PGothic" panose="020B0600070205080204" pitchFamily="34" charset="-128"/>
                        </a:rPr>
                        <a:t>13:00-13:50</a:t>
                      </a:r>
                    </a:p>
                  </a:txBody>
                  <a:tcPr marL="8164" marR="8164" marT="8164" marB="8164" anchor="ctr">
                    <a:lnL>
                      <a:noFill/>
                    </a:lnL>
                    <a:lnR>
                      <a:noFill/>
                    </a:lnR>
                    <a:lnT>
                      <a:noFill/>
                    </a:lnT>
                    <a:lnB>
                      <a:noFill/>
                    </a:lnB>
                    <a:solidFill>
                      <a:srgbClr val="FFFFFF"/>
                    </a:solidFill>
                  </a:tcPr>
                </a:tc>
                <a:tc>
                  <a:txBody>
                    <a:bodyPr/>
                    <a:lstStyle/>
                    <a:p>
                      <a:r>
                        <a:rPr lang="en-US" sz="1200" b="1" dirty="0">
                          <a:effectLst/>
                          <a:latin typeface="MS PGothic" panose="020B0600070205080204" pitchFamily="34" charset="-128"/>
                          <a:ea typeface="MS PGothic" panose="020B0600070205080204" pitchFamily="34" charset="-128"/>
                        </a:rPr>
                        <a:t>[Invited Talk]</a:t>
                      </a:r>
                      <a:br>
                        <a:rPr lang="en-US" sz="1200" b="1" dirty="0">
                          <a:effectLst/>
                          <a:latin typeface="MS PGothic" panose="020B0600070205080204" pitchFamily="34" charset="-128"/>
                          <a:ea typeface="MS PGothic" panose="020B0600070205080204" pitchFamily="34" charset="-128"/>
                        </a:rPr>
                      </a:br>
                      <a:r>
                        <a:rPr lang="en-US" sz="1200" b="1" dirty="0">
                          <a:effectLst/>
                          <a:latin typeface="MS PGothic" panose="020B0600070205080204" pitchFamily="34" charset="-128"/>
                          <a:ea typeface="MS PGothic" panose="020B0600070205080204" pitchFamily="34" charset="-128"/>
                          <a:hlinkClick r:id="rId6"/>
                        </a:rPr>
                        <a:t>Latest Trends in IEEE 802.15 and Wi-SUN Alliance</a:t>
                      </a:r>
                      <a:r>
                        <a:rPr lang="en-US" sz="1200" b="1" dirty="0">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effectLst/>
                          <a:latin typeface="MS PGothic" panose="020B0600070205080204" pitchFamily="34" charset="-128"/>
                          <a:ea typeface="MS PGothic" panose="020B0600070205080204" pitchFamily="34" charset="-128"/>
                          <a:hlinkClick r:id="rId7"/>
                        </a:rPr>
                        <a:t>Phil Beecher</a:t>
                      </a:r>
                      <a:r>
                        <a:rPr lang="en-US" sz="1200" b="1">
                          <a:effectLst/>
                          <a:latin typeface="MS PGothic" panose="020B0600070205080204" pitchFamily="34" charset="-128"/>
                          <a:ea typeface="MS PGothic" panose="020B0600070205080204" pitchFamily="34" charset="-128"/>
                        </a:rPr>
                        <a:t> (</a:t>
                      </a:r>
                      <a:r>
                        <a:rPr lang="en-US" sz="1200" b="1">
                          <a:effectLst/>
                          <a:latin typeface="MS PGothic" panose="020B0600070205080204" pitchFamily="34" charset="-128"/>
                          <a:ea typeface="MS PGothic" panose="020B0600070205080204" pitchFamily="34" charset="-128"/>
                          <a:hlinkClick r:id="rId8"/>
                        </a:rPr>
                        <a:t>Wi-SUN Alliance</a:t>
                      </a:r>
                      <a:r>
                        <a:rPr lang="en-US" sz="1200" b="1">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50063195"/>
                  </a:ext>
                </a:extLst>
              </a:tr>
              <a:tr h="163286">
                <a:tc>
                  <a:txBody>
                    <a:bodyPr/>
                    <a:lstStyle/>
                    <a:p>
                      <a:r>
                        <a:rPr lang="en-US" sz="1200" b="1">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effectLst/>
                          <a:latin typeface="MS PGothic" panose="020B0600070205080204" pitchFamily="34" charset="-128"/>
                          <a:ea typeface="MS PGothic" panose="020B0600070205080204" pitchFamily="34" charset="-128"/>
                        </a:rPr>
                        <a:t>13:50-13:55</a:t>
                      </a:r>
                    </a:p>
                  </a:txBody>
                  <a:tcPr marL="8164" marR="8164" marT="8164" marB="8164" anchor="ctr">
                    <a:lnL>
                      <a:noFill/>
                    </a:lnL>
                    <a:lnR>
                      <a:noFill/>
                    </a:lnR>
                    <a:lnT>
                      <a:noFill/>
                    </a:lnT>
                    <a:lnB>
                      <a:noFill/>
                    </a:lnB>
                    <a:solidFill>
                      <a:srgbClr val="FFFCE0"/>
                    </a:solidFill>
                  </a:tcPr>
                </a:tc>
                <a:tc gridSpan="2">
                  <a:txBody>
                    <a:bodyPr/>
                    <a:lstStyle/>
                    <a:p>
                      <a:r>
                        <a:rPr lang="en-US" sz="1200" b="1" dirty="0">
                          <a:effectLst/>
                          <a:latin typeface="MS PGothic" panose="020B0600070205080204" pitchFamily="34" charset="-128"/>
                          <a:ea typeface="MS PGothic" panose="020B0600070205080204" pitchFamily="34" charset="-128"/>
                        </a:rPr>
                        <a:t>Break ( 5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3950733442"/>
                  </a:ext>
                </a:extLst>
              </a:tr>
              <a:tr h="604157">
                <a:tc>
                  <a:txBody>
                    <a:bodyPr/>
                    <a:lstStyle/>
                    <a:p>
                      <a:pPr algn="ctr"/>
                      <a:r>
                        <a:rPr lang="en-US" sz="1200" b="1">
                          <a:effectLst/>
                          <a:latin typeface="MS PGothic" panose="020B0600070205080204" pitchFamily="34" charset="-128"/>
                          <a:ea typeface="MS PGothic" panose="020B0600070205080204" pitchFamily="34" charset="-128"/>
                        </a:rPr>
                        <a:t>(3)</a:t>
                      </a:r>
                    </a:p>
                  </a:txBody>
                  <a:tcPr marL="8164" marR="8164" marT="8164" marB="8164" anchor="ctr">
                    <a:lnL>
                      <a:noFill/>
                    </a:lnL>
                    <a:lnR>
                      <a:noFill/>
                    </a:lnR>
                    <a:lnT>
                      <a:noFill/>
                    </a:lnT>
                    <a:lnB>
                      <a:noFill/>
                    </a:lnB>
                    <a:solidFill>
                      <a:srgbClr val="FFFFFF"/>
                    </a:solidFill>
                  </a:tcPr>
                </a:tc>
                <a:tc>
                  <a:txBody>
                    <a:bodyPr/>
                    <a:lstStyle/>
                    <a:p>
                      <a:r>
                        <a:rPr lang="en-US" sz="1200" b="1" dirty="0">
                          <a:effectLst/>
                          <a:latin typeface="MS PGothic" panose="020B0600070205080204" pitchFamily="34" charset="-128"/>
                          <a:ea typeface="MS PGothic" panose="020B0600070205080204" pitchFamily="34" charset="-128"/>
                        </a:rPr>
                        <a:t>13:55-14:45</a:t>
                      </a:r>
                    </a:p>
                  </a:txBody>
                  <a:tcPr marL="8164" marR="8164" marT="8164" marB="8164" anchor="ctr">
                    <a:lnL>
                      <a:noFill/>
                    </a:lnL>
                    <a:lnR>
                      <a:noFill/>
                    </a:lnR>
                    <a:lnT>
                      <a:noFill/>
                    </a:lnT>
                    <a:lnB>
                      <a:noFill/>
                    </a:lnB>
                    <a:solidFill>
                      <a:srgbClr val="FFFFFF"/>
                    </a:solidFill>
                  </a:tcPr>
                </a:tc>
                <a:tc>
                  <a:txBody>
                    <a:bodyPr/>
                    <a:lstStyle/>
                    <a:p>
                      <a:r>
                        <a:rPr lang="en-US" sz="1200" b="1" dirty="0">
                          <a:effectLst/>
                          <a:latin typeface="MS PGothic" panose="020B0600070205080204" pitchFamily="34" charset="-128"/>
                          <a:ea typeface="MS PGothic" panose="020B0600070205080204" pitchFamily="34" charset="-128"/>
                        </a:rPr>
                        <a:t>[Invited Talk]</a:t>
                      </a:r>
                      <a:br>
                        <a:rPr lang="en-US" sz="1200" b="1" dirty="0">
                          <a:effectLst/>
                          <a:latin typeface="MS PGothic" panose="020B0600070205080204" pitchFamily="34" charset="-128"/>
                          <a:ea typeface="MS PGothic" panose="020B0600070205080204" pitchFamily="34" charset="-128"/>
                        </a:rPr>
                      </a:br>
                      <a:r>
                        <a:rPr lang="en-US" sz="1200" b="1" dirty="0">
                          <a:effectLst/>
                          <a:latin typeface="MS PGothic" panose="020B0600070205080204" pitchFamily="34" charset="-128"/>
                          <a:ea typeface="MS PGothic" panose="020B0600070205080204" pitchFamily="34" charset="-128"/>
                          <a:hlinkClick r:id="rId9"/>
                        </a:rPr>
                        <a:t>Latest Trends in In-Body CA Localization and IEEE 802.15.6ma</a:t>
                      </a:r>
                      <a:r>
                        <a:rPr lang="en-US" sz="1200" b="1" dirty="0">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effectLst/>
                          <a:latin typeface="MS PGothic" panose="020B0600070205080204" pitchFamily="34" charset="-128"/>
                          <a:ea typeface="MS PGothic" panose="020B0600070205080204" pitchFamily="34" charset="-128"/>
                          <a:hlinkClick r:id="rId10"/>
                        </a:rPr>
                        <a:t>Daisuke Anzai</a:t>
                      </a:r>
                      <a:r>
                        <a:rPr lang="en-US" sz="1200" b="1">
                          <a:effectLst/>
                          <a:latin typeface="MS PGothic" panose="020B0600070205080204" pitchFamily="34" charset="-128"/>
                          <a:ea typeface="MS PGothic" panose="020B0600070205080204" pitchFamily="34" charset="-128"/>
                        </a:rPr>
                        <a:t> (</a:t>
                      </a:r>
                      <a:r>
                        <a:rPr lang="en-US" sz="1200" b="1">
                          <a:effectLst/>
                          <a:latin typeface="MS PGothic" panose="020B0600070205080204" pitchFamily="34" charset="-128"/>
                          <a:ea typeface="MS PGothic" panose="020B0600070205080204" pitchFamily="34" charset="-128"/>
                          <a:hlinkClick r:id="rId11"/>
                        </a:rPr>
                        <a:t>Nagoya Inst. of Tech.</a:t>
                      </a:r>
                      <a:r>
                        <a:rPr lang="en-US" sz="1200" b="1">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969089815"/>
                  </a:ext>
                </a:extLst>
              </a:tr>
              <a:tr h="163286">
                <a:tc>
                  <a:txBody>
                    <a:bodyPr/>
                    <a:lstStyle/>
                    <a:p>
                      <a:r>
                        <a:rPr lang="en-US" sz="1200" b="1">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effectLst/>
                          <a:latin typeface="MS PGothic" panose="020B0600070205080204" pitchFamily="34" charset="-128"/>
                          <a:ea typeface="MS PGothic" panose="020B0600070205080204" pitchFamily="34" charset="-128"/>
                        </a:rPr>
                        <a:t>14:45-15:00</a:t>
                      </a:r>
                    </a:p>
                  </a:txBody>
                  <a:tcPr marL="8164" marR="8164" marT="8164" marB="8164" anchor="ctr">
                    <a:lnL>
                      <a:noFill/>
                    </a:lnL>
                    <a:lnR>
                      <a:noFill/>
                    </a:lnR>
                    <a:lnT>
                      <a:noFill/>
                    </a:lnT>
                    <a:lnB>
                      <a:noFill/>
                    </a:lnB>
                    <a:solidFill>
                      <a:srgbClr val="FFFCE0"/>
                    </a:solidFill>
                  </a:tcPr>
                </a:tc>
                <a:tc gridSpan="2">
                  <a:txBody>
                    <a:bodyPr/>
                    <a:lstStyle/>
                    <a:p>
                      <a:r>
                        <a:rPr lang="en-US" sz="1200" b="1">
                          <a:effectLst/>
                          <a:latin typeface="MS PGothic" panose="020B0600070205080204" pitchFamily="34" charset="-128"/>
                          <a:ea typeface="MS PGothic" panose="020B0600070205080204" pitchFamily="34" charset="-128"/>
                        </a:rPr>
                        <a:t>Break ( 15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1987728312"/>
                  </a:ext>
                </a:extLst>
              </a:tr>
              <a:tr h="1214144">
                <a:tc>
                  <a:txBody>
                    <a:bodyPr/>
                    <a:lstStyle/>
                    <a:p>
                      <a:pPr algn="ctr"/>
                      <a:r>
                        <a:rPr lang="en-US" sz="1200" b="1">
                          <a:effectLst/>
                          <a:latin typeface="MS PGothic" panose="020B0600070205080204" pitchFamily="34" charset="-128"/>
                          <a:ea typeface="MS PGothic" panose="020B0600070205080204" pitchFamily="34" charset="-128"/>
                        </a:rPr>
                        <a:t>(4)</a:t>
                      </a:r>
                    </a:p>
                  </a:txBody>
                  <a:tcPr marL="8164" marR="8164" marT="8164" marB="8164" anchor="ctr">
                    <a:lnL>
                      <a:noFill/>
                    </a:lnL>
                    <a:lnR>
                      <a:noFill/>
                    </a:lnR>
                    <a:lnT>
                      <a:noFill/>
                    </a:lnT>
                    <a:lnB>
                      <a:noFill/>
                    </a:lnB>
                    <a:solidFill>
                      <a:srgbClr val="FFFFFF"/>
                    </a:solidFill>
                  </a:tcPr>
                </a:tc>
                <a:tc>
                  <a:txBody>
                    <a:bodyPr/>
                    <a:lstStyle/>
                    <a:p>
                      <a:r>
                        <a:rPr lang="en-US" sz="1200" b="1">
                          <a:effectLst/>
                          <a:latin typeface="MS PGothic" panose="020B0600070205080204" pitchFamily="34" charset="-128"/>
                          <a:ea typeface="MS PGothic" panose="020B0600070205080204" pitchFamily="34" charset="-128"/>
                        </a:rPr>
                        <a:t>15:00-15:50</a:t>
                      </a:r>
                    </a:p>
                  </a:txBody>
                  <a:tcPr marL="8164" marR="8164" marT="8164" marB="8164" anchor="ctr">
                    <a:lnL>
                      <a:noFill/>
                    </a:lnL>
                    <a:lnR>
                      <a:noFill/>
                    </a:lnR>
                    <a:lnT>
                      <a:noFill/>
                    </a:lnT>
                    <a:lnB>
                      <a:noFill/>
                    </a:lnB>
                    <a:solidFill>
                      <a:srgbClr val="FFFFFF"/>
                    </a:solidFill>
                  </a:tcPr>
                </a:tc>
                <a:tc>
                  <a:txBody>
                    <a:bodyPr/>
                    <a:lstStyle/>
                    <a:p>
                      <a:r>
                        <a:rPr lang="en-US" sz="1200" b="1" dirty="0">
                          <a:effectLst/>
                          <a:latin typeface="MS PGothic" panose="020B0600070205080204" pitchFamily="34" charset="-128"/>
                          <a:ea typeface="MS PGothic" panose="020B0600070205080204" pitchFamily="34" charset="-128"/>
                        </a:rPr>
                        <a:t>[Invited Talk]</a:t>
                      </a:r>
                      <a:br>
                        <a:rPr lang="en-US" sz="1200" b="1" dirty="0">
                          <a:effectLst/>
                          <a:latin typeface="MS PGothic" panose="020B0600070205080204" pitchFamily="34" charset="-128"/>
                          <a:ea typeface="MS PGothic" panose="020B0600070205080204" pitchFamily="34" charset="-128"/>
                        </a:rPr>
                      </a:br>
                      <a:r>
                        <a:rPr lang="en-US" sz="1200" b="1" dirty="0">
                          <a:effectLst/>
                          <a:latin typeface="MS PGothic" panose="020B0600070205080204" pitchFamily="34" charset="-128"/>
                          <a:ea typeface="MS PGothic" panose="020B0600070205080204" pitchFamily="34" charset="-128"/>
                          <a:hlinkClick r:id="rId12"/>
                        </a:rPr>
                        <a:t>Latest trend of wireless LAN standardization in IEEE 802.11, and development of system-level simulator for evaluating reliability of cybernetic avatar operation</a:t>
                      </a:r>
                      <a:r>
                        <a:rPr lang="en-US" sz="1200" b="1" dirty="0">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dirty="0">
                          <a:effectLst/>
                          <a:latin typeface="MS PGothic" panose="020B0600070205080204" pitchFamily="34" charset="-128"/>
                          <a:ea typeface="MS PGothic" panose="020B0600070205080204" pitchFamily="34" charset="-128"/>
                          <a:hlinkClick r:id="rId13"/>
                        </a:rPr>
                        <a:t>Kazuto Yano</a:t>
                      </a:r>
                      <a:r>
                        <a:rPr lang="en-US" sz="1200" b="1" dirty="0">
                          <a:effectLst/>
                          <a:latin typeface="MS PGothic" panose="020B0600070205080204" pitchFamily="34" charset="-128"/>
                          <a:ea typeface="MS PGothic" panose="020B0600070205080204" pitchFamily="34" charset="-128"/>
                        </a:rPr>
                        <a:t> (</a:t>
                      </a:r>
                      <a:r>
                        <a:rPr lang="en-US" sz="1200" b="1" dirty="0">
                          <a:effectLst/>
                          <a:latin typeface="MS PGothic" panose="020B0600070205080204" pitchFamily="34" charset="-128"/>
                          <a:ea typeface="MS PGothic" panose="020B0600070205080204" pitchFamily="34" charset="-128"/>
                          <a:hlinkClick r:id="rId14"/>
                        </a:rPr>
                        <a:t>ATR</a:t>
                      </a:r>
                      <a:r>
                        <a:rPr lang="en-US" sz="1200" b="1" dirty="0">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394484192"/>
                  </a:ext>
                </a:extLst>
              </a:tr>
              <a:tr h="163286">
                <a:tc>
                  <a:txBody>
                    <a:bodyPr/>
                    <a:lstStyle/>
                    <a:p>
                      <a:pPr algn="ctr"/>
                      <a:r>
                        <a:rPr lang="en-US" sz="1200" b="1">
                          <a:effectLst/>
                          <a:latin typeface="MS PGothic" panose="020B0600070205080204" pitchFamily="34" charset="-128"/>
                          <a:ea typeface="MS PGothic" panose="020B0600070205080204" pitchFamily="34" charset="-128"/>
                        </a:rPr>
                        <a:t>(5)</a:t>
                      </a:r>
                    </a:p>
                  </a:txBody>
                  <a:tcPr marL="8164" marR="8164" marT="8164" marB="8164" anchor="ctr">
                    <a:lnL>
                      <a:noFill/>
                    </a:lnL>
                    <a:lnR>
                      <a:noFill/>
                    </a:lnR>
                    <a:lnT>
                      <a:noFill/>
                    </a:lnT>
                    <a:lnB>
                      <a:noFill/>
                    </a:lnB>
                    <a:solidFill>
                      <a:srgbClr val="FFFFFF"/>
                    </a:solidFill>
                  </a:tcPr>
                </a:tc>
                <a:tc>
                  <a:txBody>
                    <a:bodyPr/>
                    <a:lstStyle/>
                    <a:p>
                      <a:r>
                        <a:rPr lang="en-US" sz="1200" b="1">
                          <a:effectLst/>
                          <a:latin typeface="MS PGothic" panose="020B0600070205080204" pitchFamily="34" charset="-128"/>
                          <a:ea typeface="MS PGothic" panose="020B0600070205080204" pitchFamily="34" charset="-128"/>
                        </a:rPr>
                        <a:t>16:00-17:30</a:t>
                      </a:r>
                    </a:p>
                  </a:txBody>
                  <a:tcPr marL="8164" marR="8164" marT="8164" marB="8164" anchor="ctr">
                    <a:lnL>
                      <a:noFill/>
                    </a:lnL>
                    <a:lnR>
                      <a:noFill/>
                    </a:lnR>
                    <a:lnT>
                      <a:noFill/>
                    </a:lnT>
                    <a:lnB>
                      <a:noFill/>
                    </a:lnB>
                    <a:solidFill>
                      <a:srgbClr val="FFFFFF"/>
                    </a:solidFill>
                  </a:tcPr>
                </a:tc>
                <a:tc gridSpan="2">
                  <a:txBody>
                    <a:bodyPr/>
                    <a:lstStyle/>
                    <a:p>
                      <a:r>
                        <a:rPr lang="en-US" sz="1200" b="1" dirty="0">
                          <a:effectLst/>
                          <a:latin typeface="MS PGothic" panose="020B0600070205080204" pitchFamily="34" charset="-128"/>
                          <a:ea typeface="MS PGothic" panose="020B0600070205080204" pitchFamily="34" charset="-128"/>
                        </a:rPr>
                        <a:t>Discussion session</a:t>
                      </a:r>
                    </a:p>
                  </a:txBody>
                  <a:tcPr marL="8164" marR="8164" marT="8164" marB="8164"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802032223"/>
                  </a:ext>
                </a:extLst>
              </a:tr>
            </a:tbl>
          </a:graphicData>
        </a:graphic>
      </p:graphicFrame>
      <p:sp>
        <p:nvSpPr>
          <p:cNvPr id="10" name="TextBox 9">
            <a:extLst>
              <a:ext uri="{FF2B5EF4-FFF2-40B4-BE49-F238E27FC236}">
                <a16:creationId xmlns:a16="http://schemas.microsoft.com/office/drawing/2014/main" id="{50870C45-1A94-274E-704B-2D0C358A8AE3}"/>
              </a:ext>
            </a:extLst>
          </p:cNvPr>
          <p:cNvSpPr txBox="1"/>
          <p:nvPr/>
        </p:nvSpPr>
        <p:spPr>
          <a:xfrm>
            <a:off x="1168400" y="5454991"/>
            <a:ext cx="10312400" cy="1077218"/>
          </a:xfrm>
          <a:prstGeom prst="rect">
            <a:avLst/>
          </a:prstGeom>
          <a:noFill/>
        </p:spPr>
        <p:txBody>
          <a:bodyPr wrap="square">
            <a:spAutoFit/>
          </a:bodyPr>
          <a:lstStyle/>
          <a:p>
            <a:r>
              <a:rPr lang="en-US" dirty="0"/>
              <a:t>For more info: </a:t>
            </a:r>
            <a:r>
              <a:rPr lang="en-US" sz="2000" dirty="0">
                <a:hlinkClick r:id="rId15"/>
              </a:rPr>
              <a:t>https://ken.ieice.org/ken/program/index.php?tgs_regid=58056984cfac617843301b8c7cd5c46dd6c281f7addbd8c4f4245a7de3ec65e9&amp;tgid=IEICE-SRW&amp;lang=eng</a:t>
            </a:r>
            <a:endParaRPr lang="en-US" dirty="0"/>
          </a:p>
        </p:txBody>
      </p:sp>
      <p:pic>
        <p:nvPicPr>
          <p:cNvPr id="1025" name="Picture 1">
            <a:extLst>
              <a:ext uri="{FF2B5EF4-FFF2-40B4-BE49-F238E27FC236}">
                <a16:creationId xmlns:a16="http://schemas.microsoft.com/office/drawing/2014/main" id="{0A0E900E-B85B-8BD4-9A8C-99A0DCA5E93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D9033DF-346E-A2D5-8B6B-D7652596B3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A5568EB-B3D0-BDE5-8236-C881284133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92BE9B3-C850-48EA-E852-2DD0C8F85DD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6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87763-D59E-2054-E97C-FD8C35A19ADA}"/>
              </a:ext>
            </a:extLst>
          </p:cNvPr>
          <p:cNvSpPr>
            <a:spLocks noGrp="1"/>
          </p:cNvSpPr>
          <p:nvPr>
            <p:ph idx="1"/>
          </p:nvPr>
        </p:nvSpPr>
        <p:spPr>
          <a:xfrm>
            <a:off x="914400" y="1981200"/>
            <a:ext cx="10363200" cy="4343400"/>
          </a:xfrm>
        </p:spPr>
        <p:txBody>
          <a:bodyPr/>
          <a:lstStyle/>
          <a:p>
            <a:r>
              <a:rPr lang="en-US" dirty="0"/>
              <a:t>802.11 has reciprocal credit relationship with</a:t>
            </a:r>
          </a:p>
          <a:p>
            <a:pPr lvl="1"/>
            <a:r>
              <a:rPr lang="en-US" dirty="0"/>
              <a:t>802.1, 802.18, 802.19, 802.24 and 802 JTC1</a:t>
            </a:r>
          </a:p>
          <a:p>
            <a:r>
              <a:rPr lang="en-US" dirty="0"/>
              <a:t>Reciprocal credit allows attendees to receive credit towards maintaining voting rights in a group by attending another group’s meetings.</a:t>
            </a:r>
          </a:p>
          <a:p>
            <a:r>
              <a:rPr lang="en-US" dirty="0"/>
              <a:t>This is only available to Voting members of the other group</a:t>
            </a:r>
          </a:p>
          <a:p>
            <a:pPr lvl="1"/>
            <a:r>
              <a:rPr lang="en-US" dirty="0"/>
              <a:t>E.g., if you are a voting member of 802.19 and attend an 802.11 meeting, then you get attendance credit for 802.11 and 802.19</a:t>
            </a:r>
          </a:p>
          <a:p>
            <a:pPr lvl="1"/>
            <a:r>
              <a:rPr lang="en-US" dirty="0"/>
              <a:t>And vice versa; if you are a voting member of 802.11 and attend an 802.19 meeting, then you get attendance credit for 802.19 and 802.11</a:t>
            </a:r>
          </a:p>
          <a:p>
            <a:r>
              <a:rPr lang="en-US" dirty="0"/>
              <a:t>For 802.18, credit is limited to the slots where 802.18 meets</a:t>
            </a:r>
          </a:p>
          <a:p>
            <a:r>
              <a:rPr lang="en-US" dirty="0"/>
              <a:t>For the other groups, any 802.11 credit applies</a:t>
            </a:r>
          </a:p>
        </p:txBody>
      </p:sp>
      <p:sp>
        <p:nvSpPr>
          <p:cNvPr id="3" name="Title 2">
            <a:extLst>
              <a:ext uri="{FF2B5EF4-FFF2-40B4-BE49-F238E27FC236}">
                <a16:creationId xmlns:a16="http://schemas.microsoft.com/office/drawing/2014/main" id="{F3B8D784-4591-5F85-856F-9BB7AFE92D9B}"/>
              </a:ext>
            </a:extLst>
          </p:cNvPr>
          <p:cNvSpPr>
            <a:spLocks noGrp="1"/>
          </p:cNvSpPr>
          <p:nvPr>
            <p:ph type="title"/>
          </p:nvPr>
        </p:nvSpPr>
        <p:spPr/>
        <p:txBody>
          <a:bodyPr/>
          <a:lstStyle/>
          <a:p>
            <a:r>
              <a:rPr lang="en-US" dirty="0"/>
              <a:t>W2.5 – Attendance: Reciprocal Credit</a:t>
            </a:r>
          </a:p>
        </p:txBody>
      </p:sp>
      <p:sp>
        <p:nvSpPr>
          <p:cNvPr id="4" name="Date Placeholder 3">
            <a:extLst>
              <a:ext uri="{FF2B5EF4-FFF2-40B4-BE49-F238E27FC236}">
                <a16:creationId xmlns:a16="http://schemas.microsoft.com/office/drawing/2014/main" id="{D934E6BB-1BB4-66E9-5342-FB1B52C835A0}"/>
              </a:ext>
            </a:extLst>
          </p:cNvPr>
          <p:cNvSpPr>
            <a:spLocks noGrp="1"/>
          </p:cNvSpPr>
          <p:nvPr>
            <p:ph type="dt" sz="half" idx="10"/>
          </p:nvPr>
        </p:nvSpPr>
        <p:spPr/>
        <p:txBody>
          <a:bodyPr/>
          <a:lstStyle/>
          <a:p>
            <a:pPr>
              <a:defRPr/>
            </a:pPr>
            <a:r>
              <a:rPr lang="en-US"/>
              <a:t>January 2025</a:t>
            </a:r>
            <a:endParaRPr lang="en-US" dirty="0"/>
          </a:p>
        </p:txBody>
      </p:sp>
      <p:sp>
        <p:nvSpPr>
          <p:cNvPr id="5" name="Footer Placeholder 4">
            <a:extLst>
              <a:ext uri="{FF2B5EF4-FFF2-40B4-BE49-F238E27FC236}">
                <a16:creationId xmlns:a16="http://schemas.microsoft.com/office/drawing/2014/main" id="{4C4E59AC-019D-BB6D-72EE-264F1869F094}"/>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17434C2-75D3-6CBC-7ED0-51BA2EFF7A39}"/>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13</a:t>
            </a:fld>
            <a:endParaRPr lang="en-US" altLang="en-US"/>
          </a:p>
        </p:txBody>
      </p:sp>
    </p:spTree>
    <p:extLst>
      <p:ext uri="{BB962C8B-B14F-4D97-AF65-F5344CB8AC3E}">
        <p14:creationId xmlns:p14="http://schemas.microsoft.com/office/powerpoint/2010/main" val="209873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a:t>Friday</a:t>
            </a:r>
            <a:endParaRPr lang="en-GB" dirty="0"/>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14</a:t>
            </a:fld>
            <a:endParaRPr lang="en-US" altLang="en-US" sz="1200" b="0"/>
          </a:p>
        </p:txBody>
      </p:sp>
    </p:spTree>
    <p:extLst>
      <p:ext uri="{BB962C8B-B14F-4D97-AF65-F5344CB8AC3E}">
        <p14:creationId xmlns:p14="http://schemas.microsoft.com/office/powerpoint/2010/main" val="286354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F2.1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15</a:t>
            </a:fld>
            <a:endParaRPr lang="en-US" altLang="en-US" sz="1200" b="0"/>
          </a:p>
        </p:txBody>
      </p:sp>
    </p:spTree>
    <p:extLst>
      <p:ext uri="{BB962C8B-B14F-4D97-AF65-F5344CB8AC3E}">
        <p14:creationId xmlns:p14="http://schemas.microsoft.com/office/powerpoint/2010/main" val="402756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F2.1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16</a:t>
            </a:fld>
            <a:endParaRPr lang="en-US" altLang="en-US" sz="1200" b="0"/>
          </a:p>
        </p:txBody>
      </p:sp>
    </p:spTree>
    <p:extLst>
      <p:ext uri="{BB962C8B-B14F-4D97-AF65-F5344CB8AC3E}">
        <p14:creationId xmlns:p14="http://schemas.microsoft.com/office/powerpoint/2010/main" val="2938603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F2.1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17</a:t>
            </a:fld>
            <a:endParaRPr lang="en-US" altLang="en-US" sz="1200" b="0"/>
          </a:p>
        </p:txBody>
      </p:sp>
    </p:spTree>
    <p:extLst>
      <p:ext uri="{BB962C8B-B14F-4D97-AF65-F5344CB8AC3E}">
        <p14:creationId xmlns:p14="http://schemas.microsoft.com/office/powerpoint/2010/main" val="613887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F2.2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18</a:t>
            </a:fld>
            <a:endParaRPr lang="en-US" altLang="en-US" sz="1200" b="0"/>
          </a:p>
        </p:txBody>
      </p:sp>
    </p:spTree>
    <p:extLst>
      <p:ext uri="{BB962C8B-B14F-4D97-AF65-F5344CB8AC3E}">
        <p14:creationId xmlns:p14="http://schemas.microsoft.com/office/powerpoint/2010/main" val="207978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F2.3 Meeting Decorum</a:t>
            </a:r>
          </a:p>
        </p:txBody>
      </p:sp>
      <p:sp>
        <p:nvSpPr>
          <p:cNvPr id="3" name="Content Placeholder 2"/>
          <p:cNvSpPr>
            <a:spLocks noGrp="1"/>
          </p:cNvSpPr>
          <p:nvPr>
            <p:ph idx="1"/>
          </p:nvPr>
        </p:nvSpPr>
        <p:spPr>
          <a:xfrm>
            <a:off x="1676399" y="1219200"/>
            <a:ext cx="9677401" cy="5256213"/>
          </a:xfrm>
        </p:spPr>
        <p:txBody>
          <a:bodyPr/>
          <a:lstStyle/>
          <a:p>
            <a:pPr marL="0" lvl="0" indent="0">
              <a:lnSpc>
                <a:spcPts val="3600"/>
              </a:lnSpc>
              <a:buNone/>
            </a:pPr>
            <a:r>
              <a:rPr lang="en-GB" dirty="0"/>
              <a:t>Please observe proper decorum in meetings</a:t>
            </a:r>
          </a:p>
          <a:p>
            <a:pPr marL="0" lvl="0" indent="0">
              <a:lnSpc>
                <a:spcPts val="3600"/>
              </a:lnSpc>
              <a:buNone/>
            </a:pPr>
            <a:r>
              <a:rPr lang="en-GB" dirty="0"/>
              <a:t>No photography or recording </a:t>
            </a:r>
          </a:p>
          <a:p>
            <a:pPr marL="0" lvl="0" indent="0">
              <a:lnSpc>
                <a:spcPts val="3600"/>
              </a:lnSpc>
              <a:buNone/>
            </a:pPr>
            <a:r>
              <a:rPr lang="en-GB" dirty="0"/>
              <a:t>Press (i.e., anyone reporting publicly on this meeting) must announce their presence</a:t>
            </a:r>
            <a:endParaRPr lang="en-GB" sz="1400" dirty="0"/>
          </a:p>
          <a:p>
            <a:pPr marL="0" lvl="0" indent="0">
              <a:lnSpc>
                <a:spcPts val="3600"/>
              </a:lnSpc>
              <a:buNone/>
            </a:pPr>
            <a:r>
              <a:rPr lang="en-GB" dirty="0"/>
              <a:t>In-person attendees:</a:t>
            </a:r>
          </a:p>
          <a:p>
            <a:pPr marL="457200" lvl="1" indent="0">
              <a:lnSpc>
                <a:spcPts val="3600"/>
              </a:lnSpc>
              <a:buNone/>
            </a:pPr>
            <a:r>
              <a:rPr lang="en-GB" dirty="0"/>
              <a:t>Laptop / tablet speakers and cell phone ringers off</a:t>
            </a:r>
          </a:p>
          <a:p>
            <a:pPr marL="457200" lvl="1" indent="0">
              <a:lnSpc>
                <a:spcPts val="3600"/>
              </a:lnSpc>
              <a:buNone/>
            </a:pPr>
            <a:r>
              <a:rPr lang="en-GB" dirty="0"/>
              <a:t>Join Webex using the “Don’t connect to audio” option </a:t>
            </a:r>
          </a:p>
          <a:p>
            <a:pPr marL="457200" lvl="1" indent="0">
              <a:lnSpc>
                <a:spcPts val="3600"/>
              </a:lnSpc>
              <a:buNone/>
            </a:pPr>
            <a:r>
              <a:rPr lang="en-GB" dirty="0"/>
              <a:t>Wear your badge in the meeting areas (helps hotel staff improve the general security)</a:t>
            </a:r>
            <a:endParaRPr lang="en-GB" sz="1200" dirty="0"/>
          </a:p>
          <a:p>
            <a:pPr marL="0" lvl="0" indent="0">
              <a:lnSpc>
                <a:spcPts val="3600"/>
              </a:lnSpc>
              <a:buNone/>
            </a:pPr>
            <a:r>
              <a:rPr lang="en-GB" dirty="0"/>
              <a:t>Remote attendees must mute when not speaking</a:t>
            </a:r>
          </a:p>
          <a:p>
            <a:pPr marL="0" indent="0">
              <a:lnSpc>
                <a:spcPts val="3600"/>
              </a:lnSpc>
              <a:buNone/>
            </a:pPr>
            <a:r>
              <a:rPr lang="en-US" dirty="0"/>
              <a:t>All attendees use Webex chat to enter the queue to speak</a:t>
            </a:r>
            <a:endParaRPr lang="en-GB" dirty="0"/>
          </a:p>
        </p:txBody>
      </p:sp>
      <p:sp>
        <p:nvSpPr>
          <p:cNvPr id="4" name="Date Placeholder 3"/>
          <p:cNvSpPr>
            <a:spLocks noGrp="1"/>
          </p:cNvSpPr>
          <p:nvPr>
            <p:ph type="dt" sz="half" idx="10"/>
          </p:nvPr>
        </p:nvSpPr>
        <p:spPr/>
        <p:txBody>
          <a:bodyPr/>
          <a:lstStyle/>
          <a:p>
            <a:pPr>
              <a:defRPr/>
            </a:pPr>
            <a:r>
              <a:rPr lang="en-US"/>
              <a:t>January 2025</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19</a:t>
            </a:fld>
            <a:endParaRPr lang="en-US"/>
          </a:p>
        </p:txBody>
      </p:sp>
      <p:pic>
        <p:nvPicPr>
          <p:cNvPr id="1026" name="Picture 2" descr="No media recording allowed | Free SVG">
            <a:extLst>
              <a:ext uri="{FF2B5EF4-FFF2-40B4-BE49-F238E27FC236}">
                <a16:creationId xmlns:a16="http://schemas.microsoft.com/office/drawing/2014/main" id="{2A9105D6-B576-805D-4D9D-388BEE33A8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515" y="1788819"/>
            <a:ext cx="533399" cy="533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Sound Sign Loudspeaker Icon In Crossed Out Red Circle Keep Silence Symbol Vector Stock ...">
            <a:extLst>
              <a:ext uri="{FF2B5EF4-FFF2-40B4-BE49-F238E27FC236}">
                <a16:creationId xmlns:a16="http://schemas.microsoft.com/office/drawing/2014/main" id="{A2870C14-0EE2-879D-4BCA-C4B3E5098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167" y="3733800"/>
            <a:ext cx="496094" cy="4960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1FD69FE-1409-BA50-87B2-0EC0DA857137}"/>
              </a:ext>
            </a:extLst>
          </p:cNvPr>
          <p:cNvPicPr>
            <a:picLocks noChangeAspect="1"/>
          </p:cNvPicPr>
          <p:nvPr/>
        </p:nvPicPr>
        <p:blipFill>
          <a:blip r:embed="rId4"/>
          <a:stretch>
            <a:fillRect/>
          </a:stretch>
        </p:blipFill>
        <p:spPr>
          <a:xfrm>
            <a:off x="571959" y="5486400"/>
            <a:ext cx="1104441" cy="350068"/>
          </a:xfrm>
          <a:prstGeom prst="rect">
            <a:avLst/>
          </a:prstGeom>
        </p:spPr>
      </p:pic>
      <p:pic>
        <p:nvPicPr>
          <p:cNvPr id="16" name="Picture 15">
            <a:extLst>
              <a:ext uri="{FF2B5EF4-FFF2-40B4-BE49-F238E27FC236}">
                <a16:creationId xmlns:a16="http://schemas.microsoft.com/office/drawing/2014/main" id="{BFCAC1E7-2E10-4AE2-5939-5448648904C6}"/>
              </a:ext>
            </a:extLst>
          </p:cNvPr>
          <p:cNvPicPr>
            <a:picLocks noChangeAspect="1"/>
          </p:cNvPicPr>
          <p:nvPr/>
        </p:nvPicPr>
        <p:blipFill>
          <a:blip r:embed="rId5"/>
          <a:stretch>
            <a:fillRect/>
          </a:stretch>
        </p:blipFill>
        <p:spPr>
          <a:xfrm>
            <a:off x="187036" y="4267200"/>
            <a:ext cx="1854959" cy="496094"/>
          </a:xfrm>
          <a:prstGeom prst="rect">
            <a:avLst/>
          </a:prstGeom>
        </p:spPr>
      </p:pic>
      <p:pic>
        <p:nvPicPr>
          <p:cNvPr id="20" name="Picture 19">
            <a:extLst>
              <a:ext uri="{FF2B5EF4-FFF2-40B4-BE49-F238E27FC236}">
                <a16:creationId xmlns:a16="http://schemas.microsoft.com/office/drawing/2014/main" id="{10E38B7F-046F-DAA0-B9EA-737887048CFD}"/>
              </a:ext>
            </a:extLst>
          </p:cNvPr>
          <p:cNvPicPr>
            <a:picLocks noChangeAspect="1"/>
          </p:cNvPicPr>
          <p:nvPr/>
        </p:nvPicPr>
        <p:blipFill>
          <a:blip r:embed="rId6"/>
          <a:stretch>
            <a:fillRect/>
          </a:stretch>
        </p:blipFill>
        <p:spPr>
          <a:xfrm>
            <a:off x="1295400" y="5973179"/>
            <a:ext cx="357216" cy="365523"/>
          </a:xfrm>
          <a:prstGeom prst="rect">
            <a:avLst/>
          </a:prstGeom>
        </p:spPr>
      </p:pic>
    </p:spTree>
    <p:extLst>
      <p:ext uri="{BB962C8B-B14F-4D97-AF65-F5344CB8AC3E}">
        <p14:creationId xmlns:p14="http://schemas.microsoft.com/office/powerpoint/2010/main" val="103224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r>
              <a:rPr lang="en-GB" altLang="en-US" sz="2800" b="0" dirty="0"/>
              <a:t>This report provides the WG chair’s supplementary material for the January 2025 802.11 WG session.</a:t>
            </a:r>
          </a:p>
          <a:p>
            <a:endParaRPr lang="en-GB" altLang="en-US" sz="2800" b="0" dirty="0"/>
          </a:p>
          <a:p>
            <a:r>
              <a:rPr lang="en-GB" altLang="en-US" sz="2800" b="0" dirty="0"/>
              <a:t>Topics in this report are referenced in the agenda: </a:t>
            </a:r>
            <a:r>
              <a:rPr lang="en-GB" altLang="en-US" sz="2800" b="0" dirty="0">
                <a:hlinkClick r:id="rId3"/>
              </a:rPr>
              <a:t>11-24/2105</a:t>
            </a:r>
            <a:endParaRPr lang="en-GB" altLang="en-US" sz="2800" b="0" dirty="0"/>
          </a:p>
          <a:p>
            <a:endParaRPr lang="en-US" altLang="en-US" sz="2800" b="0" dirty="0"/>
          </a:p>
          <a:p>
            <a:endParaRPr lang="en-US" altLang="en-US" sz="2800" b="0" dirty="0"/>
          </a:p>
          <a:p>
            <a:pPr lvl="1"/>
            <a:endParaRPr lang="en-GB" altLang="en-US" dirty="0"/>
          </a:p>
        </p:txBody>
      </p:sp>
      <p:sp>
        <p:nvSpPr>
          <p:cNvPr id="8195" name="Title 1"/>
          <p:cNvSpPr>
            <a:spLocks noGrp="1"/>
          </p:cNvSpPr>
          <p:nvPr>
            <p:ph type="title"/>
          </p:nvPr>
        </p:nvSpPr>
        <p:spPr/>
        <p:txBody>
          <a:bodyPr/>
          <a:lstStyle/>
          <a:p>
            <a:r>
              <a:rPr lang="en-GB" altLang="en-US"/>
              <a:t>Introduction</a:t>
            </a:r>
            <a:endParaRPr lang="en-US" altLang="en-US"/>
          </a:p>
        </p:txBody>
      </p:sp>
      <p:sp>
        <p:nvSpPr>
          <p:cNvPr id="81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81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81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7E32FA-55A0-4C44-9A4E-56B54D55D8DE}" type="slidenum">
              <a:rPr lang="en-US" altLang="en-US" sz="1200" b="0" smtClean="0"/>
              <a:pPr>
                <a:spcBef>
                  <a:spcPct val="0"/>
                </a:spcBef>
                <a:buFontTx/>
                <a:buNone/>
              </a:pPr>
              <a:t>2</a:t>
            </a:fld>
            <a:endParaRPr lang="en-US" altLang="en-US" sz="12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pPr marL="0" indent="0">
              <a:buFontTx/>
              <a:buNone/>
              <a:defRPr/>
            </a:pPr>
            <a:r>
              <a:rPr lang="en-GB" altLang="en-US" dirty="0"/>
              <a:t>Next WG11 Session: March 9-14, 2025, Atlanta, GA, USA</a:t>
            </a:r>
          </a:p>
          <a:p>
            <a:pPr marL="0" indent="0">
              <a:buFontTx/>
              <a:buNone/>
              <a:defRPr/>
            </a:pPr>
            <a:r>
              <a:rPr lang="en-GB" altLang="en-US" dirty="0"/>
              <a:t>Upcoming Chair Advisory Committee (CAC) meetings</a:t>
            </a:r>
          </a:p>
          <a:p>
            <a:pPr marL="457200" lvl="1" indent="0">
              <a:buFontTx/>
              <a:buNone/>
              <a:defRPr/>
            </a:pPr>
            <a:r>
              <a:rPr lang="en-GB" altLang="en-US" dirty="0"/>
              <a:t>CAC teleconference:  </a:t>
            </a:r>
            <a:r>
              <a:rPr lang="en-GB" altLang="en-US" b="1" dirty="0"/>
              <a:t>Monday 2025-02-03 at 09:00 ET</a:t>
            </a:r>
          </a:p>
          <a:p>
            <a:pPr lvl="1">
              <a:defRPr/>
            </a:pPr>
            <a:r>
              <a:rPr lang="en-GB" altLang="en-US" sz="1600" dirty="0"/>
              <a:t>Initial objectives/agendas should be uploaded as mentor documents (.ppt format) or send to chair (.</a:t>
            </a:r>
            <a:r>
              <a:rPr lang="en-GB" altLang="en-US" sz="1600" dirty="0" err="1"/>
              <a:t>xls</a:t>
            </a:r>
            <a:r>
              <a:rPr lang="en-GB" altLang="en-US" sz="1600" dirty="0"/>
              <a:t> tab format) before this call to meet 30-day agenda submission deadline.</a:t>
            </a:r>
          </a:p>
          <a:p>
            <a:pPr marL="457200" lvl="1" indent="0">
              <a:buFontTx/>
              <a:buNone/>
              <a:defRPr/>
            </a:pPr>
            <a:r>
              <a:rPr lang="en-GB" altLang="en-US" dirty="0"/>
              <a:t>CAC teleconference: </a:t>
            </a:r>
            <a:r>
              <a:rPr lang="en-GB" altLang="en-US" b="1" dirty="0"/>
              <a:t>Monday 2025-03-03 at 09:00 ET</a:t>
            </a:r>
          </a:p>
          <a:p>
            <a:pPr marL="457200" lvl="1" indent="0">
              <a:buNone/>
              <a:defRPr/>
            </a:pPr>
            <a:r>
              <a:rPr lang="en-GB" altLang="en-US" dirty="0"/>
              <a:t>CAC in-person/remote: </a:t>
            </a:r>
            <a:r>
              <a:rPr lang="en-GB" altLang="en-US" b="1" dirty="0"/>
              <a:t>Sunday 2025-03-09 at 18:00 Atlanta, GA, USA</a:t>
            </a:r>
            <a:endParaRPr lang="en-GB" altLang="en-US" dirty="0"/>
          </a:p>
          <a:p>
            <a:pPr lvl="1">
              <a:defRPr/>
            </a:pPr>
            <a:r>
              <a:rPr lang="en-GB" altLang="en-US" sz="1600" dirty="0"/>
              <a:t>Send snapshots before this meeting.</a:t>
            </a:r>
          </a:p>
          <a:p>
            <a:pPr marL="0" indent="0">
              <a:buFontTx/>
              <a:buNone/>
              <a:defRPr/>
            </a:pPr>
            <a:endParaRPr lang="en-GB" altLang="en-US" sz="2000" dirty="0"/>
          </a:p>
          <a:p>
            <a:pPr marL="0" indent="0">
              <a:buFontTx/>
              <a:buNone/>
              <a:defRPr/>
            </a:pPr>
            <a:r>
              <a:rPr lang="en-GB" altLang="en-US" sz="2000" dirty="0"/>
              <a:t>The purpose of the CAC is to prepare session agendas, room requests/meeting times, and advise and support the chair re: responsibilities as an EC member.</a:t>
            </a:r>
          </a:p>
          <a:p>
            <a:pPr marL="0" indent="0">
              <a:buFontTx/>
              <a:buNone/>
              <a:defRPr/>
            </a:pPr>
            <a:r>
              <a:rPr lang="en-GB" altLang="en-US" sz="2000" dirty="0"/>
              <a:t>Leaders of 802.11 subgroups (or their nominee) should attend CAC meetings </a:t>
            </a:r>
          </a:p>
        </p:txBody>
      </p:sp>
      <p:sp>
        <p:nvSpPr>
          <p:cNvPr id="20483" name="Title 1"/>
          <p:cNvSpPr>
            <a:spLocks noGrp="1"/>
          </p:cNvSpPr>
          <p:nvPr>
            <p:ph type="title"/>
          </p:nvPr>
        </p:nvSpPr>
        <p:spPr/>
        <p:txBody>
          <a:bodyPr/>
          <a:lstStyle/>
          <a:p>
            <a:r>
              <a:rPr lang="en-GB" altLang="en-US" dirty="0"/>
              <a:t>F2.4 Next session and CAC meetings announcements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20</a:t>
            </a:fld>
            <a:endParaRPr lang="en-US" altLang="en-US" sz="1200" b="0"/>
          </a:p>
        </p:txBody>
      </p:sp>
    </p:spTree>
    <p:extLst>
      <p:ext uri="{BB962C8B-B14F-4D97-AF65-F5344CB8AC3E}">
        <p14:creationId xmlns:p14="http://schemas.microsoft.com/office/powerpoint/2010/main" val="89388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828797"/>
            <a:ext cx="10463212" cy="4646616"/>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Emily Qi, Self, Editors (Tue AM0)</a:t>
            </a:r>
          </a:p>
          <a:p>
            <a:pPr lvl="1"/>
            <a:r>
              <a:rPr lang="nn-NO" sz="1600" dirty="0"/>
              <a:t>Mr. Fujita, </a:t>
            </a:r>
            <a:r>
              <a:rPr lang="en-US" sz="1600" dirty="0"/>
              <a:t>Director-General of the Kinki Telecommunications Bureau MIC, Mid-Week Plenary </a:t>
            </a:r>
            <a:r>
              <a:rPr lang="nn-NO" sz="1600" dirty="0"/>
              <a:t>(Wed PM1)</a:t>
            </a:r>
          </a:p>
          <a:p>
            <a:pPr lvl="1"/>
            <a:r>
              <a:rPr lang="en-US" sz="1600" dirty="0"/>
              <a:t>Steve Arendt, Cable Labs, AUTO TIG (Mon PM2)</a:t>
            </a:r>
            <a:br>
              <a:rPr lang="en-US" sz="1600" dirty="0"/>
            </a:br>
            <a:endParaRPr lang="en-US" sz="1600" dirty="0"/>
          </a:p>
          <a:p>
            <a:r>
              <a:rPr lang="en-US" sz="16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F2.5 Announcements: 2025 January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21</a:t>
            </a:fld>
            <a:endParaRPr lang="en-US" altLang="en-US" sz="1200" b="0"/>
          </a:p>
        </p:txBody>
      </p:sp>
    </p:spTree>
    <p:extLst>
      <p:ext uri="{BB962C8B-B14F-4D97-AF65-F5344CB8AC3E}">
        <p14:creationId xmlns:p14="http://schemas.microsoft.com/office/powerpoint/2010/main" val="376411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914400" y="1676400"/>
            <a:ext cx="10363200" cy="4799013"/>
          </a:xfrm>
        </p:spPr>
        <p:txBody>
          <a:bodyPr/>
          <a:lstStyle/>
          <a:p>
            <a:pPr marL="0" indent="0">
              <a:buFontTx/>
              <a:buNone/>
              <a:defRPr/>
            </a:pPr>
            <a:r>
              <a:rPr lang="en-GB" altLang="en-US" dirty="0"/>
              <a:t>IEEE </a:t>
            </a:r>
            <a:r>
              <a:rPr lang="en-GB" altLang="en-US" dirty="0" err="1"/>
              <a:t>PatCom</a:t>
            </a:r>
            <a:r>
              <a:rPr lang="en-GB" altLang="en-US" dirty="0"/>
              <a:t> LOA Listing for 802.11 is here: </a:t>
            </a:r>
            <a:r>
              <a:rPr lang="en-GB" altLang="en-US" dirty="0">
                <a:hlinkClick r:id="rId3"/>
              </a:rPr>
              <a:t>https://standards.ieee.org/about/sasb/patcom/patents.html</a:t>
            </a:r>
            <a:r>
              <a:rPr lang="en-GB" altLang="en-US" dirty="0"/>
              <a:t> </a:t>
            </a:r>
          </a:p>
          <a:p>
            <a:pPr marL="0" indent="0">
              <a:buFontTx/>
              <a:buNone/>
              <a:defRPr/>
            </a:pPr>
            <a:endParaRPr lang="en-GB" altLang="en-US" dirty="0"/>
          </a:p>
          <a:p>
            <a:pPr marL="0" indent="0">
              <a:buFontTx/>
              <a:buNone/>
              <a:defRPr/>
            </a:pPr>
            <a:r>
              <a:rPr lang="en-GB" altLang="en-US" dirty="0"/>
              <a:t>Open </a:t>
            </a:r>
            <a:r>
              <a:rPr lang="en-GB" altLang="en-US" dirty="0" err="1"/>
              <a:t>LoA</a:t>
            </a:r>
            <a:r>
              <a:rPr lang="en-GB" altLang="en-US" dirty="0"/>
              <a:t> requests (i.e., those that the WG chair is pursuing) : </a:t>
            </a:r>
            <a:br>
              <a:rPr lang="en-GB" altLang="en-US" dirty="0"/>
            </a:br>
            <a:r>
              <a:rPr lang="en-GB" altLang="en-US" dirty="0"/>
              <a:t>	</a:t>
            </a:r>
            <a:r>
              <a:rPr lang="en-GB" dirty="0"/>
              <a:t>Communication Systems LLC (x3)</a:t>
            </a:r>
          </a:p>
          <a:p>
            <a:pPr marL="0" indent="0">
              <a:buFontTx/>
              <a:buNone/>
              <a:defRPr/>
            </a:pPr>
            <a:r>
              <a:rPr lang="en-GB" altLang="en-US" dirty="0"/>
              <a:t>	Mitsubishi Electric Corporation (2023)</a:t>
            </a:r>
            <a:endParaRPr lang="en-US" altLang="en-US" dirty="0"/>
          </a:p>
          <a:p>
            <a:pPr marL="0" indent="0">
              <a:buFontTx/>
              <a:buNone/>
              <a:defRPr/>
            </a:pPr>
            <a:r>
              <a:rPr lang="en-US" altLang="en-US" dirty="0"/>
              <a:t>Detailed status is here (updated 2024-08-22):</a:t>
            </a:r>
          </a:p>
          <a:p>
            <a:pPr marL="0" indent="0">
              <a:buFontTx/>
              <a:buNone/>
              <a:defRPr/>
            </a:pPr>
            <a:r>
              <a:rPr lang="en-GB" altLang="en-US" dirty="0">
                <a:hlinkClick r:id="rId4"/>
              </a:rPr>
              <a:t>https://mentor.ieee.org/802.11/dcn/15/11-15-1489-23-0000-register-of-loa-requests.docx</a:t>
            </a:r>
            <a:r>
              <a:rPr lang="en-GB" altLang="en-US" dirty="0"/>
              <a:t> </a:t>
            </a:r>
            <a:br>
              <a:rPr lang="en-GB" altLang="en-US" dirty="0"/>
            </a:br>
            <a:r>
              <a:rPr lang="en-GB" altLang="en-US" dirty="0"/>
              <a:t>Recent changes:  Request and response from Hedwig Wireless Technologies affiliates</a:t>
            </a:r>
          </a:p>
          <a:p>
            <a:pPr marL="0" indent="0">
              <a:buFontTx/>
              <a:buNone/>
              <a:defRPr/>
            </a:pPr>
            <a:endParaRPr lang="en-GB" altLang="en-US" dirty="0"/>
          </a:p>
          <a:p>
            <a:pPr marL="0" indent="0">
              <a:buFontTx/>
              <a:buNone/>
              <a:defRPr/>
            </a:pPr>
            <a:endParaRPr lang="en-US" altLang="en-US" dirty="0"/>
          </a:p>
          <a:p>
            <a:pPr>
              <a:defRPr/>
            </a:pPr>
            <a:endParaRPr lang="en-US" altLang="en-US" dirty="0"/>
          </a:p>
          <a:p>
            <a:pPr>
              <a:defRPr/>
            </a:pPr>
            <a:endParaRPr lang="en-GB" altLang="en-US" dirty="0"/>
          </a:p>
        </p:txBody>
      </p:sp>
      <p:sp>
        <p:nvSpPr>
          <p:cNvPr id="2" name="Title 1"/>
          <p:cNvSpPr>
            <a:spLocks noGrp="1"/>
          </p:cNvSpPr>
          <p:nvPr>
            <p:ph type="title"/>
          </p:nvPr>
        </p:nvSpPr>
        <p:spPr/>
        <p:txBody>
          <a:bodyPr/>
          <a:lstStyle/>
          <a:p>
            <a:r>
              <a:rPr lang="en-GB" altLang="en-US" dirty="0"/>
              <a:t>F2.7 Requests for Letters of Assurance</a:t>
            </a:r>
          </a:p>
        </p:txBody>
      </p:sp>
      <p:sp>
        <p:nvSpPr>
          <p:cNvPr id="2150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2150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15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48A2CBB-EAFC-4AF2-B466-6188D5A64AA2}" type="slidenum">
              <a:rPr lang="en-US" altLang="en-US" sz="1200" b="0" smtClean="0"/>
              <a:pPr>
                <a:spcBef>
                  <a:spcPct val="0"/>
                </a:spcBef>
                <a:buFontTx/>
                <a:buNone/>
              </a:pPr>
              <a:t>22</a:t>
            </a:fld>
            <a:endParaRPr lang="en-US" altLang="en-US" sz="12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235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35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A92838-553F-49FF-853F-6642DE0950DA}" type="slidenum">
              <a:rPr lang="en-US" altLang="en-US" sz="1200" b="0" smtClean="0"/>
              <a:pPr>
                <a:spcBef>
                  <a:spcPct val="0"/>
                </a:spcBef>
                <a:buFontTx/>
                <a:buNone/>
              </a:pPr>
              <a:t>23</a:t>
            </a:fld>
            <a:endParaRPr lang="en-US" altLang="en-US" sz="1200" b="0"/>
          </a:p>
        </p:txBody>
      </p:sp>
      <p:sp>
        <p:nvSpPr>
          <p:cNvPr id="23557" name="Rectangle 2"/>
          <p:cNvSpPr>
            <a:spLocks noGrp="1" noChangeArrowheads="1"/>
          </p:cNvSpPr>
          <p:nvPr>
            <p:ph type="title"/>
          </p:nvPr>
        </p:nvSpPr>
        <p:spPr>
          <a:xfrm>
            <a:off x="1524000" y="720725"/>
            <a:ext cx="8534400" cy="446088"/>
          </a:xfrm>
        </p:spPr>
        <p:txBody>
          <a:bodyPr/>
          <a:lstStyle/>
          <a:p>
            <a:r>
              <a:rPr lang="en-US" altLang="en-US" dirty="0"/>
              <a:t>F2.8 Drafts for Sale by IEEE– as of 2025-01-17</a:t>
            </a:r>
          </a:p>
        </p:txBody>
      </p:sp>
      <p:graphicFrame>
        <p:nvGraphicFramePr>
          <p:cNvPr id="77901" name="Group 77"/>
          <p:cNvGraphicFramePr>
            <a:graphicFrameLocks noGrp="1"/>
          </p:cNvGraphicFramePr>
          <p:nvPr>
            <p:ph idx="1"/>
            <p:extLst>
              <p:ext uri="{D42A27DB-BD31-4B8C-83A1-F6EECF244321}">
                <p14:modId xmlns:p14="http://schemas.microsoft.com/office/powerpoint/2010/main" val="1806104763"/>
              </p:ext>
            </p:extLst>
          </p:nvPr>
        </p:nvGraphicFramePr>
        <p:xfrm>
          <a:off x="1316038" y="1341438"/>
          <a:ext cx="9661525" cy="4595561"/>
        </p:xfrm>
        <a:graphic>
          <a:graphicData uri="http://schemas.openxmlformats.org/drawingml/2006/table">
            <a:tbl>
              <a:tblPr/>
              <a:tblGrid>
                <a:gridCol w="2880839">
                  <a:extLst>
                    <a:ext uri="{9D8B030D-6E8A-4147-A177-3AD203B41FA5}">
                      <a16:colId xmlns:a16="http://schemas.microsoft.com/office/drawing/2014/main" val="20000"/>
                    </a:ext>
                  </a:extLst>
                </a:gridCol>
                <a:gridCol w="1752312">
                  <a:extLst>
                    <a:ext uri="{9D8B030D-6E8A-4147-A177-3AD203B41FA5}">
                      <a16:colId xmlns:a16="http://schemas.microsoft.com/office/drawing/2014/main" val="20001"/>
                    </a:ext>
                  </a:extLst>
                </a:gridCol>
                <a:gridCol w="1599937">
                  <a:extLst>
                    <a:ext uri="{9D8B030D-6E8A-4147-A177-3AD203B41FA5}">
                      <a16:colId xmlns:a16="http://schemas.microsoft.com/office/drawing/2014/main" val="20002"/>
                    </a:ext>
                  </a:extLst>
                </a:gridCol>
                <a:gridCol w="1828500">
                  <a:extLst>
                    <a:ext uri="{9D8B030D-6E8A-4147-A177-3AD203B41FA5}">
                      <a16:colId xmlns:a16="http://schemas.microsoft.com/office/drawing/2014/main" val="20003"/>
                    </a:ext>
                  </a:extLst>
                </a:gridCol>
                <a:gridCol w="1599937">
                  <a:extLst>
                    <a:ext uri="{9D8B030D-6E8A-4147-A177-3AD203B41FA5}">
                      <a16:colId xmlns:a16="http://schemas.microsoft.com/office/drawing/2014/main" val="20004"/>
                    </a:ext>
                  </a:extLst>
                </a:gridCol>
              </a:tblGrid>
              <a:tr h="5729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Publication</a:t>
                      </a: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 </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hlinkClick r:id="rId3"/>
                        </a:rPr>
                        <a:t>TechStreet</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Draft in Members Area</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4"/>
                        </a:rPr>
                        <a:t>Get 802</a:t>
                      </a:r>
                      <a:r>
                        <a:rPr kumimoji="0" lang="en-US" sz="1600" b="1" i="0" u="none" strike="noStrike" cap="none" normalizeH="0" baseline="0" dirty="0">
                          <a:ln>
                            <a:noFill/>
                          </a:ln>
                          <a:solidFill>
                            <a:schemeClr val="tx1"/>
                          </a:solidFill>
                          <a:effectLst/>
                          <a:latin typeface="Times New Roman" pitchFamily="18" charset="0"/>
                        </a:rPr>
                        <a:t>?</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by ISO?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5"/>
                        </a:rPr>
                        <a:t>IEEE </a:t>
                      </a:r>
                      <a:r>
                        <a:rPr kumimoji="0" lang="en-US" sz="1600" b="1" i="0" u="none" strike="noStrike" cap="none" normalizeH="0" baseline="0" dirty="0" err="1">
                          <a:ln>
                            <a:noFill/>
                          </a:ln>
                          <a:solidFill>
                            <a:schemeClr val="tx1"/>
                          </a:solidFill>
                          <a:effectLst/>
                          <a:latin typeface="Times New Roman" pitchFamily="18" charset="0"/>
                          <a:hlinkClick r:id="rId5"/>
                        </a:rPr>
                        <a:t>Std</a:t>
                      </a:r>
                      <a:r>
                        <a:rPr kumimoji="0" lang="en-US" sz="1600" b="1" i="0" u="none" strike="noStrike" cap="none" normalizeH="0" baseline="0" dirty="0">
                          <a:ln>
                            <a:noFill/>
                          </a:ln>
                          <a:solidFill>
                            <a:schemeClr val="tx1"/>
                          </a:solidFill>
                          <a:effectLst/>
                          <a:latin typeface="Times New Roman" pitchFamily="18" charset="0"/>
                          <a:hlinkClick r:id="rId5"/>
                        </a:rPr>
                        <a:t> 802.11-2020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$844 printed</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6"/>
                        </a:rPr>
                        <a:t>IEEE </a:t>
                      </a:r>
                      <a:r>
                        <a:rPr kumimoji="0" lang="en-US" sz="1600" b="1" i="0" u="none" strike="noStrike" cap="none" normalizeH="0" baseline="0" dirty="0" err="1">
                          <a:ln>
                            <a:noFill/>
                          </a:ln>
                          <a:solidFill>
                            <a:schemeClr val="tx1"/>
                          </a:solidFill>
                          <a:effectLst/>
                          <a:latin typeface="Times New Roman" pitchFamily="18" charset="0"/>
                          <a:hlinkClick r:id="rId6"/>
                        </a:rPr>
                        <a:t>Std</a:t>
                      </a:r>
                      <a:r>
                        <a:rPr kumimoji="0" lang="en-US" sz="1600" b="1" i="0" u="none" strike="noStrike" cap="none" normalizeH="0" baseline="0" dirty="0">
                          <a:ln>
                            <a:noFill/>
                          </a:ln>
                          <a:solidFill>
                            <a:schemeClr val="tx1"/>
                          </a:solidFill>
                          <a:effectLst/>
                          <a:latin typeface="Times New Roman" pitchFamily="18" charset="0"/>
                          <a:hlinkClick r:id="rId6"/>
                        </a:rPr>
                        <a:t> 802.11ax-2021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7"/>
                        </a:rPr>
                        <a:t>IEEE </a:t>
                      </a:r>
                      <a:r>
                        <a:rPr kumimoji="0" lang="en-US" sz="1600" b="1" i="0" u="none" strike="noStrike" cap="none" normalizeH="0" baseline="0" dirty="0" err="1">
                          <a:ln>
                            <a:noFill/>
                          </a:ln>
                          <a:solidFill>
                            <a:schemeClr val="tx1"/>
                          </a:solidFill>
                          <a:effectLst/>
                          <a:latin typeface="Times New Roman" pitchFamily="18" charset="0"/>
                          <a:hlinkClick r:id="rId7"/>
                        </a:rPr>
                        <a:t>Std</a:t>
                      </a:r>
                      <a:r>
                        <a:rPr kumimoji="0" lang="en-US" sz="1600" b="1" i="0" u="none" strike="noStrike" cap="none" normalizeH="0" baseline="0" dirty="0">
                          <a:ln>
                            <a:noFill/>
                          </a:ln>
                          <a:solidFill>
                            <a:schemeClr val="tx1"/>
                          </a:solidFill>
                          <a:effectLst/>
                          <a:latin typeface="Times New Roman" pitchFamily="18" charset="0"/>
                          <a:hlinkClick r:id="rId7"/>
                        </a:rPr>
                        <a:t> 802.11ay-2021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8"/>
                        </a:rPr>
                        <a:t>IEEE Std 802.11az-2022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$227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9"/>
                        </a:rPr>
                        <a:t>IEEE Std 802.11ba-2021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$208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0"/>
                        </a:rPr>
                        <a:t>IEEE Std 802.11bb-2023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$77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1"/>
                        </a:rPr>
                        <a:t>IEEE Std 802.11bc-2023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$150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2"/>
                        </a:rPr>
                        <a:t>IEEE Std 802.11bd-2022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$198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4922303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3"/>
                        </a:rPr>
                        <a:t>IEEE P802.11be D7.0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$365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D7.0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332378759"/>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4"/>
                        </a:rPr>
                        <a:t>IEEE P802.11bf D7.0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$185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D7.0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76328667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5"/>
                        </a:rPr>
                        <a:t>IEEE P802.11bh D6.0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$86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D6.0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4053073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6"/>
                        </a:rPr>
                        <a:t>IEEE P802.11REVme D7.0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$676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D7.0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50462511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a:xfrm>
            <a:off x="762000" y="1828800"/>
            <a:ext cx="10363200" cy="4646612"/>
          </a:xfrm>
        </p:spPr>
        <p:txBody>
          <a:bodyPr/>
          <a:lstStyle/>
          <a:p>
            <a:pPr>
              <a:defRPr/>
            </a:pPr>
            <a:r>
              <a:rPr lang="en-GB" altLang="en-US" sz="2200" dirty="0"/>
              <a:t>Published 2022 July: IEEE Std 802.11-2020 as ISO/IEC/IEEE 8802-11:2022</a:t>
            </a:r>
            <a:endParaRPr lang="en-US" altLang="en-US" dirty="0"/>
          </a:p>
          <a:p>
            <a:pPr>
              <a:defRPr/>
            </a:pPr>
            <a:endParaRPr lang="en-US" altLang="en-US" sz="2200" dirty="0"/>
          </a:p>
          <a:p>
            <a:pPr>
              <a:defRPr/>
            </a:pPr>
            <a:r>
              <a:rPr lang="en-US" altLang="en-US" sz="2200" dirty="0"/>
              <a:t>Since 2021, 14 drafts have been submitted, but all are currently stalled due to IPR concerns</a:t>
            </a:r>
          </a:p>
          <a:p>
            <a:pPr>
              <a:defRPr/>
            </a:pPr>
            <a:endParaRPr lang="en-GB" altLang="en-US" sz="2200" dirty="0"/>
          </a:p>
          <a:p>
            <a:pPr>
              <a:defRPr/>
            </a:pPr>
            <a:r>
              <a:rPr lang="en-GB" altLang="en-US" sz="2200" dirty="0"/>
              <a:t>Drafts are sent to JTC1/SC6 during SA ballot to solicit comments.  Approved drafts may also be sent during working group ballot. Any comments received from ISO are processed by the comment resolution committee. All drafts are liaised subject to EC approval</a:t>
            </a:r>
            <a:endParaRPr lang="en-US" altLang="en-US" dirty="0"/>
          </a:p>
          <a:p>
            <a:pPr lvl="1">
              <a:defRPr/>
            </a:pPr>
            <a:endParaRPr lang="en-US" altLang="en-US" dirty="0"/>
          </a:p>
          <a:p>
            <a:pPr lvl="1">
              <a:defRPr/>
            </a:pPr>
            <a:endParaRPr lang="en-GB" altLang="en-US" dirty="0"/>
          </a:p>
        </p:txBody>
      </p:sp>
      <p:sp>
        <p:nvSpPr>
          <p:cNvPr id="25603" name="Rectangle 2"/>
          <p:cNvSpPr>
            <a:spLocks noGrp="1" noChangeArrowheads="1"/>
          </p:cNvSpPr>
          <p:nvPr>
            <p:ph type="title"/>
          </p:nvPr>
        </p:nvSpPr>
        <p:spPr/>
        <p:txBody>
          <a:bodyPr/>
          <a:lstStyle/>
          <a:p>
            <a:r>
              <a:rPr lang="en-AU" altLang="en-US" dirty="0"/>
              <a:t>F2.9 ISO/IEC JTC1/SC6</a:t>
            </a:r>
          </a:p>
        </p:txBody>
      </p:sp>
      <p:sp>
        <p:nvSpPr>
          <p:cNvPr id="2560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2560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56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571E5E6-EE1D-4426-BF90-533615C0F26F}" type="slidenum">
              <a:rPr lang="en-US" altLang="en-US" sz="1200" b="0" smtClean="0"/>
              <a:pPr>
                <a:spcBef>
                  <a:spcPct val="0"/>
                </a:spcBef>
                <a:buFontTx/>
                <a:buNone/>
              </a:pPr>
              <a:t>24</a:t>
            </a:fld>
            <a:endParaRPr lang="en-US" altLang="en-US" sz="12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F2.10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graphicFrame>
        <p:nvGraphicFramePr>
          <p:cNvPr id="2" name="Table 1"/>
          <p:cNvGraphicFramePr>
            <a:graphicFrameLocks noGrp="1"/>
          </p:cNvGraphicFramePr>
          <p:nvPr>
            <p:extLst>
              <p:ext uri="{D42A27DB-BD31-4B8C-83A1-F6EECF244321}">
                <p14:modId xmlns:p14="http://schemas.microsoft.com/office/powerpoint/2010/main" val="1487403678"/>
              </p:ext>
            </p:extLst>
          </p:nvPr>
        </p:nvGraphicFramePr>
        <p:xfrm>
          <a:off x="462756" y="1596515"/>
          <a:ext cx="11266487" cy="2285553"/>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 completed info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802.11ah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IEEE Livestream</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April 2024</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25</a:t>
            </a:fld>
            <a:endParaRPr lang="en-US" altLang="en-US" sz="12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B78F1-4FFE-0145-2F68-E4F9EDB898FC}"/>
              </a:ext>
            </a:extLst>
          </p:cNvPr>
          <p:cNvSpPr>
            <a:spLocks noGrp="1"/>
          </p:cNvSpPr>
          <p:nvPr>
            <p:ph type="title"/>
          </p:nvPr>
        </p:nvSpPr>
        <p:spPr/>
        <p:txBody>
          <a:bodyPr/>
          <a:lstStyle/>
          <a:p>
            <a:r>
              <a:rPr lang="en-US" altLang="en-US" sz="3200" dirty="0"/>
              <a:t>F2.11 IEEE 802 Public Visibility Standing Committee</a:t>
            </a:r>
            <a:endParaRPr lang="en-US" dirty="0"/>
          </a:p>
        </p:txBody>
      </p:sp>
      <p:sp>
        <p:nvSpPr>
          <p:cNvPr id="4" name="Date Placeholder 3">
            <a:extLst>
              <a:ext uri="{FF2B5EF4-FFF2-40B4-BE49-F238E27FC236}">
                <a16:creationId xmlns:a16="http://schemas.microsoft.com/office/drawing/2014/main" id="{4F9F1EF3-EF02-3502-572A-B6137B7B098E}"/>
              </a:ext>
            </a:extLst>
          </p:cNvPr>
          <p:cNvSpPr>
            <a:spLocks noGrp="1"/>
          </p:cNvSpPr>
          <p:nvPr>
            <p:ph type="dt" sz="half" idx="10"/>
          </p:nvPr>
        </p:nvSpPr>
        <p:spPr/>
        <p:txBody>
          <a:bodyPr/>
          <a:lstStyle/>
          <a:p>
            <a:pPr>
              <a:defRPr/>
            </a:pPr>
            <a:r>
              <a:rPr lang="en-US"/>
              <a:t>January 2025</a:t>
            </a:r>
            <a:endParaRPr lang="en-US" dirty="0"/>
          </a:p>
        </p:txBody>
      </p:sp>
      <p:sp>
        <p:nvSpPr>
          <p:cNvPr id="5" name="Footer Placeholder 4">
            <a:extLst>
              <a:ext uri="{FF2B5EF4-FFF2-40B4-BE49-F238E27FC236}">
                <a16:creationId xmlns:a16="http://schemas.microsoft.com/office/drawing/2014/main" id="{2E4B1BF3-87D1-457C-B75D-6318D9AB498F}"/>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4152E1B8-A4F7-BF96-BEFB-9D3473982E27}"/>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26</a:t>
            </a:fld>
            <a:endParaRPr lang="en-US" altLang="en-US"/>
          </a:p>
        </p:txBody>
      </p:sp>
      <p:sp>
        <p:nvSpPr>
          <p:cNvPr id="7" name="Content Placeholder 4">
            <a:extLst>
              <a:ext uri="{FF2B5EF4-FFF2-40B4-BE49-F238E27FC236}">
                <a16:creationId xmlns:a16="http://schemas.microsoft.com/office/drawing/2014/main" id="{711C88C2-7B5D-44C3-B28E-365D5B792DA9}"/>
              </a:ext>
            </a:extLst>
          </p:cNvPr>
          <p:cNvSpPr>
            <a:spLocks noGrp="1" noChangeArrowheads="1"/>
          </p:cNvSpPr>
          <p:nvPr>
            <p:ph idx="1"/>
          </p:nvPr>
        </p:nvSpPr>
        <p:spPr bwMode="auto">
          <a:xfrm>
            <a:off x="914400" y="1981199"/>
            <a:ext cx="10363200" cy="4494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2"/>
              </a:buClr>
              <a:buSzPct val="80000"/>
              <a:buFontTx/>
              <a:buBlip>
                <a:blip r:embed="rId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lumMod val="65000"/>
                  <a:lumOff val="35000"/>
                </a:schemeClr>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1">
                  <a:lumMod val="65000"/>
                  <a:lumOff val="35000"/>
                </a:schemeClr>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marL="1588" marR="0" lvl="1" indent="0" algn="l" defTabSz="914400" rtl="0" eaLnBrk="0" fontAlgn="base" latinLnBrk="0" hangingPunct="0">
              <a:lnSpc>
                <a:spcPct val="100000"/>
              </a:lnSpc>
              <a:spcBef>
                <a:spcPct val="50000"/>
              </a:spcBef>
              <a:spcAft>
                <a:spcPct val="0"/>
              </a:spcAft>
              <a:buClrTx/>
              <a:buSzTx/>
              <a:buNone/>
              <a:tabLst/>
              <a:defRPr/>
            </a:pPr>
            <a:r>
              <a:rPr kumimoji="0" lang="en-AU" sz="1600" b="1" i="1" u="none" strike="noStrike" kern="0" cap="none" spc="0" normalizeH="0" baseline="0" noProof="0" dirty="0">
                <a:ln>
                  <a:noFill/>
                </a:ln>
                <a:solidFill>
                  <a:srgbClr val="000000"/>
                </a:solidFill>
                <a:effectLst/>
                <a:uLnTx/>
                <a:uFillTx/>
                <a:latin typeface="Arial"/>
              </a:rPr>
              <a:t>Scope and Duties</a:t>
            </a:r>
          </a:p>
          <a:p>
            <a:pPr marL="457200" lvl="1"/>
            <a:r>
              <a:rPr lang="en-AU" sz="1600" dirty="0">
                <a:solidFill>
                  <a:srgbClr val="000000"/>
                </a:solidFill>
                <a:latin typeface="Arial"/>
              </a:rPr>
              <a:t>To raise public visibility and industry awareness in timely fashion of IEEE 802 WG / TAG activities </a:t>
            </a:r>
          </a:p>
          <a:p>
            <a:pPr marL="457200" lvl="1"/>
            <a:r>
              <a:rPr lang="en-AU" sz="1600" dirty="0">
                <a:solidFill>
                  <a:srgbClr val="000000"/>
                </a:solidFill>
                <a:latin typeface="Arial"/>
              </a:rPr>
              <a:t>Develop social media content based on IEEE 802 WG / TAG activities </a:t>
            </a:r>
          </a:p>
          <a:p>
            <a:pPr marL="639762" lvl="2"/>
            <a:r>
              <a:rPr lang="en-AU" sz="1600" dirty="0">
                <a:solidFill>
                  <a:srgbClr val="000000"/>
                </a:solidFill>
                <a:latin typeface="Arial"/>
              </a:rPr>
              <a:t>LinkedIn – </a:t>
            </a:r>
            <a:r>
              <a:rPr lang="en-AU" sz="1600" dirty="0">
                <a:solidFill>
                  <a:srgbClr val="000000"/>
                </a:solidFill>
                <a:latin typeface="Arial"/>
                <a:hlinkClick r:id="rId3"/>
              </a:rPr>
              <a:t>https://www.linkedin.com/company/ieee802</a:t>
            </a:r>
            <a:r>
              <a:rPr lang="en-AU" sz="1600" dirty="0">
                <a:solidFill>
                  <a:srgbClr val="000000"/>
                </a:solidFill>
                <a:latin typeface="Arial"/>
              </a:rPr>
              <a:t> </a:t>
            </a:r>
          </a:p>
          <a:p>
            <a:pPr marL="639762" lvl="2"/>
            <a:r>
              <a:rPr lang="en-AU" sz="1600" dirty="0">
                <a:solidFill>
                  <a:srgbClr val="000000"/>
                </a:solidFill>
                <a:latin typeface="Arial"/>
              </a:rPr>
              <a:t>IEEE-SA 802  - </a:t>
            </a:r>
            <a:r>
              <a:rPr lang="en-AU" sz="1600" dirty="0">
                <a:solidFill>
                  <a:srgbClr val="000000"/>
                </a:solidFill>
                <a:latin typeface="Arial"/>
                <a:hlinkClick r:id="rId4"/>
              </a:rPr>
              <a:t>https://standards.ieee.org/featured/802/index.html</a:t>
            </a:r>
            <a:r>
              <a:rPr lang="en-AU" sz="1600" dirty="0">
                <a:solidFill>
                  <a:srgbClr val="000000"/>
                </a:solidFill>
                <a:latin typeface="Arial"/>
              </a:rPr>
              <a:t> </a:t>
            </a:r>
          </a:p>
          <a:p>
            <a:pPr marL="463550" lvl="1"/>
            <a:r>
              <a:rPr kumimoji="0" lang="en-AU" sz="1600" b="1" i="1" u="sng" strike="noStrike" kern="0" cap="none" spc="0" normalizeH="0" baseline="0" noProof="0" dirty="0">
                <a:ln>
                  <a:noFill/>
                </a:ln>
                <a:effectLst/>
                <a:uLnTx/>
                <a:uFillTx/>
                <a:latin typeface="Arial"/>
              </a:rPr>
              <a:t>Content </a:t>
            </a:r>
          </a:p>
          <a:p>
            <a:pPr marL="631825" lvl="2" indent="-177800"/>
            <a:r>
              <a:rPr lang="en-US" sz="1600" b="0" dirty="0">
                <a:latin typeface="Arial" panose="020B0604020202020204" pitchFamily="34" charset="0"/>
                <a:cs typeface="Arial" panose="020B0604020202020204" pitchFamily="34" charset="0"/>
              </a:rPr>
              <a:t>Review Pre 802 Plenary meetings for social media messaging: PARs to be considered, Tutorials, [802.3] Call-for-Interests, New Task Force formations</a:t>
            </a:r>
          </a:p>
          <a:p>
            <a:pPr marL="631825" lvl="2" indent="-177800"/>
            <a:r>
              <a:rPr lang="en-US" sz="1600" b="0" dirty="0">
                <a:latin typeface="Arial" panose="020B0604020202020204" pitchFamily="34" charset="0"/>
                <a:cs typeface="Arial" panose="020B0604020202020204" pitchFamily="34" charset="0"/>
              </a:rPr>
              <a:t>Review Post 802 Plenary meetings for social media messaging: Study Group formations, IEEE 802 Position Approvals</a:t>
            </a:r>
          </a:p>
          <a:p>
            <a:pPr marL="631825" lvl="2" indent="-177800"/>
            <a:r>
              <a:rPr lang="en-US" sz="1600" b="0" dirty="0">
                <a:latin typeface="Arial" panose="020B0604020202020204" pitchFamily="34" charset="0"/>
                <a:cs typeface="Arial" panose="020B0604020202020204" pitchFamily="34" charset="0"/>
              </a:rPr>
              <a:t>Other 802 related material for social media messaging: Press Releases, White Paper publications, Other 802 approved news, </a:t>
            </a:r>
            <a:r>
              <a:rPr lang="en-US" sz="1600" b="0" u="sng" dirty="0">
                <a:latin typeface="Arial" panose="020B0604020202020204" pitchFamily="34" charset="0"/>
                <a:cs typeface="Arial" panose="020B0604020202020204" pitchFamily="34" charset="0"/>
              </a:rPr>
              <a:t>802 WG / TAG Activities with IEEE-SA</a:t>
            </a:r>
          </a:p>
          <a:p>
            <a:pPr marL="631825" lvl="2" indent="-177800"/>
            <a:r>
              <a:rPr lang="en-US" sz="1600" b="0" u="sng" dirty="0">
                <a:latin typeface="Arial" panose="020B0604020202020204" pitchFamily="34" charset="0"/>
                <a:cs typeface="Arial" panose="020B0604020202020204" pitchFamily="34" charset="0"/>
              </a:rPr>
              <a:t>IEEE-SA Standards Board Related </a:t>
            </a:r>
            <a:r>
              <a:rPr lang="en-US" sz="1600" b="0" dirty="0">
                <a:latin typeface="Arial" panose="020B0604020202020204" pitchFamily="34" charset="0"/>
                <a:cs typeface="Arial" panose="020B0604020202020204" pitchFamily="34" charset="0"/>
              </a:rPr>
              <a:t>- PAR Approvals, Standards Approval, Standards Publication</a:t>
            </a:r>
            <a:endParaRPr lang="en-US" sz="1600" dirty="0">
              <a:latin typeface="Arial" panose="020B0604020202020204" pitchFamily="34" charset="0"/>
              <a:cs typeface="Arial" panose="020B0604020202020204" pitchFamily="34" charset="0"/>
            </a:endParaRPr>
          </a:p>
          <a:p>
            <a:pPr marL="1588" lvl="1" indent="0">
              <a:buNone/>
            </a:pPr>
            <a:r>
              <a:rPr lang="en-AU" sz="1600" b="1" dirty="0">
                <a:latin typeface="Arial"/>
              </a:rPr>
              <a:t>Membership</a:t>
            </a:r>
          </a:p>
          <a:p>
            <a:pPr marL="566738" lvl="1" indent="-285750">
              <a:buFont typeface="Arial" panose="020B0604020202020204" pitchFamily="34" charset="0"/>
              <a:buChar char="•"/>
            </a:pPr>
            <a:r>
              <a:rPr lang="en-AU" sz="1600" dirty="0">
                <a:latin typeface="Arial"/>
              </a:rPr>
              <a:t>Membership in the Standing Committee is open to anyone that wishes to participate (ideally at least one participant from each 802 WG and TAG)</a:t>
            </a:r>
            <a:endParaRPr kumimoji="0" lang="en-AU" sz="1600" i="0" u="none" strike="noStrike" kern="0" cap="none" spc="0" normalizeH="0" baseline="0" noProof="0" dirty="0">
              <a:ln>
                <a:noFill/>
              </a:ln>
              <a:effectLst/>
              <a:uLnTx/>
              <a:uFillTx/>
              <a:latin typeface="Arial"/>
            </a:endParaRPr>
          </a:p>
        </p:txBody>
      </p:sp>
    </p:spTree>
    <p:extLst>
      <p:ext uri="{BB962C8B-B14F-4D97-AF65-F5344CB8AC3E}">
        <p14:creationId xmlns:p14="http://schemas.microsoft.com/office/powerpoint/2010/main" val="3715305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F9B9-556C-4F07-8481-85508D96970E}"/>
              </a:ext>
            </a:extLst>
          </p:cNvPr>
          <p:cNvSpPr>
            <a:spLocks noGrp="1"/>
          </p:cNvSpPr>
          <p:nvPr>
            <p:ph type="title"/>
          </p:nvPr>
        </p:nvSpPr>
        <p:spPr/>
        <p:txBody>
          <a:bodyPr/>
          <a:lstStyle/>
          <a:p>
            <a:r>
              <a:rPr lang="en-US" altLang="en-US" sz="3200" dirty="0"/>
              <a:t>F2.11 IEEE 802 Public Visibility Standing Committee</a:t>
            </a:r>
            <a:endParaRPr lang="en-US" dirty="0"/>
          </a:p>
        </p:txBody>
      </p:sp>
      <p:sp>
        <p:nvSpPr>
          <p:cNvPr id="3" name="Content Placeholder 2">
            <a:extLst>
              <a:ext uri="{FF2B5EF4-FFF2-40B4-BE49-F238E27FC236}">
                <a16:creationId xmlns:a16="http://schemas.microsoft.com/office/drawing/2014/main" id="{65395B92-32B4-465D-B4C4-2F21CC8C3C0F}"/>
              </a:ext>
            </a:extLst>
          </p:cNvPr>
          <p:cNvSpPr>
            <a:spLocks noGrp="1"/>
          </p:cNvSpPr>
          <p:nvPr>
            <p:ph idx="1"/>
          </p:nvPr>
        </p:nvSpPr>
        <p:spPr>
          <a:xfrm>
            <a:off x="152399" y="1371600"/>
            <a:ext cx="5867401" cy="4953000"/>
          </a:xfrm>
        </p:spPr>
        <p:txBody>
          <a:bodyPr/>
          <a:lstStyle/>
          <a:p>
            <a:pPr marL="457200" lvl="1" indent="0">
              <a:buNone/>
            </a:pPr>
            <a:endParaRPr lang="en-US" sz="2000" b="0" i="0" dirty="0">
              <a:solidFill>
                <a:srgbClr val="222222"/>
              </a:solidFill>
              <a:effectLst/>
              <a:latin typeface="Arial" panose="020B0604020202020204" pitchFamily="34" charset="0"/>
            </a:endParaRPr>
          </a:p>
          <a:p>
            <a:pPr lvl="1"/>
            <a:r>
              <a:rPr lang="en-US" sz="2000" b="0" i="0" dirty="0">
                <a:solidFill>
                  <a:srgbClr val="222222"/>
                </a:solidFill>
                <a:effectLst/>
                <a:latin typeface="Arial" panose="020B0604020202020204" pitchFamily="34" charset="0"/>
              </a:rPr>
              <a:t>Linked-in report</a:t>
            </a:r>
          </a:p>
          <a:p>
            <a:pPr lvl="1"/>
            <a:r>
              <a:rPr lang="en-US" altLang="en-US" sz="2000" b="1"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https://www.linkedin.com/company/ieee802</a:t>
            </a:r>
            <a:endParaRPr lang="en-US" sz="2000" b="0" i="0" dirty="0">
              <a:solidFill>
                <a:srgbClr val="222222"/>
              </a:solidFill>
              <a:effectLst/>
              <a:latin typeface="Arial" panose="020B0604020202020204" pitchFamily="34" charset="0"/>
            </a:endParaRPr>
          </a:p>
          <a:p>
            <a:pPr lvl="1"/>
            <a:endParaRPr lang="en-US" sz="2000" b="0" i="0" dirty="0">
              <a:solidFill>
                <a:srgbClr val="222222"/>
              </a:solidFill>
              <a:effectLst/>
              <a:latin typeface="Arial" panose="020B0604020202020204" pitchFamily="34" charset="0"/>
            </a:endParaRPr>
          </a:p>
          <a:p>
            <a:pPr lvl="1"/>
            <a:r>
              <a:rPr lang="en-US" sz="2000" b="0" i="0" dirty="0">
                <a:solidFill>
                  <a:srgbClr val="222222"/>
                </a:solidFill>
                <a:effectLst/>
                <a:latin typeface="Arial" panose="020B0604020202020204" pitchFamily="34" charset="0"/>
              </a:rPr>
              <a:t>4,943 total followers</a:t>
            </a:r>
          </a:p>
          <a:p>
            <a:pPr marL="457200" lvl="1" indent="0">
              <a:buNone/>
            </a:pPr>
            <a:r>
              <a:rPr lang="en-US" sz="2000" b="0" i="0" dirty="0">
                <a:solidFill>
                  <a:srgbClr val="222222"/>
                </a:solidFill>
                <a:effectLst/>
                <a:latin typeface="Arial" panose="020B0604020202020204" pitchFamily="34" charset="0"/>
              </a:rPr>
              <a:t> </a:t>
            </a:r>
          </a:p>
          <a:p>
            <a:pPr lvl="1"/>
            <a:r>
              <a:rPr lang="en-US" sz="2000" b="0" i="0" dirty="0">
                <a:solidFill>
                  <a:srgbClr val="222222"/>
                </a:solidFill>
                <a:effectLst/>
                <a:latin typeface="Arial" panose="020B0604020202020204" pitchFamily="34" charset="0"/>
              </a:rPr>
              <a:t>Last 365 days</a:t>
            </a:r>
          </a:p>
          <a:p>
            <a:pPr lvl="2"/>
            <a:r>
              <a:rPr lang="en-US" sz="1600" b="0" i="0" dirty="0">
                <a:solidFill>
                  <a:srgbClr val="222222"/>
                </a:solidFill>
                <a:effectLst/>
                <a:latin typeface="Arial" panose="020B0604020202020204" pitchFamily="34" charset="0"/>
              </a:rPr>
              <a:t>67594 Impressions</a:t>
            </a:r>
          </a:p>
          <a:p>
            <a:pPr lvl="2"/>
            <a:r>
              <a:rPr lang="en-US" sz="1600" dirty="0">
                <a:solidFill>
                  <a:srgbClr val="222222"/>
                </a:solidFill>
                <a:latin typeface="Arial" panose="020B0604020202020204" pitchFamily="34" charset="0"/>
              </a:rPr>
              <a:t>1438 Reactions</a:t>
            </a:r>
          </a:p>
          <a:p>
            <a:pPr lvl="1"/>
            <a:endParaRPr lang="en-US" sz="2000" b="0" i="0" dirty="0">
              <a:solidFill>
                <a:srgbClr val="222222"/>
              </a:solidFill>
              <a:effectLst/>
              <a:latin typeface="Arial" panose="020B0604020202020204" pitchFamily="34" charset="0"/>
            </a:endParaRPr>
          </a:p>
          <a:p>
            <a:pPr lvl="1"/>
            <a:r>
              <a:rPr lang="en-US" sz="2000" b="0" i="0" dirty="0">
                <a:solidFill>
                  <a:srgbClr val="222222"/>
                </a:solidFill>
                <a:effectLst/>
                <a:latin typeface="Arial" panose="020B0604020202020204" pitchFamily="34" charset="0"/>
              </a:rPr>
              <a:t>Latest Posts</a:t>
            </a:r>
          </a:p>
          <a:p>
            <a:pPr lvl="2"/>
            <a:r>
              <a:rPr lang="en-US" sz="1600" dirty="0">
                <a:solidFill>
                  <a:srgbClr val="222222"/>
                </a:solidFill>
                <a:latin typeface="Arial" panose="020B0604020202020204" pitchFamily="34" charset="0"/>
              </a:rPr>
              <a:t>January meeting</a:t>
            </a:r>
          </a:p>
          <a:p>
            <a:pPr lvl="2"/>
            <a:r>
              <a:rPr lang="en-US" sz="1600" b="0" i="0" dirty="0">
                <a:effectLst/>
                <a:latin typeface="-apple-system"/>
              </a:rPr>
              <a:t>WFCS Workshop</a:t>
            </a:r>
          </a:p>
          <a:p>
            <a:pPr lvl="2"/>
            <a:r>
              <a:rPr lang="en-US" sz="1600" dirty="0">
                <a:latin typeface="-apple-system"/>
              </a:rPr>
              <a:t>802.15 Recap</a:t>
            </a:r>
            <a:endParaRPr lang="en-US" sz="2800" dirty="0"/>
          </a:p>
        </p:txBody>
      </p:sp>
      <p:sp>
        <p:nvSpPr>
          <p:cNvPr id="5" name="Slide Number Placeholder 4">
            <a:extLst>
              <a:ext uri="{FF2B5EF4-FFF2-40B4-BE49-F238E27FC236}">
                <a16:creationId xmlns:a16="http://schemas.microsoft.com/office/drawing/2014/main" id="{A1BBB153-D275-4B51-BDBF-552A1BF0490C}"/>
              </a:ext>
            </a:extLst>
          </p:cNvPr>
          <p:cNvSpPr>
            <a:spLocks noGrp="1"/>
          </p:cNvSpPr>
          <p:nvPr>
            <p:ph type="sldNum" sz="quarter" idx="11"/>
          </p:nvPr>
        </p:nvSpPr>
        <p:spPr/>
        <p:txBody>
          <a:bodyPr/>
          <a:lstStyle/>
          <a:p>
            <a:fld id="{427953F7-7028-42D5-916D-7BE6627B0238}" type="slidenum">
              <a:rPr lang="en-US" smtClean="0"/>
              <a:pPr/>
              <a:t>27</a:t>
            </a:fld>
            <a:endParaRPr lang="en-US"/>
          </a:p>
        </p:txBody>
      </p:sp>
      <p:pic>
        <p:nvPicPr>
          <p:cNvPr id="6" name="Picture 5">
            <a:extLst>
              <a:ext uri="{FF2B5EF4-FFF2-40B4-BE49-F238E27FC236}">
                <a16:creationId xmlns:a16="http://schemas.microsoft.com/office/drawing/2014/main" id="{C3844D13-F13B-5D9D-3954-2DE4A3BFE770}"/>
              </a:ext>
            </a:extLst>
          </p:cNvPr>
          <p:cNvPicPr>
            <a:picLocks noChangeAspect="1"/>
          </p:cNvPicPr>
          <p:nvPr/>
        </p:nvPicPr>
        <p:blipFill>
          <a:blip r:embed="rId3"/>
          <a:stretch>
            <a:fillRect/>
          </a:stretch>
        </p:blipFill>
        <p:spPr>
          <a:xfrm>
            <a:off x="3919804" y="2635497"/>
            <a:ext cx="7851505" cy="3612903"/>
          </a:xfrm>
          <a:prstGeom prst="rect">
            <a:avLst/>
          </a:prstGeom>
        </p:spPr>
      </p:pic>
    </p:spTree>
    <p:extLst>
      <p:ext uri="{BB962C8B-B14F-4D97-AF65-F5344CB8AC3E}">
        <p14:creationId xmlns:p14="http://schemas.microsoft.com/office/powerpoint/2010/main" val="8914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a:t>F6.1 802 Wireless Chairs meeting</a:t>
            </a:r>
          </a:p>
        </p:txBody>
      </p:sp>
      <p:sp>
        <p:nvSpPr>
          <p:cNvPr id="32771" name="Content Placeholder 2"/>
          <p:cNvSpPr>
            <a:spLocks noGrp="1"/>
          </p:cNvSpPr>
          <p:nvPr>
            <p:ph idx="1"/>
          </p:nvPr>
        </p:nvSpPr>
        <p:spPr>
          <a:xfrm>
            <a:off x="696913" y="1752600"/>
            <a:ext cx="10898187" cy="4659313"/>
          </a:xfrm>
        </p:spPr>
        <p:txBody>
          <a:bodyPr/>
          <a:lstStyle/>
          <a:p>
            <a:r>
              <a:rPr lang="en-GB" altLang="en-US" sz="2800" dirty="0"/>
              <a:t>The wireless chairs meeting makes decisions related to the operation of the wireless interim meetings, such as location and cost.</a:t>
            </a:r>
          </a:p>
          <a:p>
            <a:r>
              <a:rPr lang="en-GB" altLang="en-US" sz="2800" dirty="0"/>
              <a:t>The meeting is open to all. If you are interested in these topics,  please attend.</a:t>
            </a:r>
          </a:p>
          <a:p>
            <a:r>
              <a:rPr lang="en-GB" altLang="en-US" sz="2800" dirty="0"/>
              <a:t>The wireless chairs meeting  </a:t>
            </a:r>
          </a:p>
          <a:p>
            <a:pPr lvl="1"/>
            <a:r>
              <a:rPr lang="en-GB" altLang="en-US" dirty="0"/>
              <a:t>At 4:00pm local time on the Sunday of 802 Plenary and Wireless Interim in-person sessions</a:t>
            </a:r>
          </a:p>
          <a:p>
            <a:pPr lvl="1"/>
            <a:r>
              <a:rPr lang="en-GB" altLang="en-US" dirty="0"/>
              <a:t>As scheduled via teleconference for electronic sessions; </a:t>
            </a:r>
          </a:p>
          <a:p>
            <a:pPr lvl="1"/>
            <a:r>
              <a:rPr lang="en-GB" altLang="en-US" dirty="0"/>
              <a:t>Upcoming telecons: </a:t>
            </a:r>
          </a:p>
          <a:p>
            <a:pPr lvl="2"/>
            <a:r>
              <a:rPr lang="en-US" altLang="en-US" dirty="0"/>
              <a:t>Wednesday February 12, 2025, 3PM ET</a:t>
            </a:r>
          </a:p>
          <a:p>
            <a:pPr lvl="2"/>
            <a:r>
              <a:rPr lang="en-US" altLang="en-US" dirty="0"/>
              <a:t>C</a:t>
            </a:r>
            <a:r>
              <a:rPr lang="en-GB" altLang="en-US" dirty="0"/>
              <a:t>all details will be posted here: </a:t>
            </a:r>
            <a:r>
              <a:rPr lang="en-GB" altLang="en-US" dirty="0">
                <a:hlinkClick r:id="rId3"/>
              </a:rPr>
              <a:t>http://ieee802.org/802tele_calendar.html</a:t>
            </a:r>
            <a:r>
              <a:rPr lang="en-GB" altLang="en-US" dirty="0"/>
              <a:t>.</a:t>
            </a:r>
          </a:p>
        </p:txBody>
      </p:sp>
      <p:sp>
        <p:nvSpPr>
          <p:cNvPr id="3277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3277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27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8AAF72E-2640-4CB3-9C19-58B68B0D1C4C}" type="slidenum">
              <a:rPr lang="en-US" altLang="en-US" sz="1200" b="0" smtClean="0"/>
              <a:pPr>
                <a:spcBef>
                  <a:spcPct val="0"/>
                </a:spcBef>
                <a:buFontTx/>
                <a:buNone/>
              </a:pPr>
              <a:t>28</a:t>
            </a:fld>
            <a:endParaRPr lang="en-US" altLang="en-US" sz="1200" b="0"/>
          </a:p>
        </p:txBody>
      </p:sp>
    </p:spTree>
    <p:extLst>
      <p:ext uri="{BB962C8B-B14F-4D97-AF65-F5344CB8AC3E}">
        <p14:creationId xmlns:p14="http://schemas.microsoft.com/office/powerpoint/2010/main" val="18886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972800" cy="4114800"/>
          </a:xfrm>
        </p:spPr>
        <p:txBody>
          <a:bodyPr/>
          <a:lstStyle/>
          <a:p>
            <a:pPr>
              <a:defRPr/>
            </a:pPr>
            <a:r>
              <a:rPr lang="sv-SE" sz="3200" dirty="0"/>
              <a:t>May 11-16, 2025, </a:t>
            </a:r>
            <a:r>
              <a:rPr lang="en-US" sz="3200" dirty="0"/>
              <a:t>Warsaw Presidential Hotel, Warsaw, Poland</a:t>
            </a:r>
          </a:p>
          <a:p>
            <a:pPr>
              <a:defRPr/>
            </a:pPr>
            <a:r>
              <a:rPr lang="en-US" sz="3200" dirty="0"/>
              <a:t>July 27-Aug 1, Melia Castilla Madrid, Madrid, Spain</a:t>
            </a:r>
          </a:p>
          <a:p>
            <a:pPr>
              <a:defRPr/>
            </a:pPr>
            <a:r>
              <a:rPr lang="en-US" sz="3200" dirty="0"/>
              <a:t>These sessions will count towards voting rights. </a:t>
            </a:r>
          </a:p>
          <a:p>
            <a:pPr>
              <a:defRPr/>
            </a:pPr>
            <a:r>
              <a:rPr lang="en-US" sz="3200" dirty="0"/>
              <a:t>Paid registration is required.</a:t>
            </a:r>
          </a:p>
          <a:p>
            <a:pPr>
              <a:defRPr/>
            </a:pPr>
            <a:endParaRPr lang="en-GB" dirty="0"/>
          </a:p>
          <a:p>
            <a:pPr marL="0" indent="0">
              <a:buFontTx/>
              <a:buNone/>
              <a:defRPr/>
            </a:pPr>
            <a:r>
              <a:rPr lang="en-GB" dirty="0"/>
              <a:t>For meeting information and registration links, see </a:t>
            </a:r>
            <a:r>
              <a:rPr lang="en-US" dirty="0">
                <a:hlinkClick r:id="rId3"/>
              </a:rPr>
              <a:t>http://www.ieee802.org/11/Meetings/Meeting_Plan.html</a:t>
            </a:r>
            <a:endParaRPr lang="en-GB" dirty="0"/>
          </a:p>
        </p:txBody>
      </p:sp>
      <p:sp>
        <p:nvSpPr>
          <p:cNvPr id="33795" name="Title 1"/>
          <p:cNvSpPr>
            <a:spLocks noGrp="1"/>
          </p:cNvSpPr>
          <p:nvPr>
            <p:ph type="title"/>
          </p:nvPr>
        </p:nvSpPr>
        <p:spPr/>
        <p:txBody>
          <a:bodyPr/>
          <a:lstStyle/>
          <a:p>
            <a:r>
              <a:rPr lang="en-GB" altLang="en-US" dirty="0"/>
              <a:t>F6.2 Upcoming Sessions </a:t>
            </a:r>
          </a:p>
        </p:txBody>
      </p:sp>
      <p:sp>
        <p:nvSpPr>
          <p:cNvPr id="337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337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37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A8AC403-5BB0-4208-9DED-1450C6BBFC6C}" type="slidenum">
              <a:rPr lang="en-US" altLang="en-US" sz="1200" b="0" smtClean="0"/>
              <a:pPr>
                <a:spcBef>
                  <a:spcPct val="0"/>
                </a:spcBef>
                <a:buFontTx/>
                <a:buNone/>
              </a:pPr>
              <a:t>29</a:t>
            </a:fld>
            <a:endParaRPr lang="en-US" altLang="en-US" sz="12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dirty="0"/>
              <a:t>Wednesday</a:t>
            </a:r>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3</a:t>
            </a:fld>
            <a:endParaRPr lang="en-US" altLang="en-US" sz="12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A0AB4-20BF-4EF4-8344-89C56DCE82DE}"/>
              </a:ext>
            </a:extLst>
          </p:cNvPr>
          <p:cNvSpPr>
            <a:spLocks noGrp="1"/>
          </p:cNvSpPr>
          <p:nvPr>
            <p:ph idx="1"/>
          </p:nvPr>
        </p:nvSpPr>
        <p:spPr/>
        <p:txBody>
          <a:bodyPr/>
          <a:lstStyle/>
          <a:p>
            <a:r>
              <a:rPr lang="en-US" dirty="0"/>
              <a:t>Hiroshi Mano made meeting at this venue possible. Thank you!</a:t>
            </a:r>
          </a:p>
          <a:p>
            <a:endParaRPr lang="en-US" dirty="0"/>
          </a:p>
          <a:p>
            <a:r>
              <a:rPr lang="en-US" dirty="0"/>
              <a:t>And a big thank you to the local volunteers:</a:t>
            </a:r>
          </a:p>
          <a:p>
            <a:pPr lvl="1"/>
            <a:r>
              <a:rPr lang="en-US" dirty="0"/>
              <a:t>Yuri </a:t>
            </a:r>
            <a:r>
              <a:rPr lang="en-US" dirty="0" err="1"/>
              <a:t>Nozoe</a:t>
            </a:r>
            <a:r>
              <a:rPr lang="en-US" dirty="0"/>
              <a:t>,  IEEE Japan Office</a:t>
            </a:r>
          </a:p>
          <a:p>
            <a:pPr lvl="1"/>
            <a:r>
              <a:rPr lang="en-US" dirty="0"/>
              <a:t>Meiko Kajikawa, IEEE Japan Office</a:t>
            </a:r>
          </a:p>
          <a:p>
            <a:pPr lvl="1"/>
            <a:r>
              <a:rPr lang="en-US" dirty="0"/>
              <a:t>Makiko Kato, IEEE Japan Council</a:t>
            </a:r>
          </a:p>
          <a:p>
            <a:pPr lvl="1"/>
            <a:r>
              <a:rPr lang="en-US" dirty="0"/>
              <a:t>Eiko Furukawa, </a:t>
            </a:r>
            <a:r>
              <a:rPr lang="en-US" dirty="0" err="1"/>
              <a:t>Koden</a:t>
            </a:r>
            <a:r>
              <a:rPr lang="en-US" dirty="0"/>
              <a:t>-TI</a:t>
            </a:r>
          </a:p>
          <a:p>
            <a:pPr lvl="1"/>
            <a:r>
              <a:rPr lang="en-US" dirty="0"/>
              <a:t>Chie Sugiyama, </a:t>
            </a:r>
            <a:r>
              <a:rPr lang="en-US" dirty="0" err="1"/>
              <a:t>EverySense</a:t>
            </a:r>
            <a:r>
              <a:rPr lang="en-US" dirty="0"/>
              <a:t>, Inc.</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29EA4893-00E6-6727-0EDA-7A3908D3AC22}"/>
              </a:ext>
            </a:extLst>
          </p:cNvPr>
          <p:cNvSpPr>
            <a:spLocks noGrp="1"/>
          </p:cNvSpPr>
          <p:nvPr>
            <p:ph type="title"/>
          </p:nvPr>
        </p:nvSpPr>
        <p:spPr/>
        <p:txBody>
          <a:bodyPr/>
          <a:lstStyle/>
          <a:p>
            <a:r>
              <a:rPr lang="en-US" dirty="0"/>
              <a:t>Thank You</a:t>
            </a:r>
          </a:p>
        </p:txBody>
      </p:sp>
      <p:sp>
        <p:nvSpPr>
          <p:cNvPr id="4" name="Date Placeholder 3">
            <a:extLst>
              <a:ext uri="{FF2B5EF4-FFF2-40B4-BE49-F238E27FC236}">
                <a16:creationId xmlns:a16="http://schemas.microsoft.com/office/drawing/2014/main" id="{61446EF4-2FB9-EFF5-805C-2F1DA2197850}"/>
              </a:ext>
            </a:extLst>
          </p:cNvPr>
          <p:cNvSpPr>
            <a:spLocks noGrp="1"/>
          </p:cNvSpPr>
          <p:nvPr>
            <p:ph type="dt" sz="half" idx="10"/>
          </p:nvPr>
        </p:nvSpPr>
        <p:spPr/>
        <p:txBody>
          <a:bodyPr/>
          <a:lstStyle/>
          <a:p>
            <a:pPr>
              <a:defRPr/>
            </a:pPr>
            <a:r>
              <a:rPr lang="en-US"/>
              <a:t>January 2025</a:t>
            </a:r>
            <a:endParaRPr lang="en-US" dirty="0"/>
          </a:p>
        </p:txBody>
      </p:sp>
      <p:sp>
        <p:nvSpPr>
          <p:cNvPr id="5" name="Footer Placeholder 4">
            <a:extLst>
              <a:ext uri="{FF2B5EF4-FFF2-40B4-BE49-F238E27FC236}">
                <a16:creationId xmlns:a16="http://schemas.microsoft.com/office/drawing/2014/main" id="{027BC93A-6805-EFF7-4F90-9A518A80780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F7F57D3B-3461-DE65-0CD7-1F0B71C1D163}"/>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30</a:t>
            </a:fld>
            <a:endParaRPr lang="en-US" altLang="en-US"/>
          </a:p>
        </p:txBody>
      </p:sp>
    </p:spTree>
    <p:extLst>
      <p:ext uri="{BB962C8B-B14F-4D97-AF65-F5344CB8AC3E}">
        <p14:creationId xmlns:p14="http://schemas.microsoft.com/office/powerpoint/2010/main" val="3426264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lstStyle/>
          <a:p>
            <a:r>
              <a:rPr lang="en-US" altLang="en-US" dirty="0"/>
              <a:t>References and additional material</a:t>
            </a:r>
            <a:endParaRPr lang="en-GB" altLang="en-US" dirty="0"/>
          </a:p>
        </p:txBody>
      </p:sp>
      <p:sp>
        <p:nvSpPr>
          <p:cNvPr id="2" name="Text Placeholder 1">
            <a:extLst>
              <a:ext uri="{FF2B5EF4-FFF2-40B4-BE49-F238E27FC236}">
                <a16:creationId xmlns:a16="http://schemas.microsoft.com/office/drawing/2014/main" id="{73817761-F071-D28A-972A-B017DB526E2F}"/>
              </a:ext>
            </a:extLst>
          </p:cNvPr>
          <p:cNvSpPr>
            <a:spLocks noGrp="1"/>
          </p:cNvSpPr>
          <p:nvPr>
            <p:ph type="body" idx="1"/>
          </p:nvPr>
        </p:nvSpPr>
        <p:spPr/>
        <p:txBody>
          <a:bodyPr/>
          <a:lstStyle/>
          <a:p>
            <a:endParaRPr lang="en-US" dirty="0"/>
          </a:p>
        </p:txBody>
      </p:sp>
      <p:sp>
        <p:nvSpPr>
          <p:cNvPr id="3789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378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78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890EC1-9541-4B94-AA7F-585D47D0A6EC}" type="slidenum">
              <a:rPr lang="en-US" altLang="en-US" sz="1200" b="0" smtClean="0"/>
              <a:pPr>
                <a:spcBef>
                  <a:spcPct val="0"/>
                </a:spcBef>
                <a:buFontTx/>
                <a:buNone/>
              </a:pPr>
              <a:t>31</a:t>
            </a:fld>
            <a:endParaRPr lang="en-US" altLang="en-US" sz="12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600200"/>
            <a:ext cx="11125200" cy="5059363"/>
          </a:xfrm>
        </p:spPr>
        <p:txBody>
          <a:bodyPr/>
          <a:lstStyle/>
          <a:p>
            <a:pPr>
              <a:defRPr/>
            </a:pPr>
            <a:r>
              <a:rPr lang="en-GB" altLang="en-US" sz="2800" dirty="0"/>
              <a:t>Comment resolution resources </a:t>
            </a:r>
          </a:p>
          <a:p>
            <a:pPr lvl="1">
              <a:defRPr/>
            </a:pPr>
            <a:r>
              <a:rPr lang="en-GB" altLang="en-US" dirty="0"/>
              <a:t>See </a:t>
            </a:r>
            <a:r>
              <a:rPr lang="en-GB" altLang="en-US" dirty="0">
                <a:hlinkClick r:id="rId3"/>
              </a:rPr>
              <a:t>https://mentor.ieee.org/802.11/dcn/13/11-13-0230-05-0000-comment-resolution-tutorial.ppt</a:t>
            </a:r>
            <a:r>
              <a:rPr lang="en-GB" altLang="en-US" dirty="0"/>
              <a:t> </a:t>
            </a:r>
          </a:p>
          <a:p>
            <a:pPr lvl="1">
              <a:defRPr/>
            </a:pPr>
            <a:r>
              <a:rPr lang="en-US" altLang="en-US" dirty="0"/>
              <a:t>See </a:t>
            </a:r>
            <a:r>
              <a:rPr lang="en-US" altLang="en-US" dirty="0">
                <a:hlinkClick r:id="rId4"/>
              </a:rPr>
              <a:t>https://mentor.ieee.org/802.11/dcn/11/11-11-1625-02-0000-comment-resolution-guide.doc</a:t>
            </a:r>
            <a:r>
              <a:rPr lang="en-US" altLang="en-US" dirty="0"/>
              <a:t> </a:t>
            </a:r>
            <a:endParaRPr lang="en-GB" altLang="en-US" dirty="0"/>
          </a:p>
          <a:p>
            <a:pPr>
              <a:defRPr/>
            </a:pPr>
            <a:r>
              <a:rPr lang="en-US" altLang="en-US" sz="2800" dirty="0"/>
              <a:t>There are many examples of good practice for documentation of comment analysis and resolution; ensures there is a record of comment consideration and agreed resolution</a:t>
            </a:r>
          </a:p>
          <a:p>
            <a:pPr lvl="1">
              <a:defRPr/>
            </a:pPr>
            <a:r>
              <a:rPr lang="en-GB" altLang="en-US" dirty="0">
                <a:hlinkClick r:id="rId5"/>
              </a:rPr>
              <a:t>https://mentor.ieee.org/802.11/dcn/18/11-18-0669-04-000m-revmd-mac-comments-assigned-to-hamilton.docx</a:t>
            </a:r>
            <a:endParaRPr lang="en-GB" altLang="en-US" dirty="0"/>
          </a:p>
          <a:p>
            <a:pPr lvl="1">
              <a:defRPr/>
            </a:pPr>
            <a:r>
              <a:rPr lang="en-GB" altLang="en-US" dirty="0">
                <a:hlinkClick r:id="rId6"/>
              </a:rPr>
              <a:t>https://mentor.ieee.org/802.11/dcn/18/11-18-1410-00-00ax-lb233-cr-spatial-reuse.docx</a:t>
            </a:r>
            <a:r>
              <a:rPr lang="en-GB" altLang="en-US" dirty="0"/>
              <a:t> </a:t>
            </a:r>
          </a:p>
          <a:p>
            <a:pPr>
              <a:defRPr/>
            </a:pPr>
            <a:r>
              <a:rPr lang="en-US" altLang="en-US" sz="2800" dirty="0"/>
              <a:t>Motion templates (updated 2018): </a:t>
            </a:r>
          </a:p>
          <a:p>
            <a:pPr lvl="1">
              <a:defRPr/>
            </a:pPr>
            <a:r>
              <a:rPr lang="en-US" altLang="en-US" dirty="0">
                <a:hlinkClick r:id="rId7"/>
              </a:rPr>
              <a:t>https://mentor.ieee.org/802.11/dcn/08/11-08-0762-12-0000-motion-templates.doc</a:t>
            </a:r>
            <a:r>
              <a:rPr lang="en-US" altLang="en-US" dirty="0"/>
              <a:t> </a:t>
            </a:r>
            <a:endParaRPr lang="en-GB" altLang="en-US" dirty="0"/>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8915" name="Title 2"/>
          <p:cNvSpPr>
            <a:spLocks noGrp="1"/>
          </p:cNvSpPr>
          <p:nvPr>
            <p:ph type="title"/>
          </p:nvPr>
        </p:nvSpPr>
        <p:spPr/>
        <p:txBody>
          <a:bodyPr/>
          <a:lstStyle/>
          <a:p>
            <a:r>
              <a:rPr lang="en-GB" altLang="en-US"/>
              <a:t>Comment Resolution Resources</a:t>
            </a:r>
          </a:p>
        </p:txBody>
      </p:sp>
      <p:sp>
        <p:nvSpPr>
          <p:cNvPr id="389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3891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89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2A1321-B493-4544-92F5-961C6810A9D7}" type="slidenum">
              <a:rPr lang="en-US" altLang="en-US" sz="1200" b="0" smtClean="0"/>
              <a:pPr>
                <a:spcBef>
                  <a:spcPct val="0"/>
                </a:spcBef>
                <a:buFontTx/>
                <a:buNone/>
              </a:pPr>
              <a:t>32</a:t>
            </a:fld>
            <a:endParaRPr lang="en-US" altLang="en-US" sz="1200"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586287"/>
          </a:xfrm>
        </p:spPr>
        <p:txBody>
          <a:bodyPr/>
          <a:lstStyle/>
          <a:p>
            <a:pPr>
              <a:defRPr/>
            </a:pPr>
            <a:r>
              <a:rPr lang="en-GB" altLang="en-US" sz="2800" dirty="0"/>
              <a:t>MIB development</a:t>
            </a:r>
          </a:p>
          <a:p>
            <a:pPr lvl="1">
              <a:defRPr/>
            </a:pPr>
            <a:r>
              <a:rPr lang="en-GB" altLang="en-US" sz="2400" dirty="0"/>
              <a:t>See ARC MIB usage patterns: </a:t>
            </a:r>
            <a:r>
              <a:rPr lang="en-US" altLang="en-US" sz="2400" dirty="0">
                <a:hlinkClick r:id="rId3"/>
              </a:rPr>
              <a:t>https://mentor.ieee.org/802.11/dcn/15/11-15-0355</a:t>
            </a:r>
            <a:r>
              <a:rPr lang="en-US" altLang="en-US" sz="2400" dirty="0"/>
              <a:t> </a:t>
            </a:r>
          </a:p>
          <a:p>
            <a:pPr lvl="1">
              <a:defRPr/>
            </a:pPr>
            <a:r>
              <a:rPr lang="en-GB" altLang="en-US" sz="2400" dirty="0"/>
              <a:t>See ARC recommendations on MIB types and usage:  </a:t>
            </a:r>
            <a:r>
              <a:rPr lang="en-US" altLang="en-US" sz="2400" dirty="0">
                <a:hlinkClick r:id="rId4"/>
              </a:rPr>
              <a:t>https://mentor.ieee.org/802.11/dcn/09/11-09-0533</a:t>
            </a:r>
            <a:r>
              <a:rPr lang="en-US" altLang="en-US" sz="2400" dirty="0"/>
              <a:t> </a:t>
            </a:r>
          </a:p>
          <a:p>
            <a:pPr>
              <a:defRPr/>
            </a:pPr>
            <a:r>
              <a:rPr lang="en-US" altLang="en-US" sz="2800" dirty="0"/>
              <a:t>Style Guide</a:t>
            </a:r>
          </a:p>
          <a:p>
            <a:pPr lvl="1">
              <a:defRPr/>
            </a:pPr>
            <a:r>
              <a:rPr lang="en-US" altLang="en-US" sz="2400" dirty="0"/>
              <a:t>See Editorial Style Guide: </a:t>
            </a:r>
            <a:r>
              <a:rPr lang="en-US" altLang="en-US" sz="2400" dirty="0">
                <a:hlinkClick r:id="rId5"/>
              </a:rPr>
              <a:t>https://mentor.ieee.org/802.11/dcn/09/11-09-1034</a:t>
            </a:r>
            <a:r>
              <a:rPr lang="en-US" altLang="en-US" sz="2400" dirty="0"/>
              <a:t> </a:t>
            </a:r>
          </a:p>
          <a:p>
            <a:pPr>
              <a:defRPr/>
            </a:pPr>
            <a:r>
              <a:rPr lang="en-US" altLang="en-US" sz="2800" dirty="0"/>
              <a:t>ANA Database</a:t>
            </a:r>
          </a:p>
          <a:p>
            <a:pPr lvl="1">
              <a:defRPr/>
            </a:pPr>
            <a:r>
              <a:rPr lang="en-US" altLang="en-US" sz="2400" dirty="0"/>
              <a:t>See </a:t>
            </a:r>
            <a:r>
              <a:rPr lang="en-US" altLang="en-US" sz="2400" dirty="0">
                <a:hlinkClick r:id="rId6"/>
              </a:rPr>
              <a:t>https://mentor.ieee.org/802.11/dcn/11/11-11-0270 </a:t>
            </a:r>
            <a:endParaRPr lang="en-GB" altLang="en-US" sz="2400"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9939" name="Title 2"/>
          <p:cNvSpPr>
            <a:spLocks noGrp="1"/>
          </p:cNvSpPr>
          <p:nvPr>
            <p:ph type="title"/>
          </p:nvPr>
        </p:nvSpPr>
        <p:spPr/>
        <p:txBody>
          <a:bodyPr/>
          <a:lstStyle/>
          <a:p>
            <a:r>
              <a:rPr lang="en-GB" altLang="en-US"/>
              <a:t>Amendment Development Resources</a:t>
            </a:r>
          </a:p>
        </p:txBody>
      </p:sp>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399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99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D35DA0-4829-45D9-89D0-BBCF94EA83E7}" type="slidenum">
              <a:rPr lang="en-US" altLang="en-US" sz="1200" b="0" smtClean="0"/>
              <a:pPr>
                <a:spcBef>
                  <a:spcPct val="0"/>
                </a:spcBef>
                <a:buFontTx/>
                <a:buNone/>
              </a:pPr>
              <a:t>33</a:t>
            </a:fld>
            <a:endParaRPr lang="en-US" altLang="en-US" sz="12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AU" altLang="en-US" dirty="0"/>
              <a:t>Completed 802.11 Public Visibility Events</a:t>
            </a:r>
          </a:p>
        </p:txBody>
      </p:sp>
      <p:sp>
        <p:nvSpPr>
          <p:cNvPr id="307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307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07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A482C05-BFE9-45F6-BCA0-2DA4444FEF78}" type="slidenum">
              <a:rPr lang="en-US" altLang="en-US" sz="1200" b="0" smtClean="0"/>
              <a:pPr>
                <a:spcBef>
                  <a:spcPct val="0"/>
                </a:spcBef>
                <a:buFontTx/>
                <a:buNone/>
              </a:pPr>
              <a:t>34</a:t>
            </a:fld>
            <a:endParaRPr lang="en-US" altLang="en-US" sz="1200" b="0"/>
          </a:p>
        </p:txBody>
      </p:sp>
      <p:sp>
        <p:nvSpPr>
          <p:cNvPr id="7" name="Content Placeholder 1"/>
          <p:cNvSpPr>
            <a:spLocks noGrp="1"/>
          </p:cNvSpPr>
          <p:nvPr>
            <p:ph idx="1"/>
          </p:nvPr>
        </p:nvSpPr>
        <p:spPr>
          <a:xfrm>
            <a:off x="533400" y="1600200"/>
            <a:ext cx="11125200" cy="4724400"/>
          </a:xfrm>
        </p:spPr>
        <p:txBody>
          <a:bodyPr/>
          <a:lstStyle/>
          <a:p>
            <a:pPr>
              <a:defRPr/>
            </a:pPr>
            <a:r>
              <a:rPr lang="en-US" dirty="0"/>
              <a:t>Tech Talks: </a:t>
            </a:r>
            <a:r>
              <a:rPr lang="en-US" dirty="0">
                <a:hlinkClick r:id="rId3"/>
              </a:rPr>
              <a:t>https://innovationatwork.ieee.org/events/techtalk-panel-802/</a:t>
            </a:r>
            <a:endParaRPr lang="en-US" dirty="0"/>
          </a:p>
          <a:p>
            <a:pPr lvl="1">
              <a:defRPr/>
            </a:pPr>
            <a:r>
              <a:rPr lang="en-US" altLang="en-US" dirty="0">
                <a:hlinkClick r:id="rId4"/>
              </a:rPr>
              <a:t>2020-11-04 Tech talk on 802.11bf and WLAN Sensing </a:t>
            </a:r>
            <a:r>
              <a:rPr lang="en-US" altLang="en-US" dirty="0"/>
              <a:t>, Tony Han, Claudio Da Silva</a:t>
            </a:r>
            <a:r>
              <a:rPr lang="en-US" dirty="0"/>
              <a:t>  </a:t>
            </a:r>
          </a:p>
          <a:p>
            <a:pPr lvl="1">
              <a:defRPr/>
            </a:pPr>
            <a:r>
              <a:rPr lang="en-US" dirty="0">
                <a:hlinkClick r:id="rId5"/>
              </a:rPr>
              <a:t>2021-05-26  Tech talk on 802.11</a:t>
            </a:r>
            <a:r>
              <a:rPr lang="en-US" dirty="0"/>
              <a:t>, D. Stanley, P. Nikolich</a:t>
            </a:r>
          </a:p>
          <a:p>
            <a:pPr lvl="1">
              <a:defRPr/>
            </a:pPr>
            <a:r>
              <a:rPr lang="en-US" dirty="0">
                <a:hlinkClick r:id="rId6"/>
              </a:rPr>
              <a:t>2022 June Tech talk on Coexistence</a:t>
            </a:r>
            <a:r>
              <a:rPr lang="en-US" dirty="0"/>
              <a:t>, see </a:t>
            </a:r>
            <a:r>
              <a:rPr lang="en-US" dirty="0">
                <a:hlinkClick r:id="rId7"/>
              </a:rPr>
              <a:t>11-22-0921</a:t>
            </a:r>
            <a:r>
              <a:rPr lang="en-US" dirty="0"/>
              <a:t>, A. Myles</a:t>
            </a:r>
          </a:p>
          <a:p>
            <a:pPr>
              <a:defRPr/>
            </a:pPr>
            <a:r>
              <a:rPr lang="en-US" sz="2200" dirty="0">
                <a:hlinkClick r:id="rId8"/>
              </a:rPr>
              <a:t>2021-01-20 January Computer Society Standards Activities Board Webinar Series </a:t>
            </a:r>
            <a:r>
              <a:rPr lang="en-US" sz="2200" dirty="0"/>
              <a:t> 802 Wireless Standards: D. Stanley, P. Kinney, P. Nikolich</a:t>
            </a:r>
          </a:p>
          <a:p>
            <a:pPr>
              <a:defRPr/>
            </a:pPr>
            <a:r>
              <a:rPr lang="en-US" sz="2200" dirty="0"/>
              <a:t>2023-04-04 </a:t>
            </a:r>
            <a:r>
              <a:rPr lang="en-US" sz="2200" dirty="0">
                <a:hlinkClick r:id="rId9"/>
              </a:rPr>
              <a:t>Computer Society hosted 2023 webinar</a:t>
            </a:r>
            <a:r>
              <a:rPr lang="en-US" sz="2200" dirty="0"/>
              <a:t> on 802.11bb and 802.11bc</a:t>
            </a:r>
          </a:p>
          <a:p>
            <a:pPr>
              <a:defRPr/>
            </a:pPr>
            <a:r>
              <a:rPr lang="en-US" sz="2200" dirty="0"/>
              <a:t>2023-05-22 </a:t>
            </a:r>
            <a:r>
              <a:rPr lang="en-US" sz="2200" dirty="0">
                <a:hlinkClick r:id="rId10"/>
              </a:rPr>
              <a:t>Wi-Fi Now tutorial on 802.11az</a:t>
            </a:r>
            <a:r>
              <a:rPr lang="en-US" sz="2200" dirty="0"/>
              <a:t> technology: J. </a:t>
            </a:r>
            <a:r>
              <a:rPr lang="en-US" sz="2200" dirty="0" err="1"/>
              <a:t>Segev</a:t>
            </a:r>
            <a:r>
              <a:rPr lang="en-US" sz="2200" dirty="0"/>
              <a:t>, R. Want</a:t>
            </a:r>
          </a:p>
          <a:p>
            <a:pPr>
              <a:defRPr/>
            </a:pPr>
            <a:r>
              <a:rPr lang="en-US" sz="2200" dirty="0"/>
              <a:t>2023-11-07 IEEE Computer Society webinar on 802.11az: J. </a:t>
            </a:r>
            <a:r>
              <a:rPr lang="en-US" sz="2200" dirty="0" err="1"/>
              <a:t>Segev</a:t>
            </a:r>
            <a:r>
              <a:rPr lang="en-US" sz="2200" dirty="0"/>
              <a:t>, C. Berger</a:t>
            </a:r>
          </a:p>
          <a:p>
            <a:pPr>
              <a:defRPr/>
            </a:pPr>
            <a:r>
              <a:rPr lang="en-US" sz="2200" dirty="0"/>
              <a:t>2023-11-09 IEEE SA Webinar on 802.11az: R. Want, A, Raissinia</a:t>
            </a:r>
          </a:p>
          <a:p>
            <a:pPr>
              <a:defRPr/>
            </a:pPr>
            <a:r>
              <a:rPr lang="en-US" sz="2200" dirty="0"/>
              <a:t>2023-11-16 IEEE SA Livestream on 802.11bb: N. </a:t>
            </a:r>
            <a:r>
              <a:rPr lang="en-US" sz="2200" dirty="0" err="1"/>
              <a:t>Serafimovski</a:t>
            </a:r>
            <a:r>
              <a:rPr lang="en-US" sz="2200" dirty="0"/>
              <a:t>, T. Baykas</a:t>
            </a:r>
          </a:p>
          <a:p>
            <a:pPr>
              <a:defRPr/>
            </a:pPr>
            <a:r>
              <a:rPr lang="en-US" sz="2200" dirty="0"/>
              <a:t>2024-01-24 IEEE GEPS Webinar on 802.11: D. Stanley, H. Yaghoobi, R. </a:t>
            </a:r>
            <a:r>
              <a:rPr lang="en-US" sz="2200" dirty="0" err="1"/>
              <a:t>DeVegt</a:t>
            </a:r>
            <a:r>
              <a:rPr lang="en-US" sz="2200" dirty="0"/>
              <a:t>, E. Au</a:t>
            </a:r>
            <a:br>
              <a:rPr lang="en-US" dirty="0"/>
            </a:br>
            <a:r>
              <a:rPr lang="en-US" dirty="0"/>
              <a:t> </a:t>
            </a:r>
          </a:p>
          <a:p>
            <a:pPr marL="0" indent="0">
              <a:buFontTx/>
              <a:buNone/>
              <a:defRPr/>
            </a:pPr>
            <a:r>
              <a:rPr lang="en-US" dirty="0"/>
              <a:t> </a:t>
            </a:r>
            <a:endParaRPr lang="en-GB" dirty="0"/>
          </a:p>
          <a:p>
            <a:pPr marL="457200" lvl="1" indent="0">
              <a:buNone/>
              <a:defRPr/>
            </a:pPr>
            <a:endParaRPr lang="en-US"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Tree>
    <p:extLst>
      <p:ext uri="{BB962C8B-B14F-4D97-AF65-F5344CB8AC3E}">
        <p14:creationId xmlns:p14="http://schemas.microsoft.com/office/powerpoint/2010/main" val="223327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Completed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graphicFrame>
        <p:nvGraphicFramePr>
          <p:cNvPr id="2" name="Table 1"/>
          <p:cNvGraphicFramePr>
            <a:graphicFrameLocks noGrp="1"/>
          </p:cNvGraphicFramePr>
          <p:nvPr/>
        </p:nvGraphicFramePr>
        <p:xfrm>
          <a:off x="462756" y="1596515"/>
          <a:ext cx="11266487" cy="4575685"/>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AIML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social media post</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AMP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social media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post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UHR SG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6"/>
                        </a:rPr>
                        <a:t>social media post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8938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 11bd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7"/>
                        </a:rPr>
                        <a:t>June 2023 Blog completed </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3846571"/>
                  </a:ext>
                </a:extLst>
              </a:tr>
              <a:tr h="413027">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Nov 23: IEEE SA Webinar, IEEE Computer Society Webinar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94456783"/>
                  </a:ext>
                </a:extLst>
              </a:tr>
              <a:tr h="58443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Livestream 2023-11-16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93081236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35</a:t>
            </a:fld>
            <a:endParaRPr lang="en-US" altLang="en-US" sz="1200" b="0"/>
          </a:p>
        </p:txBody>
      </p:sp>
    </p:spTree>
    <p:extLst>
      <p:ext uri="{BB962C8B-B14F-4D97-AF65-F5344CB8AC3E}">
        <p14:creationId xmlns:p14="http://schemas.microsoft.com/office/powerpoint/2010/main" val="452124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AU" altLang="en-US"/>
              <a:t> Published IEEE Press Releases, Blogs</a:t>
            </a:r>
          </a:p>
        </p:txBody>
      </p:sp>
      <p:sp>
        <p:nvSpPr>
          <p:cNvPr id="419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graphicFrame>
        <p:nvGraphicFramePr>
          <p:cNvPr id="2" name="Table 1"/>
          <p:cNvGraphicFramePr>
            <a:graphicFrameLocks noGrp="1"/>
          </p:cNvGraphicFramePr>
          <p:nvPr/>
        </p:nvGraphicFramePr>
        <p:xfrm>
          <a:off x="533400" y="1447800"/>
          <a:ext cx="10972800" cy="4932363"/>
        </p:xfrm>
        <a:graphic>
          <a:graphicData uri="http://schemas.openxmlformats.org/drawingml/2006/table">
            <a:tbl>
              <a:tblPr/>
              <a:tblGrid>
                <a:gridCol w="1393825">
                  <a:extLst>
                    <a:ext uri="{9D8B030D-6E8A-4147-A177-3AD203B41FA5}">
                      <a16:colId xmlns:a16="http://schemas.microsoft.com/office/drawing/2014/main" val="20000"/>
                    </a:ext>
                  </a:extLst>
                </a:gridCol>
                <a:gridCol w="1741488">
                  <a:extLst>
                    <a:ext uri="{9D8B030D-6E8A-4147-A177-3AD203B41FA5}">
                      <a16:colId xmlns:a16="http://schemas.microsoft.com/office/drawing/2014/main" val="20001"/>
                    </a:ext>
                  </a:extLst>
                </a:gridCol>
                <a:gridCol w="7837487">
                  <a:extLst>
                    <a:ext uri="{9D8B030D-6E8A-4147-A177-3AD203B41FA5}">
                      <a16:colId xmlns:a16="http://schemas.microsoft.com/office/drawing/2014/main" val="20002"/>
                    </a:ext>
                  </a:extLst>
                </a:gridCol>
              </a:tblGrid>
              <a:tr h="365181">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5572">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TGaj</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http://standards.ieee.org/news/2018/standard_increased_high_bandwidth_wlan_china.html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1"/>
                  </a:ext>
                </a:extLst>
              </a:tr>
              <a:tr h="38105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BCS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2"/>
                  </a:ext>
                </a:extLst>
              </a:tr>
              <a:tr h="376296">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NGV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5"/>
                        </a:rPr>
                        <a:t>http://standards.ieee.org/news/2018/ieee_802_11ak-2018.html</a:t>
                      </a: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TGbb formation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6"/>
                        </a:rPr>
                        <a:t>https://beyondstandards.ieee.org/general-news/ieee-802-11-launches-standards-amendment-project-for-light-communications-lifi/</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TGaq</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7"/>
                        </a:rPr>
                        <a:t>https://standards.ieee.org/news/2018/ieee-802_11aq-standard-amendment-wlan.html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EHT</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Study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7144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RTA</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Topic Interest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bl>
          </a:graphicData>
        </a:graphic>
      </p:graphicFrame>
      <p:sp>
        <p:nvSpPr>
          <p:cNvPr id="4203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20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EED8B1E-FD9D-42BD-AC78-409F4C0FB5B0}" type="slidenum">
              <a:rPr lang="en-US" altLang="en-US" sz="1200" b="0" smtClean="0"/>
              <a:pPr>
                <a:spcBef>
                  <a:spcPct val="0"/>
                </a:spcBef>
                <a:buFontTx/>
                <a:buNone/>
              </a:pPr>
              <a:t>36</a:t>
            </a:fld>
            <a:endParaRPr lang="en-US" altLang="en-US" sz="1200"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AU" altLang="en-US" dirty="0"/>
              <a:t>Published IEEE Press Releases, Blogs</a:t>
            </a:r>
          </a:p>
        </p:txBody>
      </p:sp>
      <p:sp>
        <p:nvSpPr>
          <p:cNvPr id="4403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TGbe</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September 2019 </a:t>
                      </a:r>
                      <a:r>
                        <a:rPr lang="en-GB" sz="1800" b="1" u="sng" kern="1200" dirty="0">
                          <a:solidFill>
                            <a:schemeClr val="tx1"/>
                          </a:solidFill>
                          <a:effectLst/>
                          <a:latin typeface="Calibri" panose="020F0502020204030204" pitchFamily="34" charset="0"/>
                          <a:ea typeface="+mn-ea"/>
                          <a:cs typeface="Calibri" panose="020F0502020204030204" pitchFamily="34" charset="0"/>
                          <a:hlinkClick r:id="rId3"/>
                        </a:rPr>
                        <a:t>https://beyondstandards.ieee.org/networking/ieee-p802-11be-to-enable-extremely-high-throughput-eht-and-low-latency-for-wi-fi/</a:t>
                      </a:r>
                      <a:r>
                        <a:rPr lang="en-GB" sz="1800" b="1" u="sng" kern="1200" dirty="0">
                          <a:solidFill>
                            <a:schemeClr val="tx1"/>
                          </a:solidFill>
                          <a:effectLst/>
                          <a:latin typeface="Calibri" panose="020F0502020204030204" pitchFamily="34" charset="0"/>
                          <a:ea typeface="+mn-ea"/>
                          <a:cs typeface="Calibri" panose="020F0502020204030204" pitchFamily="34" charset="0"/>
                        </a:rPr>
                        <a:t> </a:t>
                      </a: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AANI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IMT-2020 Self Evaluation of 802.11ax </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2019</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http://standards.ieee.org/news/2019/5g-indoor-hotspot-and-dense-urban-deployments.html</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https://beyondstandards.ieee.org/networking/ieee-802-11bf-aims-to-enable-a-new-application-of-wlan-technology-wlan-sensing/</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440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406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D5B9B0A-E50D-477D-B716-7E91ECBE6FAD}" type="slidenum">
              <a:rPr lang="en-US" altLang="en-US" sz="1200" b="0" smtClean="0"/>
              <a:pPr>
                <a:spcBef>
                  <a:spcPct val="0"/>
                </a:spcBef>
                <a:buFontTx/>
                <a:buNone/>
              </a:pPr>
              <a:t>37</a:t>
            </a:fld>
            <a:endParaRPr lang="en-US" altLang="en-US" sz="12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Published IEEE Press Releases, Blogs</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https://beyondstandards.ieee.org/networking/ieee-802-11bf-aims-to-enable-a-new-application-of-wlan-technology-wlan-sensing/</a:t>
                      </a: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38</a:t>
            </a:fld>
            <a:endParaRPr lang="en-US" altLang="en-US" sz="1200" b="0"/>
          </a:p>
        </p:txBody>
      </p:sp>
    </p:spTree>
    <p:extLst>
      <p:ext uri="{BB962C8B-B14F-4D97-AF65-F5344CB8AC3E}">
        <p14:creationId xmlns:p14="http://schemas.microsoft.com/office/powerpoint/2010/main" val="161440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W2.1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4</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W2.1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5</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W2.1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6</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altLang="en-US" dirty="0"/>
              <a:t>W2.1 </a:t>
            </a:r>
            <a:r>
              <a:rPr lang="en-US" dirty="0"/>
              <a:t>IEEE 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
        <p:nvSpPr>
          <p:cNvPr id="6" name="Slide Number Placeholder 5">
            <a:extLst>
              <a:ext uri="{FF2B5EF4-FFF2-40B4-BE49-F238E27FC236}">
                <a16:creationId xmlns:a16="http://schemas.microsoft.com/office/drawing/2014/main" id="{DB30327C-17CC-449B-8ED1-95ED4C555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January 2025</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166827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altLang="en-US" dirty="0"/>
              <a:t>W2.1 </a:t>
            </a:r>
            <a:r>
              <a:rPr lang="en-US" dirty="0"/>
              <a:t>IEEE 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334432" y="1830390"/>
            <a:ext cx="11247967"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 eventconduct@ieee.org.</a:t>
            </a:r>
          </a:p>
        </p:txBody>
      </p:sp>
      <p:sp>
        <p:nvSpPr>
          <p:cNvPr id="6" name="Slide Number Placeholder 5">
            <a:extLst>
              <a:ext uri="{FF2B5EF4-FFF2-40B4-BE49-F238E27FC236}">
                <a16:creationId xmlns:a16="http://schemas.microsoft.com/office/drawing/2014/main" id="{70DAE11B-3DD5-4DDE-A787-6F939A16AE3C}"/>
              </a:ext>
            </a:extLst>
          </p:cNvPr>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January 2025</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275861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2025</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9</a:t>
            </a:fld>
            <a:endParaRPr lang="en-US" altLang="en-US" sz="1200" b="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173496</TotalTime>
  <Words>4664</Words>
  <Application>Microsoft Office PowerPoint</Application>
  <PresentationFormat>Widescreen</PresentationFormat>
  <Paragraphs>645</Paragraphs>
  <Slides>38</Slides>
  <Notes>30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6" baseType="lpstr">
      <vt:lpstr>MS PGothic</vt:lpstr>
      <vt:lpstr>-apple-system</vt:lpstr>
      <vt:lpstr>Arial</vt:lpstr>
      <vt:lpstr>Calibri</vt:lpstr>
      <vt:lpstr>Times New Roman</vt:lpstr>
      <vt:lpstr>Default Design</vt:lpstr>
      <vt:lpstr>Custom Design</vt:lpstr>
      <vt:lpstr>Document</vt:lpstr>
      <vt:lpstr>January 2025 802.11 Session WG Chair’s Supplementary Material</vt:lpstr>
      <vt:lpstr>Introduction</vt:lpstr>
      <vt:lpstr>Wednesday</vt:lpstr>
      <vt:lpstr>W2.1 Participant behavior in IEEE-SA activities is guided by the IEEE Codes of Ethics &amp; Conduct</vt:lpstr>
      <vt:lpstr>W2.1 Participants in the IEEE-SA “individual process” shall act independently of others, including employers</vt:lpstr>
      <vt:lpstr>W2.1 IEEE-SA standards activities shall allow the fair &amp; equitable consideration of all viewpoints</vt:lpstr>
      <vt:lpstr>W2.1 IEEE Event Conduct and Safety Statement </vt:lpstr>
      <vt:lpstr>W2.1 IEEE Event Conduct and Safety Statement</vt:lpstr>
      <vt:lpstr>W2.2 – Call for potentially essential patents</vt:lpstr>
      <vt:lpstr>W2.3 Meeting Decorum</vt:lpstr>
      <vt:lpstr>W2.4 2024 January Designation of Individual experts</vt:lpstr>
      <vt:lpstr>W2.5 - IEICE Conference in Kyoto</vt:lpstr>
      <vt:lpstr>W2.5 – Attendance: Reciprocal Credit</vt:lpstr>
      <vt:lpstr>Friday</vt:lpstr>
      <vt:lpstr>F2.1 Participant behavior in IEEE-SA activities is guided by the IEEE Codes of Ethics &amp; Conduct</vt:lpstr>
      <vt:lpstr>F2.1 IEEE-SA standards activities shall allow the fair &amp; equitable consideration of all viewpoints</vt:lpstr>
      <vt:lpstr>F2.1 Participants in the IEEE-SA “individual process” shall act independently of others, including employers</vt:lpstr>
      <vt:lpstr>F2.2 – Call for potentially essential patents</vt:lpstr>
      <vt:lpstr>F2.3 Meeting Decorum</vt:lpstr>
      <vt:lpstr>F2.4 Next session and CAC meetings announcements</vt:lpstr>
      <vt:lpstr>F2.5 Announcements: 2025 January Designation of Individual experts</vt:lpstr>
      <vt:lpstr>F2.7 Requests for Letters of Assurance</vt:lpstr>
      <vt:lpstr>F2.8 Drafts for Sale by IEEE– as of 2025-01-17</vt:lpstr>
      <vt:lpstr>F2.9 ISO/IEC JTC1/SC6</vt:lpstr>
      <vt:lpstr>F2.10 Social media, blog posts and similar</vt:lpstr>
      <vt:lpstr>F2.11 IEEE 802 Public Visibility Standing Committee</vt:lpstr>
      <vt:lpstr>F2.11 IEEE 802 Public Visibility Standing Committee</vt:lpstr>
      <vt:lpstr>F6.1 802 Wireless Chairs meeting</vt:lpstr>
      <vt:lpstr>F6.2 Upcoming Sessions </vt:lpstr>
      <vt:lpstr>Thank You</vt:lpstr>
      <vt:lpstr>References and additional material</vt:lpstr>
      <vt:lpstr>Comment Resolution Resources</vt:lpstr>
      <vt:lpstr>Amendment Development Resources</vt:lpstr>
      <vt:lpstr>Completed 802.11 Public Visibility Events</vt:lpstr>
      <vt:lpstr>Completed Social media, blog posts and similar</vt:lpstr>
      <vt:lpstr> Published IEEE Press Releases, Blogs</vt:lpstr>
      <vt:lpstr>Published IEEE Press Releases, Blogs</vt:lpstr>
      <vt:lpstr>Published IEEE Press Releases, Blogs</vt:lpstr>
    </vt:vector>
  </TitlesOfParts>
  <Company>HP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September Supplementary Material</dc:title>
  <dc:creator/>
  <cp:keywords>11-24-0708r0</cp:keywords>
  <cp:lastModifiedBy>Stacey, Robert</cp:lastModifiedBy>
  <cp:revision>2491</cp:revision>
  <cp:lastPrinted>1998-02-10T13:28:06Z</cp:lastPrinted>
  <dcterms:created xsi:type="dcterms:W3CDTF">1998-02-10T13:07:52Z</dcterms:created>
  <dcterms:modified xsi:type="dcterms:W3CDTF">2025-01-16T21:12:08Z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b3f456b0-8d21-4332-af32-054ca6c34419</vt:lpwstr>
  </property>
</Properties>
</file>