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56" r:id="rId2"/>
    <p:sldId id="257" r:id="rId3"/>
    <p:sldId id="2429" r:id="rId4"/>
    <p:sldId id="564" r:id="rId5"/>
    <p:sldId id="572" r:id="rId6"/>
    <p:sldId id="571" r:id="rId7"/>
    <p:sldId id="574" r:id="rId8"/>
    <p:sldId id="573" r:id="rId9"/>
    <p:sldId id="283" r:id="rId10"/>
    <p:sldId id="262" r:id="rId11"/>
    <p:sldId id="265" r:id="rId12"/>
    <p:sldId id="273" r:id="rId13"/>
    <p:sldId id="2373" r:id="rId14"/>
    <p:sldId id="276" r:id="rId15"/>
    <p:sldId id="2392" r:id="rId16"/>
    <p:sldId id="2380" r:id="rId17"/>
    <p:sldId id="525" r:id="rId18"/>
    <p:sldId id="288" r:id="rId19"/>
    <p:sldId id="309" r:id="rId20"/>
    <p:sldId id="306" r:id="rId21"/>
    <p:sldId id="293" r:id="rId22"/>
    <p:sldId id="296" r:id="rId23"/>
    <p:sldId id="2396" r:id="rId24"/>
    <p:sldId id="275" r:id="rId25"/>
    <p:sldId id="267" r:id="rId26"/>
    <p:sldId id="286" r:id="rId27"/>
    <p:sldId id="280" r:id="rId28"/>
    <p:sldId id="285" r:id="rId29"/>
    <p:sldId id="287" r:id="rId30"/>
    <p:sldId id="2397" r:id="rId31"/>
    <p:sldId id="279" r:id="rId32"/>
    <p:sldId id="264" r:id="rId33"/>
    <p:sldId id="2400" r:id="rId34"/>
    <p:sldId id="270" r:id="rId35"/>
    <p:sldId id="2401" r:id="rId36"/>
    <p:sldId id="523" r:id="rId37"/>
    <p:sldId id="862" r:id="rId38"/>
    <p:sldId id="2376" r:id="rId39"/>
    <p:sldId id="2404" r:id="rId40"/>
    <p:sldId id="1476" r:id="rId41"/>
    <p:sldId id="2405" r:id="rId42"/>
    <p:sldId id="2374" r:id="rId43"/>
    <p:sldId id="2427" r:id="rId44"/>
    <p:sldId id="2428" r:id="rId45"/>
    <p:sldId id="259" r:id="rId46"/>
    <p:sldId id="1578" r:id="rId47"/>
    <p:sldId id="1573" r:id="rId48"/>
    <p:sldId id="1579" r:id="rId49"/>
    <p:sldId id="1580" r:id="rId50"/>
    <p:sldId id="263" r:id="rId51"/>
    <p:sldId id="2426" r:id="rId52"/>
    <p:sldId id="386" r:id="rId53"/>
    <p:sldId id="2430" r:id="rId54"/>
    <p:sldId id="2432" r:id="rId55"/>
    <p:sldId id="258" r:id="rId56"/>
    <p:sldId id="277" r:id="rId57"/>
    <p:sldId id="2433" r:id="rId58"/>
    <p:sldId id="2434" r:id="rId59"/>
    <p:sldId id="2435" r:id="rId60"/>
    <p:sldId id="2436" r:id="rId61"/>
    <p:sldId id="2437" r:id="rId62"/>
    <p:sldId id="271" r:id="rId63"/>
    <p:sldId id="269" r:id="rId64"/>
    <p:sldId id="5880" r:id="rId65"/>
    <p:sldId id="5881" r:id="rId66"/>
    <p:sldId id="5882" r:id="rId67"/>
    <p:sldId id="274" r:id="rId68"/>
    <p:sldId id="2411" r:id="rId69"/>
    <p:sldId id="911" r:id="rId70"/>
    <p:sldId id="913" r:id="rId71"/>
    <p:sldId id="914" r:id="rId72"/>
    <p:sldId id="915" r:id="rId73"/>
    <p:sldId id="2412" r:id="rId74"/>
    <p:sldId id="2413" r:id="rId75"/>
    <p:sldId id="396" r:id="rId76"/>
    <p:sldId id="397" r:id="rId77"/>
    <p:sldId id="398" r:id="rId78"/>
    <p:sldId id="2414" r:id="rId79"/>
    <p:sldId id="2416" r:id="rId80"/>
    <p:sldId id="2417" r:id="rId81"/>
    <p:sldId id="2419" r:id="rId82"/>
    <p:sldId id="2420" r:id="rId83"/>
    <p:sldId id="2421" r:id="rId84"/>
    <p:sldId id="266" r:id="rId85"/>
    <p:sldId id="2422" r:id="rId86"/>
    <p:sldId id="268" r:id="rId87"/>
    <p:sldId id="2423" r:id="rId88"/>
    <p:sldId id="2424" r:id="rId89"/>
    <p:sldId id="446" r:id="rId90"/>
    <p:sldId id="462" r:id="rId91"/>
    <p:sldId id="464" r:id="rId92"/>
    <p:sldId id="465" r:id="rId93"/>
    <p:sldId id="467" r:id="rId94"/>
    <p:sldId id="468" r:id="rId95"/>
    <p:sldId id="442" r:id="rId96"/>
    <p:sldId id="2425" r:id="rId97"/>
    <p:sldId id="326" r:id="rId98"/>
    <p:sldId id="339" r:id="rId99"/>
    <p:sldId id="373" r:id="rId100"/>
    <p:sldId id="371" r:id="rId101"/>
    <p:sldId id="372" r:id="rId102"/>
    <p:sldId id="353" r:id="rId103"/>
    <p:sldId id="364" r:id="rId104"/>
    <p:sldId id="376" r:id="rId105"/>
    <p:sldId id="374" r:id="rId106"/>
    <p:sldId id="378" r:id="rId107"/>
    <p:sldId id="343" r:id="rId108"/>
    <p:sldId id="379" r:id="rId109"/>
    <p:sldId id="348" r:id="rId110"/>
    <p:sldId id="357" r:id="rId111"/>
    <p:sldId id="375" r:id="rId112"/>
    <p:sldId id="366" r:id="rId11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8" autoAdjust="0"/>
    <p:restoredTop sz="94660"/>
  </p:normalViewPr>
  <p:slideViewPr>
    <p:cSldViewPr>
      <p:cViewPr varScale="1">
        <p:scale>
          <a:sx n="97" d="100"/>
          <a:sy n="97" d="100"/>
        </p:scale>
        <p:origin x="138" y="30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34584"/>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802.11-24/2098r2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802.11-24/2098r2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802.11-24/2098r2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January 2025</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18</a:t>
            </a:fld>
            <a:endParaRPr lang="en-US" dirty="0">
              <a:latin typeface="Times New Roman" charset="0"/>
            </a:endParaRPr>
          </a:p>
        </p:txBody>
      </p:sp>
    </p:spTree>
    <p:extLst>
      <p:ext uri="{BB962C8B-B14F-4D97-AF65-F5344CB8AC3E}">
        <p14:creationId xmlns:p14="http://schemas.microsoft.com/office/powerpoint/2010/main" val="193980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802.11-24/2098r2</a:t>
            </a:r>
          </a:p>
        </p:txBody>
      </p:sp>
      <p:sp>
        <p:nvSpPr>
          <p:cNvPr id="21509" name="Date Placeholder 4"/>
          <p:cNvSpPr>
            <a:spLocks noGrp="1"/>
          </p:cNvSpPr>
          <p:nvPr>
            <p:ph type="dt" sz="quarter" idx="1"/>
          </p:nvPr>
        </p:nvSpPr>
        <p:spPr>
          <a:noFill/>
        </p:spPr>
        <p:txBody>
          <a:bodyPr/>
          <a:lstStyle/>
          <a:p>
            <a:r>
              <a:rPr lang="en-US"/>
              <a:t>January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1764409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802.11-24/2098r2</a:t>
            </a:r>
          </a:p>
        </p:txBody>
      </p:sp>
      <p:sp>
        <p:nvSpPr>
          <p:cNvPr id="21509" name="Date Placeholder 4"/>
          <p:cNvSpPr>
            <a:spLocks noGrp="1"/>
          </p:cNvSpPr>
          <p:nvPr>
            <p:ph type="dt" sz="quarter" idx="1"/>
          </p:nvPr>
        </p:nvSpPr>
        <p:spPr>
          <a:noFill/>
        </p:spPr>
        <p:txBody>
          <a:bodyPr/>
          <a:lstStyle/>
          <a:p>
            <a:r>
              <a:rPr lang="en-US"/>
              <a:t>January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21795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802.11-24/2098r2</a:t>
            </a:r>
          </a:p>
        </p:txBody>
      </p:sp>
      <p:sp>
        <p:nvSpPr>
          <p:cNvPr id="21509" name="Date Placeholder 4"/>
          <p:cNvSpPr>
            <a:spLocks noGrp="1"/>
          </p:cNvSpPr>
          <p:nvPr>
            <p:ph type="dt" sz="quarter" idx="1"/>
          </p:nvPr>
        </p:nvSpPr>
        <p:spPr>
          <a:noFill/>
        </p:spPr>
        <p:txBody>
          <a:bodyPr/>
          <a:lstStyle/>
          <a:p>
            <a:r>
              <a:rPr lang="en-US"/>
              <a:t>January 2025</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1875033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802.11-24/2098r2</a:t>
            </a:r>
          </a:p>
        </p:txBody>
      </p:sp>
      <p:sp>
        <p:nvSpPr>
          <p:cNvPr id="23557" name="Date Placeholder 4"/>
          <p:cNvSpPr>
            <a:spLocks noGrp="1"/>
          </p:cNvSpPr>
          <p:nvPr>
            <p:ph type="dt" sz="quarter" idx="1"/>
          </p:nvPr>
        </p:nvSpPr>
        <p:spPr>
          <a:noFill/>
        </p:spPr>
        <p:txBody>
          <a:bodyPr/>
          <a:lstStyle/>
          <a:p>
            <a:r>
              <a:rPr lang="en-US"/>
              <a:t>January 2025</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188012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802.11-24/2098r2</a:t>
            </a:r>
            <a:endParaRPr lang="en-US"/>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203340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802.11-24/2098r2</a:t>
            </a:r>
            <a:endParaRPr lang="en-US"/>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8892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endParaRPr lang="en-US" dirty="0"/>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264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802.11-24/2098r2</a:t>
            </a:r>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255511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802.11-24/2098r2</a:t>
            </a:r>
          </a:p>
        </p:txBody>
      </p:sp>
      <p:sp>
        <p:nvSpPr>
          <p:cNvPr id="11269" name="Date Placeholder 4"/>
          <p:cNvSpPr>
            <a:spLocks noGrp="1"/>
          </p:cNvSpPr>
          <p:nvPr>
            <p:ph type="dt" sz="quarter" idx="1"/>
          </p:nvPr>
        </p:nvSpPr>
        <p:spPr>
          <a:noFill/>
        </p:spPr>
        <p:txBody>
          <a:bodyPr/>
          <a:lstStyle/>
          <a:p>
            <a:r>
              <a:rPr lang="en-US">
                <a:latin typeface="Times New Roman" charset="0"/>
              </a:rPr>
              <a:t>January 2025</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36</a:t>
            </a:fld>
            <a:endParaRPr lang="en-US">
              <a:latin typeface="Times New Roman" charset="0"/>
            </a:endParaRPr>
          </a:p>
        </p:txBody>
      </p:sp>
    </p:spTree>
    <p:extLst>
      <p:ext uri="{BB962C8B-B14F-4D97-AF65-F5344CB8AC3E}">
        <p14:creationId xmlns:p14="http://schemas.microsoft.com/office/powerpoint/2010/main" val="243667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802.11-24/2098r2</a:t>
            </a:r>
          </a:p>
        </p:txBody>
      </p:sp>
      <p:sp>
        <p:nvSpPr>
          <p:cNvPr id="11269" name="Date Placeholder 4"/>
          <p:cNvSpPr>
            <a:spLocks noGrp="1"/>
          </p:cNvSpPr>
          <p:nvPr>
            <p:ph type="dt" sz="quarter" idx="1"/>
          </p:nvPr>
        </p:nvSpPr>
        <p:spPr>
          <a:noFill/>
        </p:spPr>
        <p:txBody>
          <a:bodyPr/>
          <a:lstStyle/>
          <a:p>
            <a:r>
              <a:rPr lang="en-US">
                <a:latin typeface="Times New Roman" charset="0"/>
              </a:rPr>
              <a:t>January 2025</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3470763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098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3528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802.11-24/2098r2</a:t>
            </a:r>
          </a:p>
        </p:txBody>
      </p:sp>
      <p:sp>
        <p:nvSpPr>
          <p:cNvPr id="5" name="Date Placeholder 4"/>
          <p:cNvSpPr>
            <a:spLocks noGrp="1"/>
          </p:cNvSpPr>
          <p:nvPr>
            <p:ph type="dt"/>
          </p:nvPr>
        </p:nvSpPr>
        <p:spPr/>
        <p:txBody>
          <a:bodyPr/>
          <a:lstStyle/>
          <a:p>
            <a:r>
              <a:rPr lang="en-US"/>
              <a:t>January 2025</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1744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802.11-24/2098r2</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January 2025</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52</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3591067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55F2F6E1-658F-7CE8-EC02-82A0FF255AFE}"/>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54</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2154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55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804FFD6-FEFC-4AC0-0530-DC9C95D8C0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7CD939-9D51-7130-04BA-7C622617B895}"/>
              </a:ext>
            </a:extLst>
          </p:cNvPr>
          <p:cNvSpPr>
            <a:spLocks noGrp="1" noChangeArrowheads="1"/>
          </p:cNvSpPr>
          <p:nvPr>
            <p:ph type="hdr"/>
          </p:nvPr>
        </p:nvSpPr>
        <p:spPr>
          <a:ln/>
        </p:spPr>
        <p:txBody>
          <a:bodyPr/>
          <a:lstStyle/>
          <a:p>
            <a:r>
              <a:rPr lang="en-US"/>
              <a:t>doc.: IEEE 802.11-24/2098r2</a:t>
            </a:r>
          </a:p>
        </p:txBody>
      </p:sp>
      <p:sp>
        <p:nvSpPr>
          <p:cNvPr id="5" name="Rectangle 3">
            <a:extLst>
              <a:ext uri="{FF2B5EF4-FFF2-40B4-BE49-F238E27FC236}">
                <a16:creationId xmlns:a16="http://schemas.microsoft.com/office/drawing/2014/main" id="{DB49675D-2AE9-A29C-8164-A8A23858E105}"/>
              </a:ext>
            </a:extLst>
          </p:cNvPr>
          <p:cNvSpPr>
            <a:spLocks noGrp="1" noChangeArrowheads="1"/>
          </p:cNvSpPr>
          <p:nvPr>
            <p:ph type="dt"/>
          </p:nvPr>
        </p:nvSpPr>
        <p:spPr>
          <a:ln/>
        </p:spPr>
        <p:txBody>
          <a:bodyPr/>
          <a:lstStyle/>
          <a:p>
            <a:r>
              <a:rPr lang="en-US"/>
              <a:t>January 2025</a:t>
            </a:r>
          </a:p>
        </p:txBody>
      </p:sp>
      <p:sp>
        <p:nvSpPr>
          <p:cNvPr id="6" name="Rectangle 6">
            <a:extLst>
              <a:ext uri="{FF2B5EF4-FFF2-40B4-BE49-F238E27FC236}">
                <a16:creationId xmlns:a16="http://schemas.microsoft.com/office/drawing/2014/main" id="{E490015E-B194-D89F-96CA-B0526A305EF9}"/>
              </a:ext>
            </a:extLst>
          </p:cNvPr>
          <p:cNvSpPr>
            <a:spLocks noGrp="1" noChangeArrowheads="1"/>
          </p:cNvSpPr>
          <p:nvPr>
            <p:ph type="ftr"/>
          </p:nvPr>
        </p:nvSpPr>
        <p:spPr>
          <a:ln/>
        </p:spPr>
        <p:txBody>
          <a:bodyPr/>
          <a:lstStyle/>
          <a:p>
            <a:r>
              <a:rPr lang="en-US"/>
              <a:t>Stephen McCann, Huawei</a:t>
            </a:r>
          </a:p>
        </p:txBody>
      </p:sp>
      <p:sp>
        <p:nvSpPr>
          <p:cNvPr id="7" name="Rectangle 7">
            <a:extLst>
              <a:ext uri="{FF2B5EF4-FFF2-40B4-BE49-F238E27FC236}">
                <a16:creationId xmlns:a16="http://schemas.microsoft.com/office/drawing/2014/main" id="{451CAFEF-73CF-A24E-EF35-E28243BA2DFC}"/>
              </a:ext>
            </a:extLst>
          </p:cNvPr>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a:extLst>
              <a:ext uri="{FF2B5EF4-FFF2-40B4-BE49-F238E27FC236}">
                <a16:creationId xmlns:a16="http://schemas.microsoft.com/office/drawing/2014/main" id="{61DC4C9F-25D9-1D94-C84C-50BE045E0659}"/>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EF71A8FE-9701-804F-AD23-D37A185E2DE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2197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64</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endParaRPr lang="en-US" dirty="0"/>
          </a:p>
        </p:txBody>
      </p:sp>
      <p:sp>
        <p:nvSpPr>
          <p:cNvPr id="5" name="Rectangle 3"/>
          <p:cNvSpPr>
            <a:spLocks noGrp="1" noChangeArrowheads="1"/>
          </p:cNvSpPr>
          <p:nvPr>
            <p:ph type="dt"/>
          </p:nvPr>
        </p:nvSpPr>
        <p:spPr>
          <a:ln/>
        </p:spPr>
        <p:txBody>
          <a:bodyPr/>
          <a:lstStyle/>
          <a:p>
            <a:r>
              <a:rPr lang="en-US"/>
              <a:t>January 2025</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950482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802.11-24/2098r2</a:t>
            </a:r>
            <a:endParaRPr lang="en-US" dirty="0"/>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69</a:t>
            </a:fld>
            <a:endParaRPr lang="en-US" dirty="0"/>
          </a:p>
        </p:txBody>
      </p:sp>
    </p:spTree>
    <p:extLst>
      <p:ext uri="{BB962C8B-B14F-4D97-AF65-F5344CB8AC3E}">
        <p14:creationId xmlns:p14="http://schemas.microsoft.com/office/powerpoint/2010/main" val="2166624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802.11-24/2098r2</a:t>
            </a:r>
            <a:endParaRPr lang="en-US" dirty="0"/>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70</a:t>
            </a:fld>
            <a:endParaRPr lang="en-US" dirty="0"/>
          </a:p>
        </p:txBody>
      </p:sp>
    </p:spTree>
    <p:extLst>
      <p:ext uri="{BB962C8B-B14F-4D97-AF65-F5344CB8AC3E}">
        <p14:creationId xmlns:p14="http://schemas.microsoft.com/office/powerpoint/2010/main" val="394625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802.11-24/2098r2</a:t>
            </a:r>
            <a:endParaRPr lang="en-US" dirty="0"/>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71</a:t>
            </a:fld>
            <a:endParaRPr lang="en-US" dirty="0"/>
          </a:p>
        </p:txBody>
      </p:sp>
    </p:spTree>
    <p:extLst>
      <p:ext uri="{BB962C8B-B14F-4D97-AF65-F5344CB8AC3E}">
        <p14:creationId xmlns:p14="http://schemas.microsoft.com/office/powerpoint/2010/main" val="1372868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802.11-24/2098r2</a:t>
            </a:r>
            <a:endParaRPr lang="en-US" dirty="0"/>
          </a:p>
        </p:txBody>
      </p:sp>
      <p:sp>
        <p:nvSpPr>
          <p:cNvPr id="5" name="Date Placeholder 4"/>
          <p:cNvSpPr>
            <a:spLocks noGrp="1"/>
          </p:cNvSpPr>
          <p:nvPr>
            <p:ph type="dt"/>
          </p:nvPr>
        </p:nvSpPr>
        <p:spPr/>
        <p:txBody>
          <a:bodyPr/>
          <a:lstStyle/>
          <a:p>
            <a:r>
              <a:rPr lang="en-US"/>
              <a:t>January 2025</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72</a:t>
            </a:fld>
            <a:endParaRPr lang="en-US" dirty="0"/>
          </a:p>
        </p:txBody>
      </p:sp>
    </p:spTree>
    <p:extLst>
      <p:ext uri="{BB962C8B-B14F-4D97-AF65-F5344CB8AC3E}">
        <p14:creationId xmlns:p14="http://schemas.microsoft.com/office/powerpoint/2010/main" val="4276061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47147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9105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endParaRPr lang="en-US" dirty="0"/>
          </a:p>
        </p:txBody>
      </p:sp>
      <p:sp>
        <p:nvSpPr>
          <p:cNvPr id="5" name="Rectangle 3"/>
          <p:cNvSpPr>
            <a:spLocks noGrp="1" noChangeArrowheads="1"/>
          </p:cNvSpPr>
          <p:nvPr>
            <p:ph type="dt"/>
          </p:nvPr>
        </p:nvSpPr>
        <p:spPr>
          <a:ln/>
        </p:spPr>
        <p:txBody>
          <a:bodyPr/>
          <a:lstStyle/>
          <a:p>
            <a:r>
              <a:rPr lang="en-US"/>
              <a:t>January 2025</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78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3457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632551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7681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7048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07666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87</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92278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802.11-24/2098r2</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January 2025</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88</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695116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802.11-24/2098r2</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January 2025</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95</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09180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96</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395130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35398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1024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4648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31674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394590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104935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331303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457556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18229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5060517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351288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659383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254703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23305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950047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875858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295888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802.11-24/2098r2</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January 2025</a:t>
            </a:r>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8027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6974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802.11-24/2098r2</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79120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802.11-24/2098r2</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January 2025</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17</a:t>
            </a:fld>
            <a:endParaRPr lang="en-US" dirty="0">
              <a:latin typeface="Times New Roman" charset="0"/>
            </a:endParaRPr>
          </a:p>
        </p:txBody>
      </p:sp>
    </p:spTree>
    <p:extLst>
      <p:ext uri="{BB962C8B-B14F-4D97-AF65-F5344CB8AC3E}">
        <p14:creationId xmlns:p14="http://schemas.microsoft.com/office/powerpoint/2010/main" val="221138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340110" cy="276999"/>
          </a:xfrm>
        </p:spPr>
        <p:txBody>
          <a:bodyPr/>
          <a:lstStyle/>
          <a:p>
            <a:pPr>
              <a:defRPr/>
            </a:pPr>
            <a:r>
              <a:rPr lang="en-US"/>
              <a:t>January 2025</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Stephen McCann, Huawei</a:t>
            </a:r>
            <a:endParaRPr lang="en-US" dirty="0"/>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42031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January 2025</a:t>
            </a:r>
            <a:endParaRPr lang="en-US" altLang="ja-JP" dirty="0"/>
          </a:p>
        </p:txBody>
      </p:sp>
    </p:spTree>
    <p:extLst>
      <p:ext uri="{BB962C8B-B14F-4D97-AF65-F5344CB8AC3E}">
        <p14:creationId xmlns:p14="http://schemas.microsoft.com/office/powerpoint/2010/main" val="3020722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2025</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2025</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2025</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2025</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2025</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802.11-24/2098r2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gmail.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100.xml.rels><?xml version="1.0" encoding="UTF-8" standalone="yes"?>
<Relationships xmlns="http://schemas.openxmlformats.org/package/2006/relationships"><Relationship Id="rId8" Type="http://schemas.openxmlformats.org/officeDocument/2006/relationships/hyperlink" Target="https://datatracker.ietf.org/wg/rpp/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hpwan/abou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datatracker.ietf.org/wg/nasr/about/" TargetMode="External"/><Relationship Id="rId5" Type="http://schemas.openxmlformats.org/officeDocument/2006/relationships/hyperlink" Target="https://datatracker.ietf.org/wg/diem/about/" TargetMode="External"/><Relationship Id="rId4" Type="http://schemas.openxmlformats.org/officeDocument/2006/relationships/hyperlink" Target="https://datatracker.ietf.org/wg/alldispatch/about/" TargetMode="External"/><Relationship Id="rId9" Type="http://schemas.openxmlformats.org/officeDocument/2006/relationships/hyperlink" Target="https://datatracker.ietf.org/wg/deepspace/about/"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datatracker.ietf.org/wg/ianabis/about/" TargetMode="External"/><Relationship Id="rId13" Type="http://schemas.openxmlformats.org/officeDocument/2006/relationships/hyperlink" Target="https://datatracker.ietf.org/doc/charter-ietf-opsawg/" TargetMode="External"/><Relationship Id="rId18" Type="http://schemas.openxmlformats.org/officeDocument/2006/relationships/hyperlink" Target="https://datatracker.ietf.org/wg/spring/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tiptop/" TargetMode="External"/><Relationship Id="rId7" Type="http://schemas.openxmlformats.org/officeDocument/2006/relationships/hyperlink" Target="https://datatracker.ietf.org/doc/charter-ietf-diem/" TargetMode="External"/><Relationship Id="rId12" Type="http://schemas.openxmlformats.org/officeDocument/2006/relationships/hyperlink" Target="https://datatracker.ietf.org/wg/opsawg/about/" TargetMode="External"/><Relationship Id="rId17" Type="http://schemas.openxmlformats.org/officeDocument/2006/relationships/hyperlink" Target="https://datatracker.ietf.org/doc/charter-ietf-rpp/" TargetMode="External"/><Relationship Id="rId2" Type="http://schemas.openxmlformats.org/officeDocument/2006/relationships/notesSlide" Target="../notesSlides/notesSlide51.xml"/><Relationship Id="rId16" Type="http://schemas.openxmlformats.org/officeDocument/2006/relationships/hyperlink" Target="https://datatracker.ietf.org/wg/rpp/about/" TargetMode="External"/><Relationship Id="rId20" Type="http://schemas.openxmlformats.org/officeDocument/2006/relationships/hyperlink" Target="https://datatracker.ietf.org/wg/tiptop/about/" TargetMode="External"/><Relationship Id="rId1" Type="http://schemas.openxmlformats.org/officeDocument/2006/relationships/slideLayout" Target="../slideLayouts/slideLayout2.xml"/><Relationship Id="rId6" Type="http://schemas.openxmlformats.org/officeDocument/2006/relationships/hyperlink" Target="https://datatracker.ietf.org/wg/diem/about/" TargetMode="External"/><Relationship Id="rId11" Type="http://schemas.openxmlformats.org/officeDocument/2006/relationships/hyperlink" Target="https://datatracker.ietf.org/doc/charter-ietf-ipsecme/"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roll/" TargetMode="External"/><Relationship Id="rId10" Type="http://schemas.openxmlformats.org/officeDocument/2006/relationships/hyperlink" Target="https://datatracker.ietf.org/wg/ipsecme/about/" TargetMode="External"/><Relationship Id="rId19" Type="http://schemas.openxmlformats.org/officeDocument/2006/relationships/hyperlink" Target="https://datatracker.ietf.org/doc/charter-ietf-spring/"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ianabis/" TargetMode="External"/><Relationship Id="rId14" Type="http://schemas.openxmlformats.org/officeDocument/2006/relationships/hyperlink" Target="https://datatracker.ietf.org/wg/roll/about/"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datatracker.ietf.org/doc/draft-ietf-6lo-nd-gaao/" TargetMode="External"/><Relationship Id="rId4" Type="http://schemas.openxmlformats.org/officeDocument/2006/relationships/hyperlink" Target="https://datatracker.ietf.org/doc/draft-ietf-6lo-path-aware-semantic-addressing/"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draft-ietf-emu-eap-arpa/"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ac-lxsm-lxnm-glu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datatracker.ietf.org/doc/draft-ietf-tls-rfc9147bis/" TargetMode="External"/><Relationship Id="rId5" Type="http://schemas.openxmlformats.org/officeDocument/2006/relationships/hyperlink" Target="https://datatracker.ietf.org/doc/draft-ietf-tls-tls12-frozen/" TargetMode="External"/><Relationship Id="rId4" Type="http://schemas.openxmlformats.org/officeDocument/2006/relationships/hyperlink" Target="https://datatracker.ietf.org/doc/draft-ietf-tls-8773bi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datatracker.ietf.org/doc/draft-ietf-anima-jws-voucher/" TargetMode="Externa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constrained-voucher/"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5" Type="http://schemas.openxmlformats.org/officeDocument/2006/relationships/hyperlink" Target="mailto:montemurro.michael@gmail.com" TargetMode="External"/><Relationship Id="rId10" Type="http://schemas.openxmlformats.org/officeDocument/2006/relationships/hyperlink" Target="mailto:aasterja@qti.qualcomm.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3/11-23-0880-05-0arc-revised-annex-g-containing-example-frame-exchange-sequences.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5/11-25-0150-03-0arc-initial-thoughts-on-arc-misc-802-topic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entor.ieee.org/802.1/dcn/24/1-24-0034-00-Mntg-proposal-to-revise-bit-ordering-material-in-p802revc-d2-0.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4/11-24-2095-07-0arc-arc-sc-agenda-january-2025.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ec/dcn/24/ec-24-0294-00-JTC1-agenda-for-january-2025-mixed-mode.ppt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4/11-24-2073-04-000m-revmf-agenda-january-2025.pptx"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mentor.ieee.org/802.11/dcn/24/11-24-1925-03-000m-revmf-motions.pptx"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4/11-24-2074-17-00bn-tgbn-jan-2025-meeting-agenda.ppt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mentor.ieee.org/802.11/dcn/25/11-25-0014-07-00bn-tgbn-motions-list-part-2.pptx"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entor.ieee.org/802.11/dcn/24/11-24-2082-00-auto-agenda-for-automotive-tig-2025-january.pptx" TargetMode="External"/><Relationship Id="rId7" Type="http://schemas.openxmlformats.org/officeDocument/2006/relationships/hyperlink" Target="https://mentor.ieee.org/802.11/dcn/25/11-25-0159-00-auto-january-2025-kobe-auto-tig-meeting-minutes.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mentor.ieee.org/802.11/dcn/25/11-25-0069-01-auto-follow-up-of-automotive-wlan-use-case-study.pptx" TargetMode="External"/><Relationship Id="rId5" Type="http://schemas.openxmlformats.org/officeDocument/2006/relationships/hyperlink" Target="https://mentor.ieee.org/802.11/dcn/25/11-25-0017-00-auto-mobile-wi-fi.pptx" TargetMode="External"/><Relationship Id="rId4" Type="http://schemas.openxmlformats.org/officeDocument/2006/relationships/hyperlink" Target="https://mentor.ieee.org/802.11/dcn/25/11-25-0070-00-auto-field-considerations-on-wifi-for-vehicles-8203.pptx" TargetMode="Externa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54.xml.rels><?xml version="1.0" encoding="UTF-8" standalone="yes"?>
<Relationships xmlns="http://schemas.openxmlformats.org/package/2006/relationships"><Relationship Id="rId3" Type="http://schemas.openxmlformats.org/officeDocument/2006/relationships/hyperlink" Target="https://mentor.ieee.org/802.15/dcn/24/15-24-0669-06-0000-jan-2025-802-15-agenda.xls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5/dcn/25/15-25-0072-00-04ab-tg4ab-closing-january-2025.ppt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5/dcn/25/15-25-0029-03-04ac-january-opening-and-closing.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5/dcn/25/15-25-0022-01-04ad-tg4ad-agenda-opening-and-closing-report-january-2025.ppt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entor.ieee.org/802.15/dcn/25/15-25-0031-02-04ae-january-opening-and-closing.ppt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5/dcn/25/15-25-0063-01-006a-tg15-6ma-closing-report-for-january-2025.pptx"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entor.ieee.org/802.15/dcn/25/15-25-0030-03-009a-january-opening-and-closing.pptx"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5/dcn/25/15-25-0021-00-016t-comments-submitted-for-2nd-sa-recirculation-of-802-16t-d6-0.xls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mentor.ieee.org/802.18/dcn/24/18-24-0120-05-0000-draft-response-to-vietnam-mic-s-consultation-re-lower-6-ghz-band.pdf" TargetMode="External"/><Relationship Id="rId5" Type="http://schemas.openxmlformats.org/officeDocument/2006/relationships/hyperlink" Target="https://mentor.ieee.org/802.18/dcn/24/18-24-0112-04-0000-proposed-response-to-saudi-arabia-s-cst-consultation-re-6-ghz-afc.pdf" TargetMode="External"/><Relationship Id="rId4" Type="http://schemas.openxmlformats.org/officeDocument/2006/relationships/hyperlink" Target="https://mentor.ieee.org/802.18/dcn/24/18-24-0118-04-0000-draft-response-to-japan-mic-s-consultation-re-special-exemption-system.pdf"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mentor.ieee.org/802.18/documents?is_dcn=3&amp;is_group=0000&amp;is_year=2025" TargetMode="External"/><Relationship Id="rId3" Type="http://schemas.openxmlformats.org/officeDocument/2006/relationships/hyperlink" Target="https://www.arcep.fr/uploads/tx_gspublication/consultation-projdec-frequences-UWB_dec2024.pdf" TargetMode="External"/><Relationship Id="rId7" Type="http://schemas.openxmlformats.org/officeDocument/2006/relationships/hyperlink" Target="https://mentor.ieee.org/802.11/documents?is_dcn=73&amp;is_year=2025"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mentor.ieee.org/802.18/documents?is_dcn=5&amp;is_group=0000&amp;is_year=2025" TargetMode="External"/><Relationship Id="rId5" Type="http://schemas.openxmlformats.org/officeDocument/2006/relationships/hyperlink" Target="https://mentor.ieee.org/802.18/documents?is_dcn=4&amp;is_group=0000&amp;is_year=2025" TargetMode="External"/><Relationship Id="rId4" Type="http://schemas.openxmlformats.org/officeDocument/2006/relationships/hyperlink" Target="https://www.ofcom.org.uk/about-ofcom/annual-reports-and-plans/consultation-ofcoms-plan-of-work-202526/"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8/documents?is_dcn=1&amp;is_year=2025"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s://ken.ieice.org/ken/paper/20250117nc7P/eng/" TargetMode="External"/><Relationship Id="rId13" Type="http://schemas.openxmlformats.org/officeDocument/2006/relationships/hyperlink" Target="https://ken.ieice.org/ken/search/index.php?search_mode=form&amp;year=39&amp;psort=1&amp;pskey=aff%3A%22ATR%22&amp;ps3=1&amp;layout=&amp;lang=eng&amp;term=AFFILIATION" TargetMode="External"/><Relationship Id="rId3" Type="http://schemas.openxmlformats.org/officeDocument/2006/relationships/hyperlink" Target="https://ken.ieice.org/ken/search/index.php?search_mode=form&amp;year=39&amp;psort=1&amp;pskey=author%3A%22Tuncer+Baykas%22&amp;ps2=1&amp;layout=&amp;lang=eng&amp;term=AUTHOR" TargetMode="External"/><Relationship Id="rId7" Type="http://schemas.openxmlformats.org/officeDocument/2006/relationships/hyperlink" Target="https://ken.ieice.org/ken/search/index.php?search_mode=form&amp;year=39&amp;psort=1&amp;pskey=aff%3A%22Wi-SUN+Alliance%22&amp;ps3=1&amp;layout=&amp;lang=eng&amp;term=AFFILIATION" TargetMode="External"/><Relationship Id="rId12" Type="http://schemas.openxmlformats.org/officeDocument/2006/relationships/hyperlink" Target="https://ken.ieice.org/ken/search/index.php?search_mode=form&amp;year=39&amp;psort=1&amp;pskey=author%3A%22Kazuto+Yano%22&amp;ps2=1&amp;layout=&amp;lang=eng&amp;term=AUTHOR" TargetMode="External"/><Relationship Id="rId2" Type="http://schemas.openxmlformats.org/officeDocument/2006/relationships/hyperlink" Target="https://ken.ieice.org/ken/paper/20250117Uc7P/eng/" TargetMode="External"/><Relationship Id="rId1" Type="http://schemas.openxmlformats.org/officeDocument/2006/relationships/slideLayout" Target="../slideLayouts/slideLayout2.xml"/><Relationship Id="rId6" Type="http://schemas.openxmlformats.org/officeDocument/2006/relationships/hyperlink" Target="https://ken.ieice.org/ken/search/index.php?search_mode=form&amp;year=39&amp;psort=1&amp;pskey=author%3A%22Phil+Beecher%22&amp;ps2=1&amp;layout=&amp;lang=eng&amp;term=AUTHOR" TargetMode="External"/><Relationship Id="rId11" Type="http://schemas.openxmlformats.org/officeDocument/2006/relationships/hyperlink" Target="https://ken.ieice.org/ken/paper/20250117ac7p/eng/" TargetMode="External"/><Relationship Id="rId5" Type="http://schemas.openxmlformats.org/officeDocument/2006/relationships/hyperlink" Target="https://ken.ieice.org/ken/paper/20250117Zc7o/eng/" TargetMode="External"/><Relationship Id="rId10" Type="http://schemas.openxmlformats.org/officeDocument/2006/relationships/hyperlink" Target="https://ken.ieice.org/ken/search/index.php?search_mode=form&amp;year=39&amp;psort=1&amp;pskey=aff%3A%22Nagoya+Inst.+of+Tech.%22&amp;ps3=1&amp;layout=&amp;lang=eng&amp;term=AFFILIATION" TargetMode="External"/><Relationship Id="rId4" Type="http://schemas.openxmlformats.org/officeDocument/2006/relationships/hyperlink" Target="https://ken.ieice.org/ken/search/index.php?search_mode=form&amp;year=39&amp;psort=1&amp;pskey=aff%3A%22Ofinno%22&amp;ps3=1&amp;layout=&amp;lang=eng&amp;term=AFFILIATION" TargetMode="External"/><Relationship Id="rId9" Type="http://schemas.openxmlformats.org/officeDocument/2006/relationships/hyperlink" Target="https://ken.ieice.org/ken/search/index.php?search_mode=form&amp;year=39&amp;psort=1&amp;pskey=author%3A%22Daisuke+Anzai%22&amp;ps2=1&amp;layout=&amp;lang=eng&amp;term=AUTHOR" TargetMode="Externa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79.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 Id="rId9" Type="http://schemas.openxmlformats.org/officeDocument/2006/relationships/hyperlink" Target="https://www.ieee802.org/1/files/private/802-REVc-drafts/d2/P802-REVc-d2-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dcn/24/1-24-0034-00-Mntg-proposal-to-revise-bit-ordering-material-in-p802revc-d2-0.doc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wi-fi.org/file-member/october-2024-malaga-member-meetin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wi-fi.org/beacon/dan-jones/propelling-innovation-6-ghz-and-afc-drive-advancements-in-outdoor-wi-fi" TargetMode="External"/><Relationship Id="rId2" Type="http://schemas.openxmlformats.org/officeDocument/2006/relationships/hyperlink" Target="https://www.wi-fi.org/news-events/newsroom/wi-fi-alliance-and-faculty-of-medicine-ramathibodi-hospital-drive-6-ghz-wi-fi" TargetMode="External"/><Relationship Id="rId1" Type="http://schemas.openxmlformats.org/officeDocument/2006/relationships/slideLayout" Target="../slideLayouts/slideLayout2.xml"/><Relationship Id="rId5" Type="http://schemas.openxmlformats.org/officeDocument/2006/relationships/hyperlink" Target="https://www.wi-fi.org/signal/episode-71-6-ghz-wi-fi-and-afc-improves-connectivity-for-all-with-jussi-kiviniemi-of-hamina" TargetMode="External"/><Relationship Id="rId4" Type="http://schemas.openxmlformats.org/officeDocument/2006/relationships/hyperlink" Target="https://www.wi-fi.org/signal/episode-72-wi-fi-brings-connection-to-communities-with-curtis-hill-of-open-broadband"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balliance.com/resource/annual-industry-report-2024/"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balliance.com/wba-program-overview-2024/"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balliancec.com/proejcts-details%20https:/wballiancec.wpenginepowered.com/wp-content/uploads/2024/12/WBA_Roadmap_and_Project_Overview_Q12025-V1.0.0-.pdf"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wirelessglobalcongress.com/apac2025/"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balliance.com/wireless-broadband-alliance-6g-vision-calls-for-greater-industry-collaboration-if-ubiquitous-connectivity-is-to-be-achieved/"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9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rfc-editor.org/info/rfc967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January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2025-01-22</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8D1367B-6D5F-4FA2-B5A2-64C97221EAF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0DA3D3C4-DFF7-4B31-8BB3-920AD2EBF1CA}"/>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51BD02EF-3D6C-43BF-9B54-72347498E19C}"/>
              </a:ext>
            </a:extLst>
          </p:cNvPr>
          <p:cNvSpPr>
            <a:spLocks noGrp="1"/>
          </p:cNvSpPr>
          <p:nvPr>
            <p:ph type="dt" idx="10"/>
          </p:nvPr>
        </p:nvSpPr>
        <p:spPr/>
        <p:txBody>
          <a:bodyPr/>
          <a:lstStyle/>
          <a:p>
            <a:r>
              <a:rPr lang="en-US"/>
              <a:t>January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a:t>
            </a:r>
            <a:r>
              <a:rPr lang="en-US" sz="1600" dirty="0">
                <a:hlinkClick r:id="rId4"/>
              </a:rPr>
              <a:t>gmail</a:t>
            </a:r>
            <a:r>
              <a:rPr lang="en-US" sz="1600" b="0" dirty="0">
                <a:hlinkClick r:id="rId4"/>
              </a:rPr>
              <a:t>.com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en-US" sz="1600" dirty="0"/>
              <a:t>–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dirty="0"/>
              <a:t>– </a:t>
            </a:r>
            <a:r>
              <a:rPr lang="en-US" sz="1600" b="0" dirty="0">
                <a:hlinkClick r:id="rId9"/>
              </a:rPr>
              <a:t>RoyWant@google.com</a:t>
            </a:r>
            <a:endParaRPr lang="en-US" sz="1600" b="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b="0" dirty="0">
                <a:hlinkClick r:id="rId10"/>
              </a:rPr>
              <a:t>claudiodasilva@meta.com</a:t>
            </a:r>
            <a:r>
              <a:rPr lang="en-US" sz="1600" b="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a:t>
            </a:r>
            <a:r>
              <a:rPr lang="en-US" sz="1600" dirty="0">
                <a:hlinkClick r:id="rId11"/>
              </a:rPr>
              <a:t>gmail</a:t>
            </a:r>
            <a:r>
              <a:rPr lang="en-US" sz="1600" b="0" dirty="0">
                <a:hlinkClick r:id="rId11"/>
              </a:rPr>
              <a:t>.com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marL="342900" lvl="1" indent="-342900">
              <a:buFontTx/>
              <a:buChar char="•"/>
            </a:pPr>
            <a:r>
              <a:rPr lang="en-US" sz="1600" b="1" dirty="0" err="1"/>
              <a:t>REVmf</a:t>
            </a:r>
            <a:r>
              <a:rPr lang="en-US" sz="1600" b="1" dirty="0"/>
              <a:t> - Po-kai Huang </a:t>
            </a:r>
            <a:r>
              <a:rPr lang="en-US" sz="1600" dirty="0"/>
              <a:t>– </a:t>
            </a:r>
            <a:r>
              <a:rPr lang="en-US" sz="1600" dirty="0">
                <a:hlinkClick r:id="rId7"/>
              </a:rPr>
              <a:t>po-kai.huang@intel.com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ED0482A5-64CE-4D3E-8635-D275459B6E9F}"/>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14BD9ADE-0A01-4BAA-B070-8E4ED386A08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29A070F8-AA9B-40BF-B06D-4AC4BECA577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829407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121 November 2-8,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256551096"/>
              </p:ext>
            </p:extLst>
          </p:nvPr>
        </p:nvGraphicFramePr>
        <p:xfrm>
          <a:off x="2607221" y="2574504"/>
          <a:ext cx="6977557" cy="314049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err="1">
                          <a:hlinkClick r:id="rId4"/>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1613112944"/>
                  </a:ext>
                </a:extLst>
              </a:tr>
              <a:tr h="523416">
                <a:tc>
                  <a:txBody>
                    <a:bodyPr/>
                    <a:lstStyle/>
                    <a:p>
                      <a:r>
                        <a:rPr lang="en-US" dirty="0">
                          <a:hlinkClick r:id="rId5"/>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6"/>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7"/>
                        </a:rPr>
                        <a:t>hpwan</a:t>
                      </a:r>
                      <a:endParaRPr lang="en-US" dirty="0"/>
                    </a:p>
                  </a:txBody>
                  <a:tcPr anchor="ctr"/>
                </a:tc>
                <a:tc>
                  <a:txBody>
                    <a:bodyPr/>
                    <a:lstStyle/>
                    <a:p>
                      <a:r>
                        <a:rPr lang="en-US" dirty="0"/>
                        <a:t>High Performance Wide Area Network</a:t>
                      </a:r>
                    </a:p>
                  </a:txBody>
                  <a:tcPr anchor="ctr"/>
                </a:tc>
                <a:extLst>
                  <a:ext uri="{0D108BD9-81ED-4DB2-BD59-A6C34878D82A}">
                    <a16:rowId xmlns:a16="http://schemas.microsoft.com/office/drawing/2014/main" val="3624949388"/>
                  </a:ext>
                </a:extLst>
              </a:tr>
              <a:tr h="523416">
                <a:tc>
                  <a:txBody>
                    <a:bodyPr/>
                    <a:lstStyle/>
                    <a:p>
                      <a:r>
                        <a:rPr lang="en-US" dirty="0">
                          <a:hlinkClick r:id="rId8"/>
                        </a:rPr>
                        <a:t>rpp</a:t>
                      </a:r>
                      <a:endParaRPr lang="en-US" dirty="0"/>
                    </a:p>
                  </a:txBody>
                  <a:tcPr anchor="ctr"/>
                </a:tc>
                <a:tc>
                  <a:txBody>
                    <a:bodyPr/>
                    <a:lstStyle/>
                    <a:p>
                      <a:r>
                        <a:rPr lang="en-US" dirty="0"/>
                        <a:t>RESTful Provisioning Protocol</a:t>
                      </a:r>
                    </a:p>
                  </a:txBody>
                  <a:tcPr anchor="ctr"/>
                </a:tc>
                <a:extLst>
                  <a:ext uri="{0D108BD9-81ED-4DB2-BD59-A6C34878D82A}">
                    <a16:rowId xmlns:a16="http://schemas.microsoft.com/office/drawing/2014/main" val="2482951840"/>
                  </a:ext>
                </a:extLst>
              </a:tr>
              <a:tr h="523416">
                <a:tc>
                  <a:txBody>
                    <a:bodyPr/>
                    <a:lstStyle/>
                    <a:p>
                      <a:r>
                        <a:rPr lang="en-US" dirty="0" err="1">
                          <a:hlinkClick r:id="rId9"/>
                        </a:rPr>
                        <a:t>deepspace</a:t>
                      </a:r>
                      <a:endParaRPr lang="en-US" dirty="0"/>
                    </a:p>
                  </a:txBody>
                  <a:tcPr anchor="ctr"/>
                </a:tc>
                <a:tc>
                  <a:txBody>
                    <a:bodyPr/>
                    <a:lstStyle/>
                    <a:p>
                      <a:r>
                        <a:rPr lang="en-US" dirty="0"/>
                        <a:t>Deep Space</a:t>
                      </a:r>
                    </a:p>
                  </a:txBody>
                  <a:tcPr anchor="ctr"/>
                </a:tc>
                <a:extLst>
                  <a:ext uri="{0D108BD9-81ED-4DB2-BD59-A6C34878D82A}">
                    <a16:rowId xmlns:a16="http://schemas.microsoft.com/office/drawing/2014/main" val="1654486431"/>
                  </a:ext>
                </a:extLst>
              </a:tr>
            </a:tbl>
          </a:graphicData>
        </a:graphic>
      </p:graphicFrame>
      <p:sp>
        <p:nvSpPr>
          <p:cNvPr id="3" name="Footer Placeholder 2">
            <a:extLst>
              <a:ext uri="{FF2B5EF4-FFF2-40B4-BE49-F238E27FC236}">
                <a16:creationId xmlns:a16="http://schemas.microsoft.com/office/drawing/2014/main" id="{3EFC4DD1-584F-41B9-BF84-731E912747D9}"/>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E3A1C8C9-B879-4B84-9F4D-02B1A8896666}"/>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Date Placeholder 4">
            <a:extLst>
              <a:ext uri="{FF2B5EF4-FFF2-40B4-BE49-F238E27FC236}">
                <a16:creationId xmlns:a16="http://schemas.microsoft.com/office/drawing/2014/main" id="{51FF875D-682D-4B06-88D4-22A8676D553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5214916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10036310"/>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6"/>
                        </a:rPr>
                        <a:t>diem</a:t>
                      </a:r>
                      <a:endParaRPr lang="en-US" dirty="0"/>
                    </a:p>
                  </a:txBody>
                  <a:tcPr anchor="ctr"/>
                </a:tc>
                <a:tc>
                  <a:txBody>
                    <a:bodyPr/>
                    <a:lstStyle/>
                    <a:p>
                      <a:r>
                        <a:rPr lang="en-US" dirty="0">
                          <a:hlinkClick r:id="rId7"/>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a:hlinkClick r:id="rId8"/>
                        </a:rPr>
                        <a:t>ianabis</a:t>
                      </a:r>
                      <a:endParaRPr lang="en-US" dirty="0"/>
                    </a:p>
                  </a:txBody>
                  <a:tcPr anchor="ctr"/>
                </a:tc>
                <a:tc>
                  <a:txBody>
                    <a:bodyPr/>
                    <a:lstStyle/>
                    <a:p>
                      <a:r>
                        <a:rPr lang="en-US" dirty="0">
                          <a:hlinkClick r:id="rId9"/>
                        </a:rPr>
                        <a:t>Update to IANA Considerations</a:t>
                      </a:r>
                      <a:endParaRPr lang="en-US" dirty="0"/>
                    </a:p>
                  </a:txBody>
                  <a:tcPr anchor="ctr"/>
                </a:tc>
                <a:extLst>
                  <a:ext uri="{0D108BD9-81ED-4DB2-BD59-A6C34878D82A}">
                    <a16:rowId xmlns:a16="http://schemas.microsoft.com/office/drawing/2014/main" val="1578617353"/>
                  </a:ext>
                </a:extLst>
              </a:tr>
              <a:tr h="496614">
                <a:tc>
                  <a:txBody>
                    <a:bodyPr/>
                    <a:lstStyle/>
                    <a:p>
                      <a:r>
                        <a:rPr lang="en-US" dirty="0" err="1">
                          <a:hlinkClick r:id="rId10"/>
                        </a:rPr>
                        <a:t>ipsecme</a:t>
                      </a:r>
                      <a:endParaRPr lang="en-US" dirty="0"/>
                    </a:p>
                  </a:txBody>
                  <a:tcPr anchor="ctr"/>
                </a:tc>
                <a:tc>
                  <a:txBody>
                    <a:bodyPr/>
                    <a:lstStyle/>
                    <a:p>
                      <a:r>
                        <a:rPr lang="en-US" dirty="0">
                          <a:hlinkClick r:id="rId11"/>
                        </a:rPr>
                        <a:t>IP Security Maintenance and Extensions</a:t>
                      </a:r>
                      <a:endParaRPr lang="en-US" dirty="0"/>
                    </a:p>
                  </a:txBody>
                  <a:tcPr anchor="ctr"/>
                </a:tc>
                <a:extLst>
                  <a:ext uri="{0D108BD9-81ED-4DB2-BD59-A6C34878D82A}">
                    <a16:rowId xmlns:a16="http://schemas.microsoft.com/office/drawing/2014/main" val="2352278793"/>
                  </a:ext>
                </a:extLst>
              </a:tr>
              <a:tr h="496614">
                <a:tc>
                  <a:txBody>
                    <a:bodyPr/>
                    <a:lstStyle/>
                    <a:p>
                      <a:r>
                        <a:rPr lang="en-US" dirty="0" err="1">
                          <a:hlinkClick r:id="rId12"/>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4"/>
                        </a:rPr>
                        <a:t>roll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Routing Over Low power and Lossy networks</a:t>
                      </a:r>
                      <a:endParaRPr lang="en-US" sz="1800" b="0" dirty="0"/>
                    </a:p>
                  </a:txBody>
                  <a:tcPr marL="70945" marR="70945" marT="35472" marB="35472" anchor="ctr"/>
                </a:tc>
                <a:extLst>
                  <a:ext uri="{0D108BD9-81ED-4DB2-BD59-A6C34878D82A}">
                    <a16:rowId xmlns:a16="http://schemas.microsoft.com/office/drawing/2014/main" val="487080040"/>
                  </a:ext>
                </a:extLst>
              </a:tr>
              <a:tr h="496614">
                <a:tc>
                  <a:txBody>
                    <a:bodyPr/>
                    <a:lstStyle/>
                    <a:p>
                      <a:r>
                        <a:rPr lang="en-US" dirty="0" err="1">
                          <a:hlinkClick r:id="rId16"/>
                        </a:rPr>
                        <a:t>rpp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RESTful Provisioning Protocol</a:t>
                      </a:r>
                      <a:endParaRPr lang="en-US" sz="1800" b="0" dirty="0"/>
                    </a:p>
                  </a:txBody>
                  <a:tcPr marL="70945" marR="70945" marT="35472" marB="35472" anchor="ctr"/>
                </a:tc>
                <a:extLst>
                  <a:ext uri="{0D108BD9-81ED-4DB2-BD59-A6C34878D82A}">
                    <a16:rowId xmlns:a16="http://schemas.microsoft.com/office/drawing/2014/main" val="2832509286"/>
                  </a:ext>
                </a:extLst>
              </a:tr>
              <a:tr h="496614">
                <a:tc>
                  <a:txBody>
                    <a:bodyPr/>
                    <a:lstStyle/>
                    <a:p>
                      <a:r>
                        <a:rPr lang="en-US" dirty="0">
                          <a:hlinkClick r:id="rId18"/>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r h="496614">
                <a:tc>
                  <a:txBody>
                    <a:bodyPr/>
                    <a:lstStyle/>
                    <a:p>
                      <a:r>
                        <a:rPr lang="en-US" dirty="0">
                          <a:hlinkClick r:id="rId20"/>
                        </a:rPr>
                        <a:t>tiptop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Taking IP To Other Planets</a:t>
                      </a:r>
                      <a:endParaRPr lang="en-US" sz="1800" b="0" dirty="0"/>
                    </a:p>
                  </a:txBody>
                  <a:tcPr marL="70945" marR="70945" marT="35472" marB="35472" anchor="ctr"/>
                </a:tc>
                <a:extLst>
                  <a:ext uri="{0D108BD9-81ED-4DB2-BD59-A6C34878D82A}">
                    <a16:rowId xmlns:a16="http://schemas.microsoft.com/office/drawing/2014/main" val="2177403372"/>
                  </a:ext>
                </a:extLst>
              </a:tr>
            </a:tbl>
          </a:graphicData>
        </a:graphic>
      </p:graphicFrame>
      <p:sp>
        <p:nvSpPr>
          <p:cNvPr id="3" name="Footer Placeholder 2">
            <a:extLst>
              <a:ext uri="{FF2B5EF4-FFF2-40B4-BE49-F238E27FC236}">
                <a16:creationId xmlns:a16="http://schemas.microsoft.com/office/drawing/2014/main" id="{C99A7E5F-F4C5-4A5F-916A-44F5CF5014D7}"/>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7547FD4C-E685-4732-8BE5-96B0F0F95557}"/>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80298BB8-A3A8-4980-88B8-34E65EE23F8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0491421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DCC83DCD-6F66-47C7-BFA8-D7C19062CBE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FEB695A7-3A1D-4551-8DE3-3FED3FAB5262}"/>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FC1AD142-BE46-47FE-BFC7-0D794217396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4004342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(November 2024)</a:t>
            </a:r>
          </a:p>
          <a:p>
            <a:pPr lvl="1">
              <a:lnSpc>
                <a:spcPct val="80000"/>
              </a:lnSpc>
              <a:spcAft>
                <a:spcPts val="600"/>
              </a:spcAft>
            </a:pPr>
            <a:r>
              <a:rPr lang="en-US" sz="1400" dirty="0"/>
              <a:t>New and revised: Generic Address Assignment Option for 6LowPAN Neighbor Discovery: </a:t>
            </a:r>
            <a:r>
              <a:rPr lang="en-US" sz="1400" dirty="0">
                <a:hlinkClick r:id="rId5"/>
              </a:rPr>
              <a:t>https://datatracker.ietf.org/doc/draft-ietf-6lo-nd-gaao/</a:t>
            </a:r>
            <a:r>
              <a:rPr lang="en-US" sz="1400" dirty="0"/>
              <a:t> (November 2024)</a:t>
            </a:r>
          </a:p>
        </p:txBody>
      </p:sp>
      <p:sp>
        <p:nvSpPr>
          <p:cNvPr id="2" name="Footer Placeholder 1">
            <a:extLst>
              <a:ext uri="{FF2B5EF4-FFF2-40B4-BE49-F238E27FC236}">
                <a16:creationId xmlns:a16="http://schemas.microsoft.com/office/drawing/2014/main" id="{9846191E-00FC-4DD0-BD59-235875F0F6A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CDAC0F8-4FF6-4B0F-91F1-12C242FC2798}"/>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76C4D789-736C-4DD4-857E-4B8F055799B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0542139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02EBA48-4795-48AF-A082-AEFF5BAC5EB4}"/>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29B3C58-6364-43F0-BBC6-A35F467DD435}"/>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81891751-F1D9-46E1-8222-334C358C0C9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9490949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In RFC Editor’s queue: Randomized and Changing MAC Address Use Cases and Requirements: </a:t>
            </a:r>
            <a:r>
              <a:rPr lang="en-US" sz="1400" dirty="0">
                <a:hlinkClick r:id="rId4"/>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6E39FF2F-57A2-47AC-A80A-FECE99AF649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16D4075-BBAE-4026-A1D9-D3AB7B588579}"/>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59F63CE2-D843-437E-8F69-D7CF313DB8B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6465212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Submitted to IESG for publication: The </a:t>
            </a:r>
            <a:r>
              <a:rPr lang="en-US" sz="1400" dirty="0" err="1"/>
              <a:t>eap.arpa</a:t>
            </a:r>
            <a:r>
              <a:rPr lang="en-US" sz="1400" dirty="0"/>
              <a:t> domain and EAP provisioning: </a:t>
            </a:r>
            <a:r>
              <a:rPr lang="en-US" sz="1400" dirty="0">
                <a:hlinkClick r:id="rId4"/>
              </a:rPr>
              <a:t>https://datatracker.ietf.org/doc/draft-ietf-emu-eap-arpa/</a:t>
            </a:r>
            <a:r>
              <a:rPr lang="en-US" sz="1400" dirty="0"/>
              <a:t> (January 2025)</a:t>
            </a:r>
          </a:p>
          <a:p>
            <a:pPr lvl="1">
              <a:lnSpc>
                <a:spcPct val="80000"/>
              </a:lnSpc>
              <a:spcAft>
                <a:spcPts val="600"/>
              </a:spcAft>
            </a:pPr>
            <a:r>
              <a:rPr lang="en-US" sz="1400" dirty="0"/>
              <a:t>Revised and still in RFC Editor’s queue and waiting on other document: Tunnel Extensible Authentication Protocol (TEAP) Version 1: </a:t>
            </a:r>
            <a:r>
              <a:rPr lang="en-US" sz="1400" dirty="0">
                <a:hlinkClick r:id="rId5"/>
              </a:rPr>
              <a:t>https://datatracker.ietf.org/doc/draft-ietf-emu-rfc7170bis/</a:t>
            </a:r>
            <a:r>
              <a:rPr lang="en-US" sz="1400" dirty="0"/>
              <a:t> (January 2025)</a:t>
            </a:r>
          </a:p>
        </p:txBody>
      </p:sp>
      <p:sp>
        <p:nvSpPr>
          <p:cNvPr id="2" name="Footer Placeholder 1">
            <a:extLst>
              <a:ext uri="{FF2B5EF4-FFF2-40B4-BE49-F238E27FC236}">
                <a16:creationId xmlns:a16="http://schemas.microsoft.com/office/drawing/2014/main" id="{DF09AB8F-95A5-4580-A8E9-8420B0C7F39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CA1645E-7DC2-4914-9652-548C7923DCB9}"/>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35885F27-0837-4A6C-AC43-EB7395EFD5E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4997492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In IESG Review: A YANG Data Model for Augmenting VPN Service and Network Models with Attachment Circuits: </a:t>
            </a:r>
            <a:r>
              <a:rPr lang="en-US" sz="1400" dirty="0">
                <a:hlinkClick r:id="rId4"/>
              </a:rPr>
              <a:t>https://datatracker.ietf.org/doc/draft-ietf-opsawg-ac-lxsm-lxnm-glue/</a:t>
            </a:r>
            <a:r>
              <a:rPr lang="en-US" sz="1400" dirty="0"/>
              <a:t> (January 2025) [noted as being one of several related YANG attachment circuit Internet-Drafts in progress]</a:t>
            </a: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F72568B-9BA4-4EBE-BBB1-C7FDB8AF218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3A922E0-72DF-434C-843D-FF6EB7BBB680}"/>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31245D84-750F-4FFD-A34F-920AD3457A5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4327751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No updates noted over the preceding two months</a:t>
            </a:r>
          </a:p>
        </p:txBody>
      </p:sp>
      <p:sp>
        <p:nvSpPr>
          <p:cNvPr id="2" name="Footer Placeholder 1">
            <a:extLst>
              <a:ext uri="{FF2B5EF4-FFF2-40B4-BE49-F238E27FC236}">
                <a16:creationId xmlns:a16="http://schemas.microsoft.com/office/drawing/2014/main" id="{703479DD-BECC-4D9B-BB55-F18CADB2976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7078570-8E30-48F1-85FA-1BB862D74B1B}"/>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55BC8423-E706-4E5B-AC7B-F97292CC65D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3791010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TLS 1.3 Extension for Using Certificates with an External Pre-Shared Key: </a:t>
            </a:r>
            <a:r>
              <a:rPr lang="en-US" sz="1400" dirty="0">
                <a:hlinkClick r:id="rId4"/>
              </a:rPr>
              <a:t>https://datatracker.ietf.org/doc/draft-ietf-tls-8773bis/</a:t>
            </a:r>
            <a:r>
              <a:rPr lang="en-US" sz="1400" dirty="0"/>
              <a:t> (January 2025)</a:t>
            </a:r>
          </a:p>
          <a:p>
            <a:pPr lvl="1">
              <a:lnSpc>
                <a:spcPct val="80000"/>
              </a:lnSpc>
              <a:spcAft>
                <a:spcPts val="600"/>
              </a:spcAft>
              <a:defRPr/>
            </a:pPr>
            <a:r>
              <a:rPr lang="en-US" sz="1400" dirty="0"/>
              <a:t>Waiting for AD go-ahead: TLS 1.2 is in Feature Freeze: </a:t>
            </a:r>
            <a:r>
              <a:rPr lang="en-US" sz="1400" dirty="0">
                <a:hlinkClick r:id="rId5"/>
              </a:rPr>
              <a:t>https://datatracker.ietf.org/doc/draft-ietf-tls-tls12-frozen/</a:t>
            </a:r>
            <a:r>
              <a:rPr lang="en-US" sz="1400" dirty="0"/>
              <a:t> (January 2025)</a:t>
            </a:r>
          </a:p>
          <a:p>
            <a:pPr lvl="1">
              <a:lnSpc>
                <a:spcPct val="80000"/>
              </a:lnSpc>
              <a:spcAft>
                <a:spcPts val="600"/>
              </a:spcAft>
              <a:defRPr/>
            </a:pPr>
            <a:r>
              <a:rPr lang="en-US" sz="1400" dirty="0"/>
              <a:t>Adopted: The Datagram Transport Layer Security (DTLS) Protocol Version 1.3:  </a:t>
            </a:r>
            <a:r>
              <a:rPr lang="en-US" sz="1400" dirty="0">
                <a:hlinkClick r:id="rId6"/>
              </a:rPr>
              <a:t>https://datatracker.ietf.org/doc/draft-ietf-tls-rfc9147bis/</a:t>
            </a:r>
            <a:r>
              <a:rPr lang="en-US" sz="1400" dirty="0"/>
              <a:t> (December 2024)</a:t>
            </a:r>
          </a:p>
        </p:txBody>
      </p:sp>
      <p:sp>
        <p:nvSpPr>
          <p:cNvPr id="2" name="Footer Placeholder 1">
            <a:extLst>
              <a:ext uri="{FF2B5EF4-FFF2-40B4-BE49-F238E27FC236}">
                <a16:creationId xmlns:a16="http://schemas.microsoft.com/office/drawing/2014/main" id="{CA9F84E1-FF8F-4012-9718-2A7D6A13630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2A3FC1CD-0DB1-457E-B8F8-E3E6221A98BB}"/>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9DBD58BD-E78F-47D2-BAD8-242C11BE78C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89859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January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a:t>
            </a:r>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endParaRPr lang="en-GB" sz="1600" b="0" dirty="0"/>
          </a:p>
          <a:p>
            <a:r>
              <a:rPr lang="en-GB" sz="1600" dirty="0"/>
              <a:t>11bk</a:t>
            </a:r>
            <a:r>
              <a:rPr lang="en-GB" sz="1600" b="0" dirty="0"/>
              <a:t> – Completed initial SA ballot on D3.0. All 78 Comment resolved. D4.0 should be ready end of the week.</a:t>
            </a:r>
          </a:p>
          <a:p>
            <a:r>
              <a:rPr lang="en-US" sz="1600" dirty="0"/>
              <a:t>11bf </a:t>
            </a:r>
            <a:r>
              <a:rPr lang="en-GB" sz="1600" dirty="0"/>
              <a:t>– </a:t>
            </a:r>
            <a:r>
              <a:rPr lang="en-GB" sz="1600" b="0" dirty="0"/>
              <a:t>Currently in SA recirc 2; closes Friday on D7.0. Most likely the final recirc. Then waiting for 11bk to move forward.</a:t>
            </a:r>
          </a:p>
          <a:p>
            <a:r>
              <a:rPr lang="en-GB" sz="1600" dirty="0"/>
              <a:t>11bi – </a:t>
            </a:r>
            <a:r>
              <a:rPr lang="en-GB" sz="1600" b="0" dirty="0"/>
              <a:t>D0.7 is available. 58 comments need to be resolved, 24 ready for motion. Still expect D1.0 to go to initial WG ballot out of January. </a:t>
            </a:r>
          </a:p>
          <a:p>
            <a:r>
              <a:rPr lang="en-GB" sz="1600" dirty="0"/>
              <a:t>11bn </a:t>
            </a:r>
            <a:r>
              <a:rPr lang="en-GB" sz="1600" b="0" dirty="0"/>
              <a:t>– Plan to run a motion to approve D0.1 this session. Should be available February.</a:t>
            </a:r>
          </a:p>
          <a:p>
            <a:r>
              <a:rPr lang="en-GB" sz="1600" dirty="0" err="1"/>
              <a:t>REVmf</a:t>
            </a:r>
            <a:r>
              <a:rPr lang="en-GB" sz="1600" b="0" dirty="0"/>
              <a:t> – Plan to have the initial draft 0.0 from published version. Then have D0.1 with 11bh and D0.2 with 11be. Implement approved changes to date in D1.0 coming out of May session (might be July).</a:t>
            </a:r>
          </a:p>
          <a:p>
            <a:endParaRPr lang="en-GB" sz="1600" b="0" dirty="0"/>
          </a:p>
          <a:p>
            <a:r>
              <a:rPr lang="en-GB" sz="1400" b="0" dirty="0"/>
              <a:t> </a:t>
            </a:r>
            <a:endParaRPr lang="en-GB" sz="2000" dirty="0"/>
          </a:p>
        </p:txBody>
      </p:sp>
      <p:sp>
        <p:nvSpPr>
          <p:cNvPr id="3" name="Footer Placeholder 2">
            <a:extLst>
              <a:ext uri="{FF2B5EF4-FFF2-40B4-BE49-F238E27FC236}">
                <a16:creationId xmlns:a16="http://schemas.microsoft.com/office/drawing/2014/main" id="{D4540251-46AE-46B1-80B3-D16BD5C7A860}"/>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E9B1E915-ECF0-444C-80A0-B789B6713AF0}"/>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8" name="Date Placeholder 7">
            <a:extLst>
              <a:ext uri="{FF2B5EF4-FFF2-40B4-BE49-F238E27FC236}">
                <a16:creationId xmlns:a16="http://schemas.microsoft.com/office/drawing/2014/main" id="{E5AD6BE5-6BA2-417D-8CF7-5343574F5D2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800609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(Still) In WGLC: Reliable and Available Wireless Architecture: </a:t>
            </a:r>
            <a:r>
              <a:rPr lang="en-US" sz="1400" dirty="0">
                <a:hlinkClick r:id="rId4"/>
              </a:rPr>
              <a:t>https://datatracker.ietf.org/doc/draft-ietf-raw-architecture/</a:t>
            </a:r>
            <a:r>
              <a:rPr lang="en-US" sz="1400" dirty="0"/>
              <a:t> (November 2024)</a:t>
            </a:r>
          </a:p>
          <a:p>
            <a:pPr lvl="1"/>
            <a:r>
              <a:rPr lang="en-US" sz="1400" dirty="0"/>
              <a:t>In IESG evaluation: Reliable and Available Wireless Technologies: </a:t>
            </a:r>
            <a:r>
              <a:rPr lang="en-US" sz="1400" dirty="0">
                <a:hlinkClick r:id="rId5"/>
              </a:rPr>
              <a:t>https://datatracker.ietf.org/doc/draft-ietf-raw-technologies/</a:t>
            </a:r>
            <a:r>
              <a:rPr lang="en-US" sz="1400" dirty="0"/>
              <a:t> (October 2024)</a:t>
            </a:r>
          </a:p>
        </p:txBody>
      </p:sp>
      <p:sp>
        <p:nvSpPr>
          <p:cNvPr id="2" name="Footer Placeholder 1">
            <a:extLst>
              <a:ext uri="{FF2B5EF4-FFF2-40B4-BE49-F238E27FC236}">
                <a16:creationId xmlns:a16="http://schemas.microsoft.com/office/drawing/2014/main" id="{812FAF52-DB6A-4407-846B-A1744320929A}"/>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2B07D01-17F8-40E4-B5DA-9A16DA22AC6B}"/>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E896E865-2DE3-4C1B-BCA7-9A154A8948B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8705141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In WG Last Call: Constrained Bootstrapping Remote Secure Key Infrastructure (</a:t>
            </a:r>
            <a:r>
              <a:rPr lang="en-US" sz="1400" dirty="0" err="1"/>
              <a:t>cBRSKI</a:t>
            </a:r>
            <a:r>
              <a:rPr lang="en-US" sz="1400" dirty="0"/>
              <a:t>): </a:t>
            </a:r>
            <a:r>
              <a:rPr lang="en-US" sz="1400" dirty="0">
                <a:hlinkClick r:id="rId4"/>
              </a:rPr>
              <a:t>https://datatracker.ietf.org/doc/draft-ietf-anima-constrained-voucher/</a:t>
            </a:r>
            <a:r>
              <a:rPr lang="en-US" sz="1400" dirty="0"/>
              <a:t> (January 2025)</a:t>
            </a:r>
          </a:p>
          <a:p>
            <a:pPr lvl="1">
              <a:lnSpc>
                <a:spcPct val="80000"/>
              </a:lnSpc>
              <a:spcAft>
                <a:spcPts val="600"/>
              </a:spcAft>
              <a:defRPr/>
            </a:pPr>
            <a:r>
              <a:rPr lang="en-US" sz="1400" dirty="0"/>
              <a:t>Submitted to IESG for publication and in AD evaluation: BRSKI with Pledge in Responder Mode (BRSKI-PRM): </a:t>
            </a:r>
            <a:r>
              <a:rPr lang="en-US" sz="1400" dirty="0">
                <a:hlinkClick r:id="rId5"/>
              </a:rPr>
              <a:t>https://datatracker.ietf.org/doc/draft-ietf-anima-brski-prm/</a:t>
            </a:r>
            <a:r>
              <a:rPr lang="en-US" sz="1400" dirty="0"/>
              <a:t> (January 2025)</a:t>
            </a:r>
          </a:p>
          <a:p>
            <a:pPr lvl="1">
              <a:lnSpc>
                <a:spcPct val="80000"/>
              </a:lnSpc>
              <a:spcAft>
                <a:spcPts val="600"/>
              </a:spcAft>
              <a:defRPr/>
            </a:pPr>
            <a:r>
              <a:rPr lang="en-US" sz="1400" dirty="0"/>
              <a:t>Revision requested by IESG: JWS signed Voucher Artifacts for Bootstrapping Protocols: </a:t>
            </a:r>
            <a:r>
              <a:rPr lang="en-US" sz="1400" dirty="0">
                <a:hlinkClick r:id="rId6"/>
              </a:rPr>
              <a:t>https://datatracker.ietf.org/doc/draft-ietf-anima-jws-voucher/</a:t>
            </a:r>
            <a:r>
              <a:rPr lang="en-US" sz="1400" dirty="0"/>
              <a:t> (November 2024)</a:t>
            </a: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86C92A9-E8B0-4F8A-BFF9-EBC325AF7D8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4F5D28C4-32B3-402B-B045-41F1E7075353}"/>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138AB918-F4BD-40E7-952E-E16D6F07AE4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410582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BF8FFC3C-2F1E-4299-9287-868AD22161D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4CB4F95-11F1-45D8-A5F0-F9F73B016244}"/>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18C78AC2-F848-4311-BB97-9EC3D8D8D95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99052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1065703223"/>
              </p:ext>
            </p:extLst>
          </p:nvPr>
        </p:nvGraphicFramePr>
        <p:xfrm>
          <a:off x="969950" y="2743200"/>
          <a:ext cx="10665885" cy="3546696"/>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69DE5238-714F-4F06-98C8-BB4E43249F51}"/>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E97AF22-84CA-493A-8229-CE142921729B}"/>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B7FC6A3F-52F2-4B6B-9CF9-9F3A01DB12C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1283440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2573265"/>
              </p:ext>
            </p:extLst>
          </p:nvPr>
        </p:nvGraphicFramePr>
        <p:xfrm>
          <a:off x="737392" y="1521960"/>
          <a:ext cx="9930611" cy="40529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513430">
                  <a:extLst>
                    <a:ext uri="{9D8B030D-6E8A-4147-A177-3AD203B41FA5}">
                      <a16:colId xmlns:a16="http://schemas.microsoft.com/office/drawing/2014/main" val="1031708747"/>
                    </a:ext>
                  </a:extLst>
                </a:gridCol>
                <a:gridCol w="141618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January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200A5278-34C0-4752-9120-45B3E559F4B6}"/>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116876FE-62EE-4FFD-853C-C66E83AFE3B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11" name="Date Placeholder 10">
            <a:extLst>
              <a:ext uri="{FF2B5EF4-FFF2-40B4-BE49-F238E27FC236}">
                <a16:creationId xmlns:a16="http://schemas.microsoft.com/office/drawing/2014/main" id="{2DEEEAFC-6C85-423A-9214-BC2C1D49E63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311003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xfrm>
            <a:off x="906102" y="1815978"/>
            <a:ext cx="10361084" cy="4113213"/>
          </a:xfrm>
          <a:ln/>
        </p:spPr>
        <p:txBody>
          <a:bodyPr/>
          <a:lstStyle/>
          <a:p>
            <a:r>
              <a:rPr lang="en-US" sz="2000" dirty="0"/>
              <a:t>Publication editor creates a marked-up PDF with editorial changes highlighted</a:t>
            </a:r>
          </a:p>
          <a:p>
            <a:r>
              <a:rPr lang="en-US" sz="2000" dirty="0"/>
              <a:t>802.11 WG technical editor forms a review committee, which includes:</a:t>
            </a:r>
          </a:p>
          <a:p>
            <a:r>
              <a:rPr lang="en-US" sz="2000" dirty="0"/>
              <a:t>	- TG editor(s) +WG editor(s) + TG chair + others. </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 </a:t>
            </a:r>
          </a:p>
          <a:p>
            <a:pPr lvl="1"/>
            <a:r>
              <a:rPr lang="en-US" sz="1800" dirty="0"/>
              <a:t>	- for example, the order in the Beacon frame body table should not be changed</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FBE10090-1D04-4D85-9DEA-58A6955BC2C3}"/>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E2E27A18-86E1-4468-BD31-EEA3F5725BDA}"/>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3EF411EC-93CD-41D1-9F0D-0697D29D10E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582938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a:t>
            </a:r>
          </a:p>
        </p:txBody>
      </p:sp>
      <p:sp>
        <p:nvSpPr>
          <p:cNvPr id="9218" name="Rectangle 2"/>
          <p:cNvSpPr>
            <a:spLocks noGrp="1" noChangeArrowheads="1"/>
          </p:cNvSpPr>
          <p:nvPr>
            <p:ph idx="1"/>
          </p:nvPr>
        </p:nvSpPr>
        <p:spPr>
          <a:xfrm>
            <a:off x="761999" y="1611297"/>
            <a:ext cx="5085693"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a:t>
            </a:r>
            <a:r>
              <a:rPr lang="en-US" sz="1600" dirty="0">
                <a:hlinkClick r:id="rId3"/>
              </a:rPr>
              <a:t>gmail</a:t>
            </a:r>
            <a:r>
              <a:rPr lang="en-US" sz="1600" b="0" dirty="0">
                <a:hlinkClick r:id="rId3"/>
              </a:rPr>
              <a:t>.com</a:t>
            </a:r>
            <a:endParaRPr lang="en-US" sz="1600" b="1" dirty="0"/>
          </a:p>
          <a:p>
            <a:pPr>
              <a:buFont typeface="Courier New" panose="02070309020205020404" pitchFamily="49" charset="0"/>
              <a:buChar char="o"/>
            </a:pPr>
            <a:r>
              <a:rPr lang="en-US" sz="1600" b="0" dirty="0"/>
              <a:t>Edward Au: </a:t>
            </a:r>
            <a:r>
              <a:rPr lang="en-US" sz="1600" u="sng" dirty="0">
                <a:hlinkClick r:id="rId4"/>
              </a:rPr>
              <a:t>edward.ks.au@gmail.com</a:t>
            </a:r>
            <a:r>
              <a:rPr lang="en-US" sz="160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dirty="0">
                <a:hlinkClick r:id="rId7"/>
              </a:rPr>
              <a:t>carol@ansley.com</a:t>
            </a:r>
            <a:endParaRPr lang="en-US" sz="1600" dirty="0"/>
          </a:p>
          <a:p>
            <a:pPr>
              <a:buFont typeface="Courier New" panose="02070309020205020404" pitchFamily="49" charset="0"/>
              <a:buChar char="o"/>
            </a:pPr>
            <a:r>
              <a:rPr lang="en-US" sz="1600" b="0" dirty="0"/>
              <a:t>Po-kai Huang: </a:t>
            </a:r>
            <a:r>
              <a:rPr lang="en-US" sz="1600" dirty="0">
                <a:hlinkClick r:id="rId8"/>
              </a:rPr>
              <a:t>po-kai.huang@intel.com</a:t>
            </a:r>
            <a:r>
              <a:rPr lang="en-US" sz="1600" dirty="0"/>
              <a:t> </a:t>
            </a:r>
            <a:endParaRPr lang="en-US" sz="1600" b="0" dirty="0"/>
          </a:p>
          <a:p>
            <a:pPr>
              <a:buFont typeface="Courier New" panose="02070309020205020404" pitchFamily="49" charset="0"/>
              <a:buChar char="o"/>
            </a:pPr>
            <a:r>
              <a:rPr lang="en-US" sz="1600" b="0" dirty="0"/>
              <a:t>?</a:t>
            </a:r>
            <a:endParaRPr lang="en-US" sz="2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344308" y="1600200"/>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(lead); </a:t>
            </a:r>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a:t>
            </a:r>
          </a:p>
          <a:p>
            <a:pPr>
              <a:buFont typeface="Courier New" panose="02070309020205020404" pitchFamily="49" charset="0"/>
              <a:buChar char="o"/>
            </a:pPr>
            <a:r>
              <a:rPr lang="en-US" sz="1600" b="0" kern="0" dirty="0"/>
              <a:t>?</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a:t>
            </a:r>
          </a:p>
          <a:p>
            <a:pPr>
              <a:buFont typeface="Courier New" panose="02070309020205020404" pitchFamily="49" charset="0"/>
              <a:buChar char="o"/>
            </a:pPr>
            <a:r>
              <a:rPr lang="en-US" sz="1600" b="0" kern="0" dirty="0"/>
              <a:t>Alfred Asterjadhi: </a:t>
            </a:r>
            <a:r>
              <a:rPr lang="en-US" sz="1600" b="0" kern="0" dirty="0">
                <a:hlinkClick r:id="rId10"/>
              </a:rPr>
              <a:t>aasterja@qti.qualcomm.com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 </a:t>
            </a:r>
          </a:p>
          <a:p>
            <a:pPr>
              <a:buFont typeface="Courier New" panose="02070309020205020404" pitchFamily="49" charset="0"/>
              <a:buChar char="o"/>
            </a:pPr>
            <a:r>
              <a:rPr lang="en-US" sz="1600" b="0" kern="0" dirty="0"/>
              <a:t>Carol Ansley </a:t>
            </a:r>
          </a:p>
          <a:p>
            <a:pPr>
              <a:buFont typeface="Courier New" panose="02070309020205020404" pitchFamily="49" charset="0"/>
              <a:buChar char="o"/>
            </a:pPr>
            <a:r>
              <a:rPr lang="en-US" sz="1600" b="0" kern="0" dirty="0"/>
              <a:t>?</a:t>
            </a:r>
          </a:p>
          <a:p>
            <a:endParaRPr lang="en-US" sz="2000" kern="0" dirty="0"/>
          </a:p>
        </p:txBody>
      </p:sp>
      <p:sp>
        <p:nvSpPr>
          <p:cNvPr id="7" name="Footer Placeholder 6">
            <a:extLst>
              <a:ext uri="{FF2B5EF4-FFF2-40B4-BE49-F238E27FC236}">
                <a16:creationId xmlns:a16="http://schemas.microsoft.com/office/drawing/2014/main" id="{A33CEE17-2D01-4BBC-A9C0-886E35DDDBA2}"/>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52F822D-4C7A-4AD8-82D3-157EBC7A6308}"/>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7D787AFE-29C7-4678-8552-8BBC3B6961C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7781807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EAF6A656-553D-4CB8-989F-AE6724ED4D3D}"/>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F1602F05-F4AF-4396-A8BC-A5731A7ED713}"/>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D104E7A3-3A96-4BD7-80E4-B09B2D10A6B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8921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AM 1</a:t>
            </a:r>
          </a:p>
          <a:p>
            <a:pPr marL="685800" lvl="2" indent="-342900">
              <a:lnSpc>
                <a:spcPct val="90000"/>
              </a:lnSpc>
            </a:pPr>
            <a:r>
              <a:rPr lang="en-US" sz="2000" b="1" i="1" dirty="0"/>
              <a:t>Agenda:</a:t>
            </a:r>
            <a:r>
              <a:rPr lang="en-US" sz="2000" dirty="0"/>
              <a:t> 11-24/2078r0</a:t>
            </a:r>
          </a:p>
          <a:p>
            <a:pPr marL="685800" lvl="2" indent="-342900">
              <a:lnSpc>
                <a:spcPct val="90000"/>
              </a:lnSpc>
            </a:pPr>
            <a:r>
              <a:rPr lang="en-US" sz="2000" b="1" i="1" dirty="0"/>
              <a:t>SP and Motion Booklet</a:t>
            </a:r>
            <a:r>
              <a:rPr lang="en-US" sz="2000" dirty="0"/>
              <a:t>: 11-24/765r3</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Two technical presentations: a lot of discussions</a:t>
            </a:r>
          </a:p>
          <a:p>
            <a:pPr marL="685800" lvl="2" indent="-342900">
              <a:lnSpc>
                <a:spcPct val="90000"/>
              </a:lnSpc>
            </a:pPr>
            <a:endParaRPr lang="en-US" dirty="0"/>
          </a:p>
          <a:p>
            <a:pPr marL="685800" lvl="2" indent="-342900">
              <a:lnSpc>
                <a:spcPct val="90000"/>
              </a:lnSpc>
            </a:pPr>
            <a:r>
              <a:rPr lang="en-US" sz="2000" dirty="0"/>
              <a:t>Approved minutes of AIML SC for November 2024 Plenary: 11-24/2003r0</a:t>
            </a:r>
          </a:p>
          <a:p>
            <a:pPr marL="685800" lvl="2" indent="-342900">
              <a:lnSpc>
                <a:spcPct val="90000"/>
              </a:lnSpc>
            </a:pPr>
            <a:endParaRPr lang="en-US" sz="2000" dirty="0"/>
          </a:p>
          <a:p>
            <a:pPr marL="685800" lvl="2" indent="-342900">
              <a:lnSpc>
                <a:spcPct val="90000"/>
              </a:lnSpc>
            </a:pPr>
            <a:r>
              <a:rPr lang="en-US" sz="2000" dirty="0"/>
              <a:t>Approved the AIML SC 1</a:t>
            </a:r>
            <a:r>
              <a:rPr lang="en-US" sz="2000" baseline="30000" dirty="0"/>
              <a:t>st</a:t>
            </a:r>
            <a:r>
              <a:rPr lang="en-US" sz="2000" dirty="0"/>
              <a:t> Technical Report Draft Outline </a:t>
            </a:r>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AI/ML Standing Committee</a:t>
            </a:r>
          </a:p>
        </p:txBody>
      </p:sp>
      <p:sp>
        <p:nvSpPr>
          <p:cNvPr id="3" name="Footer Placeholder 2">
            <a:extLst>
              <a:ext uri="{FF2B5EF4-FFF2-40B4-BE49-F238E27FC236}">
                <a16:creationId xmlns:a16="http://schemas.microsoft.com/office/drawing/2014/main" id="{EF6AB470-69D8-4BE7-A5A0-62E8BACAD685}"/>
              </a:ext>
            </a:extLst>
          </p:cNvPr>
          <p:cNvSpPr>
            <a:spLocks noGrp="1"/>
          </p:cNvSpPr>
          <p:nvPr>
            <p:ph type="ftr" sz="quarter" idx="11"/>
          </p:nvPr>
        </p:nvSpPr>
        <p:spPr/>
        <p:txBody>
          <a:bodyPr/>
          <a:lstStyle/>
          <a:p>
            <a:pPr>
              <a:defRPr/>
            </a:pPr>
            <a:r>
              <a:rPr lang="en-US"/>
              <a:t>Stephen McCann, Huawei</a:t>
            </a:r>
            <a:endParaRPr lang="en-US" dirty="0"/>
          </a:p>
        </p:txBody>
      </p:sp>
      <p:sp>
        <p:nvSpPr>
          <p:cNvPr id="4" name="Slide Number Placeholder 3">
            <a:extLst>
              <a:ext uri="{FF2B5EF4-FFF2-40B4-BE49-F238E27FC236}">
                <a16:creationId xmlns:a16="http://schemas.microsoft.com/office/drawing/2014/main" id="{FCBE5035-4015-414E-AF32-722F09594D1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17</a:t>
            </a:fld>
            <a:endParaRPr lang="en-US" dirty="0"/>
          </a:p>
        </p:txBody>
      </p:sp>
      <p:sp>
        <p:nvSpPr>
          <p:cNvPr id="5" name="Date Placeholder 4">
            <a:extLst>
              <a:ext uri="{FF2B5EF4-FFF2-40B4-BE49-F238E27FC236}">
                <a16:creationId xmlns:a16="http://schemas.microsoft.com/office/drawing/2014/main" id="{5026E0EB-36A3-4B78-90E6-493B62B010E5}"/>
              </a:ext>
            </a:extLst>
          </p:cNvPr>
          <p:cNvSpPr>
            <a:spLocks noGrp="1"/>
          </p:cNvSpPr>
          <p:nvPr>
            <p:ph type="dt" sz="half" idx="10"/>
          </p:nvPr>
        </p:nvSpPr>
        <p:spPr/>
        <p:txBody>
          <a:bodyPr/>
          <a:lstStyle/>
          <a:p>
            <a:pPr>
              <a:defRPr/>
            </a:pPr>
            <a:r>
              <a:rPr lang="en-US"/>
              <a:t>January 2025</a:t>
            </a:r>
            <a:endParaRPr lang="en-US" dirty="0"/>
          </a:p>
        </p:txBody>
      </p:sp>
    </p:spTree>
    <p:extLst>
      <p:ext uri="{BB962C8B-B14F-4D97-AF65-F5344CB8AC3E}">
        <p14:creationId xmlns:p14="http://schemas.microsoft.com/office/powerpoint/2010/main" val="384913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March 2025</a:t>
            </a:r>
          </a:p>
        </p:txBody>
      </p:sp>
      <p:sp>
        <p:nvSpPr>
          <p:cNvPr id="3" name="Footer Placeholder 2">
            <a:extLst>
              <a:ext uri="{FF2B5EF4-FFF2-40B4-BE49-F238E27FC236}">
                <a16:creationId xmlns:a16="http://schemas.microsoft.com/office/drawing/2014/main" id="{4ED5E369-F0A4-4282-8954-D15C414342EC}"/>
              </a:ext>
            </a:extLst>
          </p:cNvPr>
          <p:cNvSpPr>
            <a:spLocks noGrp="1"/>
          </p:cNvSpPr>
          <p:nvPr>
            <p:ph type="ftr" sz="quarter" idx="11"/>
          </p:nvPr>
        </p:nvSpPr>
        <p:spPr/>
        <p:txBody>
          <a:bodyPr/>
          <a:lstStyle/>
          <a:p>
            <a:pPr>
              <a:defRPr/>
            </a:pPr>
            <a:r>
              <a:rPr lang="en-US"/>
              <a:t>Stephen McCann, Huawei</a:t>
            </a:r>
            <a:endParaRPr lang="en-US" dirty="0"/>
          </a:p>
        </p:txBody>
      </p:sp>
      <p:sp>
        <p:nvSpPr>
          <p:cNvPr id="5" name="Slide Number Placeholder 4">
            <a:extLst>
              <a:ext uri="{FF2B5EF4-FFF2-40B4-BE49-F238E27FC236}">
                <a16:creationId xmlns:a16="http://schemas.microsoft.com/office/drawing/2014/main" id="{5C1FFEF2-5AD0-488A-8BCE-8B6C8F399F4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18</a:t>
            </a:fld>
            <a:endParaRPr lang="en-US" dirty="0"/>
          </a:p>
        </p:txBody>
      </p:sp>
      <p:sp>
        <p:nvSpPr>
          <p:cNvPr id="6" name="Date Placeholder 5">
            <a:extLst>
              <a:ext uri="{FF2B5EF4-FFF2-40B4-BE49-F238E27FC236}">
                <a16:creationId xmlns:a16="http://schemas.microsoft.com/office/drawing/2014/main" id="{CC3F6159-7EAC-41DD-B1EC-84C9FB5881EC}"/>
              </a:ext>
            </a:extLst>
          </p:cNvPr>
          <p:cNvSpPr>
            <a:spLocks noGrp="1"/>
          </p:cNvSpPr>
          <p:nvPr>
            <p:ph type="dt" sz="half" idx="10"/>
          </p:nvPr>
        </p:nvSpPr>
        <p:spPr/>
        <p:txBody>
          <a:bodyPr/>
          <a:lstStyle/>
          <a:p>
            <a:pPr>
              <a:defRPr/>
            </a:pPr>
            <a:r>
              <a:rPr lang="en-US"/>
              <a:t>January 2025</a:t>
            </a:r>
            <a:endParaRPr lang="en-US" dirty="0"/>
          </a:p>
        </p:txBody>
      </p:sp>
    </p:spTree>
    <p:extLst>
      <p:ext uri="{BB962C8B-B14F-4D97-AF65-F5344CB8AC3E}">
        <p14:creationId xmlns:p14="http://schemas.microsoft.com/office/powerpoint/2010/main" val="3793913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937373"/>
            <a:ext cx="7772400" cy="609600"/>
          </a:xfrm>
        </p:spPr>
        <p:txBody>
          <a:bodyPr/>
          <a:lstStyle/>
          <a:p>
            <a:r>
              <a:rPr lang="en-US" dirty="0"/>
              <a:t>ARC Standing Committee</a:t>
            </a:r>
            <a:br>
              <a:rPr lang="en-US" dirty="0"/>
            </a:br>
            <a:r>
              <a:rPr lang="en-US" dirty="0"/>
              <a:t>Annex G update/replacement</a:t>
            </a:r>
          </a:p>
        </p:txBody>
      </p:sp>
      <p:sp>
        <p:nvSpPr>
          <p:cNvPr id="15366" name="Rectangle 3"/>
          <p:cNvSpPr>
            <a:spLocks noGrp="1" noChangeArrowheads="1"/>
          </p:cNvSpPr>
          <p:nvPr>
            <p:ph type="body" idx="1"/>
          </p:nvPr>
        </p:nvSpPr>
        <p:spPr>
          <a:xfrm>
            <a:off x="1921927" y="1797050"/>
            <a:ext cx="8458200" cy="4572000"/>
          </a:xfrm>
        </p:spPr>
        <p:txBody>
          <a:bodyPr/>
          <a:lstStyle/>
          <a:p>
            <a:pPr>
              <a:lnSpc>
                <a:spcPct val="90000"/>
              </a:lnSpc>
              <a:spcBef>
                <a:spcPts val="300"/>
              </a:spcBef>
              <a:defRPr/>
            </a:pPr>
            <a:r>
              <a:rPr lang="en-US" dirty="0">
                <a:solidFill>
                  <a:srgbClr val="000000"/>
                </a:solidFill>
                <a:ea typeface="Calibri" panose="020F0502020204030204" pitchFamily="34" charset="0"/>
              </a:rPr>
              <a:t>Continued discussion on the proposal for Annex G replacement in </a:t>
            </a:r>
            <a:r>
              <a:rPr lang="en-US" dirty="0">
                <a:solidFill>
                  <a:srgbClr val="000000"/>
                </a:solidFill>
                <a:ea typeface="Calibri" panose="020F0502020204030204" pitchFamily="34" charset="0"/>
                <a:hlinkClick r:id="rId3"/>
              </a:rPr>
              <a:t>11-23/0880r5</a:t>
            </a:r>
            <a:r>
              <a:rPr lang="en-US" dirty="0">
                <a:solidFill>
                  <a:srgbClr val="000000"/>
                </a:solidFill>
                <a:ea typeface="Calibri" panose="020F0502020204030204" pitchFamily="34" charset="0"/>
              </a:rPr>
              <a:t>.  </a:t>
            </a:r>
          </a:p>
          <a:p>
            <a:pPr>
              <a:lnSpc>
                <a:spcPct val="90000"/>
              </a:lnSpc>
              <a:spcBef>
                <a:spcPts val="300"/>
              </a:spcBef>
              <a:defRPr/>
            </a:pPr>
            <a:r>
              <a:rPr lang="en-US" dirty="0">
                <a:solidFill>
                  <a:srgbClr val="000000"/>
                </a:solidFill>
                <a:ea typeface="Calibri" panose="020F0502020204030204" pitchFamily="34" charset="0"/>
              </a:rPr>
              <a:t>This is uncovering mis-alignment among experts on concepts:</a:t>
            </a:r>
          </a:p>
          <a:p>
            <a:pPr lvl="1">
              <a:lnSpc>
                <a:spcPct val="90000"/>
              </a:lnSpc>
              <a:spcBef>
                <a:spcPts val="300"/>
              </a:spcBef>
              <a:defRPr/>
            </a:pPr>
            <a:r>
              <a:rPr lang="en-US" dirty="0">
                <a:solidFill>
                  <a:srgbClr val="000000"/>
                </a:solidFill>
                <a:ea typeface="Calibri" panose="020F0502020204030204" pitchFamily="34" charset="0"/>
              </a:rPr>
              <a:t>“Frame exchange sequence” (and its relationship to/meaning for other behaviors like power save/sleep, off-channel scanning, etc.)</a:t>
            </a:r>
          </a:p>
          <a:p>
            <a:pPr lvl="1">
              <a:lnSpc>
                <a:spcPct val="90000"/>
              </a:lnSpc>
              <a:spcBef>
                <a:spcPts val="300"/>
              </a:spcBef>
              <a:defRPr/>
            </a:pPr>
            <a:r>
              <a:rPr lang="en-US" dirty="0">
                <a:solidFill>
                  <a:srgbClr val="000000"/>
                </a:solidFill>
                <a:ea typeface="Calibri" panose="020F0502020204030204" pitchFamily="34" charset="0"/>
              </a:rPr>
              <a:t>Relation of frame exchange sequence to medium protection (NAV, etc.)</a:t>
            </a:r>
          </a:p>
          <a:p>
            <a:pPr lvl="1">
              <a:lnSpc>
                <a:spcPct val="90000"/>
              </a:lnSpc>
              <a:spcBef>
                <a:spcPts val="300"/>
              </a:spcBef>
              <a:defRPr/>
            </a:pPr>
            <a:r>
              <a:rPr lang="en-US" dirty="0">
                <a:solidFill>
                  <a:srgbClr val="000000"/>
                </a:solidFill>
                <a:ea typeface="Calibri" panose="020F0502020204030204" pitchFamily="34" charset="0"/>
              </a:rPr>
              <a:t>The extent definition and extent of an occurrence of Wireless Medium</a:t>
            </a:r>
          </a:p>
          <a:p>
            <a:pPr lvl="1">
              <a:lnSpc>
                <a:spcPct val="90000"/>
              </a:lnSpc>
              <a:spcBef>
                <a:spcPts val="300"/>
              </a:spcBef>
              <a:defRPr/>
            </a:pPr>
            <a:r>
              <a:rPr lang="en-US" dirty="0">
                <a:solidFill>
                  <a:srgbClr val="000000"/>
                </a:solidFill>
                <a:ea typeface="Calibri" panose="020F0502020204030204" pitchFamily="34" charset="0"/>
              </a:rPr>
              <a:t>Relation of wireless medium to beamforming, sectorization, MU operation, etc.</a:t>
            </a:r>
          </a:p>
          <a:p>
            <a:pPr>
              <a:lnSpc>
                <a:spcPct val="90000"/>
              </a:lnSpc>
              <a:spcBef>
                <a:spcPts val="300"/>
              </a:spcBef>
              <a:defRPr/>
            </a:pPr>
            <a:r>
              <a:rPr lang="en-US" dirty="0">
                <a:solidFill>
                  <a:srgbClr val="000000"/>
                </a:solidFill>
                <a:ea typeface="Calibri" panose="020F0502020204030204" pitchFamily="34" charset="0"/>
              </a:rPr>
              <a:t>Especially tricky as MLO, and now TGbn concepts are added/considered</a:t>
            </a:r>
          </a:p>
          <a:p>
            <a:pPr>
              <a:lnSpc>
                <a:spcPct val="90000"/>
              </a:lnSpc>
              <a:spcBef>
                <a:spcPts val="300"/>
              </a:spcBef>
              <a:defRPr/>
            </a:pPr>
            <a:r>
              <a:rPr lang="en-US" dirty="0">
                <a:solidFill>
                  <a:srgbClr val="000000"/>
                </a:solidFill>
                <a:ea typeface="Calibri" panose="020F0502020204030204" pitchFamily="34" charset="0"/>
              </a:rPr>
              <a:t>Will continue discussion in March, and allocate 2 meeting slots to try to sort out these terms and concepts.</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5369DD32-86E8-4BEB-A52C-07AD935F8313}"/>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B3635BCB-B139-4A15-9B6F-0C0BB5C4925F}"/>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1286A405-CD75-448D-8F2D-A802E16F342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0542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January 2025 closing plenary meeting. Other 802 and external liaison reports are also included.</a:t>
            </a:r>
            <a:endParaRPr lang="en-GB" dirty="0"/>
          </a:p>
        </p:txBody>
      </p:sp>
      <p:sp>
        <p:nvSpPr>
          <p:cNvPr id="2" name="Footer Placeholder 1">
            <a:extLst>
              <a:ext uri="{FF2B5EF4-FFF2-40B4-BE49-F238E27FC236}">
                <a16:creationId xmlns:a16="http://schemas.microsoft.com/office/drawing/2014/main" id="{CCE5A500-AB1D-432E-B979-8B1C7BF6CD46}"/>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61F1FFF3-B85E-40C5-A484-43563D819454}"/>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E666F1F6-71C1-4AD4-B1E4-B5DA66F67074}"/>
              </a:ext>
            </a:extLst>
          </p:cNvPr>
          <p:cNvSpPr>
            <a:spLocks noGrp="1"/>
          </p:cNvSpPr>
          <p:nvPr>
            <p:ph type="dt" idx="15"/>
          </p:nvPr>
        </p:nvSpPr>
        <p:spPr/>
        <p:txBody>
          <a:bodyPr/>
          <a:lstStyle/>
          <a:p>
            <a:r>
              <a:rPr lang="en-US"/>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3810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066800"/>
            <a:ext cx="8686800" cy="541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1800" b="0" kern="0" dirty="0"/>
              <a:t>Reviewed </a:t>
            </a:r>
            <a:r>
              <a:rPr lang="en-US" sz="1800" b="0" dirty="0">
                <a:ea typeface="ＭＳ Ｐゴシック" pitchFamily="2"/>
                <a:hlinkClick r:id="rId3"/>
              </a:rPr>
              <a:t>11-25/0150r3</a:t>
            </a:r>
            <a:r>
              <a:rPr lang="en-US" sz="1800" b="0" dirty="0">
                <a:ea typeface="ＭＳ Ｐゴシック" pitchFamily="2"/>
              </a:rPr>
              <a:t> discussion document</a:t>
            </a:r>
          </a:p>
          <a:p>
            <a:pPr marL="342900" lvl="3" indent="-342900">
              <a:spcBef>
                <a:spcPts val="300"/>
              </a:spcBef>
              <a:buFont typeface="Arial" panose="020B0604020202020204" pitchFamily="34" charset="0"/>
              <a:buChar char="•"/>
              <a:defRPr/>
            </a:pPr>
            <a:r>
              <a:rPr lang="en-US" sz="1800" kern="0" dirty="0"/>
              <a:t>Reviewed EPD and LPD terms are going away – we need to update 802.11 to align</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Review MAC address ordering discussion, and 802.11 assumptions</a:t>
            </a:r>
          </a:p>
          <a:p>
            <a:pPr marL="800100" lvl="4" indent="-342900">
              <a:spcBef>
                <a:spcPts val="300"/>
              </a:spcBef>
              <a:buFont typeface="Arial" panose="020B0604020202020204" pitchFamily="34" charset="0"/>
              <a:buChar char="•"/>
              <a:defRPr/>
            </a:pPr>
            <a:r>
              <a:rPr lang="en-US" sz="1400" u="sng" dirty="0">
                <a:solidFill>
                  <a:srgbClr val="64B4FA"/>
                </a:solidFill>
                <a:latin typeface="Segoe UI" panose="020B0502040204020203" pitchFamily="34" charset="0"/>
                <a:hlinkClick r:id="rId4"/>
              </a:rPr>
              <a:t>https://mentor.ieee.org/802.1/dcn/24/1-24-0034-00-Mntg-proposal-to-revise-bit-ordering-material-in-p802revc-d2-0.docx</a:t>
            </a:r>
            <a:endParaRPr lang="en-US" sz="1200" dirty="0">
              <a:latin typeface="Times New Roman" panose="02020603050405020304" pitchFamily="18" charset="0"/>
            </a:endParaRP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Review 802.1AC mapping from ISS to 802.11 MAC SAP interface</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Consider any changes to remove 802.2/LLC terms?</a:t>
            </a:r>
          </a:p>
          <a:p>
            <a:pPr marL="0" lvl="3" indent="0">
              <a:spcBef>
                <a:spcPts val="300"/>
              </a:spcBef>
              <a:buNone/>
              <a:defRPr/>
            </a:pPr>
            <a:r>
              <a:rPr lang="en-US" sz="1800" b="1" dirty="0">
                <a:latin typeface="Times New Roman" panose="02020603050405020304" pitchFamily="18" charset="0"/>
              </a:rPr>
              <a:t>--- Got to here, this session, will continue below next time (after continuing the above)</a:t>
            </a:r>
          </a:p>
          <a:p>
            <a:pPr marL="342900" lvl="3" indent="-342900">
              <a:spcBef>
                <a:spcPts val="300"/>
              </a:spcBef>
              <a:buFont typeface="Arial" panose="020B0604020202020204" pitchFamily="34" charset="0"/>
              <a:buChar char="•"/>
              <a:defRPr/>
            </a:pPr>
            <a:r>
              <a:rPr lang="en-US" sz="1800" dirty="0">
                <a:latin typeface="Times New Roman" panose="02020603050405020304" pitchFamily="18" charset="0"/>
              </a:rPr>
              <a:t>802.11’s “Portal”, and mapping to/usage of IEEE Std 802 terminology</a:t>
            </a:r>
          </a:p>
          <a:p>
            <a:pPr>
              <a:spcBef>
                <a:spcPts val="300"/>
              </a:spcBef>
              <a:buFont typeface="Arial" panose="020B0604020202020204" pitchFamily="34" charset="0"/>
              <a:buChar char="•"/>
            </a:pPr>
            <a:r>
              <a:rPr lang="en-US" sz="1800" b="0" dirty="0">
                <a:latin typeface="Times New Roman" panose="02020603050405020304" pitchFamily="18" charset="0"/>
              </a:rPr>
              <a:t>Access Domains: “802 Access Domains”?</a:t>
            </a:r>
          </a:p>
          <a:p>
            <a:pPr lvl="1">
              <a:spcBef>
                <a:spcPts val="300"/>
              </a:spcBef>
              <a:buFont typeface="Arial" panose="020B0604020202020204" pitchFamily="34" charset="0"/>
              <a:buChar char="•"/>
            </a:pPr>
            <a:r>
              <a:rPr lang="en-US" sz="1600" dirty="0">
                <a:latin typeface="Times New Roman" panose="02020603050405020304" pitchFamily="18" charset="0"/>
              </a:rPr>
              <a:t>Interconnection of Access Domains?</a:t>
            </a:r>
          </a:p>
          <a:p>
            <a:pPr lvl="1">
              <a:spcBef>
                <a:spcPts val="300"/>
              </a:spcBef>
              <a:buFont typeface="Arial" panose="020B0604020202020204" pitchFamily="34" charset="0"/>
              <a:buChar char="•"/>
            </a:pPr>
            <a:r>
              <a:rPr lang="en-US" sz="1600" dirty="0">
                <a:latin typeface="Times New Roman" panose="02020603050405020304" pitchFamily="18" charset="0"/>
              </a:rPr>
              <a:t>In 802.11, Access Domain is BSS.  Is that still the view, for 802.11be/MLD?</a:t>
            </a:r>
          </a:p>
          <a:p>
            <a:pPr lvl="1">
              <a:spcBef>
                <a:spcPts val="300"/>
              </a:spcBef>
              <a:buFont typeface="Arial" panose="020B0604020202020204" pitchFamily="34" charset="0"/>
              <a:buChar char="•"/>
            </a:pPr>
            <a:r>
              <a:rPr lang="en-US" sz="1600" dirty="0">
                <a:latin typeface="Times New Roman" panose="02020603050405020304" pitchFamily="18" charset="0"/>
              </a:rPr>
              <a:t>Other 802s?  802.3 Multi-carrier fiber – 1 Access Domain, or many?  We think it’s 1.  But, there are multiple transmitters, in parallel.</a:t>
            </a:r>
          </a:p>
          <a:p>
            <a:pPr>
              <a:spcBef>
                <a:spcPts val="300"/>
              </a:spcBef>
              <a:buFont typeface="Arial" panose="020B0604020202020204" pitchFamily="34" charset="0"/>
              <a:buChar char="•"/>
            </a:pPr>
            <a:r>
              <a:rPr lang="en-US" sz="1800" b="0" dirty="0">
                <a:latin typeface="Times New Roman" panose="02020603050405020304" pitchFamily="18" charset="0"/>
              </a:rPr>
              <a:t>What if we make the DS a bridge (small ‘b’)?</a:t>
            </a:r>
          </a:p>
          <a:p>
            <a:pPr>
              <a:spcBef>
                <a:spcPts val="300"/>
              </a:spcBef>
              <a:buFont typeface="Arial" panose="020B0604020202020204" pitchFamily="34" charset="0"/>
              <a:buChar char="•"/>
            </a:pPr>
            <a:r>
              <a:rPr lang="en-US" sz="1800" b="0" dirty="0">
                <a:latin typeface="Times New Roman" panose="02020603050405020304" pitchFamily="18" charset="0"/>
              </a:rPr>
              <a:t>Consider adding something about VLANs (just informational?) into 802.11?  Relationship (if we talk about it) to security domains (e.g. Authenticator relationship)?  VLAN-aware STAs?  What about GLK/non-GLK STAs?  (</a:t>
            </a:r>
            <a:r>
              <a:rPr lang="en-US" sz="1800" b="0" dirty="0" err="1">
                <a:latin typeface="Times New Roman" panose="02020603050405020304" pitchFamily="18" charset="0"/>
              </a:rPr>
              <a:t>cf</a:t>
            </a:r>
            <a:r>
              <a:rPr lang="en-US" sz="1800" b="0" dirty="0">
                <a:latin typeface="Times New Roman" panose="02020603050405020304" pitchFamily="18" charset="0"/>
              </a:rPr>
              <a:t> 11-08/0114r0)</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6ADCFC09-9276-4F6B-BEE4-62B25AB1605C}"/>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7A2C53C-BC18-4BEA-A929-0CA098745FE9}"/>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3C77570B-FA32-440E-B45A-C0804603144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599164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Other topics</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Received a report on the P802REV activities</a:t>
            </a:r>
          </a:p>
          <a:p>
            <a:pPr lvl="2">
              <a:lnSpc>
                <a:spcPct val="90000"/>
              </a:lnSpc>
              <a:spcBef>
                <a:spcPts val="300"/>
              </a:spcBef>
              <a:defRPr/>
            </a:pPr>
            <a:r>
              <a:rPr lang="en-US" sz="2200" dirty="0">
                <a:ea typeface="Calibri" panose="020F0502020204030204" pitchFamily="34" charset="0"/>
              </a:rPr>
              <a:t>Approvals are completed.  Going through publication editing.</a:t>
            </a:r>
          </a:p>
          <a:p>
            <a:pPr>
              <a:lnSpc>
                <a:spcPct val="90000"/>
              </a:lnSpc>
              <a:spcBef>
                <a:spcPts val="300"/>
              </a:spcBef>
              <a:defRPr/>
            </a:pPr>
            <a:r>
              <a:rPr lang="en-US" sz="2800" dirty="0">
                <a:ea typeface="Calibri" panose="020F0502020204030204" pitchFamily="34" charset="0"/>
              </a:rPr>
              <a:t>WBA L4S:</a:t>
            </a:r>
          </a:p>
          <a:p>
            <a:pPr lvl="1">
              <a:lnSpc>
                <a:spcPct val="90000"/>
              </a:lnSpc>
              <a:spcBef>
                <a:spcPts val="300"/>
              </a:spcBef>
              <a:defRPr/>
            </a:pPr>
            <a:r>
              <a:rPr lang="en-US" sz="2400" dirty="0">
                <a:ea typeface="Calibri" panose="020F0502020204030204" pitchFamily="34" charset="0"/>
              </a:rPr>
              <a:t>No discussion this session.</a:t>
            </a:r>
          </a:p>
          <a:p>
            <a:pPr lvl="1">
              <a:lnSpc>
                <a:spcPct val="90000"/>
              </a:lnSpc>
              <a:spcBef>
                <a:spcPts val="300"/>
              </a:spcBef>
              <a:defRPr/>
            </a:pPr>
            <a:r>
              <a:rPr lang="en-US" sz="2400" dirty="0">
                <a:ea typeface="Calibri" panose="020F0502020204030204" pitchFamily="34" charset="0"/>
              </a:rPr>
              <a:t>Per request from proponents, ARC is deferring for discussion in TGbn and perhaps REVmf.  ARC will step in with any support needed by those groups.</a:t>
            </a:r>
          </a:p>
          <a:p>
            <a:pPr>
              <a:lnSpc>
                <a:spcPct val="90000"/>
              </a:lnSpc>
              <a:spcBef>
                <a:spcPts val="300"/>
              </a:spcBef>
              <a:defRPr/>
            </a:pPr>
            <a:r>
              <a:rPr lang="en-US" sz="2800" dirty="0">
                <a:ea typeface="Calibri" panose="020F0502020204030204" pitchFamily="34" charset="0"/>
              </a:rPr>
              <a:t>Still pending:</a:t>
            </a:r>
          </a:p>
          <a:p>
            <a:pPr lvl="1">
              <a:lnSpc>
                <a:spcPct val="90000"/>
              </a:lnSpc>
              <a:spcBef>
                <a:spcPts val="300"/>
              </a:spcBef>
              <a:defRPr/>
            </a:pPr>
            <a:r>
              <a:rPr lang="en-US" sz="2400" dirty="0"/>
              <a:t>MLME-RESET, versus MLME-JOIN, MLME-START, MLME-SCAN and MLME-END</a:t>
            </a:r>
          </a:p>
          <a:p>
            <a:pPr>
              <a:lnSpc>
                <a:spcPct val="90000"/>
              </a:lnSpc>
              <a:spcBef>
                <a:spcPts val="300"/>
              </a:spcBef>
              <a:defRPr/>
            </a:pPr>
            <a:r>
              <a:rPr lang="en-US" sz="2800" dirty="0"/>
              <a:t>Agenda is here: </a:t>
            </a:r>
            <a:r>
              <a:rPr lang="en-US" sz="2800" dirty="0">
                <a:hlinkClick r:id="rId3"/>
              </a:rPr>
              <a:t>11-24/2095r7</a:t>
            </a:r>
            <a:r>
              <a:rPr lang="en-US" sz="2800" dirty="0"/>
              <a:t> </a:t>
            </a: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A7895A94-E174-48C5-8A94-C7FCB892AF6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C27C7E6-2BB9-4E2D-8003-6819C7681FE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A7B02E15-50BF-4D64-96F2-5B8F0E77B919}"/>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426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2057400" y="1371600"/>
            <a:ext cx="7924800" cy="4572000"/>
          </a:xfrm>
          <a:ln>
            <a:solidFill>
              <a:schemeClr val="bg1"/>
            </a:solidFill>
          </a:ln>
        </p:spPr>
        <p:txBody>
          <a:bodyPr/>
          <a:lstStyle/>
          <a:p>
            <a:pPr>
              <a:lnSpc>
                <a:spcPct val="90000"/>
              </a:lnSpc>
            </a:pPr>
            <a:r>
              <a:rPr lang="en-US" dirty="0"/>
              <a:t>Next session/teleconference topics:</a:t>
            </a:r>
            <a:endParaRPr lang="en-US" sz="1800" dirty="0"/>
          </a:p>
          <a:p>
            <a:pPr marL="684213">
              <a:lnSpc>
                <a:spcPct val="90000"/>
              </a:lnSpc>
            </a:pPr>
            <a:r>
              <a:rPr lang="en-US" dirty="0"/>
              <a:t>Continue EPD/LPD clean-up, other Std 802 alignment</a:t>
            </a:r>
          </a:p>
          <a:p>
            <a:pPr marL="684213">
              <a:lnSpc>
                <a:spcPct val="90000"/>
              </a:lnSpc>
            </a:pPr>
            <a:r>
              <a:rPr lang="en-US" dirty="0"/>
              <a:t>Continue Annex G replacement</a:t>
            </a:r>
          </a:p>
          <a:p>
            <a:pPr marL="684213">
              <a:lnSpc>
                <a:spcPct val="90000"/>
              </a:lnSpc>
            </a:pPr>
            <a:r>
              <a:rPr lang="en-US" dirty="0"/>
              <a:t>MLME clean-up</a:t>
            </a:r>
          </a:p>
          <a:p>
            <a:pPr>
              <a:lnSpc>
                <a:spcPct val="90000"/>
              </a:lnSpc>
            </a:pPr>
            <a:r>
              <a:rPr lang="en-US" dirty="0"/>
              <a:t>Teleconferences – None planned (may schedule with 10 days’ notice, depending on progress on reflector discussion on Annex G)</a:t>
            </a:r>
          </a:p>
          <a:p>
            <a:pPr>
              <a:lnSpc>
                <a:spcPct val="90000"/>
              </a:lnSpc>
            </a:pPr>
            <a:r>
              <a:rPr lang="en-US" dirty="0"/>
              <a:t>Three meeting slots requested in March</a:t>
            </a:r>
          </a:p>
          <a:p>
            <a:pPr marL="684213">
              <a:lnSpc>
                <a:spcPct val="90000"/>
              </a:lnSpc>
            </a:pPr>
            <a:endParaRPr lang="en-US" dirty="0"/>
          </a:p>
        </p:txBody>
      </p:sp>
      <p:sp>
        <p:nvSpPr>
          <p:cNvPr id="2" name="Footer Placeholder 1">
            <a:extLst>
              <a:ext uri="{FF2B5EF4-FFF2-40B4-BE49-F238E27FC236}">
                <a16:creationId xmlns:a16="http://schemas.microsoft.com/office/drawing/2014/main" id="{7127533D-B851-42EB-ACD6-65CD136A0F58}"/>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275365E-7195-4864-ACFF-BA0352239609}"/>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41199FF0-292B-477A-A179-7D57836F962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0084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Standing Committee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Technical 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r>
              <a:rPr lang="en-US" dirty="0"/>
              <a:t>Bluetooth SIG Update</a:t>
            </a:r>
          </a:p>
          <a:p>
            <a:pPr marL="380990" indent="-380990">
              <a:buFont typeface="Arial" panose="020B0604020202020204" pitchFamily="34" charset="0"/>
              <a:buChar char="•"/>
            </a:pPr>
            <a:r>
              <a:rPr lang="en-US" dirty="0"/>
              <a:t>Review of NBE with LBT normative text for EN 303.687</a:t>
            </a:r>
          </a:p>
          <a:p>
            <a:pPr marL="380990" indent="-380990">
              <a:buFont typeface="Arial" panose="020B0604020202020204" pitchFamily="34" charset="0"/>
              <a:buChar char="•"/>
            </a:pPr>
            <a:r>
              <a:rPr lang="en-US" dirty="0"/>
              <a:t>Status update on proposed comment resolution for LBT comments against 802.15.4.ab</a:t>
            </a:r>
          </a:p>
          <a:p>
            <a:pPr marL="0" indent="0"/>
            <a:endParaRPr lang="en-US" dirty="0"/>
          </a:p>
        </p:txBody>
      </p:sp>
      <p:sp>
        <p:nvSpPr>
          <p:cNvPr id="7" name="Footer Placeholder 6">
            <a:extLst>
              <a:ext uri="{FF2B5EF4-FFF2-40B4-BE49-F238E27FC236}">
                <a16:creationId xmlns:a16="http://schemas.microsoft.com/office/drawing/2014/main" id="{065567D7-CD7A-4926-9185-22C1DEB3D6BD}"/>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77F03334-F61C-4928-963C-9CB67260486A}"/>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9" name="Date Placeholder 8">
            <a:extLst>
              <a:ext uri="{FF2B5EF4-FFF2-40B4-BE49-F238E27FC236}">
                <a16:creationId xmlns:a16="http://schemas.microsoft.com/office/drawing/2014/main" id="{6780B69E-39B9-4A8C-8672-F952632F048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97206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has been published; Updates to OJEU expected during first quarter in 2025</a:t>
            </a:r>
          </a:p>
          <a:p>
            <a:pPr marL="380990" indent="-380990">
              <a:buFont typeface="Arial" panose="020B0604020202020204" pitchFamily="34" charset="0"/>
              <a:buChar char="•"/>
            </a:pPr>
            <a:r>
              <a:rPr lang="en-US" b="0" dirty="0">
                <a:latin typeface="Helvetica" pitchFamily="2" charset="0"/>
              </a:rPr>
              <a:t>Work on next version continued</a:t>
            </a:r>
          </a:p>
          <a:p>
            <a:pPr marL="380990" indent="-380990">
              <a:buFont typeface="Arial" panose="020B0604020202020204" pitchFamily="34" charset="0"/>
              <a:buChar char="•"/>
            </a:pPr>
            <a:r>
              <a:rPr lang="en-US" b="0" dirty="0">
                <a:latin typeface="Helvetica" pitchFamily="2" charset="0"/>
              </a:rPr>
              <a:t>TC BRAN achieved consensus on Narrowband Frequency Hopping (NB FH) medium access rules (see draft version 1.1.6)</a:t>
            </a:r>
          </a:p>
          <a:p>
            <a:pPr marL="781031" lvl="1" indent="-380990">
              <a:buFont typeface="Arial" panose="020B0604020202020204" pitchFamily="34" charset="0"/>
              <a:buChar char="•"/>
            </a:pPr>
            <a:r>
              <a:rPr lang="en-US" b="0" dirty="0">
                <a:latin typeface="Helvetica" pitchFamily="2" charset="0"/>
              </a:rPr>
              <a:t>General concept approved; </a:t>
            </a:r>
          </a:p>
          <a:p>
            <a:pPr marL="781031" lvl="1" indent="-380990">
              <a:buFont typeface="Arial" panose="020B0604020202020204" pitchFamily="34" charset="0"/>
              <a:buChar char="•"/>
            </a:pPr>
            <a:r>
              <a:rPr lang="en-US" b="0" dirty="0">
                <a:latin typeface="Helvetica" pitchFamily="2" charset="0"/>
              </a:rPr>
              <a:t>details (e. g., various durations) remain to be defined at future meetings</a:t>
            </a: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p:txBody>
      </p:sp>
      <p:sp>
        <p:nvSpPr>
          <p:cNvPr id="7" name="Footer Placeholder 6">
            <a:extLst>
              <a:ext uri="{FF2B5EF4-FFF2-40B4-BE49-F238E27FC236}">
                <a16:creationId xmlns:a16="http://schemas.microsoft.com/office/drawing/2014/main" id="{F9FCBA62-219B-4110-B2D7-F51FFEC0E86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D071471C-EC50-4856-A73D-8FC488807328}"/>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E0FA27AF-11EF-4465-A267-10F20B44438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231075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ETST BRAN Update to 802.11 (2/3)</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Final national voting concluded</a:t>
            </a:r>
          </a:p>
          <a:p>
            <a:pPr marL="781031" lvl="1" indent="-380990">
              <a:buFont typeface="Arial" panose="020B0604020202020204" pitchFamily="34" charset="0"/>
              <a:buChar char="•"/>
            </a:pPr>
            <a:r>
              <a:rPr lang="en-US" b="0" dirty="0">
                <a:latin typeface="Helvetica" pitchFamily="2" charset="0"/>
              </a:rPr>
              <a:t>No objections</a:t>
            </a:r>
          </a:p>
          <a:p>
            <a:pPr marL="781031" lvl="1" indent="-380990">
              <a:buFont typeface="Arial" panose="020B0604020202020204" pitchFamily="34" charset="0"/>
              <a:buChar char="•"/>
            </a:pPr>
            <a:r>
              <a:rPr lang="en-US" b="0" dirty="0">
                <a:latin typeface="Helvetica" pitchFamily="2" charset="0"/>
              </a:rPr>
              <a:t>No comments</a:t>
            </a:r>
          </a:p>
          <a:p>
            <a:pPr marL="380990" indent="-380990">
              <a:buFont typeface="Arial" panose="020B0604020202020204" pitchFamily="34" charset="0"/>
              <a:buChar char="•"/>
            </a:pPr>
            <a:r>
              <a:rPr lang="en-US" b="0" dirty="0">
                <a:latin typeface="Helvetica" pitchFamily="2" charset="0"/>
              </a:rPr>
              <a:t>ETSI published version 2.2.1</a:t>
            </a:r>
          </a:p>
          <a:p>
            <a:pPr marL="781031" lvl="1" indent="-380990">
              <a:buFont typeface="Arial" panose="020B0604020202020204" pitchFamily="34" charset="0"/>
              <a:buChar char="•"/>
            </a:pPr>
            <a:r>
              <a:rPr lang="en-US" b="0" dirty="0">
                <a:latin typeface="Helvetica" pitchFamily="2" charset="0"/>
              </a:rPr>
              <a:t>Offered to European Commission for citation in the Official Journal of the European Union (OJEU)</a:t>
            </a:r>
          </a:p>
          <a:p>
            <a:pPr marL="781031" lvl="1" indent="-380990">
              <a:buFont typeface="Arial" panose="020B0604020202020204" pitchFamily="34" charset="0"/>
              <a:buChar char="•"/>
            </a:pPr>
            <a:r>
              <a:rPr lang="en-US" b="0" dirty="0">
                <a:latin typeface="Helvetica" pitchFamily="2" charset="0"/>
              </a:rPr>
              <a:t>Currently, average duration of </a:t>
            </a:r>
            <a:r>
              <a:rPr lang="en-US" b="0" dirty="0" err="1">
                <a:latin typeface="Helvetica" pitchFamily="2" charset="0"/>
              </a:rPr>
              <a:t>Harmonised</a:t>
            </a:r>
            <a:r>
              <a:rPr lang="en-US" b="0" dirty="0">
                <a:latin typeface="Helvetica" pitchFamily="2" charset="0"/>
              </a:rPr>
              <a:t> Standards (HSs) exceeds one year</a:t>
            </a:r>
          </a:p>
        </p:txBody>
      </p:sp>
      <p:sp>
        <p:nvSpPr>
          <p:cNvPr id="7" name="Footer Placeholder 6">
            <a:extLst>
              <a:ext uri="{FF2B5EF4-FFF2-40B4-BE49-F238E27FC236}">
                <a16:creationId xmlns:a16="http://schemas.microsoft.com/office/drawing/2014/main" id="{3F0D717C-F04F-48DD-9334-6917AD1D2D56}"/>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A99A0E17-078C-4BD6-98A6-B4E2E80761B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5119D125-8F46-417A-B94E-6089C6FAF13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95417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8640-4167-0A6F-700E-F49E790BC294}"/>
              </a:ext>
            </a:extLst>
          </p:cNvPr>
          <p:cNvSpPr>
            <a:spLocks noGrp="1"/>
          </p:cNvSpPr>
          <p:nvPr>
            <p:ph type="title"/>
          </p:nvPr>
        </p:nvSpPr>
        <p:spPr/>
        <p:txBody>
          <a:bodyPr/>
          <a:lstStyle/>
          <a:p>
            <a:r>
              <a:rPr lang="en-US" dirty="0"/>
              <a:t>ETST BRAN Update to 802.11 (3/3)</a:t>
            </a:r>
          </a:p>
        </p:txBody>
      </p:sp>
      <p:sp>
        <p:nvSpPr>
          <p:cNvPr id="3" name="Content Placeholder 2">
            <a:extLst>
              <a:ext uri="{FF2B5EF4-FFF2-40B4-BE49-F238E27FC236}">
                <a16:creationId xmlns:a16="http://schemas.microsoft.com/office/drawing/2014/main" id="{07750997-CD68-1890-117C-46AA20F58CB3}"/>
              </a:ext>
            </a:extLst>
          </p:cNvPr>
          <p:cNvSpPr>
            <a:spLocks noGrp="1"/>
          </p:cNvSpPr>
          <p:nvPr>
            <p:ph idx="1"/>
          </p:nvPr>
        </p:nvSpPr>
        <p:spPr/>
        <p:txBody>
          <a:bodyPr/>
          <a:lstStyle/>
          <a:p>
            <a:r>
              <a:rPr lang="en-US" dirty="0"/>
              <a:t>European Commission decision 2021/1067 (and amendments)</a:t>
            </a:r>
          </a:p>
          <a:p>
            <a:pPr marL="380990" indent="-380990">
              <a:buFont typeface="Arial" panose="020B0604020202020204" pitchFamily="34" charset="0"/>
              <a:buChar char="•"/>
            </a:pPr>
            <a:r>
              <a:rPr lang="en-US" dirty="0"/>
              <a:t>updates related to Out-Of-Band Emissions (OOBE) below 5935 MHz for Very Low Power (VLP) devices</a:t>
            </a:r>
          </a:p>
          <a:p>
            <a:pPr marL="380990" indent="-380990">
              <a:buFont typeface="Arial" panose="020B0604020202020204" pitchFamily="34" charset="0"/>
              <a:buChar char="•"/>
            </a:pPr>
            <a:r>
              <a:rPr lang="en-US" dirty="0"/>
              <a:t>Decision to raise OOBE from −45 dBm/MHz to −37 dBm/MHz delayed until end of this year</a:t>
            </a:r>
          </a:p>
        </p:txBody>
      </p:sp>
      <p:sp>
        <p:nvSpPr>
          <p:cNvPr id="7" name="Footer Placeholder 6">
            <a:extLst>
              <a:ext uri="{FF2B5EF4-FFF2-40B4-BE49-F238E27FC236}">
                <a16:creationId xmlns:a16="http://schemas.microsoft.com/office/drawing/2014/main" id="{1E75CE5D-954B-4325-ACEB-A5089A3A52B9}"/>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01B55511-F5BE-4B3F-A203-9712A9C54BD2}"/>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1FF6F2B8-5AD6-4ED3-87C1-5E5D6E0186F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669295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pPr marL="0" lvl="1" indent="0">
              <a:spcBef>
                <a:spcPts val="600"/>
              </a:spcBef>
            </a:pPr>
            <a:r>
              <a:rPr lang="en-US" sz="2400" b="1" dirty="0">
                <a:latin typeface="Helvetica" pitchFamily="2" charset="0"/>
                <a:cs typeface="+mn-cs"/>
              </a:rPr>
              <a:t>Work on technical proposal for ETSI BRAN:</a:t>
            </a:r>
          </a:p>
          <a:p>
            <a:pPr marL="380990" lvl="1" indent="-380990">
              <a:spcBef>
                <a:spcPts val="600"/>
              </a:spcBef>
              <a:buFont typeface="Arial" panose="020B0604020202020204" pitchFamily="34" charset="0"/>
              <a:buChar char="•"/>
            </a:pPr>
            <a:r>
              <a:rPr lang="en-US" sz="2400" dirty="0">
                <a:latin typeface="Helvetica" pitchFamily="2" charset="0"/>
                <a:cs typeface="+mn-cs"/>
              </a:rPr>
              <a:t>Draft text for EN 303 687 (Clause 4)</a:t>
            </a:r>
          </a:p>
          <a:p>
            <a:pPr marL="781030" lvl="2" indent="-380990">
              <a:spcBef>
                <a:spcPts val="600"/>
              </a:spcBef>
              <a:buFont typeface="Arial" panose="020B0604020202020204" pitchFamily="34" charset="0"/>
              <a:buChar char="•"/>
            </a:pPr>
            <a:r>
              <a:rPr lang="en-US" dirty="0">
                <a:latin typeface="Helvetica" pitchFamily="2" charset="0"/>
                <a:cs typeface="+mn-cs"/>
              </a:rPr>
              <a:t>ACCEPTED in December (BRAN #127)</a:t>
            </a:r>
          </a:p>
          <a:p>
            <a:pPr marL="781030" lvl="2" indent="-380990">
              <a:spcBef>
                <a:spcPts val="600"/>
              </a:spcBef>
              <a:buFont typeface="Arial" panose="020B0604020202020204" pitchFamily="34" charset="0"/>
              <a:buChar char="•"/>
            </a:pPr>
            <a:r>
              <a:rPr lang="en-US" dirty="0">
                <a:latin typeface="Helvetica" pitchFamily="2" charset="0"/>
                <a:cs typeface="+mn-cs"/>
              </a:rPr>
              <a:t>A few TBD parameters still need to be finalized in February 2025 (BRAN #128) </a:t>
            </a:r>
          </a:p>
          <a:p>
            <a:pPr marL="0" lvl="1" indent="0">
              <a:spcBef>
                <a:spcPts val="600"/>
              </a:spcBef>
            </a:pPr>
            <a:r>
              <a:rPr lang="en-US" sz="2400" b="1" dirty="0">
                <a:latin typeface="Helvetica" pitchFamily="2" charset="0"/>
                <a:cs typeface="+mn-cs"/>
              </a:rPr>
              <a:t>FCC strategy in process </a:t>
            </a:r>
          </a:p>
          <a:p>
            <a:pPr marL="380990" lvl="1" indent="-380990">
              <a:spcBef>
                <a:spcPts val="600"/>
              </a:spcBef>
              <a:buFont typeface="Arial" panose="020B0604020202020204" pitchFamily="34" charset="0"/>
              <a:buChar char="•"/>
            </a:pPr>
            <a:r>
              <a:rPr lang="en-US" sz="2400" dirty="0">
                <a:latin typeface="Helvetica" pitchFamily="2" charset="0"/>
                <a:cs typeface="+mn-cs"/>
              </a:rPr>
              <a:t>Change in Leadership</a:t>
            </a:r>
          </a:p>
          <a:p>
            <a:pPr marL="380990" lvl="1" indent="-380990">
              <a:spcBef>
                <a:spcPts val="600"/>
              </a:spcBef>
              <a:buFont typeface="Arial" panose="020B0604020202020204" pitchFamily="34" charset="0"/>
              <a:buChar char="•"/>
            </a:pPr>
            <a:r>
              <a:rPr lang="en-US" sz="2400" dirty="0">
                <a:latin typeface="Helvetica" pitchFamily="2" charset="0"/>
                <a:cs typeface="+mn-cs"/>
              </a:rPr>
              <a:t>FCC shifting back to Republican control; timing of NPRM activities uncertain; Net Neutrality the focus again</a:t>
            </a:r>
          </a:p>
        </p:txBody>
      </p:sp>
      <p:sp>
        <p:nvSpPr>
          <p:cNvPr id="7" name="Footer Placeholder 6">
            <a:extLst>
              <a:ext uri="{FF2B5EF4-FFF2-40B4-BE49-F238E27FC236}">
                <a16:creationId xmlns:a16="http://schemas.microsoft.com/office/drawing/2014/main" id="{0BA511F9-175E-4373-8F7F-A79A597B2487}"/>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510B8A3D-7946-4B0D-AB36-07FF3C3E3F9C}"/>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269B69D6-BB07-4549-801B-A20D4B38E9B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381296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C1ED-9DD0-8DA0-2353-A0D2DF32EF99}"/>
              </a:ext>
            </a:extLst>
          </p:cNvPr>
          <p:cNvSpPr>
            <a:spLocks noGrp="1"/>
          </p:cNvSpPr>
          <p:nvPr>
            <p:ph type="title"/>
          </p:nvPr>
        </p:nvSpPr>
        <p:spPr/>
        <p:txBody>
          <a:bodyPr/>
          <a:lstStyle/>
          <a:p>
            <a:r>
              <a:rPr lang="en-US" dirty="0"/>
              <a:t>Technical Discussions (1/2)</a:t>
            </a:r>
          </a:p>
        </p:txBody>
      </p:sp>
      <p:sp>
        <p:nvSpPr>
          <p:cNvPr id="3" name="Content Placeholder 2">
            <a:extLst>
              <a:ext uri="{FF2B5EF4-FFF2-40B4-BE49-F238E27FC236}">
                <a16:creationId xmlns:a16="http://schemas.microsoft.com/office/drawing/2014/main" id="{B9CDCE4C-1566-BC57-0534-9EB49DF8BFE1}"/>
              </a:ext>
            </a:extLst>
          </p:cNvPr>
          <p:cNvSpPr>
            <a:spLocks noGrp="1"/>
          </p:cNvSpPr>
          <p:nvPr>
            <p:ph idx="1"/>
          </p:nvPr>
        </p:nvSpPr>
        <p:spPr/>
        <p:txBody>
          <a:bodyPr/>
          <a:lstStyle/>
          <a:p>
            <a:r>
              <a:rPr lang="en-US" dirty="0"/>
              <a:t>Review of BRAN(24)124017r3 (NBE with LBT normative text)</a:t>
            </a:r>
          </a:p>
          <a:p>
            <a:pPr marL="380990" lvl="1" indent="-380990">
              <a:spcBef>
                <a:spcPts val="600"/>
              </a:spcBef>
              <a:buFont typeface="Arial" panose="020B0604020202020204" pitchFamily="34" charset="0"/>
              <a:buChar char="•"/>
            </a:pPr>
            <a:r>
              <a:rPr lang="en-US" sz="2400" dirty="0">
                <a:latin typeface="Helvetica" pitchFamily="2" charset="0"/>
                <a:cs typeface="+mn-cs"/>
              </a:rPr>
              <a:t>New alternative type of channel access mechanism:</a:t>
            </a:r>
          </a:p>
          <a:p>
            <a:pPr marL="781030" lvl="2" indent="-380990">
              <a:spcBef>
                <a:spcPts val="600"/>
              </a:spcBef>
              <a:buFont typeface="Arial" panose="020B0604020202020204" pitchFamily="34" charset="0"/>
              <a:buChar char="•"/>
            </a:pPr>
            <a:r>
              <a:rPr lang="en-US" dirty="0">
                <a:latin typeface="Helvetica" pitchFamily="2" charset="0"/>
                <a:cs typeface="+mn-cs"/>
              </a:rPr>
              <a:t>“Narrowband Equipment (NBE) with listen before talk (LBT)”</a:t>
            </a:r>
          </a:p>
          <a:p>
            <a:pPr marL="781030" lvl="2" indent="-380990">
              <a:spcBef>
                <a:spcPts val="600"/>
              </a:spcBef>
              <a:buFont typeface="Arial" panose="020B0604020202020204" pitchFamily="34" charset="0"/>
              <a:buChar char="•"/>
            </a:pPr>
            <a:r>
              <a:rPr lang="en-US" dirty="0">
                <a:latin typeface="Helvetica" pitchFamily="2" charset="0"/>
                <a:cs typeface="+mn-cs"/>
              </a:rPr>
              <a:t>NBE-LBT shall perform an NB CCA before transmitting on an NB channel,</a:t>
            </a:r>
          </a:p>
          <a:p>
            <a:pPr marL="781030" lvl="2" indent="-380990">
              <a:spcBef>
                <a:spcPts val="600"/>
              </a:spcBef>
              <a:buFont typeface="Arial" panose="020B0604020202020204" pitchFamily="34" charset="0"/>
              <a:buChar char="•"/>
            </a:pPr>
            <a:r>
              <a:rPr lang="en-US" dirty="0">
                <a:latin typeface="Helvetica" pitchFamily="2" charset="0"/>
                <a:cs typeface="+mn-cs"/>
              </a:rPr>
              <a:t>Two priority classes: determine how often CCA is repeated in case of busy channels</a:t>
            </a:r>
          </a:p>
          <a:p>
            <a:pPr marL="781030" lvl="2" indent="-380990">
              <a:spcBef>
                <a:spcPts val="600"/>
              </a:spcBef>
              <a:buFont typeface="Arial" panose="020B0604020202020204" pitchFamily="34" charset="0"/>
              <a:buChar char="•"/>
            </a:pPr>
            <a:r>
              <a:rPr lang="en-US" dirty="0">
                <a:latin typeface="Helvetica" pitchFamily="2" charset="0"/>
                <a:cs typeface="+mn-cs"/>
              </a:rPr>
              <a:t>EDT = function of TX power. Having upper and lower limits</a:t>
            </a:r>
          </a:p>
          <a:p>
            <a:pPr marL="0" lvl="1" indent="0">
              <a:spcBef>
                <a:spcPts val="600"/>
              </a:spcBef>
            </a:pPr>
            <a:r>
              <a:rPr lang="en-US" sz="2400" b="1" dirty="0">
                <a:cs typeface="+mn-cs"/>
              </a:rPr>
              <a:t>Reminder: Local copy of ETSI BRAN documents available in the 802.11 members’ area</a:t>
            </a:r>
          </a:p>
        </p:txBody>
      </p:sp>
      <p:sp>
        <p:nvSpPr>
          <p:cNvPr id="7" name="Footer Placeholder 6">
            <a:extLst>
              <a:ext uri="{FF2B5EF4-FFF2-40B4-BE49-F238E27FC236}">
                <a16:creationId xmlns:a16="http://schemas.microsoft.com/office/drawing/2014/main" id="{0862F458-4D8D-4FF8-905F-E7BC7439C3D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EB83598-9435-4DD4-B77E-6B8332518B4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9A586902-A480-442D-A9C6-9D336AEA23C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98405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Technical Discussions (2/2)</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p:txBody>
          <a:bodyPr/>
          <a:lstStyle/>
          <a:p>
            <a:pPr marL="0" lvl="1" indent="0">
              <a:spcBef>
                <a:spcPts val="600"/>
              </a:spcBef>
            </a:pPr>
            <a:r>
              <a:rPr lang="en-US" sz="2400" b="1" dirty="0">
                <a:cs typeface="+mn-cs"/>
              </a:rPr>
              <a:t>Review of 15-24/0407r7 (“Proposed Resolution for Comments #988” on LBT for 802.15.4ab)</a:t>
            </a:r>
          </a:p>
          <a:p>
            <a:pPr marL="380990" lvl="1" indent="-380990">
              <a:spcBef>
                <a:spcPts val="600"/>
              </a:spcBef>
              <a:buFont typeface="Arial" panose="020B0604020202020204" pitchFamily="34" charset="0"/>
              <a:buChar char="•"/>
            </a:pPr>
            <a:r>
              <a:rPr lang="en-US" sz="2400" dirty="0">
                <a:latin typeface="Helvetica" pitchFamily="2" charset="0"/>
                <a:cs typeface="+mn-cs"/>
              </a:rPr>
              <a:t>Building on BRAN(24)124017r3</a:t>
            </a:r>
          </a:p>
          <a:p>
            <a:pPr marL="380990" lvl="1" indent="-380990">
              <a:spcBef>
                <a:spcPts val="600"/>
              </a:spcBef>
              <a:buFont typeface="Arial" panose="020B0604020202020204" pitchFamily="34" charset="0"/>
              <a:buChar char="•"/>
            </a:pPr>
            <a:r>
              <a:rPr lang="en-US" sz="2400" dirty="0">
                <a:latin typeface="Helvetica" pitchFamily="2" charset="0"/>
                <a:cs typeface="+mn-cs"/>
              </a:rPr>
              <a:t>Proposing that LBT-based solution should be the de facto channel access mechanism in 802.15.4ab. </a:t>
            </a:r>
          </a:p>
          <a:p>
            <a:pPr marL="380990" lvl="1" indent="-380990">
              <a:spcBef>
                <a:spcPts val="600"/>
              </a:spcBef>
              <a:buFont typeface="Arial" panose="020B0604020202020204" pitchFamily="34" charset="0"/>
              <a:buChar char="•"/>
            </a:pPr>
            <a:r>
              <a:rPr lang="en-US" sz="2400" dirty="0">
                <a:latin typeface="Helvetica" pitchFamily="2" charset="0"/>
                <a:cs typeface="+mn-cs"/>
              </a:rPr>
              <a:t>Ongoing discussion; no consensus so far; expecting deferral of technical comment resolution (withdraw comment or rejection based on non-consensus of the comment resolution committee)</a:t>
            </a:r>
          </a:p>
        </p:txBody>
      </p:sp>
      <p:sp>
        <p:nvSpPr>
          <p:cNvPr id="7" name="Footer Placeholder 6">
            <a:extLst>
              <a:ext uri="{FF2B5EF4-FFF2-40B4-BE49-F238E27FC236}">
                <a16:creationId xmlns:a16="http://schemas.microsoft.com/office/drawing/2014/main" id="{D49BBE0F-E13B-4220-8E93-66529A76F4D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A41A15FB-A70E-40F9-967B-96633E8F5437}"/>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2F032E4E-88C9-48EB-9851-1D0399BCE3F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31897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38A95-83FB-4E55-7B2D-92F1A2A3BFB5}"/>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4AE1D3B1-6684-46BF-985C-4C2390CC9973}"/>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Executive Summary</a:t>
            </a:r>
            <a:endParaRPr lang="en-GB" dirty="0"/>
          </a:p>
        </p:txBody>
      </p:sp>
      <p:sp>
        <p:nvSpPr>
          <p:cNvPr id="4098" name="Rectangle 2">
            <a:extLst>
              <a:ext uri="{FF2B5EF4-FFF2-40B4-BE49-F238E27FC236}">
                <a16:creationId xmlns:a16="http://schemas.microsoft.com/office/drawing/2014/main" id="{082CEC63-C861-8949-EBD6-14CBD447D9E4}"/>
              </a:ext>
            </a:extLst>
          </p:cNvPr>
          <p:cNvSpPr>
            <a:spLocks noGrp="1" noChangeArrowheads="1"/>
          </p:cNvSpPr>
          <p:nvPr>
            <p:ph idx="1"/>
          </p:nvPr>
        </p:nvSpPr>
        <p:spPr>
          <a:xfrm>
            <a:off x="929217" y="1600200"/>
            <a:ext cx="10361084" cy="46482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err="1"/>
              <a:t>TGbi</a:t>
            </a:r>
            <a:r>
              <a:rPr lang="en-US" sz="1800" dirty="0"/>
              <a:t> (Enhanced privacy) produced and the working group approved draft P802.11bi/D1.0 for initial working group ballot. Congratulations to the group on achieving this milestone.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err="1"/>
              <a:t>TGbn</a:t>
            </a:r>
            <a:r>
              <a:rPr lang="en-US" sz="1800" dirty="0"/>
              <a:t> (Ultra High Reliability) produced P802.11bn/D0.1, an early draft incorporating much of the current technical consensus.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err="1"/>
              <a:t>TGbp</a:t>
            </a:r>
            <a:r>
              <a:rPr lang="en-US" sz="1800" dirty="0"/>
              <a:t> (Ambient Power Communications) continues to make further progress toward an initial draft with consensus building on a number of topics.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err="1"/>
              <a:t>TGbq</a:t>
            </a:r>
            <a:r>
              <a:rPr lang="en-US" sz="1800" dirty="0"/>
              <a:t> (Integrated </a:t>
            </a:r>
            <a:r>
              <a:rPr lang="en-US" sz="1800" dirty="0" err="1"/>
              <a:t>mmWave</a:t>
            </a:r>
            <a:r>
              <a:rPr lang="en-US" sz="1800" dirty="0"/>
              <a:t>), whose P802.11bq PAR was approved in December, 2024 did not meet at the session, but will hold its first meeting as a teleconference in February. Edward Au was confirmed as the task group chair.</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The Enhanced Light Communications (ELC) study group (SG) produced and the working group approved a project authorization request (PAR) and criteria for standards development (CSD). These will be considered by the 802 LMSC at the March session.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dirty="0"/>
              <a:t>The standing committees (SCs) – ARC, </a:t>
            </a:r>
            <a:r>
              <a:rPr lang="en-US" sz="1800" dirty="0" err="1"/>
              <a:t>Coex</a:t>
            </a:r>
            <a:r>
              <a:rPr lang="en-US" sz="1800" dirty="0"/>
              <a:t>, and AI/ML – as well as the AUTO topic interest group (TIG) further advanced their work.</a:t>
            </a:r>
          </a:p>
        </p:txBody>
      </p:sp>
      <p:sp>
        <p:nvSpPr>
          <p:cNvPr id="2" name="Footer Placeholder 1">
            <a:extLst>
              <a:ext uri="{FF2B5EF4-FFF2-40B4-BE49-F238E27FC236}">
                <a16:creationId xmlns:a16="http://schemas.microsoft.com/office/drawing/2014/main" id="{449482D8-239D-94E2-A09A-4D95C99AE42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40E1EA1A-D07F-331C-4D07-9DF42CCE2396}"/>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7" name="Date Placeholder 6">
            <a:extLst>
              <a:ext uri="{FF2B5EF4-FFF2-40B4-BE49-F238E27FC236}">
                <a16:creationId xmlns:a16="http://schemas.microsoft.com/office/drawing/2014/main" id="{BA043112-CD2F-056E-6C84-52887B4963B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89572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March</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Two dot11 </a:t>
            </a:r>
            <a:r>
              <a:rPr lang="en-US" sz="1867" dirty="0" err="1"/>
              <a:t>Coex</a:t>
            </a:r>
            <a:r>
              <a:rPr lang="en-US" sz="1867" dirty="0"/>
              <a:t> (only) slots</a:t>
            </a:r>
          </a:p>
          <a:p>
            <a:pPr marL="380990" indent="-380990">
              <a:buFont typeface="Arial" panose="020B0604020202020204" pitchFamily="34" charset="0"/>
              <a:buChar char="•"/>
            </a:pPr>
            <a:r>
              <a:rPr lang="en-US" sz="1867" dirty="0"/>
              <a:t>Tuesday AM2</a:t>
            </a:r>
          </a:p>
          <a:p>
            <a:pPr marL="380990" indent="-380990">
              <a:buFont typeface="Arial" panose="020B0604020202020204" pitchFamily="34" charset="0"/>
              <a:buChar char="•"/>
            </a:pPr>
            <a:r>
              <a:rPr lang="en-US" sz="1867" dirty="0"/>
              <a:t>Thursday AM1</a:t>
            </a:r>
          </a:p>
          <a:p>
            <a:pPr marL="0" indent="0"/>
            <a:r>
              <a:rPr lang="en-US" sz="1867" dirty="0"/>
              <a:t>One joint session with 802.15.4ab Tuesday PM3/EVE</a:t>
            </a:r>
            <a:endParaRPr lang="en-US" sz="22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D83D01FE-ED5D-4D0B-8269-2F0F03187565}"/>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F0BD8697-A405-41CE-844B-CFCB620B88C0}"/>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F95D2B03-8A3D-4C73-B215-E64DCD49956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575987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848BD22D-FCD5-477D-A54F-6922AF9EB3E1}"/>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4422440C-308F-4919-A494-7D6CC1B8D5E4}"/>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2CA90ACD-1C68-40A5-B00B-397A754140C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69111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11-24/2101</a:t>
            </a:r>
          </a:p>
          <a:p>
            <a:r>
              <a:rPr lang="en-US" dirty="0"/>
              <a:t>Snapshot Slide:						11-24/2102</a:t>
            </a:r>
          </a:p>
          <a:p>
            <a:r>
              <a:rPr lang="en-US" dirty="0"/>
              <a:t>Meeting / Chair’s Slide Deck:		11-24/2103</a:t>
            </a:r>
          </a:p>
          <a:p>
            <a:r>
              <a:rPr lang="en-US" dirty="0"/>
              <a:t>Closing report:						11-24/2104</a:t>
            </a:r>
          </a:p>
          <a:p>
            <a:r>
              <a:rPr lang="en-US" dirty="0"/>
              <a:t>Meeting minutes:					11-25/0072</a:t>
            </a:r>
          </a:p>
        </p:txBody>
      </p:sp>
      <p:sp>
        <p:nvSpPr>
          <p:cNvPr id="2" name="Footer Placeholder 1">
            <a:extLst>
              <a:ext uri="{FF2B5EF4-FFF2-40B4-BE49-F238E27FC236}">
                <a16:creationId xmlns:a16="http://schemas.microsoft.com/office/drawing/2014/main" id="{B3801C7D-9922-432A-821C-3F74659361C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50AA711-5E14-4520-AD07-DD56DCA88D38}"/>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7" name="Date Placeholder 6">
            <a:extLst>
              <a:ext uri="{FF2B5EF4-FFF2-40B4-BE49-F238E27FC236}">
                <a16:creationId xmlns:a16="http://schemas.microsoft.com/office/drawing/2014/main" id="{F7B02E5F-C27E-4380-AF54-EA860A287DC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5916425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January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2025-01-17</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607752F8-0E8F-41C0-857F-073E6817EE7F}"/>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1E2B9C5E-CE04-4658-BFD3-41A294FCB77C}"/>
              </a:ext>
            </a:extLst>
          </p:cNvPr>
          <p:cNvSpPr>
            <a:spLocks noGrp="1"/>
          </p:cNvSpPr>
          <p:nvPr>
            <p:ph type="sldNum" idx="12"/>
          </p:nvPr>
        </p:nvSpPr>
        <p:spPr/>
        <p:txBody>
          <a:bodyPr/>
          <a:lstStyle/>
          <a:p>
            <a:r>
              <a:rPr lang="en-GB"/>
              <a:t>Slide </a:t>
            </a:r>
            <a:fld id="{DE40C9FC-4879-4F20-9ECA-A574A90476B7}" type="slidenum">
              <a:rPr lang="en-GB" smtClean="0"/>
              <a:pPr/>
              <a:t>33</a:t>
            </a:fld>
            <a:endParaRPr lang="en-GB"/>
          </a:p>
        </p:txBody>
      </p:sp>
      <p:sp>
        <p:nvSpPr>
          <p:cNvPr id="4" name="Date Placeholder 3">
            <a:extLst>
              <a:ext uri="{FF2B5EF4-FFF2-40B4-BE49-F238E27FC236}">
                <a16:creationId xmlns:a16="http://schemas.microsoft.com/office/drawing/2014/main" id="{C8C18CDD-6EEA-4D5D-B29F-F589EFC30925}"/>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15785337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ec-24/0294r00</a:t>
            </a:r>
            <a:r>
              <a:rPr lang="en-AU" dirty="0">
                <a:solidFill>
                  <a:schemeClr val="tx1"/>
                </a:solidFill>
              </a:rPr>
              <a:t>; Minutes – ec-25/0016</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US" sz="1600" dirty="0">
                <a:solidFill>
                  <a:schemeClr val="tx1"/>
                </a:solidFill>
              </a:rPr>
              <a:t>Going forward, 802.11 will not be shown as in-process; some 802.15 and 802.19 standards have also not been advanced in the PSDO process. May want to try submitting these specs to see if they fare better.</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Generate a letter to IEEE SA President expressing the impacts of ISO/IEC IPR impasse</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parallel ITU-T SG15 process (still in ballot)</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4171528833"/>
              </p:ext>
            </p:extLst>
          </p:nvPr>
        </p:nvGraphicFramePr>
        <p:xfrm>
          <a:off x="914401" y="2503946"/>
          <a:ext cx="5791199" cy="3708400"/>
        </p:xfrm>
        <a:graphic>
          <a:graphicData uri="http://schemas.openxmlformats.org/drawingml/2006/table">
            <a:tbl>
              <a:tblPr firstRow="1" bandRow="1">
                <a:tableStyleId>{21E4AEA4-8DFA-4A89-87EB-49C32662AFE0}</a:tableStyleId>
              </a:tblPr>
              <a:tblGrid>
                <a:gridCol w="1207670">
                  <a:extLst>
                    <a:ext uri="{9D8B030D-6E8A-4147-A177-3AD203B41FA5}">
                      <a16:colId xmlns:a16="http://schemas.microsoft.com/office/drawing/2014/main" val="4026387333"/>
                    </a:ext>
                  </a:extLst>
                </a:gridCol>
                <a:gridCol w="1381641">
                  <a:extLst>
                    <a:ext uri="{9D8B030D-6E8A-4147-A177-3AD203B41FA5}">
                      <a16:colId xmlns:a16="http://schemas.microsoft.com/office/drawing/2014/main" val="1749157900"/>
                    </a:ext>
                  </a:extLst>
                </a:gridCol>
                <a:gridCol w="1464594">
                  <a:extLst>
                    <a:ext uri="{9D8B030D-6E8A-4147-A177-3AD203B41FA5}">
                      <a16:colId xmlns:a16="http://schemas.microsoft.com/office/drawing/2014/main" val="3686578755"/>
                    </a:ext>
                  </a:extLst>
                </a:gridCol>
                <a:gridCol w="1737294">
                  <a:extLst>
                    <a:ext uri="{9D8B030D-6E8A-4147-A177-3AD203B41FA5}">
                      <a16:colId xmlns:a16="http://schemas.microsoft.com/office/drawing/2014/main" val="368944893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tc>
                  <a:txBody>
                    <a:bodyPr/>
                    <a:lstStyle/>
                    <a:p>
                      <a:pPr algn="ctr"/>
                      <a:r>
                        <a:rPr lang="en-AU" dirty="0"/>
                        <a:t>Stalled</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54</a:t>
                      </a:r>
                    </a:p>
                  </a:txBody>
                  <a:tcPr/>
                </a:tc>
                <a:tc>
                  <a:txBody>
                    <a:bodyPr/>
                    <a:lstStyle/>
                    <a:p>
                      <a:pPr algn="ctr"/>
                      <a:r>
                        <a:rPr lang="en-US" dirty="0"/>
                        <a:t>12</a:t>
                      </a:r>
                      <a:endParaRPr lang="en-AU" dirty="0"/>
                    </a:p>
                  </a:txBody>
                  <a:tcPr/>
                </a:tc>
                <a:tc>
                  <a:txBody>
                    <a:bodyPr/>
                    <a:lstStyle/>
                    <a:p>
                      <a:pPr algn="ctr"/>
                      <a:r>
                        <a:rPr lang="en-AU" dirty="0"/>
                        <a:t>0</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tc>
                  <a:txBody>
                    <a:bodyPr/>
                    <a:lstStyle/>
                    <a:p>
                      <a:pPr algn="ctr"/>
                      <a:r>
                        <a:rPr lang="en-AU" dirty="0"/>
                        <a:t>0</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110</a:t>
                      </a:r>
                    </a:p>
                  </a:txBody>
                  <a:tcPr>
                    <a:lnT w="12700" cap="flat" cmpd="sng" algn="ctr">
                      <a:solidFill>
                        <a:schemeClr val="tx1"/>
                      </a:solidFill>
                      <a:prstDash val="solid"/>
                      <a:round/>
                      <a:headEnd type="none" w="med" len="med"/>
                      <a:tailEnd type="none" w="med" len="med"/>
                    </a:lnT>
                  </a:tcPr>
                </a:tc>
                <a:tc>
                  <a:txBody>
                    <a:bodyPr/>
                    <a:lstStyle/>
                    <a:p>
                      <a:pPr algn="ctr"/>
                      <a:r>
                        <a:rPr lang="en-US" b="1" dirty="0"/>
                        <a:t>27</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a:t>14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31776348-E7D7-4A55-B3BB-4A1B82AE470D}"/>
              </a:ext>
            </a:extLst>
          </p:cNvPr>
          <p:cNvSpPr>
            <a:spLocks noGrp="1"/>
          </p:cNvSpPr>
          <p:nvPr>
            <p:ph type="ftr" idx="14"/>
          </p:nvPr>
        </p:nvSpPr>
        <p:spPr/>
        <p:txBody>
          <a:bodyPr/>
          <a:lstStyle/>
          <a:p>
            <a:r>
              <a:rPr lang="en-GB"/>
              <a:t>Stephen McCann, Huawei</a:t>
            </a:r>
            <a:endParaRPr lang="en-GB" dirty="0"/>
          </a:p>
        </p:txBody>
      </p:sp>
      <p:sp>
        <p:nvSpPr>
          <p:cNvPr id="9" name="Slide Number Placeholder 8">
            <a:extLst>
              <a:ext uri="{FF2B5EF4-FFF2-40B4-BE49-F238E27FC236}">
                <a16:creationId xmlns:a16="http://schemas.microsoft.com/office/drawing/2014/main" id="{D4F6195C-16AB-4675-9E76-6B3C74FD2E59}"/>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11" name="Date Placeholder 10">
            <a:extLst>
              <a:ext uri="{FF2B5EF4-FFF2-40B4-BE49-F238E27FC236}">
                <a16:creationId xmlns:a16="http://schemas.microsoft.com/office/drawing/2014/main" id="{518E2030-2A57-49A1-9F63-16DBA98F086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63234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Atlanta in March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March 2025 … </a:t>
            </a:r>
          </a:p>
          <a:p>
            <a:pPr lvl="1"/>
            <a:r>
              <a:rPr lang="en-US" dirty="0"/>
              <a:t>Execute PSDO process, to the extent possible</a:t>
            </a:r>
          </a:p>
          <a:p>
            <a:pPr lvl="2"/>
            <a:r>
              <a:rPr lang="en-US" dirty="0"/>
              <a:t>There are current ballots open for IEEE 802f (FDIS: 12 February), IEEE 802.1Qcw (FDIS: 12 February), IEEE.1Qcj (FDIS: 3 March), IEEE 802.1ASdr (FDIS: 10 March)</a:t>
            </a:r>
          </a:p>
          <a:p>
            <a:pPr lvl="1"/>
            <a:r>
              <a:rPr lang="en-US" dirty="0"/>
              <a:t>Monitor ISO/IEC JTC 1/SC 6 activities</a:t>
            </a:r>
          </a:p>
          <a:p>
            <a:pPr lvl="1"/>
            <a:r>
              <a:rPr lang="en-US" dirty="0"/>
              <a:t>Review response from IEEE SA President, if any</a:t>
            </a:r>
          </a:p>
        </p:txBody>
      </p:sp>
      <p:sp>
        <p:nvSpPr>
          <p:cNvPr id="7" name="Footer Placeholder 6">
            <a:extLst>
              <a:ext uri="{FF2B5EF4-FFF2-40B4-BE49-F238E27FC236}">
                <a16:creationId xmlns:a16="http://schemas.microsoft.com/office/drawing/2014/main" id="{52273C69-62CD-48C8-9EE0-AF60D6EB147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89D2FEC-39F2-499E-9EA7-708C074A19E2}"/>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E4F34A17-2555-4AFA-9C31-EB34F613FD26}"/>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95152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Considered contributions on modifications </a:t>
            </a:r>
            <a:r>
              <a:rPr lang="en-US" dirty="0" err="1"/>
              <a:t>REVme</a:t>
            </a:r>
            <a:r>
              <a:rPr lang="en-US" dirty="0"/>
              <a:t> D7.0</a:t>
            </a:r>
          </a:p>
          <a:p>
            <a:pPr lvl="1">
              <a:lnSpc>
                <a:spcPct val="90000"/>
              </a:lnSpc>
            </a:pPr>
            <a:r>
              <a:rPr lang="en-US" dirty="0"/>
              <a:t>Accepted two documents with proposed changes</a:t>
            </a:r>
          </a:p>
          <a:p>
            <a:pPr>
              <a:lnSpc>
                <a:spcPct val="90000"/>
              </a:lnSpc>
            </a:pPr>
            <a:r>
              <a:rPr lang="en-US" dirty="0"/>
              <a:t>Discussed a contribution on extend multi-link operation to support 802.11 mesh networking </a:t>
            </a:r>
          </a:p>
          <a:p>
            <a:pPr>
              <a:lnSpc>
                <a:spcPct val="90000"/>
              </a:lnSpc>
            </a:pPr>
            <a:r>
              <a:rPr lang="en-US" dirty="0"/>
              <a:t>Agenda doc: </a:t>
            </a:r>
            <a:r>
              <a:rPr lang="en-US" dirty="0">
                <a:hlinkClick r:id="rId3"/>
              </a:rPr>
              <a:t>https://mentor.ieee.org/802.11/dcn/24/11-24-2073-04-000m-revmf-agenda-january-2025.pptx</a:t>
            </a:r>
            <a:r>
              <a:rPr lang="en-US" dirty="0"/>
              <a:t> </a:t>
            </a:r>
          </a:p>
          <a:p>
            <a:pPr>
              <a:lnSpc>
                <a:spcPct val="90000"/>
              </a:lnSpc>
            </a:pPr>
            <a:r>
              <a:rPr lang="en-US" dirty="0"/>
              <a:t>Motion doc: </a:t>
            </a:r>
            <a:r>
              <a:rPr lang="en-US" dirty="0">
                <a:hlinkClick r:id="rId4"/>
              </a:rPr>
              <a:t>https://mentor.ieee.org/802.11/dcn/24/11-24-1925-03-000m-revmf-motions.pptx</a:t>
            </a:r>
            <a:r>
              <a:rPr lang="en-US" dirty="0"/>
              <a:t> </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err="1"/>
              <a:t>TGmf</a:t>
            </a:r>
            <a:r>
              <a:rPr lang="en-US" dirty="0"/>
              <a:t> Work Completed</a:t>
            </a:r>
          </a:p>
        </p:txBody>
      </p:sp>
      <p:sp>
        <p:nvSpPr>
          <p:cNvPr id="3" name="Footer Placeholder 2">
            <a:extLst>
              <a:ext uri="{FF2B5EF4-FFF2-40B4-BE49-F238E27FC236}">
                <a16:creationId xmlns:a16="http://schemas.microsoft.com/office/drawing/2014/main" id="{CF072A49-DC99-4D3A-9D17-6B03E21EEA4A}"/>
              </a:ext>
            </a:extLst>
          </p:cNvPr>
          <p:cNvSpPr>
            <a:spLocks noGrp="1"/>
          </p:cNvSpPr>
          <p:nvPr>
            <p:ph type="ftr" sz="quarter" idx="11"/>
          </p:nvPr>
        </p:nvSpPr>
        <p:spPr/>
        <p:txBody>
          <a:bodyPr/>
          <a:lstStyle/>
          <a:p>
            <a:pPr>
              <a:defRPr/>
            </a:pPr>
            <a:r>
              <a:rPr lang="en-US"/>
              <a:t>Stephen McCann, Huawei</a:t>
            </a:r>
            <a:endParaRPr lang="en-US" dirty="0"/>
          </a:p>
        </p:txBody>
      </p:sp>
      <p:sp>
        <p:nvSpPr>
          <p:cNvPr id="4" name="Slide Number Placeholder 3">
            <a:extLst>
              <a:ext uri="{FF2B5EF4-FFF2-40B4-BE49-F238E27FC236}">
                <a16:creationId xmlns:a16="http://schemas.microsoft.com/office/drawing/2014/main" id="{63BE16B1-F6D4-4481-B44B-4D06D415B50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36</a:t>
            </a:fld>
            <a:endParaRPr lang="en-US" dirty="0"/>
          </a:p>
        </p:txBody>
      </p:sp>
      <p:sp>
        <p:nvSpPr>
          <p:cNvPr id="5" name="Date Placeholder 4">
            <a:extLst>
              <a:ext uri="{FF2B5EF4-FFF2-40B4-BE49-F238E27FC236}">
                <a16:creationId xmlns:a16="http://schemas.microsoft.com/office/drawing/2014/main" id="{F6421062-C957-4492-B878-A2B952064F33}"/>
              </a:ext>
            </a:extLst>
          </p:cNvPr>
          <p:cNvSpPr>
            <a:spLocks noGrp="1"/>
          </p:cNvSpPr>
          <p:nvPr>
            <p:ph type="dt" sz="half" idx="10"/>
          </p:nvPr>
        </p:nvSpPr>
        <p:spPr/>
        <p:txBody>
          <a:bodyPr/>
          <a:lstStyle/>
          <a:p>
            <a:pPr>
              <a:defRPr/>
            </a:pPr>
            <a:r>
              <a:rPr lang="en-US"/>
              <a:t>January 2025</a:t>
            </a:r>
            <a:endParaRPr lang="en-US" dirty="0"/>
          </a:p>
        </p:txBody>
      </p:sp>
    </p:spTree>
    <p:extLst>
      <p:ext uri="{BB962C8B-B14F-4D97-AF65-F5344CB8AC3E}">
        <p14:creationId xmlns:p14="http://schemas.microsoft.com/office/powerpoint/2010/main" val="491497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None planned. </a:t>
            </a:r>
          </a:p>
          <a:p>
            <a:pPr lvl="1">
              <a:lnSpc>
                <a:spcPct val="90000"/>
              </a:lnSpc>
            </a:pPr>
            <a:r>
              <a:rPr lang="en-US" altLang="en-US" sz="2000" dirty="0"/>
              <a:t>Will be announced on 10 days notice if one is needed.</a:t>
            </a:r>
          </a:p>
          <a:p>
            <a:pPr>
              <a:lnSpc>
                <a:spcPct val="90000"/>
              </a:lnSpc>
            </a:pPr>
            <a:r>
              <a:rPr lang="en-US" dirty="0"/>
              <a:t>March: 2 sessions</a:t>
            </a:r>
          </a:p>
          <a:p>
            <a:pPr>
              <a:lnSpc>
                <a:spcPct val="90000"/>
              </a:lnSpc>
            </a:pPr>
            <a:r>
              <a:rPr lang="en-US" dirty="0"/>
              <a:t>Objectives:</a:t>
            </a:r>
          </a:p>
          <a:p>
            <a:pPr lvl="1">
              <a:lnSpc>
                <a:spcPct val="90000"/>
              </a:lnSpc>
            </a:pPr>
            <a:r>
              <a:rPr lang="en-US" dirty="0"/>
              <a:t>Discuss contributions on changes to </a:t>
            </a:r>
            <a:r>
              <a:rPr lang="en-US" dirty="0" err="1"/>
              <a:t>REVme</a:t>
            </a:r>
            <a:r>
              <a:rPr lang="en-US" dirty="0"/>
              <a:t> D7.0 (in advance of IEEE 802.11-2024 publication)</a:t>
            </a:r>
          </a:p>
          <a:p>
            <a:pPr lvl="1">
              <a:lnSpc>
                <a:spcPct val="90000"/>
              </a:lnSpc>
            </a:pPr>
            <a:r>
              <a:rPr lang="en-US" dirty="0"/>
              <a:t>Monitor publication status of </a:t>
            </a:r>
            <a:r>
              <a:rPr lang="en-US" dirty="0" err="1"/>
              <a:t>REVme</a:t>
            </a:r>
            <a:r>
              <a:rPr lang="en-US"/>
              <a:t>, 802.11bh, and 802.11be</a:t>
            </a: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March</a:t>
            </a:r>
          </a:p>
        </p:txBody>
      </p:sp>
      <p:sp>
        <p:nvSpPr>
          <p:cNvPr id="3" name="Footer Placeholder 2">
            <a:extLst>
              <a:ext uri="{FF2B5EF4-FFF2-40B4-BE49-F238E27FC236}">
                <a16:creationId xmlns:a16="http://schemas.microsoft.com/office/drawing/2014/main" id="{8D870FF4-523A-47A6-AE16-6C2BCA74B97F}"/>
              </a:ext>
            </a:extLst>
          </p:cNvPr>
          <p:cNvSpPr>
            <a:spLocks noGrp="1"/>
          </p:cNvSpPr>
          <p:nvPr>
            <p:ph type="ftr" sz="quarter" idx="11"/>
          </p:nvPr>
        </p:nvSpPr>
        <p:spPr/>
        <p:txBody>
          <a:bodyPr/>
          <a:lstStyle/>
          <a:p>
            <a:pPr>
              <a:defRPr/>
            </a:pPr>
            <a:r>
              <a:rPr lang="en-US"/>
              <a:t>Stephen McCann, Huawei</a:t>
            </a:r>
            <a:endParaRPr lang="en-US" dirty="0"/>
          </a:p>
        </p:txBody>
      </p:sp>
      <p:sp>
        <p:nvSpPr>
          <p:cNvPr id="4" name="Slide Number Placeholder 3">
            <a:extLst>
              <a:ext uri="{FF2B5EF4-FFF2-40B4-BE49-F238E27FC236}">
                <a16:creationId xmlns:a16="http://schemas.microsoft.com/office/drawing/2014/main" id="{B462355C-0406-4A62-86F8-9393A5558C9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37</a:t>
            </a:fld>
            <a:endParaRPr lang="en-US" dirty="0"/>
          </a:p>
        </p:txBody>
      </p:sp>
      <p:sp>
        <p:nvSpPr>
          <p:cNvPr id="5" name="Date Placeholder 4">
            <a:extLst>
              <a:ext uri="{FF2B5EF4-FFF2-40B4-BE49-F238E27FC236}">
                <a16:creationId xmlns:a16="http://schemas.microsoft.com/office/drawing/2014/main" id="{05991FC8-677E-40BE-9BDA-4E2B8DEA93CB}"/>
              </a:ext>
            </a:extLst>
          </p:cNvPr>
          <p:cNvSpPr>
            <a:spLocks noGrp="1"/>
          </p:cNvSpPr>
          <p:nvPr>
            <p:ph type="dt" sz="half" idx="10"/>
          </p:nvPr>
        </p:nvSpPr>
        <p:spPr/>
        <p:txBody>
          <a:bodyPr/>
          <a:lstStyle/>
          <a:p>
            <a:pPr>
              <a:defRPr/>
            </a:pPr>
            <a:r>
              <a:rPr lang="en-US"/>
              <a:t>January 2025</a:t>
            </a:r>
            <a:endParaRPr lang="en-US" dirty="0"/>
          </a:p>
        </p:txBody>
      </p:sp>
    </p:spTree>
    <p:extLst>
      <p:ext uri="{BB962C8B-B14F-4D97-AF65-F5344CB8AC3E}">
        <p14:creationId xmlns:p14="http://schemas.microsoft.com/office/powerpoint/2010/main" val="4234759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70C0"/>
                </a:solidFill>
              </a:rPr>
              <a:t>Jan - Mar 2025 – Contributions on </a:t>
            </a:r>
            <a:r>
              <a:rPr lang="en-US" altLang="en-US" sz="1800" dirty="0" err="1">
                <a:solidFill>
                  <a:srgbClr val="0070C0"/>
                </a:solidFill>
              </a:rPr>
              <a:t>REVme</a:t>
            </a:r>
            <a:r>
              <a:rPr lang="en-US" altLang="en-US" sz="1800" dirty="0">
                <a:solidFill>
                  <a:srgbClr val="0070C0"/>
                </a:solidFill>
              </a:rPr>
              <a:t> D7.0/IEEE 802.11-2024</a:t>
            </a:r>
          </a:p>
          <a:p>
            <a:pPr>
              <a:lnSpc>
                <a:spcPct val="80000"/>
              </a:lnSpc>
            </a:pPr>
            <a:r>
              <a:rPr lang="en-US" altLang="en-US" sz="1800" dirty="0">
                <a:solidFill>
                  <a:srgbClr val="0070C0"/>
                </a:solidFill>
              </a:rPr>
              <a:t>Jan - Mar 2025 – Publication of 802.11-2024 and roll-in of </a:t>
            </a:r>
            <a:r>
              <a:rPr lang="en-US" altLang="en-US" sz="1800" dirty="0" err="1">
                <a:solidFill>
                  <a:srgbClr val="0070C0"/>
                </a:solidFill>
              </a:rPr>
              <a:t>TGbh</a:t>
            </a:r>
            <a:r>
              <a:rPr lang="en-US" altLang="en-US" sz="1800" dirty="0">
                <a:solidFill>
                  <a:srgbClr val="0070C0"/>
                </a:solidFill>
              </a:rPr>
              <a:t> and </a:t>
            </a:r>
            <a:r>
              <a:rPr lang="en-US" altLang="en-US" sz="1800" dirty="0" err="1">
                <a:solidFill>
                  <a:srgbClr val="0070C0"/>
                </a:solidFill>
              </a:rPr>
              <a:t>TGbe</a:t>
            </a:r>
            <a:endParaRPr lang="en-US" altLang="en-US" sz="1800" dirty="0">
              <a:solidFill>
                <a:srgbClr val="0070C0"/>
              </a:solidFill>
            </a:endParaRPr>
          </a:p>
          <a:p>
            <a:pPr>
              <a:lnSpc>
                <a:spcPct val="80000"/>
              </a:lnSpc>
            </a:pPr>
            <a:r>
              <a:rPr lang="en-US" altLang="en-US" sz="1800" dirty="0">
                <a:solidFill>
                  <a:srgbClr val="0070C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1720D44F-FB59-4C5B-BA8A-DAAF674FDA3C}"/>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FEDE9B0E-73A0-4FBB-8ED6-E11B308ABFB0}"/>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8" name="Date Placeholder 7">
            <a:extLst>
              <a:ext uri="{FF2B5EF4-FFF2-40B4-BE49-F238E27FC236}">
                <a16:creationId xmlns:a16="http://schemas.microsoft.com/office/drawing/2014/main" id="{C3826234-930A-4A3D-AA38-976DDFAAA48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57072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January </a:t>
            </a:r>
            <a:r>
              <a:rPr lang="en-US" dirty="0"/>
              <a:t>2025</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January </a:t>
            </a:r>
            <a:r>
              <a:rPr lang="en-US" altLang="zh-CN" sz="2000" dirty="0"/>
              <a:t>2025</a:t>
            </a:r>
            <a:r>
              <a:rPr lang="en-US" altLang="zh-CN" sz="2000" dirty="0">
                <a:solidFill>
                  <a:srgbClr val="0000FF"/>
                </a:solidFill>
              </a:rPr>
              <a:t> </a:t>
            </a:r>
            <a:r>
              <a:rPr lang="en-US" altLang="zh-CN" sz="2000" dirty="0"/>
              <a:t>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Approve meeting minutes</a:t>
            </a:r>
          </a:p>
          <a:p>
            <a:pPr marL="720725" lvl="1" indent="-342900" algn="just">
              <a:spcBef>
                <a:spcPts val="0"/>
              </a:spcBef>
              <a:spcAft>
                <a:spcPts val="600"/>
              </a:spcAft>
              <a:buFont typeface="Times New Roman" panose="02020603050405020304" pitchFamily="18" charset="0"/>
              <a:buChar char="−"/>
            </a:pPr>
            <a:r>
              <a:rPr lang="en-US" altLang="zh-CN" sz="1800" dirty="0"/>
              <a:t>Discuss and confirm the plan for teleconference and March Plenary, for the next round (3rd SA Ballot Recirculation )</a:t>
            </a:r>
          </a:p>
          <a:p>
            <a:pPr marL="720725" lvl="1" indent="-342900" algn="just">
              <a:spcBef>
                <a:spcPts val="0"/>
              </a:spcBef>
              <a:spcAft>
                <a:spcPts val="300"/>
              </a:spcAft>
              <a:buSzPct val="50000"/>
              <a:buFont typeface="Wingdings" panose="05000000000000000000" pitchFamily="2" charset="2"/>
              <a:buChar char="n"/>
            </a:pPr>
            <a:endParaRPr lang="en-US" altLang="zh-CN"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D6.0</a:t>
            </a:r>
          </a:p>
          <a:p>
            <a:pPr marL="720725" lvl="1" indent="-342900" algn="just">
              <a:spcBef>
                <a:spcPts val="0"/>
              </a:spcBef>
              <a:spcAft>
                <a:spcPts val="600"/>
              </a:spcAft>
              <a:buFont typeface="Times New Roman" panose="02020603050405020304" pitchFamily="18" charset="0"/>
              <a:buChar char="−"/>
            </a:pPr>
            <a:r>
              <a:rPr lang="en-US" altLang="zh-CN" sz="1800" dirty="0"/>
              <a:t>Complete the </a:t>
            </a:r>
            <a:r>
              <a:rPr lang="en-US" altLang="zh-CN" sz="1800" dirty="0">
                <a:solidFill>
                  <a:srgbClr val="0000FF"/>
                </a:solidFill>
              </a:rPr>
              <a:t>3</a:t>
            </a:r>
            <a:r>
              <a:rPr lang="en-US" altLang="zh-CN" sz="1800" baseline="30000" dirty="0">
                <a:solidFill>
                  <a:srgbClr val="0000FF"/>
                </a:solidFill>
              </a:rPr>
              <a:t>rd</a:t>
            </a:r>
            <a:r>
              <a:rPr lang="en-US" altLang="zh-CN" sz="1800" dirty="0">
                <a:solidFill>
                  <a:srgbClr val="0000FF"/>
                </a:solidFill>
              </a:rPr>
              <a:t> SA Ballot Recirculation </a:t>
            </a:r>
            <a:r>
              <a:rPr lang="en-US" altLang="zh-CN" sz="1800" dirty="0"/>
              <a:t>(D7.0)</a:t>
            </a:r>
          </a:p>
          <a:p>
            <a:pPr marL="720725" lvl="1" indent="-342900" algn="just">
              <a:spcBef>
                <a:spcPts val="0"/>
              </a:spcBef>
              <a:spcAft>
                <a:spcPts val="300"/>
              </a:spcAft>
              <a:buFont typeface="Times New Roman" panose="02020603050405020304" pitchFamily="18" charset="0"/>
              <a:buChar char="−"/>
            </a:pPr>
            <a:r>
              <a:rPr lang="en-US" altLang="zh-CN" sz="1800" dirty="0"/>
              <a:t>Start </a:t>
            </a:r>
            <a:r>
              <a:rPr lang="en-US" altLang="zh-CN" sz="1800" dirty="0">
                <a:solidFill>
                  <a:srgbClr val="0000FF"/>
                </a:solidFill>
              </a:rPr>
              <a:t>comment resolution </a:t>
            </a:r>
            <a:r>
              <a:rPr lang="en-US" altLang="zh-CN" sz="1800" dirty="0"/>
              <a:t>for D7.0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a:t>
            </a:r>
          </a:p>
        </p:txBody>
      </p:sp>
      <p:sp>
        <p:nvSpPr>
          <p:cNvPr id="3" name="Footer Placeholder 2">
            <a:extLst>
              <a:ext uri="{FF2B5EF4-FFF2-40B4-BE49-F238E27FC236}">
                <a16:creationId xmlns:a16="http://schemas.microsoft.com/office/drawing/2014/main" id="{829BC753-0997-40C0-AA1E-F79813FF8FF4}"/>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3DD71425-7873-4055-866B-4C12C7B134A6}"/>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7" name="Date Placeholder 6">
            <a:extLst>
              <a:ext uri="{FF2B5EF4-FFF2-40B4-BE49-F238E27FC236}">
                <a16:creationId xmlns:a16="http://schemas.microsoft.com/office/drawing/2014/main" id="{C44DC39E-CF90-450A-9BC1-4F204A48B68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819368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2025</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8" name="Content Placeholder 7">
            <a:extLst>
              <a:ext uri="{FF2B5EF4-FFF2-40B4-BE49-F238E27FC236}">
                <a16:creationId xmlns:a16="http://schemas.microsoft.com/office/drawing/2014/main" id="{6A35273D-3020-8507-BB05-1C68ABB2AB10}"/>
              </a:ext>
            </a:extLst>
          </p:cNvPr>
          <p:cNvPicPr>
            <a:picLocks noGrp="1" noChangeAspect="1"/>
          </p:cNvPicPr>
          <p:nvPr>
            <p:ph idx="1"/>
          </p:nvPr>
        </p:nvPicPr>
        <p:blipFill>
          <a:blip r:embed="rId2"/>
          <a:stretch>
            <a:fillRect/>
          </a:stretch>
        </p:blipFill>
        <p:spPr>
          <a:xfrm>
            <a:off x="914400" y="761999"/>
            <a:ext cx="10455490" cy="5713413"/>
          </a:xfrm>
        </p:spPr>
      </p:pic>
    </p:spTree>
    <p:extLst>
      <p:ext uri="{BB962C8B-B14F-4D97-AF65-F5344CB8AC3E}">
        <p14:creationId xmlns:p14="http://schemas.microsoft.com/office/powerpoint/2010/main" val="345419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1st SA Ballot Recirculation (D5.0)		Sep 2024</a:t>
            </a: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2nd SA Ballot Recirculation (D6.0)	Jan  2025</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151A2EAD-4B7E-4805-B355-98BD0A45FD32}"/>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F7DCAE4E-96E8-4258-A67A-135FC815F8A3}"/>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a:extLst>
              <a:ext uri="{FF2B5EF4-FFF2-40B4-BE49-F238E27FC236}">
                <a16:creationId xmlns:a16="http://schemas.microsoft.com/office/drawing/2014/main" id="{A16BC9BC-4AFC-4BE6-A8DF-21D1BBF4A29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866340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b="0" dirty="0" err="1"/>
              <a:t>TGbi</a:t>
            </a:r>
            <a:r>
              <a:rPr lang="en-US" b="0" dirty="0"/>
              <a:t> met 6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completed review of our comment resolution submissions as well as text contributions.  </a:t>
            </a:r>
          </a:p>
          <a:p>
            <a:pPr>
              <a:buClr>
                <a:srgbClr val="000000"/>
              </a:buClr>
              <a:buSzPct val="100000"/>
              <a:buFont typeface="Arial"/>
              <a:buChar char="•"/>
            </a:pPr>
            <a:endParaRPr lang="en-US" b="0" dirty="0"/>
          </a:p>
          <a:p>
            <a:pPr>
              <a:buClr>
                <a:srgbClr val="000000"/>
              </a:buClr>
              <a:buSzPct val="100000"/>
              <a:buFont typeface="Arial"/>
              <a:buChar char="•"/>
            </a:pPr>
            <a:r>
              <a:rPr lang="en-US" b="0" dirty="0"/>
              <a:t>We approved directing our editor to generate a Draft 1.0 to go out in a Working Group ballot.</a:t>
            </a:r>
          </a:p>
          <a:p>
            <a:pPr>
              <a:buClr>
                <a:srgbClr val="000000"/>
              </a:buClr>
              <a:buSzPct val="100000"/>
              <a:buFont typeface="Arial"/>
              <a:buChar char="•"/>
            </a:pPr>
            <a:endParaRPr lang="en-US" b="0" dirty="0"/>
          </a:p>
          <a:p>
            <a:pPr>
              <a:buClr>
                <a:srgbClr val="000000"/>
              </a:buClr>
              <a:buSzPct val="100000"/>
              <a:buFont typeface="Arial"/>
              <a:buChar char="•"/>
            </a:pPr>
            <a:r>
              <a:rPr lang="en-US" b="0" dirty="0"/>
              <a:t>Please participate in our ballot and provide comments to help us improve our draft.</a:t>
            </a:r>
          </a:p>
          <a:p>
            <a:pPr>
              <a:buClr>
                <a:srgbClr val="000000"/>
              </a:buClr>
              <a:buSzPct val="100000"/>
              <a:buFont typeface="Arial"/>
              <a:buChar char="•"/>
            </a:pPr>
            <a:endParaRPr lang="en-US" b="0" dirty="0"/>
          </a:p>
          <a:p>
            <a:pPr>
              <a:buClr>
                <a:srgbClr val="000000"/>
              </a:buClr>
              <a:buSzPct val="100000"/>
              <a:buFont typeface="Arial"/>
              <a:buChar char="•"/>
            </a:pPr>
            <a:r>
              <a:rPr lang="en-US" b="0" dirty="0"/>
              <a:t>We will not have any teleconferences between now and March.</a:t>
            </a:r>
            <a:r>
              <a:rPr lang="en-US" dirty="0"/>
              <a:t>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E56DC1E0-E05C-461F-8BB7-89780A42ADD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E8787911-1167-498C-BD75-C7BF7C436804}"/>
              </a:ext>
            </a:extLst>
          </p:cNvPr>
          <p:cNvSpPr>
            <a:spLocks noGrp="1"/>
          </p:cNvSpPr>
          <p:nvPr>
            <p:ph type="sldNum" idx="12"/>
          </p:nvPr>
        </p:nvSpPr>
        <p:spPr/>
        <p:txBody>
          <a:bodyPr/>
          <a:lstStyle/>
          <a:p>
            <a:r>
              <a:rPr lang="en-GB"/>
              <a:t>Slide </a:t>
            </a:r>
            <a:fld id="{F5D8E26B-7BCF-4D25-9C89-0168A6618F18}" type="slidenum">
              <a:rPr lang="en-GB" smtClean="0"/>
              <a:pPr/>
              <a:t>41</a:t>
            </a:fld>
            <a:endParaRPr lang="en-GB"/>
          </a:p>
        </p:txBody>
      </p:sp>
      <p:sp>
        <p:nvSpPr>
          <p:cNvPr id="4" name="Date Placeholder 3">
            <a:extLst>
              <a:ext uri="{FF2B5EF4-FFF2-40B4-BE49-F238E27FC236}">
                <a16:creationId xmlns:a16="http://schemas.microsoft.com/office/drawing/2014/main" id="{384E9E47-49DA-43DB-BE3B-38EDAC8BDAAF}"/>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3243341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rgbClr val="FF0000"/>
                </a:solidFill>
              </a:rPr>
              <a:t>LB initial:   						January 2025 - done</a:t>
            </a:r>
          </a:p>
          <a:p>
            <a:r>
              <a:rPr lang="en-US" dirty="0">
                <a:solidFill>
                  <a:schemeClr val="tx1"/>
                </a:solidFill>
              </a:rPr>
              <a:t>LB re-circ:  						July 2025 </a:t>
            </a:r>
          </a:p>
          <a:p>
            <a:r>
              <a:rPr lang="en-US" dirty="0">
                <a:solidFill>
                  <a:schemeClr val="tx1"/>
                </a:solidFill>
              </a:rPr>
              <a:t>MDR: 							July 2025</a:t>
            </a:r>
          </a:p>
          <a:p>
            <a:r>
              <a:rPr lang="en-US" dirty="0">
                <a:solidFill>
                  <a:schemeClr val="tx1"/>
                </a:solidFill>
              </a:rPr>
              <a:t>Ballot Pool: 						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Footer Placeholder 1">
            <a:extLst>
              <a:ext uri="{FF2B5EF4-FFF2-40B4-BE49-F238E27FC236}">
                <a16:creationId xmlns:a16="http://schemas.microsoft.com/office/drawing/2014/main" id="{F1FDB1B3-0F47-4AB0-B954-3F4A79DC0396}"/>
              </a:ext>
            </a:extLst>
          </p:cNvPr>
          <p:cNvSpPr>
            <a:spLocks noGrp="1"/>
          </p:cNvSpPr>
          <p:nvPr>
            <p:ph type="ftr" idx="14"/>
          </p:nvPr>
        </p:nvSpPr>
        <p:spPr/>
        <p:txBody>
          <a:bodyPr/>
          <a:lstStyle/>
          <a:p>
            <a:r>
              <a:rPr lang="en-GB"/>
              <a:t>Stephen McCann, Huawei</a:t>
            </a:r>
            <a:endParaRPr lang="en-GB" dirty="0"/>
          </a:p>
        </p:txBody>
      </p:sp>
      <p:sp>
        <p:nvSpPr>
          <p:cNvPr id="5" name="Slide Number Placeholder 4">
            <a:extLst>
              <a:ext uri="{FF2B5EF4-FFF2-40B4-BE49-F238E27FC236}">
                <a16:creationId xmlns:a16="http://schemas.microsoft.com/office/drawing/2014/main" id="{60AF3EB3-07D1-426E-B68A-9925180EF3E4}"/>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0E9DF7FB-759E-4006-B7FF-0D0CD0DA7C4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663482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sessions during the January interim</a:t>
            </a:r>
          </a:p>
          <a:p>
            <a:pPr marL="800100" lvl="1" indent="-342900">
              <a:buFont typeface="Arial" panose="020B0604020202020204" pitchFamily="34" charset="0"/>
              <a:buChar char="•"/>
            </a:pPr>
            <a:r>
              <a:rPr lang="en-US" sz="1600" dirty="0"/>
              <a:t>Discussed technical submissions covering a variety of topics and proposed draft texts (PDTs)</a:t>
            </a:r>
            <a:endParaRPr lang="en-US" sz="1400" dirty="0">
              <a:solidFill>
                <a:schemeClr val="tx1"/>
              </a:solidFill>
            </a:endParaRPr>
          </a:p>
          <a:p>
            <a:pPr marL="800100" lvl="1" indent="-342900">
              <a:buFont typeface="Arial" panose="020B0604020202020204" pitchFamily="34" charset="0"/>
              <a:buChar char="•"/>
            </a:pPr>
            <a:r>
              <a:rPr lang="en-US" sz="1600" dirty="0"/>
              <a:t>Approved over 100 motions that added additional concepts to the TGbn SFD, and spec text to the TGbn D0.1</a:t>
            </a:r>
          </a:p>
          <a:p>
            <a:pPr marL="800100" lvl="1" indent="-342900">
              <a:buFont typeface="Arial" panose="020B0604020202020204" pitchFamily="34" charset="0"/>
              <a:buChar char="•"/>
            </a:pPr>
            <a:r>
              <a:rPr lang="en-US" sz="1600" dirty="0"/>
              <a:t>Instructed the TGbn Editor to create TGbn D0.1  </a:t>
            </a:r>
          </a:p>
          <a:p>
            <a:pPr>
              <a:buFont typeface="Arial" panose="020B0604020202020204" pitchFamily="34" charset="0"/>
              <a:buChar char="•"/>
            </a:pPr>
            <a:r>
              <a:rPr lang="en-US" sz="1800" dirty="0"/>
              <a:t>Agenda is available in </a:t>
            </a:r>
            <a:r>
              <a:rPr lang="en-US" sz="1800" dirty="0">
                <a:solidFill>
                  <a:schemeClr val="tx1"/>
                </a:solidFill>
                <a:hlinkClick r:id="rId3"/>
              </a:rPr>
              <a:t>11-24/2074r17</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11-24/0014r7</a:t>
            </a:r>
            <a:r>
              <a:rPr lang="en-US" sz="1800" dirty="0"/>
              <a:t>.</a:t>
            </a:r>
            <a:endParaRPr lang="en-US" sz="1800" dirty="0">
              <a:solidFill>
                <a:srgbClr val="FF0000"/>
              </a:solidFill>
            </a:endParaRPr>
          </a:p>
          <a:p>
            <a:pPr>
              <a:buFont typeface="Arial" panose="020B0604020202020204" pitchFamily="34" charset="0"/>
              <a:buChar char="•"/>
            </a:pPr>
            <a:r>
              <a:rPr lang="en-US" sz="1800" dirty="0"/>
              <a:t>Goals for March 2025: </a:t>
            </a:r>
          </a:p>
          <a:p>
            <a:pPr marL="800100" lvl="1" indent="-342900">
              <a:buFont typeface="Arial" panose="020B0604020202020204" pitchFamily="34" charset="0"/>
              <a:buChar char="•"/>
            </a:pPr>
            <a:r>
              <a:rPr lang="en-US" sz="1600" dirty="0">
                <a:solidFill>
                  <a:schemeClr val="tx1"/>
                </a:solidFill>
              </a:rPr>
              <a:t>Discuss technical submissions</a:t>
            </a:r>
          </a:p>
          <a:p>
            <a:pPr marL="800100" lvl="1" indent="-342900">
              <a:buFont typeface="Arial" panose="020B0604020202020204" pitchFamily="34" charset="0"/>
              <a:buChar char="•"/>
            </a:pPr>
            <a:r>
              <a:rPr lang="en-US" sz="1600" dirty="0">
                <a:solidFill>
                  <a:schemeClr val="tx1"/>
                </a:solidFill>
              </a:rPr>
              <a:t>Resolve comments received from the internal CC</a:t>
            </a:r>
          </a:p>
          <a:p>
            <a:pPr marL="1200150" lvl="2" indent="-342900">
              <a:buFont typeface="Arial" panose="020B0604020202020204" pitchFamily="34" charset="0"/>
              <a:buChar char="•"/>
            </a:pPr>
            <a:r>
              <a:rPr lang="en-US" sz="1400" dirty="0">
                <a:solidFill>
                  <a:schemeClr val="tx1"/>
                </a:solidFill>
              </a:rPr>
              <a:t>Comment collection (CC) to start after TGbn D0.1 is published</a:t>
            </a:r>
          </a:p>
          <a:p>
            <a:pPr marL="1657350" lvl="3" indent="-342900">
              <a:buFont typeface="Arial" panose="020B0604020202020204" pitchFamily="34" charset="0"/>
              <a:buChar char="•"/>
            </a:pPr>
            <a:r>
              <a:rPr lang="en-US" sz="1400" dirty="0">
                <a:solidFill>
                  <a:schemeClr val="tx1"/>
                </a:solidFill>
              </a:rPr>
              <a:t>The duration of the internal CC expected to be ~3 weeks</a:t>
            </a:r>
          </a:p>
          <a:p>
            <a:pPr marL="1200150" lvl="2" indent="-342900">
              <a:buFont typeface="Arial" panose="020B0604020202020204" pitchFamily="34" charset="0"/>
              <a:buChar char="•"/>
            </a:pPr>
            <a:r>
              <a:rPr lang="en-US" sz="1400" dirty="0">
                <a:solidFill>
                  <a:schemeClr val="tx1"/>
                </a:solidFill>
              </a:rPr>
              <a:t>Comment assignment to be performed during telcos</a:t>
            </a:r>
          </a:p>
          <a:p>
            <a:pPr marL="800100" lvl="1" indent="-342900">
              <a:buFont typeface="Arial" panose="020B0604020202020204" pitchFamily="34" charset="0"/>
              <a:buChar char="•"/>
            </a:pPr>
            <a:r>
              <a:rPr lang="en-US" sz="1600" dirty="0">
                <a:solidFill>
                  <a:schemeClr val="tx1"/>
                </a:solidFill>
              </a:rPr>
              <a:t>Continue populating the TGbn SFD &amp; preparing PDTs</a:t>
            </a:r>
          </a:p>
          <a:p>
            <a:pPr marL="800100" lvl="1" indent="-342900">
              <a:buFont typeface="Arial" panose="020B0604020202020204" pitchFamily="34" charset="0"/>
              <a:buChar char="•"/>
            </a:pPr>
            <a:r>
              <a:rPr lang="en-US" sz="1600" dirty="0">
                <a:solidFill>
                  <a:schemeClr val="tx1"/>
                </a:solidFill>
              </a:rPr>
              <a:t>Instruct the TGbn Editor to create TGbn D0.2</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a:t>Stephen McCann, Huawei</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a:t>January 2025</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January 27-February 05 		(Monday-Wednesday)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06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10 				(Monday)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13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February 17 				(Monday)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20 				(Thursday) 		 – MAC/PHY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24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February 27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Joint (Motions)*</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dirty="0">
                <a:solidFill>
                  <a:srgbClr val="FF0000"/>
                </a:solidFill>
                <a:highlight>
                  <a:srgbClr val="00FFFF"/>
                </a:highlight>
                <a:latin typeface="Times New Roman" panose="02020603050405020304" pitchFamily="18" charset="0"/>
              </a:rPr>
              <a:t>March 03-March 07		(Monday-Friday)						Holiday</a:t>
            </a:r>
          </a:p>
          <a:p>
            <a:pPr marL="0" indent="0">
              <a:spcBef>
                <a:spcPts val="0"/>
              </a:spcBef>
              <a:spcAft>
                <a:spcPts val="1200"/>
              </a:spcAft>
            </a:pPr>
            <a:endParaRPr lang="en-US" sz="1400" b="0" dirty="0">
              <a:solidFill>
                <a:schemeClr val="tx1"/>
              </a:solidFill>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120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a:t>
            </a:r>
            <a:endParaRPr lang="en-US" sz="1200" dirty="0"/>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a:t>Stephen McCann, Huawei</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a:t>January 2025</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FFFF00"/>
                </a:highlight>
              </a:rPr>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a:t>Stephen McCann, Huawei</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a:t>January 2025</a:t>
            </a:r>
            <a:endParaRPr lang="en-GB" dirty="0"/>
          </a:p>
        </p:txBody>
      </p:sp>
    </p:spTree>
    <p:extLst>
      <p:ext uri="{BB962C8B-B14F-4D97-AF65-F5344CB8AC3E}">
        <p14:creationId xmlns:p14="http://schemas.microsoft.com/office/powerpoint/2010/main" val="7809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err="1">
                <a:solidFill>
                  <a:schemeClr val="tx1"/>
                </a:solidFill>
              </a:rPr>
              <a:t>TGbp</a:t>
            </a:r>
            <a:r>
              <a:rPr lang="en-US" altLang="en-US" sz="3200" dirty="0">
                <a:solidFill>
                  <a:schemeClr val="tx1"/>
                </a:solidFill>
              </a:rPr>
              <a:t> Closing Report</a:t>
            </a:r>
            <a:endParaRPr lang="en-US" sz="3200" dirty="0">
              <a:solidFill>
                <a:schemeClr val="tx1"/>
              </a:solidFill>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A4CAFE2E-0A8E-4F3E-9A51-B004F71A99C4}"/>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9C92A40B-638B-4413-8783-9D3A5F32BFBF}"/>
              </a:ext>
            </a:extLst>
          </p:cNvPr>
          <p:cNvSpPr>
            <a:spLocks noGrp="1"/>
          </p:cNvSpPr>
          <p:nvPr>
            <p:ph type="sldNum" idx="12"/>
          </p:nvPr>
        </p:nvSpPr>
        <p:spPr/>
        <p:txBody>
          <a:bodyPr/>
          <a:lstStyle/>
          <a:p>
            <a:r>
              <a:rPr lang="en-GB"/>
              <a:t>Slide </a:t>
            </a:r>
            <a:fld id="{06B781AF-4CCF-49B0-A572-DE54FBE5D942}" type="slidenum">
              <a:rPr lang="en-GB" smtClean="0"/>
              <a:pPr/>
              <a:t>46</a:t>
            </a:fld>
            <a:endParaRPr lang="en-GB"/>
          </a:p>
        </p:txBody>
      </p:sp>
      <p:sp>
        <p:nvSpPr>
          <p:cNvPr id="4" name="Date Placeholder 3">
            <a:extLst>
              <a:ext uri="{FF2B5EF4-FFF2-40B4-BE49-F238E27FC236}">
                <a16:creationId xmlns:a16="http://schemas.microsoft.com/office/drawing/2014/main" id="{BA686768-DD0B-4AF2-B25E-32CF39ECD9CC}"/>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2553922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750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8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Jan interim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 in the latest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11-24/1997r6</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FRD and SFD documents incorporating approved motions in Nov 2024.</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More than </a:t>
            </a:r>
            <a:r>
              <a:rPr lang="en-GB" altLang="en-US" dirty="0">
                <a:latin typeface="Calibri" panose="020F0502020204030204" pitchFamily="34" charset="0"/>
                <a:ea typeface="Calibri" panose="020F0502020204030204" pitchFamily="34" charset="0"/>
                <a:cs typeface="Calibri" panose="020F0502020204030204" pitchFamily="34" charset="0"/>
              </a:rPr>
              <a:t>40</a:t>
            </a:r>
            <a:r>
              <a:rPr lang="en-GB" altLang="en-US" b="0" dirty="0">
                <a:latin typeface="Calibri" panose="020F0502020204030204" pitchFamily="34" charset="0"/>
                <a:ea typeface="Calibri" panose="020F0502020204030204" pitchFamily="34" charset="0"/>
                <a:cs typeface="Calibri" panose="020F0502020204030204" pitchFamily="34" charset="0"/>
              </a:rPr>
              <a:t> tech contributions were presented and discussed, on functional requirements, PHY/MAC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 as captured in last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11-24/1322r6</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terms, topology, operation types, transmission mode, some AMP PPDU structure in 2.4 GHz, </a:t>
            </a:r>
            <a:r>
              <a:rPr lang="en-GB" altLang="en-US" b="0" dirty="0">
                <a:latin typeface="Calibri" panose="020F0502020204030204" pitchFamily="34" charset="0"/>
                <a:ea typeface="Calibri" panose="020F0502020204030204" pitchFamily="34" charset="0"/>
                <a:cs typeface="Calibri" panose="020F0502020204030204" pitchFamily="34" charset="0"/>
              </a:rPr>
              <a:t> up-link data rate in 2.4 GHz, AMP-sync in AMP DL PPDU, conception of energizer, energy harvesting and power information report, etc.</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revisited without change.</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 teleconferences were planned after Jan interim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Open technical discussion and prepare for PDT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B2733E84-7AB9-4F5B-B146-1EA9C5064272}"/>
              </a:ext>
            </a:extLst>
          </p:cNvPr>
          <p:cNvSpPr>
            <a:spLocks noGrp="1"/>
          </p:cNvSpPr>
          <p:nvPr>
            <p:ph type="ftr" idx="14"/>
          </p:nvPr>
        </p:nvSpPr>
        <p:spPr/>
        <p:txBody>
          <a:bodyPr/>
          <a:lstStyle/>
          <a:p>
            <a:r>
              <a:rPr lang="en-GB"/>
              <a:t>Stephen McCann, Huawei</a:t>
            </a:r>
            <a:endParaRPr lang="en-GB" dirty="0"/>
          </a:p>
        </p:txBody>
      </p:sp>
      <p:sp>
        <p:nvSpPr>
          <p:cNvPr id="6" name="Slide Number Placeholder 5">
            <a:extLst>
              <a:ext uri="{FF2B5EF4-FFF2-40B4-BE49-F238E27FC236}">
                <a16:creationId xmlns:a16="http://schemas.microsoft.com/office/drawing/2014/main" id="{E4E40ABA-27CD-44E3-9FAC-DD6DE24A6093}"/>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5236ECB3-2D00-43A5-B611-4663F90BF63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283078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52D328B8-1B4D-408D-A0A1-4CA36A643772}"/>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A3865D86-7604-4266-A92A-6CDAD203B5DE}"/>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6" name="Date Placeholder 5">
            <a:extLst>
              <a:ext uri="{FF2B5EF4-FFF2-40B4-BE49-F238E27FC236}">
                <a16:creationId xmlns:a16="http://schemas.microsoft.com/office/drawing/2014/main" id="{4889D6A1-1DED-4371-89F2-FE5B38DCE66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73883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Feb 11</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Feb 25</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Mar 4</a:t>
            </a:r>
            <a:r>
              <a:rPr lang="en-US" altLang="en-US" sz="2400" kern="0" baseline="30000" dirty="0">
                <a:solidFill>
                  <a:schemeClr val="tx1"/>
                </a:solidFill>
                <a:sym typeface="+mn-ea"/>
              </a:rPr>
              <a:t>th</a:t>
            </a:r>
            <a:r>
              <a:rPr lang="en-US" altLang="en-US" sz="2400" kern="0" dirty="0">
                <a:solidFill>
                  <a:schemeClr val="tx1"/>
                </a:solidFill>
                <a:sym typeface="+mn-ea"/>
              </a:rPr>
              <a:t> (Tuesday), 9:00am,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32506156-1112-4602-B3B7-00E7B8215E97}"/>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858DE11-9268-4D54-8FC9-ECA33F2CC98D}"/>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6" name="Date Placeholder 5">
            <a:extLst>
              <a:ext uri="{FF2B5EF4-FFF2-40B4-BE49-F238E27FC236}">
                <a16:creationId xmlns:a16="http://schemas.microsoft.com/office/drawing/2014/main" id="{A9E9D31A-8A8F-461B-A20E-D61CBF879816}"/>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6349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CAF1-0C11-705C-BB60-9EE7BCD92C58}"/>
              </a:ext>
            </a:extLst>
          </p:cNvPr>
          <p:cNvSpPr>
            <a:spLocks noGrp="1"/>
          </p:cNvSpPr>
          <p:nvPr>
            <p:ph type="title"/>
          </p:nvPr>
        </p:nvSpPr>
        <p:spPr/>
        <p:txBody>
          <a:bodyPr/>
          <a:lstStyle/>
          <a:p>
            <a:r>
              <a:rPr lang="en-US" dirty="0"/>
              <a:t>Members by affiliation</a:t>
            </a:r>
          </a:p>
        </p:txBody>
      </p:sp>
      <p:sp>
        <p:nvSpPr>
          <p:cNvPr id="4" name="Date Placeholder 3">
            <a:extLst>
              <a:ext uri="{FF2B5EF4-FFF2-40B4-BE49-F238E27FC236}">
                <a16:creationId xmlns:a16="http://schemas.microsoft.com/office/drawing/2014/main" id="{21C0BDD1-1710-ACFD-91DA-98DFBA48F4C9}"/>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2025</a:t>
            </a:r>
          </a:p>
        </p:txBody>
      </p:sp>
      <p:sp>
        <p:nvSpPr>
          <p:cNvPr id="5" name="Footer Placeholder 4">
            <a:extLst>
              <a:ext uri="{FF2B5EF4-FFF2-40B4-BE49-F238E27FC236}">
                <a16:creationId xmlns:a16="http://schemas.microsoft.com/office/drawing/2014/main" id="{F2B10CB6-9EA0-2242-9B9D-81598A93920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DD36B776-13E0-B5D5-A656-06BA21EB4BA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Content Placeholder 7">
            <a:extLst>
              <a:ext uri="{FF2B5EF4-FFF2-40B4-BE49-F238E27FC236}">
                <a16:creationId xmlns:a16="http://schemas.microsoft.com/office/drawing/2014/main" id="{0716ABDE-3418-D7D9-B25B-D11F3C6FE7D0}"/>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652914" y="1981199"/>
            <a:ext cx="8194381" cy="4494213"/>
          </a:xfrm>
        </p:spPr>
      </p:pic>
    </p:spTree>
    <p:extLst>
      <p:ext uri="{BB962C8B-B14F-4D97-AF65-F5344CB8AC3E}">
        <p14:creationId xmlns:p14="http://schemas.microsoft.com/office/powerpoint/2010/main" val="559018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a:solidFill>
                  <a:schemeClr val="tx1"/>
                </a:solidFill>
              </a:rPr>
              <a:t>ELC SG activities at the January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ELC approved the proposed draft Project Authorization Request as well as the Criteria for Standards Development (CSD) documents </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Contributions discussed included:</a:t>
            </a:r>
          </a:p>
          <a:p>
            <a:pPr marL="1200150" lvl="2" indent="-342900">
              <a:buFont typeface="Arial" panose="020B0604020202020204" pitchFamily="34" charset="0"/>
              <a:buChar char="•"/>
              <a:defRPr/>
            </a:pPr>
            <a:r>
              <a:rPr lang="en-GB" altLang="en-US" dirty="0"/>
              <a:t>ELC scope and features summary (doc. 11-25/0140r1)</a:t>
            </a:r>
          </a:p>
          <a:p>
            <a:pPr marL="1200150" lvl="2" indent="-342900">
              <a:buFont typeface="Arial" panose="020B0604020202020204" pitchFamily="34" charset="0"/>
              <a:buChar char="•"/>
              <a:defRPr/>
            </a:pPr>
            <a:r>
              <a:rPr lang="en-GB" altLang="en-US" dirty="0"/>
              <a:t>Underwater </a:t>
            </a:r>
            <a:r>
              <a:rPr lang="en-GB" altLang="en-US" dirty="0" err="1"/>
              <a:t>LiFi</a:t>
            </a:r>
            <a:r>
              <a:rPr lang="en-GB" altLang="en-US" dirty="0"/>
              <a:t> Prototype Performance (doc. 11-25/0175r1)</a:t>
            </a:r>
          </a:p>
          <a:p>
            <a:pPr marL="1200150" lvl="2" indent="-342900">
              <a:buFont typeface="Arial" panose="020B0604020202020204" pitchFamily="34" charset="0"/>
              <a:buChar char="•"/>
              <a:defRPr/>
            </a:pPr>
            <a:r>
              <a:rPr lang="en-GB" altLang="en-US" dirty="0"/>
              <a:t>Ad-hoc mode for ELC (doc. 11-25/0180r1)</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11-25/0141r2.</a:t>
            </a:r>
          </a:p>
          <a:p>
            <a:pPr marL="457200" lvl="1" indent="0">
              <a:buFontTx/>
              <a:buNone/>
              <a:defRPr/>
            </a:pPr>
            <a:endParaRPr lang="en-US" altLang="en-US" b="1" dirty="0"/>
          </a:p>
          <a:p>
            <a:pPr marL="457200" lvl="1" indent="0">
              <a:buFontTx/>
              <a:buNone/>
              <a:defRPr/>
            </a:pPr>
            <a:r>
              <a:rPr lang="en-US" altLang="en-US" b="1" dirty="0"/>
              <a:t>Minutes of the meeting are available in doc. 11-25/0160.</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50</a:t>
            </a:fld>
            <a:endParaRPr lang="en-GB"/>
          </a:p>
        </p:txBody>
      </p:sp>
      <p:sp>
        <p:nvSpPr>
          <p:cNvPr id="5" name="Footer Placeholder 4"/>
          <p:cNvSpPr>
            <a:spLocks noGrp="1"/>
          </p:cNvSpPr>
          <p:nvPr>
            <p:ph type="ftr" idx="14"/>
          </p:nvPr>
        </p:nvSpPr>
        <p:spPr/>
        <p:txBody>
          <a:bodyPr/>
          <a:lstStyle/>
          <a:p>
            <a:r>
              <a:rPr lang="en-GB"/>
              <a:t>Stephen McCann, Huawei</a:t>
            </a:r>
            <a:endParaRPr lang="en-GB" dirty="0"/>
          </a:p>
        </p:txBody>
      </p:sp>
      <p:sp>
        <p:nvSpPr>
          <p:cNvPr id="4" name="Date Placeholder 3"/>
          <p:cNvSpPr>
            <a:spLocks noGrp="1"/>
          </p:cNvSpPr>
          <p:nvPr>
            <p:ph type="dt" idx="15"/>
          </p:nvPr>
        </p:nvSpPr>
        <p:spPr/>
        <p:txBody>
          <a:bodyPr/>
          <a:lstStyle/>
          <a:p>
            <a:r>
              <a:rPr lang="en-US"/>
              <a:t>January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ELC SG moving forward</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51</a:t>
            </a:fld>
            <a:endParaRPr lang="en-GB"/>
          </a:p>
        </p:txBody>
      </p:sp>
      <p:sp>
        <p:nvSpPr>
          <p:cNvPr id="5" name="Footer Placeholder 4"/>
          <p:cNvSpPr>
            <a:spLocks noGrp="1"/>
          </p:cNvSpPr>
          <p:nvPr>
            <p:ph type="ftr" idx="14"/>
          </p:nvPr>
        </p:nvSpPr>
        <p:spPr/>
        <p:txBody>
          <a:bodyPr/>
          <a:lstStyle/>
          <a:p>
            <a:r>
              <a:rPr lang="en-GB"/>
              <a:t>Stephen McCann, Huawei</a:t>
            </a:r>
            <a:endParaRPr lang="en-GB" dirty="0"/>
          </a:p>
        </p:txBody>
      </p:sp>
      <p:sp>
        <p:nvSpPr>
          <p:cNvPr id="4" name="Date Placeholder 3"/>
          <p:cNvSpPr>
            <a:spLocks noGrp="1"/>
          </p:cNvSpPr>
          <p:nvPr>
            <p:ph type="dt" idx="15"/>
          </p:nvPr>
        </p:nvSpPr>
        <p:spPr/>
        <p:txBody>
          <a:bodyPr/>
          <a:lstStyle/>
          <a:p>
            <a:r>
              <a:rPr lang="en-US"/>
              <a:t>January 2025</a:t>
            </a:r>
            <a:endParaRPr lang="en-GB"/>
          </a:p>
        </p:txBody>
      </p:sp>
      <p:sp>
        <p:nvSpPr>
          <p:cNvPr id="12" name="Content Placeholder 1">
            <a:extLst>
              <a:ext uri="{FF2B5EF4-FFF2-40B4-BE49-F238E27FC236}">
                <a16:creationId xmlns:a16="http://schemas.microsoft.com/office/drawing/2014/main" id="{F0B195EF-C4A7-CA7E-DC0E-9720678E113E}"/>
              </a:ext>
            </a:extLst>
          </p:cNvPr>
          <p:cNvSpPr>
            <a:spLocks noGrp="1"/>
          </p:cNvSpPr>
          <p:nvPr>
            <p:ph idx="1"/>
          </p:nvPr>
        </p:nvSpPr>
        <p:spPr>
          <a:xfrm>
            <a:off x="914401" y="1981201"/>
            <a:ext cx="5757663" cy="4113213"/>
          </a:xfrm>
        </p:spPr>
        <p:txBody>
          <a:bodyPr/>
          <a:lstStyle/>
          <a:p>
            <a:pPr>
              <a:buFontTx/>
              <a:buChar char="-"/>
            </a:pPr>
            <a:r>
              <a:rPr lang="en-GB" kern="0" dirty="0"/>
              <a:t>Mar. 2025</a:t>
            </a:r>
          </a:p>
          <a:p>
            <a:pPr lvl="1">
              <a:buFontTx/>
              <a:buChar char="-"/>
            </a:pPr>
            <a:r>
              <a:rPr lang="en-GB" kern="0" dirty="0"/>
              <a:t>802 LMSC approval of the PAR and acceptance of the CSD</a:t>
            </a:r>
          </a:p>
          <a:p>
            <a:pPr lvl="1">
              <a:buFontTx/>
              <a:buChar char="-"/>
            </a:pPr>
            <a:r>
              <a:rPr lang="en-GB" kern="0" dirty="0"/>
              <a:t>Submit to </a:t>
            </a:r>
            <a:r>
              <a:rPr lang="en-GB" kern="0" dirty="0" err="1"/>
              <a:t>NesCom</a:t>
            </a:r>
            <a:endParaRPr lang="en-GB" kern="0" dirty="0"/>
          </a:p>
          <a:p>
            <a:pPr lvl="1">
              <a:buFontTx/>
              <a:buChar char="-"/>
            </a:pPr>
            <a:endParaRPr lang="en-GB" kern="0" dirty="0"/>
          </a:p>
          <a:p>
            <a:pPr>
              <a:buFontTx/>
              <a:buChar char="-"/>
            </a:pPr>
            <a:r>
              <a:rPr lang="en-GB" kern="0" dirty="0"/>
              <a:t>May 2025</a:t>
            </a:r>
          </a:p>
          <a:p>
            <a:pPr lvl="1">
              <a:buFontTx/>
              <a:buChar char="-"/>
            </a:pPr>
            <a:r>
              <a:rPr lang="en-GB" kern="0" dirty="0"/>
              <a:t>TG start</a:t>
            </a:r>
          </a:p>
          <a:p>
            <a:pPr lvl="1">
              <a:buFontTx/>
              <a:buChar char="-"/>
            </a:pPr>
            <a:endParaRPr lang="en-GB" dirty="0"/>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Tree>
    <p:extLst>
      <p:ext uri="{BB962C8B-B14F-4D97-AF65-F5344CB8AC3E}">
        <p14:creationId xmlns:p14="http://schemas.microsoft.com/office/powerpoint/2010/main" val="1180944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GB" altLang="en-US" sz="2800" dirty="0"/>
              <a:t>A</a:t>
            </a:r>
            <a:r>
              <a:rPr lang="en-US" altLang="en-US" sz="2800" dirty="0"/>
              <a:t>UTO TIG</a:t>
            </a:r>
          </a:p>
          <a:p>
            <a:pPr marL="0" indent="0" algn="ctr" eaLnBrk="1" hangingPunct="1">
              <a:spcBef>
                <a:spcPts val="0"/>
              </a:spcBef>
              <a:buNone/>
            </a:pPr>
            <a:endParaRPr lang="en-US" altLang="en-US" sz="2800" dirty="0"/>
          </a:p>
          <a:p>
            <a:pPr eaLnBrk="1" hangingPunct="1">
              <a:spcBef>
                <a:spcPts val="0"/>
              </a:spcBef>
            </a:pPr>
            <a:r>
              <a:rPr lang="en-US" altLang="en-US" sz="2000" dirty="0"/>
              <a:t>Final Agenda</a:t>
            </a:r>
          </a:p>
          <a:p>
            <a:pPr marL="857250" lvl="1" indent="-457200">
              <a:spcBef>
                <a:spcPts val="0"/>
              </a:spcBef>
              <a:defRPr/>
            </a:pPr>
            <a:r>
              <a:rPr lang="en-US" sz="2000" dirty="0">
                <a:cs typeface="Arial" panose="020B0604020202020204" pitchFamily="34" charset="0"/>
                <a:hlinkClick r:id="rId3"/>
              </a:rPr>
              <a:t>https://mentor.ieee.org/802.11/dcn/24/11-24-2082-00-auto-agenda-for-automotive-tig-2025-january.pptx</a:t>
            </a:r>
            <a:r>
              <a:rPr lang="en-US" sz="1800" dirty="0">
                <a:cs typeface="Arial" panose="020B0604020202020204" pitchFamily="34" charset="0"/>
              </a:rPr>
              <a:t> </a:t>
            </a:r>
            <a:endParaRPr lang="en-US" sz="2000" dirty="0">
              <a:cs typeface="Arial" panose="020B0604020202020204" pitchFamily="34" charset="0"/>
            </a:endParaRP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“Field Considerations on </a:t>
            </a:r>
            <a:r>
              <a:rPr lang="en-US" sz="1800" dirty="0" err="1">
                <a:latin typeface="Arial" panose="020B0604020202020204" pitchFamily="34" charset="0"/>
                <a:cs typeface="Arial" panose="020B0604020202020204" pitchFamily="34" charset="0"/>
              </a:rPr>
              <a:t>WiFi</a:t>
            </a:r>
            <a:r>
              <a:rPr lang="en-US" sz="1800" dirty="0">
                <a:latin typeface="Arial" panose="020B0604020202020204" pitchFamily="34" charset="0"/>
                <a:cs typeface="Arial" panose="020B0604020202020204" pitchFamily="34" charset="0"/>
              </a:rPr>
              <a:t> for Vehicles,” Javier Contreras (Cisco Systems)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https://mentor.ieee.org/802.11/dcn/25/11-25-0070-00-auto-field-considerations-on-wifi-for-vehicles-8203.pptx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“Mobile-Wi-Fi,” Lili </a:t>
            </a:r>
            <a:r>
              <a:rPr lang="en-US" sz="1800" dirty="0" err="1">
                <a:latin typeface="Arial" panose="020B0604020202020204" pitchFamily="34" charset="0"/>
                <a:cs typeface="Arial" panose="020B0604020202020204" pitchFamily="34" charset="0"/>
              </a:rPr>
              <a:t>Hervieu</a:t>
            </a:r>
            <a:r>
              <a:rPr lang="en-US" sz="1800" dirty="0">
                <a:latin typeface="Arial" panose="020B0604020202020204" pitchFamily="34" charset="0"/>
                <a:cs typeface="Arial" panose="020B0604020202020204" pitchFamily="34" charset="0"/>
              </a:rPr>
              <a:t>, Steve Arendt (</a:t>
            </a:r>
            <a:r>
              <a:rPr lang="en-US" sz="1800" dirty="0" err="1">
                <a:latin typeface="Arial" panose="020B0604020202020204" pitchFamily="34" charset="0"/>
                <a:cs typeface="Arial" panose="020B0604020202020204" pitchFamily="34" charset="0"/>
              </a:rPr>
              <a:t>CableLabs</a:t>
            </a:r>
            <a:r>
              <a:rPr lang="en-US" sz="1800" dirty="0">
                <a:latin typeface="Arial" panose="020B0604020202020204" pitchFamily="34" charset="0"/>
                <a:cs typeface="Arial" panose="020B0604020202020204" pitchFamily="34" charset="0"/>
              </a:rPr>
              <a:t>)</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https://mentor.ieee.org/802.11/dcn/25/11-25-0017-00-auto-mobile-wi-fi.pptx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“Follow-up of Automotive WLAN use case study,”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6"/>
              </a:rPr>
              <a:t>https://mentor.ieee.org/802.11/dcn/25/11-25-0069-01-auto-follow-up-of-automotive-wlan-use-case-study.pptx</a:t>
            </a:r>
            <a:r>
              <a:rPr lang="en-US" sz="16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hlinkClick r:id="rId7"/>
              </a:rPr>
              <a:t>https://mentor.ieee.org/802.11/dcn/25/11-25-0159-00-auto-january-2025-kobe-auto-tig-meeting-minutes.docx</a:t>
            </a:r>
            <a:r>
              <a:rPr lang="en-GB" altLang="en-US" sz="1800" dirty="0"/>
              <a:t> </a:t>
            </a:r>
          </a:p>
          <a:p>
            <a:pPr>
              <a:spcBef>
                <a:spcPts val="0"/>
              </a:spcBef>
            </a:pPr>
            <a:r>
              <a:rPr lang="en-GB" altLang="ko-KR" dirty="0">
                <a:ea typeface="Gulim" pitchFamily="34" charset="-127"/>
              </a:rPr>
              <a:t>Plans for March</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 3 straw polls</a:t>
            </a:r>
            <a:endParaRPr lang="en-GB" altLang="en-US" sz="1600" dirty="0"/>
          </a:p>
        </p:txBody>
      </p:sp>
      <p:sp>
        <p:nvSpPr>
          <p:cNvPr id="2" name="Footer Placeholder 1">
            <a:extLst>
              <a:ext uri="{FF2B5EF4-FFF2-40B4-BE49-F238E27FC236}">
                <a16:creationId xmlns:a16="http://schemas.microsoft.com/office/drawing/2014/main" id="{D02CE08C-C297-4602-8CDA-BA6177CFA761}"/>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AE0312B-249F-408D-9678-23C8F2810F28}"/>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4" name="Date Placeholder 3">
            <a:extLst>
              <a:ext uri="{FF2B5EF4-FFF2-40B4-BE49-F238E27FC236}">
                <a16:creationId xmlns:a16="http://schemas.microsoft.com/office/drawing/2014/main" id="{C790B596-A338-46EF-B202-DA71C77BFD2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638627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January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2025-01-16</a:t>
            </a:r>
          </a:p>
        </p:txBody>
      </p:sp>
      <p:sp>
        <p:nvSpPr>
          <p:cNvPr id="7" name="Footer Placeholder 4"/>
          <p:cNvSpPr>
            <a:spLocks noGrp="1"/>
          </p:cNvSpPr>
          <p:nvPr>
            <p:ph type="ftr" idx="11"/>
          </p:nvPr>
        </p:nvSpPr>
        <p:spPr/>
        <p:txBody>
          <a:bodyPr/>
          <a:lstStyle/>
          <a:p>
            <a:r>
              <a:rPr lang="en-GB"/>
              <a:t>Rolfe (BCA)</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53</a:t>
            </a:fld>
            <a:endParaRPr lang="en-GB" dirty="0"/>
          </a:p>
        </p:txBody>
      </p:sp>
      <p:graphicFrame>
        <p:nvGraphicFramePr>
          <p:cNvPr id="3075" name="Object 3"/>
          <p:cNvGraphicFramePr>
            <a:graphicFrameLocks noChangeAspect="1"/>
          </p:cNvGraphicFramePr>
          <p:nvPr/>
        </p:nvGraphicFramePr>
        <p:xfrm>
          <a:off x="993775" y="2416175"/>
          <a:ext cx="10272713" cy="2482850"/>
        </p:xfrm>
        <a:graphic>
          <a:graphicData uri="http://schemas.openxmlformats.org/presentationml/2006/ole">
            <mc:AlternateContent xmlns:mc="http://schemas.openxmlformats.org/markup-compatibility/2006">
              <mc:Choice xmlns:v="urn:schemas-microsoft-com:vml" Requires="v">
                <p:oleObj name="Document" r:id="rId3" imgW="10446709" imgH="2544564" progId="Word.Document.8">
                  <p:embed/>
                </p:oleObj>
              </mc:Choice>
              <mc:Fallback>
                <p:oleObj name="Document" r:id="rId3" imgW="10446709" imgH="2544564" progId="Word.Document.8">
                  <p:embed/>
                  <p:pic>
                    <p:nvPicPr>
                      <p:cNvPr id="3075" name="Object 3"/>
                      <p:cNvPicPr>
                        <a:picLocks noChangeAspect="1" noChangeArrowheads="1"/>
                      </p:cNvPicPr>
                      <p:nvPr/>
                    </p:nvPicPr>
                    <p:blipFill>
                      <a:blip r:embed="rId4"/>
                      <a:srcRect/>
                      <a:stretch>
                        <a:fillRect/>
                      </a:stretch>
                    </p:blipFill>
                    <p:spPr bwMode="auto">
                      <a:xfrm>
                        <a:off x="993775" y="2416175"/>
                        <a:ext cx="10272713"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3">
            <a:extLst>
              <a:ext uri="{FF2B5EF4-FFF2-40B4-BE49-F238E27FC236}">
                <a16:creationId xmlns:a16="http://schemas.microsoft.com/office/drawing/2014/main" id="{BE5A4E82-39A6-C302-A4C6-79A33D107B54}"/>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Working Group 15 November Agenda</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US" dirty="0">
                <a:hlinkClick r:id="rId3"/>
              </a:rPr>
              <a:t>https://mentor.ieee.org/802.15/dcn/24/15-24-0669-06-0000-jan-2025-802-15-agenda.xlsx</a:t>
            </a:r>
            <a:endParaRPr lang="en-US" dirty="0"/>
          </a:p>
          <a:p>
            <a:endParaRPr lang="en-GB" dirty="0"/>
          </a:p>
        </p:txBody>
      </p:sp>
      <p:sp>
        <p:nvSpPr>
          <p:cNvPr id="6" name="Slide Number Placeholder 5">
            <a:extLst>
              <a:ext uri="{FF2B5EF4-FFF2-40B4-BE49-F238E27FC236}">
                <a16:creationId xmlns:a16="http://schemas.microsoft.com/office/drawing/2014/main" id="{A5151059-44FE-4F7E-A82E-9E8A70F99001}"/>
              </a:ext>
            </a:extLst>
          </p:cNvPr>
          <p:cNvSpPr>
            <a:spLocks noGrp="1"/>
          </p:cNvSpPr>
          <p:nvPr>
            <p:ph type="sldNum" idx="12"/>
          </p:nvPr>
        </p:nvSpPr>
        <p:spPr/>
        <p:txBody>
          <a:bodyPr/>
          <a:lstStyle/>
          <a:p>
            <a:r>
              <a:rPr lang="en-GB"/>
              <a:t>Slide </a:t>
            </a:r>
            <a:fld id="{351F4386-A5E2-41A1-B4D0-BE653C929E06}" type="slidenum">
              <a:rPr lang="en-GB"/>
              <a:pPr/>
              <a:t>54</a:t>
            </a:fld>
            <a:endParaRPr lang="en-GB"/>
          </a:p>
        </p:txBody>
      </p:sp>
      <p:sp>
        <p:nvSpPr>
          <p:cNvPr id="5" name="Footer Placeholder 4">
            <a:extLst>
              <a:ext uri="{FF2B5EF4-FFF2-40B4-BE49-F238E27FC236}">
                <a16:creationId xmlns:a16="http://schemas.microsoft.com/office/drawing/2014/main" id="{DBC08B70-3EFC-03D8-6BC1-188658A4D576}"/>
              </a:ext>
            </a:extLst>
          </p:cNvPr>
          <p:cNvSpPr>
            <a:spLocks noGrp="1"/>
          </p:cNvSpPr>
          <p:nvPr>
            <p:ph type="ftr" idx="14"/>
          </p:nvPr>
        </p:nvSpPr>
        <p:spPr/>
        <p:txBody>
          <a:bodyPr/>
          <a:lstStyle/>
          <a:p>
            <a:r>
              <a:rPr lang="en-GB"/>
              <a:t>Rolfe (BCA)</a:t>
            </a:r>
            <a:endParaRPr lang="en-GB" dirty="0"/>
          </a:p>
        </p:txBody>
      </p:sp>
      <p:sp>
        <p:nvSpPr>
          <p:cNvPr id="2" name="Date Placeholder 3">
            <a:extLst>
              <a:ext uri="{FF2B5EF4-FFF2-40B4-BE49-F238E27FC236}">
                <a16:creationId xmlns:a16="http://schemas.microsoft.com/office/drawing/2014/main" id="{6EAC4178-D1F6-F96C-612A-0320A01CB27F}"/>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885912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a:bodyPr>
          <a:lstStyle/>
          <a:p>
            <a:pPr marL="0" indent="0"/>
            <a:r>
              <a:rPr lang="en-US" dirty="0"/>
              <a:t>Wireless Specialty Networks Active standards:</a:t>
            </a:r>
          </a:p>
          <a:p>
            <a:pPr>
              <a:buFont typeface="Arial" panose="020B0604020202020204" pitchFamily="34" charset="0"/>
              <a:buChar char="•"/>
            </a:pPr>
            <a:r>
              <a:rPr lang="en-US" dirty="0"/>
              <a:t>802.15.3 - no active projects but a bunch of really cool stuff</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Revision project, WG ballot comment resolutions</a:t>
            </a:r>
          </a:p>
          <a:p>
            <a:pPr>
              <a:buFont typeface="Arial" panose="020B0604020202020204" pitchFamily="34" charset="0"/>
              <a:buChar char="•"/>
            </a:pPr>
            <a:r>
              <a:rPr lang="en-US" dirty="0"/>
              <a:t>802.15.7a Higher Rate, Longer Range Optical, in publication</a:t>
            </a:r>
          </a:p>
          <a:p>
            <a:pPr>
              <a:buFont typeface="Arial" panose="020B0604020202020204" pitchFamily="34" charset="0"/>
              <a:buChar char="•"/>
            </a:pPr>
            <a:r>
              <a:rPr lang="en-US" dirty="0"/>
              <a:t>802.15.9a KMP Transport, extensions to key management: drafting</a:t>
            </a:r>
          </a:p>
          <a:p>
            <a:pPr>
              <a:buFont typeface="Arial" panose="020B0604020202020204" pitchFamily="34" charset="0"/>
              <a:buChar char="•"/>
            </a:pPr>
            <a:r>
              <a:rPr lang="en-US" dirty="0"/>
              <a:t>802.16t Extension to 802.16 for specific bands: In SA ballot</a:t>
            </a:r>
          </a:p>
          <a:p>
            <a:pPr>
              <a:buFont typeface="Arial" panose="020B0604020202020204" pitchFamily="34" charset="0"/>
              <a:buChar char="•"/>
            </a:pPr>
            <a:r>
              <a:rPr lang="en-US" dirty="0"/>
              <a:t>Interest Group Access:  exploring potential new features to support more efficient spectrum usage via new and improved channel access and other purposes</a:t>
            </a:r>
          </a:p>
          <a:p>
            <a:pPr>
              <a:buFont typeface="Arial" panose="020B0604020202020204" pitchFamily="34" charset="0"/>
              <a:buChar char="•"/>
            </a:pPr>
            <a:r>
              <a:rPr lang="en-US" dirty="0"/>
              <a:t>SC THz: discussing future THz communications with Terabit/second data rates</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55</a:t>
            </a:fld>
            <a:endParaRPr lang="en-GB"/>
          </a:p>
        </p:txBody>
      </p:sp>
      <p:sp>
        <p:nvSpPr>
          <p:cNvPr id="5" name="Footer Placeholder 4"/>
          <p:cNvSpPr>
            <a:spLocks noGrp="1"/>
          </p:cNvSpPr>
          <p:nvPr>
            <p:ph type="ftr" idx="14"/>
          </p:nvPr>
        </p:nvSpPr>
        <p:spPr/>
        <p:txBody>
          <a:bodyPr/>
          <a:lstStyle/>
          <a:p>
            <a:r>
              <a:rPr lang="en-GB"/>
              <a:t>Rolfe (BCA)</a:t>
            </a:r>
          </a:p>
        </p:txBody>
      </p:sp>
      <p:sp>
        <p:nvSpPr>
          <p:cNvPr id="2" name="Date Placeholder 3">
            <a:extLst>
              <a:ext uri="{FF2B5EF4-FFF2-40B4-BE49-F238E27FC236}">
                <a16:creationId xmlns:a16="http://schemas.microsoft.com/office/drawing/2014/main" id="{3FA8C37E-4BFB-BCEE-7D98-0BD70102D085}"/>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C763-5264-165B-6557-EF257E91682B}"/>
              </a:ext>
            </a:extLst>
          </p:cNvPr>
          <p:cNvSpPr>
            <a:spLocks noGrp="1"/>
          </p:cNvSpPr>
          <p:nvPr>
            <p:ph type="title"/>
          </p:nvPr>
        </p:nvSpPr>
        <p:spPr/>
        <p:txBody>
          <a:bodyPr/>
          <a:lstStyle/>
          <a:p>
            <a:r>
              <a:rPr lang="en-US" dirty="0"/>
              <a:t>WNG: Super-FUN with THz, </a:t>
            </a:r>
            <a:r>
              <a:rPr lang="en-US" dirty="0" err="1"/>
              <a:t>mmWave</a:t>
            </a:r>
            <a:r>
              <a:rPr lang="en-US" dirty="0"/>
              <a:t>, and sub-1GHz</a:t>
            </a:r>
          </a:p>
        </p:txBody>
      </p:sp>
      <p:sp>
        <p:nvSpPr>
          <p:cNvPr id="3" name="Content Placeholder 2">
            <a:extLst>
              <a:ext uri="{FF2B5EF4-FFF2-40B4-BE49-F238E27FC236}">
                <a16:creationId xmlns:a16="http://schemas.microsoft.com/office/drawing/2014/main" id="{1D26D8C8-662E-E917-0A7E-0E85B341CA73}"/>
              </a:ext>
            </a:extLst>
          </p:cNvPr>
          <p:cNvSpPr>
            <a:spLocks noGrp="1"/>
          </p:cNvSpPr>
          <p:nvPr>
            <p:ph idx="1"/>
          </p:nvPr>
        </p:nvSpPr>
        <p:spPr/>
        <p:txBody>
          <a:bodyPr/>
          <a:lstStyle/>
          <a:p>
            <a:r>
              <a:rPr lang="en-US" dirty="0"/>
              <a:t>In 802.15 Wireless Next Generation:</a:t>
            </a:r>
          </a:p>
          <a:p>
            <a:pPr>
              <a:buFont typeface="Arial" panose="020B0604020202020204" pitchFamily="34" charset="0"/>
              <a:buChar char="•"/>
            </a:pPr>
            <a:r>
              <a:rPr lang="en-US" dirty="0"/>
              <a:t>Multiple presentations on THz – it’s REAL (almost)</a:t>
            </a:r>
          </a:p>
          <a:p>
            <a:pPr>
              <a:buFont typeface="Arial" panose="020B0604020202020204" pitchFamily="34" charset="0"/>
              <a:buChar char="•"/>
            </a:pPr>
            <a:r>
              <a:rPr lang="en-US" dirty="0"/>
              <a:t>Live demonstrations</a:t>
            </a:r>
          </a:p>
          <a:p>
            <a:pPr lvl="1">
              <a:buFont typeface="Arial" panose="020B0604020202020204" pitchFamily="34" charset="0"/>
              <a:buChar char="•"/>
            </a:pPr>
            <a:r>
              <a:rPr lang="en-US" dirty="0"/>
              <a:t>THz communication (802.15.3d)</a:t>
            </a:r>
          </a:p>
          <a:p>
            <a:pPr lvl="1">
              <a:buFont typeface="Arial" panose="020B0604020202020204" pitchFamily="34" charset="0"/>
              <a:buChar char="•"/>
            </a:pPr>
            <a:r>
              <a:rPr lang="en-US" dirty="0"/>
              <a:t>60 GHz proximity communications (802.15.3e)</a:t>
            </a:r>
          </a:p>
          <a:p>
            <a:pPr>
              <a:buFont typeface="Arial" panose="020B0604020202020204" pitchFamily="34" charset="0"/>
              <a:buChar char="•"/>
            </a:pPr>
            <a:r>
              <a:rPr lang="en-US" dirty="0"/>
              <a:t>Presentation on Wi-SUN success using 802.15.4 SUN PHYs </a:t>
            </a:r>
          </a:p>
          <a:p>
            <a:pPr lvl="1">
              <a:buFont typeface="Arial" panose="020B0604020202020204" pitchFamily="34" charset="0"/>
              <a:buChar char="•"/>
            </a:pPr>
            <a:r>
              <a:rPr lang="en-US" dirty="0"/>
              <a:t>Large scale field area networks (FAN) deployed globally</a:t>
            </a:r>
          </a:p>
          <a:p>
            <a:pPr lvl="1">
              <a:buFont typeface="Arial" panose="020B0604020202020204" pitchFamily="34" charset="0"/>
              <a:buChar char="•"/>
            </a:pPr>
            <a:r>
              <a:rPr lang="en-US" dirty="0"/>
              <a:t>Very high density deployments demonstrated (Sub 1GHz bands)</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AE5F3238-EE8F-3E52-9BFE-E6611981AB43}"/>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D9E7CD0D-334D-4D6D-A56C-8139EEF6441E}"/>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6ACF1BFB-9C14-FCAE-3180-8811FC6DDD0E}"/>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1926324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First WG Ballot complete, in comment resolution</a:t>
            </a:r>
          </a:p>
          <a:p>
            <a:pPr>
              <a:buFont typeface="Arial" panose="020B0604020202020204" pitchFamily="34" charset="0"/>
              <a:buChar char="•"/>
            </a:pPr>
            <a:r>
              <a:rPr lang="en-US" dirty="0"/>
              <a:t>802.15.4ac Enhanced Privacy:  pre-ballot comment collection and resolution</a:t>
            </a:r>
          </a:p>
          <a:p>
            <a:pPr>
              <a:buFont typeface="Arial" panose="020B0604020202020204" pitchFamily="34" charset="0"/>
              <a:buChar char="•"/>
            </a:pPr>
            <a:r>
              <a:rPr lang="en-US" dirty="0"/>
              <a:t>802.15.4ad Next Generation SUN PHYs:  Pre-draft, technical contributions and proposals</a:t>
            </a:r>
          </a:p>
          <a:p>
            <a:pPr>
              <a:buFont typeface="Arial" panose="020B0604020202020204" pitchFamily="34" charset="0"/>
              <a:buChar char="•"/>
            </a:pPr>
            <a:r>
              <a:rPr lang="en-US" dirty="0"/>
              <a:t>802.15.4ae ASCON light weight encryption extension for 802.15.4: pre-draft.</a:t>
            </a:r>
          </a:p>
          <a:p>
            <a:pPr>
              <a:buFont typeface="Arial" panose="020B0604020202020204" pitchFamily="34" charset="0"/>
              <a:buChar char="•"/>
            </a:pPr>
            <a:r>
              <a:rPr lang="en-US" dirty="0"/>
              <a:t>802.15.4me  Revision E of 802.15.4:  Completed, IEEE Std 802.15.4-2024 published</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57</a:t>
            </a:fld>
            <a:endParaRPr lang="en-GB"/>
          </a:p>
        </p:txBody>
      </p:sp>
      <p:sp>
        <p:nvSpPr>
          <p:cNvPr id="5" name="Footer Placeholder 4"/>
          <p:cNvSpPr>
            <a:spLocks noGrp="1"/>
          </p:cNvSpPr>
          <p:nvPr>
            <p:ph type="ftr" idx="14"/>
          </p:nvPr>
        </p:nvSpPr>
        <p:spPr/>
        <p:txBody>
          <a:bodyPr/>
          <a:lstStyle/>
          <a:p>
            <a:r>
              <a:rPr lang="en-GB"/>
              <a:t>Rolfe (BCA)</a:t>
            </a:r>
            <a:endParaRPr lang="en-GB" dirty="0"/>
          </a:p>
        </p:txBody>
      </p:sp>
      <p:sp>
        <p:nvSpPr>
          <p:cNvPr id="3" name="Date Placeholder 3">
            <a:extLst>
              <a:ext uri="{FF2B5EF4-FFF2-40B4-BE49-F238E27FC236}">
                <a16:creationId xmlns:a16="http://schemas.microsoft.com/office/drawing/2014/main" id="{A09CE75A-A484-582C-C8A7-ADBFC0FBD7CE}"/>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Initial ballot complete</a:t>
            </a:r>
          </a:p>
          <a:p>
            <a:pPr lvl="1">
              <a:buFont typeface="Arial" panose="020B0604020202020204" pitchFamily="34" charset="0"/>
              <a:buChar char="•"/>
            </a:pPr>
            <a:r>
              <a:rPr lang="en-US" dirty="0"/>
              <a:t>1471 comments received on draft – 895 technical, 606 editorial</a:t>
            </a:r>
          </a:p>
          <a:p>
            <a:pPr lvl="1">
              <a:buFont typeface="Arial" panose="020B0604020202020204" pitchFamily="34" charset="0"/>
              <a:buChar char="•"/>
            </a:pPr>
            <a:r>
              <a:rPr lang="en-US" dirty="0"/>
              <a:t>47 comments received on CAD</a:t>
            </a:r>
          </a:p>
          <a:p>
            <a:pPr>
              <a:buFont typeface="Arial" panose="020B0604020202020204" pitchFamily="34" charset="0"/>
              <a:buChar char="•"/>
            </a:pPr>
            <a:r>
              <a:rPr lang="en-US" dirty="0"/>
              <a:t>Meeting objectives: Comment resolution</a:t>
            </a:r>
          </a:p>
          <a:p>
            <a:pPr>
              <a:buFont typeface="Arial" panose="020B0604020202020204" pitchFamily="34" charset="0"/>
              <a:buChar char="•"/>
            </a:pPr>
            <a:r>
              <a:rPr lang="en-US" dirty="0"/>
              <a:t>Closing report: </a:t>
            </a:r>
            <a:r>
              <a:rPr lang="en-US" dirty="0">
                <a:hlinkClick r:id="rId2"/>
              </a:rPr>
              <a:t>https://mentor.ieee.org/802.15/dcn/25/15-25-0072-00-04ab-tg4ab-closing-january-2025.pptx</a:t>
            </a:r>
            <a:endParaRPr lang="en-US" dirty="0"/>
          </a:p>
          <a:p>
            <a:pPr>
              <a:buFont typeface="Arial" panose="020B0604020202020204" pitchFamily="34" charset="0"/>
              <a:buChar char="•"/>
            </a:pPr>
            <a:r>
              <a:rPr lang="en-US" dirty="0"/>
              <a:t>Comment resolution continues</a:t>
            </a:r>
          </a:p>
          <a:p>
            <a:pPr marL="0" indent="0"/>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A3E3A7-CBA9-5012-0319-AA1A90B27863}"/>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82C3120C-40E0-3889-FF2E-F20613F6F183}"/>
              </a:ext>
            </a:extLst>
          </p:cNvPr>
          <p:cNvSpPr>
            <a:spLocks noGrp="1"/>
          </p:cNvSpPr>
          <p:nvPr>
            <p:ph type="ftr" idx="14"/>
          </p:nvPr>
        </p:nvSpPr>
        <p:spPr/>
        <p:txBody>
          <a:bodyPr/>
          <a:lstStyle/>
          <a:p>
            <a:r>
              <a:rPr lang="en-GB"/>
              <a:t>Rolfe (BCA)</a:t>
            </a:r>
            <a:endParaRPr lang="en-GB" dirty="0"/>
          </a:p>
        </p:txBody>
      </p:sp>
      <p:graphicFrame>
        <p:nvGraphicFramePr>
          <p:cNvPr id="7" name="Content Placeholder 7">
            <a:extLst>
              <a:ext uri="{FF2B5EF4-FFF2-40B4-BE49-F238E27FC236}">
                <a16:creationId xmlns:a16="http://schemas.microsoft.com/office/drawing/2014/main" id="{584EEF5F-D990-72C7-1092-7B1254482C4F}"/>
              </a:ext>
            </a:extLst>
          </p:cNvPr>
          <p:cNvGraphicFramePr>
            <a:graphicFrameLocks/>
          </p:cNvGraphicFramePr>
          <p:nvPr/>
        </p:nvGraphicFramePr>
        <p:xfrm>
          <a:off x="6960096" y="1939767"/>
          <a:ext cx="4834976" cy="4232275"/>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sngStrike" dirty="0">
                          <a:solidFill>
                            <a:schemeClr val="tx1"/>
                          </a:solidFill>
                          <a:effectLst/>
                          <a:latin typeface="Calibri" panose="020F0502020204030204" pitchFamily="34" charset="0"/>
                        </a:rPr>
                        <a:t>Jan</a:t>
                      </a:r>
                      <a:r>
                        <a:rPr lang="en-US" sz="1600" b="0" i="0" u="none" strike="noStrike" dirty="0">
                          <a:solidFill>
                            <a:schemeClr val="tx1"/>
                          </a:solidFill>
                          <a:effectLst/>
                          <a:latin typeface="Calibri" panose="020F0502020204030204" pitchFamily="34" charset="0"/>
                        </a:rPr>
                        <a:t> Feb or March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 and beyond</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April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July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that</a:t>
                      </a:r>
                    </a:p>
                  </a:txBody>
                  <a:tcPr marL="5715" marR="5715" marT="5715" marB="0" anchor="ctr"/>
                </a:tc>
                <a:extLst>
                  <a:ext uri="{0D108BD9-81ED-4DB2-BD59-A6C34878D82A}">
                    <a16:rowId xmlns:a16="http://schemas.microsoft.com/office/drawing/2014/main" val="1258475387"/>
                  </a:ext>
                </a:extLst>
              </a:tr>
            </a:tbl>
          </a:graphicData>
        </a:graphic>
      </p:graphicFrame>
      <p:sp>
        <p:nvSpPr>
          <p:cNvPr id="8" name="Date Placeholder 3">
            <a:extLst>
              <a:ext uri="{FF2B5EF4-FFF2-40B4-BE49-F238E27FC236}">
                <a16:creationId xmlns:a16="http://schemas.microsoft.com/office/drawing/2014/main" id="{25C7B205-D14B-3E11-0980-58145C8A1208}"/>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970252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reviewing  initial draft</a:t>
            </a:r>
          </a:p>
          <a:p>
            <a:pPr>
              <a:buFont typeface="Arial" panose="020B0604020202020204" pitchFamily="34" charset="0"/>
              <a:buChar char="•"/>
            </a:pPr>
            <a:r>
              <a:rPr lang="en-US" dirty="0"/>
              <a:t>Opening and closing report:  </a:t>
            </a:r>
            <a:r>
              <a:rPr lang="en-US" dirty="0">
                <a:hlinkClick r:id="rId2"/>
              </a:rPr>
              <a:t>https://mentor.ieee.org/802.15/dcn/25/15-25-0029-03-04ac-january-opening-and-closing.pptx</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1A49613-8A2F-AD55-C431-23A2F88A9E89}"/>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86715F3D-2C28-27EA-5750-321911F1C40C}"/>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04C2BAA5-818F-2191-7701-7C379D082FA5}"/>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407669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5BBE-E560-C57C-CC55-0A2D607EF396}"/>
              </a:ext>
            </a:extLst>
          </p:cNvPr>
          <p:cNvSpPr>
            <a:spLocks noGrp="1"/>
          </p:cNvSpPr>
          <p:nvPr>
            <p:ph type="title"/>
          </p:nvPr>
        </p:nvSpPr>
        <p:spPr/>
        <p:txBody>
          <a:bodyPr/>
          <a:lstStyle/>
          <a:p>
            <a:r>
              <a:rPr lang="en-US" dirty="0"/>
              <a:t>Attendance by subgroup (November to January)</a:t>
            </a:r>
          </a:p>
        </p:txBody>
      </p:sp>
      <p:sp>
        <p:nvSpPr>
          <p:cNvPr id="4" name="Date Placeholder 3">
            <a:extLst>
              <a:ext uri="{FF2B5EF4-FFF2-40B4-BE49-F238E27FC236}">
                <a16:creationId xmlns:a16="http://schemas.microsoft.com/office/drawing/2014/main" id="{C1E4CB1C-435A-FD71-187E-B231003492E0}"/>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2025</a:t>
            </a:r>
          </a:p>
        </p:txBody>
      </p:sp>
      <p:sp>
        <p:nvSpPr>
          <p:cNvPr id="5" name="Footer Placeholder 4">
            <a:extLst>
              <a:ext uri="{FF2B5EF4-FFF2-40B4-BE49-F238E27FC236}">
                <a16:creationId xmlns:a16="http://schemas.microsoft.com/office/drawing/2014/main" id="{4BF34D4A-8B2D-A2D4-DF88-71B65ECBD4B5}"/>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0F604BE6-60DF-651E-78CC-EECEC6F949D5}"/>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A09ADF64-DF69-4FB7-EEED-DA739C45E7D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52600" y="1466849"/>
            <a:ext cx="8915400" cy="5014913"/>
          </a:xfrm>
        </p:spPr>
      </p:pic>
    </p:spTree>
    <p:extLst>
      <p:ext uri="{BB962C8B-B14F-4D97-AF65-F5344CB8AC3E}">
        <p14:creationId xmlns:p14="http://schemas.microsoft.com/office/powerpoint/2010/main" val="3692109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sp>
        <p:nvSpPr>
          <p:cNvPr id="4" name="Slide Number Placeholder 3">
            <a:extLst>
              <a:ext uri="{FF2B5EF4-FFF2-40B4-BE49-F238E27FC236}">
                <a16:creationId xmlns:a16="http://schemas.microsoft.com/office/drawing/2014/main" id="{3675FF17-10C5-FFEE-069E-2DC06AEB7FA1}"/>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CDEC1D1E-ED2B-9C4B-14B0-8061C5CD7E8E}"/>
              </a:ext>
            </a:extLst>
          </p:cNvPr>
          <p:cNvSpPr>
            <a:spLocks noGrp="1"/>
          </p:cNvSpPr>
          <p:nvPr>
            <p:ph type="ftr" idx="14"/>
          </p:nvPr>
        </p:nvSpPr>
        <p:spPr/>
        <p:txBody>
          <a:bodyPr/>
          <a:lstStyle/>
          <a:p>
            <a:r>
              <a:rPr lang="en-GB"/>
              <a:t>Rolfe (BCA)</a:t>
            </a:r>
            <a:endParaRPr lang="en-GB" dirty="0"/>
          </a:p>
        </p:txBody>
      </p:sp>
      <p:pic>
        <p:nvPicPr>
          <p:cNvPr id="9" name="table">
            <a:extLst>
              <a:ext uri="{FF2B5EF4-FFF2-40B4-BE49-F238E27FC236}">
                <a16:creationId xmlns:a16="http://schemas.microsoft.com/office/drawing/2014/main" id="{19674357-45A2-0FC0-FA9C-C27C0D20CC6A}"/>
              </a:ext>
            </a:extLst>
          </p:cNvPr>
          <p:cNvPicPr>
            <a:picLocks noChangeAspect="1"/>
          </p:cNvPicPr>
          <p:nvPr/>
        </p:nvPicPr>
        <p:blipFill>
          <a:blip r:embed="rId2"/>
          <a:stretch>
            <a:fillRect/>
          </a:stretch>
        </p:blipFill>
        <p:spPr>
          <a:xfrm>
            <a:off x="2095500" y="1628800"/>
            <a:ext cx="8001000" cy="4755960"/>
          </a:xfrm>
          <a:prstGeom prst="rect">
            <a:avLst/>
          </a:prstGeom>
        </p:spPr>
      </p:pic>
      <p:sp>
        <p:nvSpPr>
          <p:cNvPr id="3" name="Date Placeholder 3">
            <a:extLst>
              <a:ext uri="{FF2B5EF4-FFF2-40B4-BE49-F238E27FC236}">
                <a16:creationId xmlns:a16="http://schemas.microsoft.com/office/drawing/2014/main" id="{00C68A6B-CD71-5396-CC5D-30C2310DF299}"/>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89857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a:t>
            </a:r>
          </a:p>
          <a:p>
            <a:pPr lvl="1">
              <a:buFont typeface="Arial" panose="020B0604020202020204" pitchFamily="34" charset="0"/>
              <a:buChar char="•"/>
            </a:pPr>
            <a:r>
              <a:rPr lang="en-US" dirty="0"/>
              <a:t>Considering technical contributions</a:t>
            </a:r>
          </a:p>
          <a:p>
            <a:pPr>
              <a:buFont typeface="Arial" panose="020B0604020202020204" pitchFamily="34" charset="0"/>
              <a:buChar char="•"/>
            </a:pPr>
            <a:r>
              <a:rPr lang="en-US" dirty="0"/>
              <a:t>Objectives completed</a:t>
            </a:r>
          </a:p>
          <a:p>
            <a:pPr>
              <a:buFont typeface="Arial" panose="020B0604020202020204" pitchFamily="34" charset="0"/>
              <a:buChar char="•"/>
            </a:pPr>
            <a:r>
              <a:rPr lang="en-US" dirty="0"/>
              <a:t>Closing report: </a:t>
            </a:r>
            <a:r>
              <a:rPr lang="en-US" dirty="0">
                <a:hlinkClick r:id="rId2"/>
              </a:rPr>
              <a:t>https://mentor.ieee.org/802.15/dcn/25/15-25-0022-01-04ad-tg4ad-agenda-opening-and-closing-report-january-2025.pptx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B3D809-96EA-10D8-B496-4BF5C2F94184}"/>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5" name="Footer Placeholder 4">
            <a:extLst>
              <a:ext uri="{FF2B5EF4-FFF2-40B4-BE49-F238E27FC236}">
                <a16:creationId xmlns:a16="http://schemas.microsoft.com/office/drawing/2014/main" id="{8D600F62-5B4F-5C95-6145-FDF99BBD961C}"/>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D603AE61-739F-58C4-2303-8EA472DB4AC0}"/>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736039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a:buFont typeface="Arial" panose="020B0604020202020204" pitchFamily="34" charset="0"/>
              <a:buChar char="•"/>
            </a:pPr>
            <a:r>
              <a:rPr lang="en-US" dirty="0"/>
              <a:t>Pre-draft development</a:t>
            </a:r>
          </a:p>
          <a:p>
            <a:pPr>
              <a:buFont typeface="Arial" panose="020B0604020202020204" pitchFamily="34" charset="0"/>
              <a:buChar char="•"/>
            </a:pPr>
            <a:r>
              <a:rPr lang="en-US" dirty="0"/>
              <a:t>Reviewing required changes to 802.15.4 to support ASCON</a:t>
            </a:r>
          </a:p>
          <a:p>
            <a:pPr>
              <a:buFont typeface="Arial" panose="020B0604020202020204" pitchFamily="34" charset="0"/>
              <a:buChar char="•"/>
            </a:pPr>
            <a:r>
              <a:rPr lang="en-US" dirty="0"/>
              <a:t>Drafting</a:t>
            </a:r>
          </a:p>
          <a:p>
            <a:pPr>
              <a:buFont typeface="Arial" panose="020B0604020202020204" pitchFamily="34" charset="0"/>
              <a:buChar char="•"/>
            </a:pPr>
            <a:r>
              <a:rPr lang="en-US" dirty="0"/>
              <a:t>Closing report: </a:t>
            </a:r>
            <a:r>
              <a:rPr lang="en-US" dirty="0">
                <a:hlinkClick r:id="rId2"/>
              </a:rPr>
              <a:t>https://mentor.ieee.org/802.15/dcn/25/15-25-0031-02-04ae-january-opening-and-closing.pptx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5261986-E632-9A27-2EE7-2FA07AAFB430}"/>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83BC97E5-8278-248B-B052-DE2B4700B37D}"/>
              </a:ext>
            </a:extLst>
          </p:cNvPr>
          <p:cNvSpPr>
            <a:spLocks noGrp="1"/>
          </p:cNvSpPr>
          <p:nvPr>
            <p:ph type="ftr" idx="14"/>
          </p:nvPr>
        </p:nvSpPr>
        <p:spPr/>
        <p:txBody>
          <a:bodyPr/>
          <a:lstStyle/>
          <a:p>
            <a:r>
              <a:rPr lang="en-GB"/>
              <a:t>Rolfe (BCA)</a:t>
            </a:r>
            <a:endParaRPr lang="en-GB" dirty="0"/>
          </a:p>
        </p:txBody>
      </p:sp>
      <p:pic>
        <p:nvPicPr>
          <p:cNvPr id="12" name="table">
            <a:extLst>
              <a:ext uri="{FF2B5EF4-FFF2-40B4-BE49-F238E27FC236}">
                <a16:creationId xmlns:a16="http://schemas.microsoft.com/office/drawing/2014/main" id="{046172A4-0317-6225-CAAE-A334A7F63B63}"/>
              </a:ext>
            </a:extLst>
          </p:cNvPr>
          <p:cNvPicPr>
            <a:picLocks noChangeAspect="1"/>
          </p:cNvPicPr>
          <p:nvPr/>
        </p:nvPicPr>
        <p:blipFill>
          <a:blip r:embed="rId3"/>
          <a:stretch>
            <a:fillRect/>
          </a:stretch>
        </p:blipFill>
        <p:spPr>
          <a:xfrm>
            <a:off x="5845950" y="2132856"/>
            <a:ext cx="6082698" cy="3615681"/>
          </a:xfrm>
          <a:prstGeom prst="rect">
            <a:avLst/>
          </a:prstGeom>
        </p:spPr>
      </p:pic>
      <p:sp>
        <p:nvSpPr>
          <p:cNvPr id="7" name="Date Placeholder 3">
            <a:extLst>
              <a:ext uri="{FF2B5EF4-FFF2-40B4-BE49-F238E27FC236}">
                <a16:creationId xmlns:a16="http://schemas.microsoft.com/office/drawing/2014/main" id="{D3098B3E-E257-C779-7F8E-D4C4B8DB388F}"/>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577265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a:bodyPr>
          <a:lstStyle/>
          <a:p>
            <a:pPr>
              <a:buFont typeface="Arial" panose="020B0604020202020204" pitchFamily="34" charset="0"/>
              <a:buChar char="•"/>
            </a:pPr>
            <a:r>
              <a:rPr lang="en-US" dirty="0"/>
              <a:t>Draft in WG ballot</a:t>
            </a:r>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Resolve comments </a:t>
            </a:r>
          </a:p>
          <a:p>
            <a:pPr lvl="1">
              <a:buFont typeface="Arial" panose="020B0604020202020204" pitchFamily="34" charset="0"/>
              <a:buChar char="•"/>
            </a:pPr>
            <a:r>
              <a:rPr lang="en-US" dirty="0"/>
              <a:t>Initiate recirculation</a:t>
            </a:r>
          </a:p>
          <a:p>
            <a:r>
              <a:rPr lang="en-US" dirty="0"/>
              <a:t>Closing report: </a:t>
            </a:r>
            <a:r>
              <a:rPr lang="en-US" dirty="0">
                <a:hlinkClick r:id="rId2"/>
              </a:rPr>
              <a:t>https://mentor.ieee.org/802.15/dcn/25/15-25-0063-01-006a-tg15-6ma-closing-report-for-january-2025.pptx</a:t>
            </a:r>
            <a:endParaRPr lang="en-US" dirty="0"/>
          </a:p>
          <a:p>
            <a:endParaRPr lang="en-US" dirty="0"/>
          </a:p>
        </p:txBody>
      </p:sp>
      <p:sp>
        <p:nvSpPr>
          <p:cNvPr id="5" name="Footer Placeholder 4">
            <a:extLst>
              <a:ext uri="{FF2B5EF4-FFF2-40B4-BE49-F238E27FC236}">
                <a16:creationId xmlns:a16="http://schemas.microsoft.com/office/drawing/2014/main" id="{D4BA8399-91BB-A091-5427-95ACE00A1CE7}"/>
              </a:ext>
            </a:extLst>
          </p:cNvPr>
          <p:cNvSpPr>
            <a:spLocks noGrp="1"/>
          </p:cNvSpPr>
          <p:nvPr>
            <p:ph type="ftr" idx="11"/>
          </p:nvPr>
        </p:nvSpPr>
        <p:spPr/>
        <p:txBody>
          <a:bodyPr/>
          <a:lstStyle/>
          <a:p>
            <a:r>
              <a:rPr lang="en-GB"/>
              <a:t>Rolfe (BCA)</a:t>
            </a:r>
            <a:endParaRPr lang="en-GB" dirty="0"/>
          </a:p>
        </p:txBody>
      </p:sp>
      <p:sp>
        <p:nvSpPr>
          <p:cNvPr id="4" name="Slide Number Placeholder 3">
            <a:extLst>
              <a:ext uri="{FF2B5EF4-FFF2-40B4-BE49-F238E27FC236}">
                <a16:creationId xmlns:a16="http://schemas.microsoft.com/office/drawing/2014/main" id="{738FB26E-2793-D069-1752-BD34AECECE35}"/>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7" name="Date Placeholder 3">
            <a:extLst>
              <a:ext uri="{FF2B5EF4-FFF2-40B4-BE49-F238E27FC236}">
                <a16:creationId xmlns:a16="http://schemas.microsoft.com/office/drawing/2014/main" id="{253A2F5D-5836-97BA-6C80-3342B0635FFD}"/>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647244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5865815"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r>
              <a:rPr lang="en-US"/>
              <a:t>Slide </a:t>
            </a:r>
            <a:fld id="{00000000-1234-1234-1234-123412341234}" type="slidenum">
              <a:rPr lang="en-US" smtClean="0"/>
              <a:pPr/>
              <a:t>64</a:t>
            </a:fld>
            <a:endParaRPr sz="1200" dirty="0"/>
          </a:p>
        </p:txBody>
      </p:sp>
      <p:sp>
        <p:nvSpPr>
          <p:cNvPr id="8" name="TextBox 7">
            <a:extLst>
              <a:ext uri="{FF2B5EF4-FFF2-40B4-BE49-F238E27FC236}">
                <a16:creationId xmlns:a16="http://schemas.microsoft.com/office/drawing/2014/main" id="{7B14EB0E-B9CF-075B-5093-D06159F95FFF}"/>
              </a:ext>
            </a:extLst>
          </p:cNvPr>
          <p:cNvSpPr txBox="1"/>
          <p:nvPr/>
        </p:nvSpPr>
        <p:spPr>
          <a:xfrm>
            <a:off x="3848632" y="816131"/>
            <a:ext cx="3845989" cy="461665"/>
          </a:xfrm>
          <a:prstGeom prst="rect">
            <a:avLst/>
          </a:prstGeom>
          <a:noFill/>
        </p:spPr>
        <p:txBody>
          <a:bodyPr wrap="none" rtlCol="0">
            <a:spAutoFit/>
          </a:bodyPr>
          <a:lstStyle/>
          <a:p>
            <a:r>
              <a:rPr lang="en-US"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6194325" y="5854491"/>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630094" y="2717594"/>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ja-JP" altLang="en-US" sz="1200">
              <a:solidFill>
                <a:schemeClr val="tx1"/>
              </a:solidFill>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9554400" y="1601218"/>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lang="en-US" sz="1400" dirty="0" err="1">
                  <a:solidFill>
                    <a:srgbClr val="000000">
                      <a:hueOff val="0"/>
                      <a:satOff val="0"/>
                      <a:lumOff val="0"/>
                      <a:alphaOff val="0"/>
                    </a:srgbClr>
                  </a:solidFill>
                  <a:latin typeface="Times New Roman"/>
                </a:rPr>
                <a:t>Revcom</a:t>
              </a:r>
              <a:r>
                <a:rPr lang="en-US" sz="1400" dirty="0">
                  <a:solidFill>
                    <a:srgbClr val="000000">
                      <a:hueOff val="0"/>
                      <a:satOff val="0"/>
                      <a:lumOff val="0"/>
                      <a:alphaOff val="0"/>
                    </a:srgbClr>
                  </a:solidFill>
                  <a:latin typeface="Times New Roman"/>
                </a:rPr>
                <a:t> Approve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Sept 2025</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9264935" y="3530196"/>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err="1">
                <a:solidFill>
                  <a:srgbClr val="000000">
                    <a:hueOff val="0"/>
                    <a:satOff val="0"/>
                    <a:lumOff val="0"/>
                    <a:alphaOff val="0"/>
                  </a:srgbClr>
                </a:solidFill>
                <a:latin typeface="Times New Roman"/>
              </a:rPr>
              <a:t>RevcomSubmission</a:t>
            </a:r>
            <a:endParaRPr kumimoji="1" lang="en-US"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August 2025</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8754229"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lang="en-US" sz="1400" dirty="0">
                <a:solidFill>
                  <a:srgbClr val="000000">
                    <a:hueOff val="0"/>
                    <a:satOff val="0"/>
                    <a:lumOff val="0"/>
                    <a:alphaOff val="0"/>
                  </a:srgbClr>
                </a:solidFill>
                <a:latin typeface="Times New Roman"/>
              </a:rPr>
              <a:t>SA recirculation if required</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July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8261894" y="1669193"/>
            <a:ext cx="772516" cy="33395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SA recirculation</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May 2025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7526870" y="1609548"/>
            <a:ext cx="1055364"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EC approval to SA, SA submission</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6847631" y="3799879"/>
            <a:ext cx="1339992" cy="1658699"/>
            <a:chOff x="4758751" y="2157579"/>
            <a:chExt cx="1122696" cy="1658699"/>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957691" y="2157579"/>
              <a:ext cx="92375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Conditional approval for Standard Association Ballot (SA)</a:t>
              </a:r>
              <a:endParaRPr kumimoji="1" lang="ja-JP"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kumimoji="1" lang="en-US" altLang="ja-JP" sz="1400" b="1" dirty="0">
                  <a:solidFill>
                    <a:srgbClr val="000000">
                      <a:hueOff val="0"/>
                      <a:satOff val="0"/>
                      <a:lumOff val="0"/>
                      <a:alphaOff val="0"/>
                    </a:srgbClr>
                  </a:solidFill>
                  <a:latin typeface="Times New Roman"/>
                </a:rPr>
                <a:t>February 2025</a:t>
              </a:r>
              <a:endParaRPr lang="en-US" sz="1400" b="1" dirty="0">
                <a:solidFill>
                  <a:srgbClr val="000000">
                    <a:hueOff val="0"/>
                    <a:satOff val="0"/>
                    <a:lumOff val="0"/>
                    <a:alphaOff val="0"/>
                  </a:srgbClr>
                </a:solidFill>
                <a:latin typeface="Times New Roman"/>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5698570" y="1535999"/>
            <a:ext cx="997151" cy="1626596"/>
            <a:chOff x="4298861" y="71418"/>
            <a:chExt cx="822635"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98861" y="71418"/>
              <a:ext cx="82263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5233366" y="3692596"/>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1st </a:t>
              </a:r>
              <a:r>
                <a:rPr lang="fi-FI" sz="1200" dirty="0" err="1">
                  <a:solidFill>
                    <a:srgbClr val="000000"/>
                  </a:solidFill>
                  <a:latin typeface="Times New Roman" panose="02020603050405020304" pitchFamily="18" charset="0"/>
                  <a:ea typeface="ＭＳ Ｐゴシック" panose="020B0600070205080204" pitchFamily="50" charset="-128"/>
                </a:rPr>
                <a:t>Letter</a:t>
              </a:r>
              <a:r>
                <a:rPr lang="fi-FI" sz="1200" dirty="0">
                  <a:solidFill>
                    <a:srgbClr val="000000"/>
                  </a:solidFill>
                  <a:latin typeface="Times New Roman" panose="02020603050405020304" pitchFamily="18" charset="0"/>
                  <a:ea typeface="ＭＳ Ｐゴシック" panose="020B0600070205080204" pitchFamily="50" charset="-128"/>
                </a:rPr>
                <a:t> </a:t>
              </a:r>
              <a:r>
                <a:rPr lang="fi-FI" sz="1200" dirty="0" err="1">
                  <a:solidFill>
                    <a:srgbClr val="000000"/>
                  </a:solidFill>
                  <a:latin typeface="Times New Roman" panose="02020603050405020304" pitchFamily="18" charset="0"/>
                  <a:ea typeface="ＭＳ Ｐゴシック" panose="020B0600070205080204" pitchFamily="50" charset="-128"/>
                </a:rPr>
                <a:t>Ballot</a:t>
              </a:r>
              <a:r>
                <a:rPr lang="fi-FI" sz="1200" dirty="0">
                  <a:solidFill>
                    <a:srgbClr val="000000"/>
                  </a:solidFill>
                  <a:latin typeface="Times New Roman" panose="02020603050405020304" pitchFamily="18" charset="0"/>
                  <a:ea typeface="ＭＳ Ｐゴシック" panose="020B0600070205080204" pitchFamily="50" charset="-128"/>
                </a:rPr>
                <a:t>(LB)</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4682556" y="1800003"/>
            <a:ext cx="963174" cy="1355521"/>
            <a:chOff x="2222243" y="89518"/>
            <a:chExt cx="96317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222243"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WG </a:t>
              </a:r>
              <a:r>
                <a:rPr kumimoji="1" lang="en-US" altLang="ja-JP" baseline="30000" dirty="0">
                  <a:solidFill>
                    <a:srgbClr val="000000">
                      <a:hueOff val="0"/>
                      <a:satOff val="0"/>
                      <a:lumOff val="0"/>
                      <a:alphaOff val="0"/>
                    </a:srgbClr>
                  </a:solidFill>
                  <a:latin typeface="Times New Roman"/>
                </a:rPr>
                <a:t>      </a:t>
              </a:r>
              <a:r>
                <a:rPr kumimoji="1" lang="en-US" altLang="ja-JP" sz="1800" baseline="30000" dirty="0" err="1">
                  <a:solidFill>
                    <a:srgbClr val="000000">
                      <a:hueOff val="0"/>
                      <a:satOff val="0"/>
                      <a:lumOff val="0"/>
                      <a:alphaOff val="0"/>
                    </a:srgbClr>
                  </a:solidFill>
                  <a:latin typeface="Times New Roman"/>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submission for </a:t>
              </a:r>
              <a:r>
                <a:rPr lang="en-US" sz="1200" dirty="0">
                  <a:solidFill>
                    <a:srgbClr val="000000">
                      <a:hueOff val="0"/>
                      <a:satOff val="0"/>
                      <a:lumOff val="0"/>
                      <a:alphaOff val="0"/>
                    </a:srgbClr>
                  </a:solidFill>
                  <a:latin typeface="Times New Roman"/>
                </a:rPr>
                <a:t>Draft2.5 August </a:t>
              </a:r>
              <a:r>
                <a:rPr lang="en-US" sz="1200" b="1" dirty="0">
                  <a:solidFill>
                    <a:srgbClr val="000000">
                      <a:hueOff val="0"/>
                      <a:satOff val="0"/>
                      <a:lumOff val="0"/>
                      <a:alphaOff val="0"/>
                    </a:srgbClr>
                  </a:solidFill>
                  <a:latin typeface="Times New Roman"/>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4066480" y="3797432"/>
            <a:ext cx="1044057" cy="1526511"/>
            <a:chOff x="2784222" y="2239438"/>
            <a:chExt cx="783039"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784222" y="2239438"/>
              <a:ext cx="783039"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a:t>
              </a:r>
              <a:r>
                <a:rPr kumimoji="1" lang="en-US" altLang="ja-JP" sz="1400" dirty="0" err="1">
                  <a:solidFill>
                    <a:srgbClr val="000000">
                      <a:hueOff val="0"/>
                      <a:satOff val="0"/>
                      <a:lumOff val="0"/>
                      <a:alphaOff val="0"/>
                    </a:srgbClr>
                  </a:solidFill>
                  <a:latin typeface="Times New Roman"/>
                </a:rPr>
                <a:t>fo</a:t>
              </a:r>
              <a:r>
                <a:rPr kumimoji="1" lang="en-US" altLang="ja-JP" sz="1400" dirty="0">
                  <a:solidFill>
                    <a:srgbClr val="000000">
                      <a:hueOff val="0"/>
                      <a:satOff val="0"/>
                      <a:lumOff val="0"/>
                      <a:alphaOff val="0"/>
                    </a:srgbClr>
                  </a:solidFill>
                  <a:latin typeface="Times New Roman"/>
                </a:rPr>
                <a:t> Draft v2.3 on WG for </a:t>
              </a:r>
              <a:r>
                <a:rPr kumimoji="1" lang="en-US" altLang="ja-JP" sz="1400" dirty="0" err="1">
                  <a:solidFill>
                    <a:srgbClr val="000000">
                      <a:hueOff val="0"/>
                      <a:satOff val="0"/>
                      <a:lumOff val="0"/>
                      <a:alphaOff val="0"/>
                    </a:srgbClr>
                  </a:solidFill>
                  <a:latin typeface="Times New Roman"/>
                </a:rPr>
                <a:t>PreBallot</a:t>
              </a:r>
              <a:r>
                <a:rPr kumimoji="1" lang="en-US" altLang="ja-JP" sz="1400" dirty="0">
                  <a:solidFill>
                    <a:srgbClr val="000000">
                      <a:hueOff val="0"/>
                      <a:satOff val="0"/>
                      <a:lumOff val="0"/>
                      <a:alphaOff val="0"/>
                    </a:srgbClr>
                  </a:solidFill>
                  <a:latin typeface="Times New Roman"/>
                </a:rPr>
                <a:t> </a:t>
              </a:r>
              <a:r>
                <a:rPr kumimoji="1" lang="en-US" altLang="ja-JP" sz="1400" b="1" dirty="0">
                  <a:solidFill>
                    <a:srgbClr val="000000">
                      <a:hueOff val="0"/>
                      <a:satOff val="0"/>
                      <a:lumOff val="0"/>
                      <a:alphaOff val="0"/>
                    </a:srgbClr>
                  </a:solidFill>
                  <a:latin typeface="Times New Roman"/>
                </a:rPr>
                <a:t>July </a:t>
              </a:r>
              <a:r>
                <a:rPr lang="en-US" sz="1400" b="1" dirty="0">
                  <a:solidFill>
                    <a:srgbClr val="000000">
                      <a:hueOff val="0"/>
                      <a:satOff val="0"/>
                      <a:lumOff val="0"/>
                      <a:alphaOff val="0"/>
                    </a:srgbClr>
                  </a:solidFill>
                  <a:latin typeface="Times New Roman"/>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3325311" y="2129347"/>
            <a:ext cx="3123730" cy="2039217"/>
            <a:chOff x="1205811" y="-1400625"/>
            <a:chExt cx="1846233"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205811"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 Draft V1,18  Com</a:t>
              </a:r>
            </a:p>
            <a:p>
              <a:pPr algn="ctr" defTabSz="800100">
                <a:lnSpc>
                  <a:spcPct val="90000"/>
                </a:lnSpc>
                <a:spcAft>
                  <a:spcPct val="35000"/>
                </a:spcAft>
              </a:pPr>
              <a:r>
                <a:rPr lang="en-US" sz="1200" b="1" dirty="0">
                  <a:solidFill>
                    <a:srgbClr val="000000">
                      <a:hueOff val="0"/>
                      <a:satOff val="0"/>
                      <a:lumOff val="0"/>
                      <a:alphaOff val="0"/>
                    </a:srgbClr>
                  </a:solidFill>
                  <a:latin typeface="Times New Roman"/>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3079765" y="3855628"/>
            <a:ext cx="790239" cy="1510147"/>
            <a:chOff x="2022891" y="2274853"/>
            <a:chExt cx="491092"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022891"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kumimoji="1" lang="en-US" altLang="ja-JP" sz="1200" dirty="0">
                  <a:solidFill>
                    <a:srgbClr val="000000">
                      <a:hueOff val="0"/>
                      <a:satOff val="0"/>
                      <a:lumOff val="0"/>
                      <a:alphaOff val="0"/>
                    </a:srgbClr>
                  </a:solidFill>
                  <a:latin typeface="Times New Roman"/>
                </a:rPr>
                <a:t>Std. </a:t>
              </a:r>
              <a:r>
                <a:rPr kumimoji="1" lang="en-US" altLang="ja-JP" sz="1200" dirty="0" err="1">
                  <a:solidFill>
                    <a:srgbClr val="000000">
                      <a:hueOff val="0"/>
                      <a:satOff val="0"/>
                      <a:lumOff val="0"/>
                      <a:alphaOff val="0"/>
                    </a:srgbClr>
                  </a:solidFill>
                  <a:latin typeface="Times New Roman"/>
                </a:rPr>
                <a:t>Draf</a:t>
              </a:r>
              <a:r>
                <a:rPr kumimoji="1" lang="en-US" altLang="ja-JP" sz="1200" dirty="0">
                  <a:solidFill>
                    <a:srgbClr val="000000">
                      <a:hueOff val="0"/>
                      <a:satOff val="0"/>
                      <a:lumOff val="0"/>
                      <a:alphaOff val="0"/>
                    </a:srgbClr>
                  </a:solidFill>
                  <a:latin typeface="Times New Roman"/>
                </a:rPr>
                <a:t> V1.9 Proposals</a:t>
              </a:r>
              <a:endParaRPr kumimoji="1" lang="ja-JP" altLang="ja-JP" sz="1200"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2643940" y="1577239"/>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algn="ctr" defTabSz="488950">
                <a:lnSpc>
                  <a:spcPct val="90000"/>
                </a:lnSpc>
                <a:spcAft>
                  <a:spcPct val="35000"/>
                </a:spcAft>
              </a:pPr>
              <a:r>
                <a:rPr lang="en-US" sz="1100" dirty="0"/>
                <a:t>Presentation of proposa</a:t>
              </a:r>
              <a:r>
                <a:rPr lang="en-US" sz="1050" dirty="0"/>
                <a:t>l</a:t>
              </a:r>
              <a:r>
                <a:rPr lang="en-US" sz="1100" dirty="0"/>
                <a:t>s</a:t>
              </a:r>
            </a:p>
            <a:p>
              <a:pPr algn="ctr" defTabSz="488950">
                <a:lnSpc>
                  <a:spcPct val="90000"/>
                </a:lnSpc>
                <a:spcAft>
                  <a:spcPct val="35000"/>
                </a:spcAft>
              </a:pPr>
              <a:r>
                <a:rPr lang="en-US" altLang="ja-JP" sz="1100" b="1" dirty="0">
                  <a:solidFill>
                    <a:srgbClr val="000000">
                      <a:hueOff val="0"/>
                      <a:satOff val="0"/>
                      <a:lumOff val="0"/>
                      <a:alphaOff val="0"/>
                    </a:srgbClr>
                  </a:solidFill>
                  <a:latin typeface="Times New Roman"/>
                </a:rPr>
                <a:t>May </a:t>
              </a:r>
              <a:r>
                <a:rPr lang="en-US" sz="1200" b="1" dirty="0">
                  <a:solidFill>
                    <a:srgbClr val="000000">
                      <a:hueOff val="0"/>
                      <a:satOff val="0"/>
                      <a:lumOff val="0"/>
                      <a:alphaOff val="0"/>
                    </a:srgbClr>
                  </a:solidFill>
                  <a:latin typeface="Times New Roman"/>
                </a:rPr>
                <a:t>2023</a:t>
              </a:r>
              <a:endParaRPr lang="en-US" sz="1400" b="1" dirty="0">
                <a:solidFill>
                  <a:srgbClr val="000000">
                    <a:hueOff val="0"/>
                    <a:satOff val="0"/>
                    <a:lumOff val="0"/>
                    <a:alphaOff val="0"/>
                  </a:srgbClr>
                </a:solidFill>
                <a:latin typeface="Times New Roman"/>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2247075" y="2665744"/>
            <a:ext cx="4079200" cy="2726740"/>
            <a:chOff x="-2309449" y="2289767"/>
            <a:chExt cx="4079200"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2309449"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lang="en-US" altLang="ja-JP" sz="1200" dirty="0">
                  <a:solidFill>
                    <a:srgbClr val="000000">
                      <a:hueOff val="0"/>
                      <a:satOff val="0"/>
                      <a:lumOff val="0"/>
                      <a:alphaOff val="0"/>
                    </a:srgbClr>
                  </a:solidFill>
                  <a:latin typeface="Times New Roman"/>
                </a:rPr>
                <a:t>TRD,CMD</a:t>
              </a:r>
            </a:p>
            <a:p>
              <a:pPr algn="ctr" defTabSz="533400">
                <a:lnSpc>
                  <a:spcPct val="90000"/>
                </a:lnSpc>
                <a:spcAft>
                  <a:spcPct val="35000"/>
                </a:spcAft>
              </a:pPr>
              <a:r>
                <a:rPr lang="en-US" sz="1200" dirty="0">
                  <a:solidFill>
                    <a:srgbClr val="000000">
                      <a:hueOff val="0"/>
                      <a:satOff val="0"/>
                      <a:lumOff val="0"/>
                      <a:alphaOff val="0"/>
                    </a:srgbClr>
                  </a:solidFill>
                  <a:latin typeface="Times New Roman"/>
                </a:rPr>
                <a:t>Call Proposals </a:t>
              </a:r>
              <a:r>
                <a:rPr lang="en-US" sz="1400" b="1" dirty="0">
                  <a:solidFill>
                    <a:srgbClr val="000000">
                      <a:hueOff val="0"/>
                      <a:satOff val="0"/>
                      <a:lumOff val="0"/>
                      <a:alphaOff val="0"/>
                    </a:srgbClr>
                  </a:solidFill>
                  <a:latin typeface="Times New Roman"/>
                </a:rPr>
                <a:t>Sept 2022</a:t>
              </a:r>
              <a:endParaRPr lang="en-US" sz="1200" b="1" dirty="0">
                <a:solidFill>
                  <a:srgbClr val="000000">
                    <a:hueOff val="0"/>
                    <a:satOff val="0"/>
                    <a:lumOff val="0"/>
                    <a:alphaOff val="0"/>
                  </a:srgbClr>
                </a:solidFill>
                <a:latin typeface="Times New Roman"/>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667689" y="1615877"/>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en-US" sz="1200" dirty="0">
                  <a:solidFill>
                    <a:srgbClr val="000000">
                      <a:hueOff val="0"/>
                      <a:satOff val="0"/>
                      <a:lumOff val="0"/>
                      <a:alphaOff val="0"/>
                    </a:srgbClr>
                  </a:solidFill>
                  <a:latin typeface="Times New Roman"/>
                </a:rPr>
                <a:t>Tech Req Doc     </a:t>
              </a:r>
              <a:r>
                <a:rPr lang="en-US" sz="1200" b="1" dirty="0">
                  <a:solidFill>
                    <a:srgbClr val="000000">
                      <a:hueOff val="0"/>
                      <a:satOff val="0"/>
                      <a:lumOff val="0"/>
                      <a:alphaOff val="0"/>
                    </a:srgbClr>
                  </a:solidFill>
                  <a:latin typeface="Times New Roman"/>
                </a:rPr>
                <a:t>July 2022</a:t>
              </a:r>
              <a:endParaRPr lang="en-US" sz="1400" b="1" dirty="0">
                <a:solidFill>
                  <a:srgbClr val="000000">
                    <a:hueOff val="0"/>
                    <a:satOff val="0"/>
                    <a:lumOff val="0"/>
                    <a:alphaOff val="0"/>
                  </a:srgbClr>
                </a:solidFill>
                <a:latin typeface="Times New Roman"/>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10037336" y="326029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9496501" y="3260290"/>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8966817" y="3265875"/>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8425981" y="327144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7917900" y="3271438"/>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6989650"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6038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5539635" y="328260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500866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4417653"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3821069" y="326772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3318120"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2844899"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2376987"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1808279" y="325100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6503636"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6211383" y="3526720"/>
            <a:ext cx="942015"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Dec. 2024</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6603714" y="1546944"/>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Jan. 2025</a:t>
            </a:r>
          </a:p>
        </p:txBody>
      </p:sp>
      <p:sp>
        <p:nvSpPr>
          <p:cNvPr id="9" name="楕円 8">
            <a:extLst>
              <a:ext uri="{FF2B5EF4-FFF2-40B4-BE49-F238E27FC236}">
                <a16:creationId xmlns:a16="http://schemas.microsoft.com/office/drawing/2014/main" id="{135793AD-CF30-28A8-F1CE-CA4B55ADCA8B}"/>
              </a:ext>
            </a:extLst>
          </p:cNvPr>
          <p:cNvSpPr/>
          <p:nvPr/>
        </p:nvSpPr>
        <p:spPr>
          <a:xfrm>
            <a:off x="7445170"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Date Placeholder 3">
            <a:extLst>
              <a:ext uri="{FF2B5EF4-FFF2-40B4-BE49-F238E27FC236}">
                <a16:creationId xmlns:a16="http://schemas.microsoft.com/office/drawing/2014/main" id="{861F9246-8CED-B585-4677-4B0CD355EB3E}"/>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322713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fontScale="92500" lnSpcReduction="10000"/>
          </a:bodyPr>
          <a:lstStyle/>
          <a:p>
            <a:pPr>
              <a:buFont typeface="Arial" panose="020B0604020202020204" pitchFamily="34" charset="0"/>
              <a:buChar char="•"/>
            </a:pPr>
            <a:r>
              <a:rPr lang="en-US" dirty="0"/>
              <a:t>State: draft development</a:t>
            </a:r>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Update and send out call for participation and call for proposals.</a:t>
            </a:r>
          </a:p>
          <a:p>
            <a:pPr lvl="1">
              <a:buFont typeface="Arial" panose="020B0604020202020204" pitchFamily="34" charset="0"/>
              <a:buChar char="•"/>
            </a:pPr>
            <a:r>
              <a:rPr lang="en-US" dirty="0"/>
              <a:t>Update list of changes needed to the IEEE Std 802.15.9 for adding EDHOC KMP </a:t>
            </a:r>
          </a:p>
          <a:p>
            <a:pPr>
              <a:buFont typeface="Arial" panose="020B0604020202020204" pitchFamily="34" charset="0"/>
              <a:buChar char="•"/>
            </a:pPr>
            <a:r>
              <a:rPr lang="en-US" dirty="0"/>
              <a:t>Opening and closing report: </a:t>
            </a:r>
            <a:r>
              <a:rPr lang="en-US" dirty="0">
                <a:hlinkClick r:id="rId2"/>
              </a:rPr>
              <a:t>https://mentor.ieee.org/802.15/dcn/25/15-25-0030-03-009a-january-opening-and-closing.pptx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4" name="Slide Number Placeholder 3">
            <a:extLst>
              <a:ext uri="{FF2B5EF4-FFF2-40B4-BE49-F238E27FC236}">
                <a16:creationId xmlns:a16="http://schemas.microsoft.com/office/drawing/2014/main" id="{79D7B58B-22A8-92A7-ADC0-783ED8B73CD6}"/>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C46D5E12-6566-28B3-A74B-6368424634A2}"/>
              </a:ext>
            </a:extLst>
          </p:cNvPr>
          <p:cNvSpPr>
            <a:spLocks noGrp="1"/>
          </p:cNvSpPr>
          <p:nvPr>
            <p:ph type="ftr" idx="14"/>
          </p:nvPr>
        </p:nvSpPr>
        <p:spPr/>
        <p:txBody>
          <a:bodyPr/>
          <a:lstStyle/>
          <a:p>
            <a:r>
              <a:rPr lang="en-GB"/>
              <a:t>Rolfe (BCA)</a:t>
            </a:r>
            <a:endParaRPr lang="en-GB" dirty="0"/>
          </a:p>
        </p:txBody>
      </p:sp>
      <p:pic>
        <p:nvPicPr>
          <p:cNvPr id="7" name="table">
            <a:extLst>
              <a:ext uri="{FF2B5EF4-FFF2-40B4-BE49-F238E27FC236}">
                <a16:creationId xmlns:a16="http://schemas.microsoft.com/office/drawing/2014/main" id="{575C3B88-519C-74CA-F1EE-A43AFC03E890}"/>
              </a:ext>
            </a:extLst>
          </p:cNvPr>
          <p:cNvPicPr>
            <a:picLocks noChangeAspect="1"/>
          </p:cNvPicPr>
          <p:nvPr/>
        </p:nvPicPr>
        <p:blipFill>
          <a:blip r:embed="rId3"/>
          <a:stretch>
            <a:fillRect/>
          </a:stretch>
        </p:blipFill>
        <p:spPr>
          <a:xfrm>
            <a:off x="6107264" y="2780928"/>
            <a:ext cx="5780078" cy="3435798"/>
          </a:xfrm>
          <a:prstGeom prst="rect">
            <a:avLst/>
          </a:prstGeom>
        </p:spPr>
      </p:pic>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sp>
        <p:nvSpPr>
          <p:cNvPr id="9" name="Date Placeholder 3">
            <a:extLst>
              <a:ext uri="{FF2B5EF4-FFF2-40B4-BE49-F238E27FC236}">
                <a16:creationId xmlns:a16="http://schemas.microsoft.com/office/drawing/2014/main" id="{FFABC1FB-B10C-8063-4C76-F03AF215D25F}"/>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697721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5055270"/>
          </a:xfrm>
        </p:spPr>
        <p:txBody>
          <a:bodyPr>
            <a:normAutofit fontScale="92500" lnSpcReduction="10000"/>
          </a:bodyPr>
          <a:lstStyle/>
          <a:p>
            <a:pPr>
              <a:buFont typeface="Arial" panose="020B0604020202020204" pitchFamily="34" charset="0"/>
              <a:buChar char="•"/>
            </a:pPr>
            <a:r>
              <a:rPr lang="en-US" sz="2600" dirty="0"/>
              <a:t>Did not meet in January (no contributions)</a:t>
            </a:r>
          </a:p>
          <a:p>
            <a:pPr>
              <a:buFont typeface="Arial" panose="020B0604020202020204" pitchFamily="34" charset="0"/>
              <a:buChar char="•"/>
            </a:pPr>
            <a:r>
              <a:rPr lang="en-US" sz="2600" dirty="0"/>
              <a:t>Contributions for March on multiple channel access schemes</a:t>
            </a:r>
          </a:p>
          <a:p>
            <a:pPr lvl="1">
              <a:buFont typeface="Arial" panose="020B0604020202020204" pitchFamily="34" charset="0"/>
              <a:buChar char="•"/>
            </a:pPr>
            <a:r>
              <a:rPr lang="en-US" sz="1800" dirty="0"/>
              <a:t>Results of simulation studies</a:t>
            </a:r>
          </a:p>
          <a:p>
            <a:pPr lvl="1">
              <a:buFont typeface="Arial" panose="020B0604020202020204" pitchFamily="34" charset="0"/>
              <a:buChar char="•"/>
            </a:pPr>
            <a:r>
              <a:rPr lang="en-US" sz="1800" dirty="0"/>
              <a:t>Results of field experience</a:t>
            </a:r>
          </a:p>
          <a:p>
            <a:pPr>
              <a:buFont typeface="Arial" panose="020B0604020202020204" pitchFamily="34" charset="0"/>
              <a:buChar char="•"/>
            </a:pPr>
            <a:r>
              <a:rPr lang="en-US" dirty="0"/>
              <a:t>Purpose: to explore potential enhancements to support better spectrum access </a:t>
            </a:r>
          </a:p>
          <a:p>
            <a:pPr lvl="1">
              <a:buFont typeface="Arial" panose="020B0604020202020204" pitchFamily="34" charset="0"/>
              <a:buChar char="•"/>
            </a:pPr>
            <a:r>
              <a:rPr lang="en-US" dirty="0"/>
              <a:t>Topics considered so far include sharing through coexistence, new channel access mechanisms, and reducing interference footprint.</a:t>
            </a:r>
          </a:p>
          <a:p>
            <a:pPr>
              <a:buFont typeface="Arial" panose="020B0604020202020204" pitchFamily="34" charset="0"/>
              <a:buChar char="•"/>
            </a:pPr>
            <a:r>
              <a:rPr lang="en-US" dirty="0"/>
              <a:t>Output: recommendations or information for the Working Group</a:t>
            </a:r>
          </a:p>
          <a:p>
            <a:pPr>
              <a:buFont typeface="Arial" panose="020B0604020202020204" pitchFamily="34" charset="0"/>
              <a:buChar char="•"/>
            </a:pPr>
            <a:r>
              <a:rPr lang="en-US" dirty="0"/>
              <a:t>Short term focus:  Bands in which more than one wireless technology may operate</a:t>
            </a:r>
          </a:p>
          <a:p>
            <a:pPr>
              <a:buFont typeface="Arial" panose="020B0604020202020204" pitchFamily="34" charset="0"/>
              <a:buChar char="•"/>
            </a:pPr>
            <a:r>
              <a:rPr lang="en-US" dirty="0"/>
              <a:t>Support (Not preempt or disrupt) efforts in other projects</a:t>
            </a:r>
          </a:p>
          <a:p>
            <a:pPr>
              <a:buFont typeface="Arial" panose="020B0604020202020204" pitchFamily="34" charset="0"/>
              <a:buChar char="•"/>
            </a:pPr>
            <a:r>
              <a:rPr lang="en-US" dirty="0"/>
              <a:t>Some goals:</a:t>
            </a:r>
          </a:p>
          <a:p>
            <a:pPr lvl="1">
              <a:buFont typeface="Arial" panose="020B0604020202020204" pitchFamily="34" charset="0"/>
              <a:buChar char="•"/>
            </a:pPr>
            <a:r>
              <a:rPr lang="en-US" dirty="0"/>
              <a:t>Support for a diversity of uses </a:t>
            </a:r>
          </a:p>
          <a:p>
            <a:pPr lvl="1">
              <a:buFont typeface="Arial" panose="020B0604020202020204" pitchFamily="34" charset="0"/>
              <a:buChar char="•"/>
            </a:pPr>
            <a:r>
              <a:rPr lang="en-US" dirty="0"/>
              <a:t>Equal access and improved performance for all 802 wireless technologies</a:t>
            </a:r>
          </a:p>
          <a:p>
            <a:pPr>
              <a:buFont typeface="Arial" panose="020B0604020202020204" pitchFamily="34" charset="0"/>
              <a:buChar char="•"/>
            </a:pPr>
            <a:r>
              <a:rPr lang="en-US" sz="2800" dirty="0">
                <a:latin typeface="Calibri" panose="020F0502020204030204" pitchFamily="34" charset="0"/>
              </a:rPr>
              <a:t>Participation encouraged!</a:t>
            </a:r>
            <a:r>
              <a:rPr lang="en-US" dirty="0"/>
              <a:t>	</a:t>
            </a:r>
          </a:p>
          <a:p>
            <a:endParaRPr lang="en-US" dirty="0"/>
          </a:p>
        </p:txBody>
      </p:sp>
      <p:sp>
        <p:nvSpPr>
          <p:cNvPr id="4" name="Slide Number Placeholder 3">
            <a:extLst>
              <a:ext uri="{FF2B5EF4-FFF2-40B4-BE49-F238E27FC236}">
                <a16:creationId xmlns:a16="http://schemas.microsoft.com/office/drawing/2014/main" id="{E70EF0BC-689B-456E-4269-477246989A3F}"/>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A75FB335-09FB-1EE2-B9BA-11EAD0BBCCFF}"/>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2D04A748-995B-7251-D1C7-DEC71B7651B9}"/>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32935874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5D7C-E5B2-811A-DC89-96F227E696D6}"/>
              </a:ext>
            </a:extLst>
          </p:cNvPr>
          <p:cNvSpPr>
            <a:spLocks noGrp="1"/>
          </p:cNvSpPr>
          <p:nvPr>
            <p:ph type="title"/>
          </p:nvPr>
        </p:nvSpPr>
        <p:spPr/>
        <p:txBody>
          <a:bodyPr/>
          <a:lstStyle/>
          <a:p>
            <a:r>
              <a:rPr lang="en-US" altLang="en-US" dirty="0">
                <a:solidFill>
                  <a:schemeClr val="tx2"/>
                </a:solidFill>
              </a:rPr>
              <a:t>Licensed Narrowband Amendment TG16t </a:t>
            </a:r>
            <a:endParaRPr lang="en-US" dirty="0"/>
          </a:p>
        </p:txBody>
      </p:sp>
      <p:sp>
        <p:nvSpPr>
          <p:cNvPr id="3" name="Content Placeholder 2">
            <a:extLst>
              <a:ext uri="{FF2B5EF4-FFF2-40B4-BE49-F238E27FC236}">
                <a16:creationId xmlns:a16="http://schemas.microsoft.com/office/drawing/2014/main" id="{97F57963-324F-B1D5-2071-6F7AE0260564}"/>
              </a:ext>
            </a:extLst>
          </p:cNvPr>
          <p:cNvSpPr>
            <a:spLocks noGrp="1"/>
          </p:cNvSpPr>
          <p:nvPr>
            <p:ph idx="1"/>
          </p:nvPr>
        </p:nvSpPr>
        <p:spPr/>
        <p:txBody>
          <a:bodyPr/>
          <a:lstStyle/>
          <a:p>
            <a:pPr>
              <a:buFont typeface="Arial" panose="020B0604020202020204" pitchFamily="34" charset="0"/>
              <a:buChar char="•"/>
            </a:pPr>
            <a:r>
              <a:rPr lang="en-US" dirty="0"/>
              <a:t>State: In SA ballot</a:t>
            </a:r>
          </a:p>
          <a:p>
            <a:pPr lvl="1">
              <a:buFont typeface="Arial" panose="020B0604020202020204" pitchFamily="34" charset="0"/>
              <a:buChar char="•"/>
            </a:pPr>
            <a:r>
              <a:rPr lang="en-US" dirty="0"/>
              <a:t>Comments from last recirculation: </a:t>
            </a:r>
            <a:r>
              <a:rPr lang="en-US" dirty="0">
                <a:hlinkClick r:id="rId2"/>
              </a:rPr>
              <a:t>https://mentor.ieee.org/802.15/dcn/25/15-25-0021-00-016t-comments-submitted-for-2nd-sa-recirculation-of-802-16t-d6-0.xlsx</a:t>
            </a:r>
            <a:endParaRPr lang="en-US" dirty="0"/>
          </a:p>
          <a:p>
            <a:pPr lvl="1">
              <a:buFont typeface="Arial" panose="020B0604020202020204" pitchFamily="34" charset="0"/>
              <a:buChar char="•"/>
            </a:pPr>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7AC074D-23CE-8A65-CB1E-0C3AF56B2F89}"/>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2921EFF2-E3C8-B951-B9ED-CFFD8BD2BC06}"/>
              </a:ext>
            </a:extLst>
          </p:cNvPr>
          <p:cNvSpPr>
            <a:spLocks noGrp="1"/>
          </p:cNvSpPr>
          <p:nvPr>
            <p:ph type="ftr" idx="14"/>
          </p:nvPr>
        </p:nvSpPr>
        <p:spPr/>
        <p:txBody>
          <a:bodyPr/>
          <a:lstStyle/>
          <a:p>
            <a:r>
              <a:rPr lang="en-GB"/>
              <a:t>Rolfe (BCA)</a:t>
            </a:r>
            <a:endParaRPr lang="en-GB" dirty="0"/>
          </a:p>
        </p:txBody>
      </p:sp>
      <p:sp>
        <p:nvSpPr>
          <p:cNvPr id="7" name="Date Placeholder 3">
            <a:extLst>
              <a:ext uri="{FF2B5EF4-FFF2-40B4-BE49-F238E27FC236}">
                <a16:creationId xmlns:a16="http://schemas.microsoft.com/office/drawing/2014/main" id="{3706B983-DE2B-CD27-80AF-78978A900443}"/>
              </a:ext>
            </a:extLst>
          </p:cNvPr>
          <p:cNvSpPr txBox="1">
            <a:spLocks/>
          </p:cNvSpPr>
          <p:nvPr/>
        </p:nvSpPr>
        <p:spPr>
          <a:xfrm>
            <a:off x="838200" y="287345"/>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January 2025</a:t>
            </a:r>
            <a:endParaRPr lang="en-GB" sz="1800" b="1" dirty="0">
              <a:solidFill>
                <a:schemeClr val="tx1"/>
              </a:solidFill>
            </a:endParaRPr>
          </a:p>
        </p:txBody>
      </p:sp>
    </p:spTree>
    <p:extLst>
      <p:ext uri="{BB962C8B-B14F-4D97-AF65-F5344CB8AC3E}">
        <p14:creationId xmlns:p14="http://schemas.microsoft.com/office/powerpoint/2010/main" val="779406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January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15 January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842562896"/>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Gaurav </a:t>
                      </a:r>
                      <a:r>
                        <a:rPr lang="en-US" sz="1400" dirty="0" err="1"/>
                        <a:t>Patwardhan</a:t>
                      </a:r>
                      <a:endParaRPr lang="en-US" sz="1400" dirty="0"/>
                    </a:p>
                  </a:txBody>
                  <a:tcPr/>
                </a:tc>
                <a:tc>
                  <a:txBody>
                    <a:bodyPr/>
                    <a:lstStyle/>
                    <a:p>
                      <a:r>
                        <a:rPr lang="en-US" sz="1400" dirty="0"/>
                        <a:t>Hewlett Packard Enterprise</a:t>
                      </a:r>
                    </a:p>
                  </a:txBody>
                  <a:tcPr/>
                </a:tc>
                <a:tc>
                  <a:txBody>
                    <a:bodyPr/>
                    <a:lstStyle/>
                    <a:p>
                      <a:endParaRPr lang="en-US" sz="1400" dirty="0"/>
                    </a:p>
                  </a:txBody>
                  <a:tcPr/>
                </a:tc>
                <a:tc>
                  <a:txBody>
                    <a:bodyPr/>
                    <a:lstStyle/>
                    <a:p>
                      <a:endParaRPr lang="en-US" sz="1400" dirty="0"/>
                    </a:p>
                  </a:txBody>
                  <a:tcPr/>
                </a:tc>
                <a:tc>
                  <a:txBody>
                    <a:bodyPr/>
                    <a:lstStyle/>
                    <a:p>
                      <a:r>
                        <a:rPr lang="en-US" sz="1400" dirty="0"/>
                        <a:t>gauravpatwardhan1@gmail.com </a:t>
                      </a:r>
                    </a:p>
                  </a:txBody>
                  <a:tcPr/>
                </a:tc>
                <a:extLst>
                  <a:ext uri="{0D108BD9-81ED-4DB2-BD59-A6C34878D82A}">
                    <a16:rowId xmlns:a16="http://schemas.microsoft.com/office/drawing/2014/main" val="10002"/>
                  </a:ext>
                </a:extLst>
              </a:tr>
            </a:tbl>
          </a:graphicData>
        </a:graphic>
      </p:graphicFrame>
      <p:sp>
        <p:nvSpPr>
          <p:cNvPr id="2" name="Footer Placeholder 1">
            <a:extLst>
              <a:ext uri="{FF2B5EF4-FFF2-40B4-BE49-F238E27FC236}">
                <a16:creationId xmlns:a16="http://schemas.microsoft.com/office/drawing/2014/main" id="{7B091B23-6245-402D-B1C4-D7A576F89D04}"/>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7577110-39FD-4B29-A089-9CFA58967F90}"/>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6E922734-D513-4DBA-B4D0-6B6BABBCDFFE}"/>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13550113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15 November 2024</a:t>
            </a:r>
          </a:p>
          <a:p>
            <a:pPr lvl="1" algn="just">
              <a:spcBef>
                <a:spcPts val="300"/>
              </a:spcBef>
              <a:buFont typeface="Arial" panose="020B0604020202020204" pitchFamily="34" charset="0"/>
              <a:buChar char="•"/>
            </a:pPr>
            <a:r>
              <a:rPr lang="en-US" altLang="en-US" sz="1800" dirty="0"/>
              <a:t>68 voters (including 10 on LMSC)</a:t>
            </a:r>
          </a:p>
          <a:p>
            <a:pPr lvl="1" algn="just">
              <a:spcBef>
                <a:spcPts val="300"/>
              </a:spcBef>
              <a:buFont typeface="Arial" panose="020B0604020202020204" pitchFamily="34" charset="0"/>
              <a:buChar char="•"/>
            </a:pPr>
            <a:r>
              <a:rPr lang="en-US" altLang="en-US" sz="1800" dirty="0"/>
              <a:t>2 nearly voters</a:t>
            </a:r>
          </a:p>
          <a:p>
            <a:pPr lvl="1" algn="just">
              <a:spcBef>
                <a:spcPts val="300"/>
              </a:spcBef>
              <a:buFont typeface="Arial" panose="020B0604020202020204" pitchFamily="34" charset="0"/>
              <a:buChar char="•"/>
            </a:pPr>
            <a:r>
              <a:rPr lang="en-US" altLang="en-US" sz="1800" dirty="0"/>
              <a:t>10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(Jones-</a:t>
            </a:r>
            <a:r>
              <a:rPr lang="en-US" altLang="en-US" sz="1800" dirty="0" err="1"/>
              <a:t>Petrick</a:t>
            </a:r>
            <a:r>
              <a:rPr lang="en-US" altLang="en-US" sz="1800" dirty="0"/>
              <a:t> Associates)</a:t>
            </a:r>
          </a:p>
          <a:p>
            <a:pPr lvl="1" algn="just">
              <a:spcBef>
                <a:spcPts val="300"/>
              </a:spcBef>
              <a:buFont typeface="Arial" panose="020B0604020202020204" pitchFamily="34" charset="0"/>
              <a:buChar char="•"/>
            </a:pPr>
            <a:r>
              <a:rPr lang="en-US" altLang="en-US" sz="1800" dirty="0"/>
              <a:t>Secretary (for this interim):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BEBC44A8-D6E7-4912-AE9A-634D61BA6CB5}"/>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34918048-5B99-4385-8BEE-41923E48664D}"/>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Date Placeholder 4">
            <a:extLst>
              <a:ext uri="{FF2B5EF4-FFF2-40B4-BE49-F238E27FC236}">
                <a16:creationId xmlns:a16="http://schemas.microsoft.com/office/drawing/2014/main" id="{DC22A47E-08C6-429B-BE04-A3FD7CBAD91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58263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B18F-FC8A-8AB2-7A8A-52A47BE809A5}"/>
              </a:ext>
            </a:extLst>
          </p:cNvPr>
          <p:cNvSpPr>
            <a:spLocks noGrp="1"/>
          </p:cNvSpPr>
          <p:nvPr>
            <p:ph type="title"/>
          </p:nvPr>
        </p:nvSpPr>
        <p:spPr/>
        <p:txBody>
          <a:bodyPr/>
          <a:lstStyle/>
          <a:p>
            <a:r>
              <a:rPr lang="en-US" dirty="0"/>
              <a:t>Attendance by breakout (January interim)</a:t>
            </a:r>
          </a:p>
        </p:txBody>
      </p:sp>
      <p:sp>
        <p:nvSpPr>
          <p:cNvPr id="4" name="Date Placeholder 3">
            <a:extLst>
              <a:ext uri="{FF2B5EF4-FFF2-40B4-BE49-F238E27FC236}">
                <a16:creationId xmlns:a16="http://schemas.microsoft.com/office/drawing/2014/main" id="{9729FBAA-3577-F9C3-D376-73C04B89F340}"/>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2025</a:t>
            </a:r>
          </a:p>
        </p:txBody>
      </p:sp>
      <p:sp>
        <p:nvSpPr>
          <p:cNvPr id="5" name="Footer Placeholder 4">
            <a:extLst>
              <a:ext uri="{FF2B5EF4-FFF2-40B4-BE49-F238E27FC236}">
                <a16:creationId xmlns:a16="http://schemas.microsoft.com/office/drawing/2014/main" id="{08E591C8-64A6-CA35-773D-2476556DE14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0B9A72C-101B-F5ED-A26B-B5A7A70E5AB8}"/>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11" name="Content Placeholder 10">
            <a:extLst>
              <a:ext uri="{FF2B5EF4-FFF2-40B4-BE49-F238E27FC236}">
                <a16:creationId xmlns:a16="http://schemas.microsoft.com/office/drawing/2014/main" id="{A0F9D6DC-A35A-31B1-561C-A9EA1D808F0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765182" y="1600199"/>
            <a:ext cx="8664455" cy="4875213"/>
          </a:xfrm>
        </p:spPr>
      </p:pic>
    </p:spTree>
    <p:extLst>
      <p:ext uri="{BB962C8B-B14F-4D97-AF65-F5344CB8AC3E}">
        <p14:creationId xmlns:p14="http://schemas.microsoft.com/office/powerpoint/2010/main" val="2903425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November plenary</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latin typeface="+mj-lt"/>
              </a:rPr>
              <a:t>Japan MIC:  </a:t>
            </a:r>
            <a:r>
              <a:rPr lang="en-US" sz="1600" dirty="0">
                <a:latin typeface="+mj-lt"/>
                <a:hlinkClick r:id="rId4"/>
              </a:rPr>
              <a:t>Call for opinions on the proposed ministerial ordinance to amend part of the Radio Law Enforcement Regulations: Addition of systems and bands to the special exemption system for non-technical equipment</a:t>
            </a:r>
            <a:endParaRPr lang="en-US" sz="1600" dirty="0">
              <a:latin typeface="+mj-lt"/>
            </a:endParaRPr>
          </a:p>
          <a:p>
            <a:pPr lvl="1" algn="just">
              <a:buFont typeface="Arial" panose="020B0604020202020204" pitchFamily="34" charset="0"/>
              <a:buChar char="•"/>
            </a:pPr>
            <a:r>
              <a:rPr lang="en-US" sz="1600" dirty="0">
                <a:latin typeface="+mj-lt"/>
              </a:rPr>
              <a:t>Saudi Arabia CST:  </a:t>
            </a:r>
            <a:r>
              <a:rPr lang="en-US" sz="1600" dirty="0">
                <a:latin typeface="+mj-lt"/>
                <a:hlinkClick r:id="rId5"/>
              </a:rPr>
              <a:t>Light </a:t>
            </a:r>
            <a:r>
              <a:rPr lang="en-US" sz="1600" kern="1200" dirty="0">
                <a:latin typeface="+mj-lt"/>
                <a:hlinkClick r:id="rId5"/>
              </a:rPr>
              <a:t>Licensing Regulations Annex for the 6 GHz Frequency Band</a:t>
            </a:r>
            <a:endParaRPr lang="en-US" sz="1600" kern="1200" dirty="0">
              <a:latin typeface="+mj-lt"/>
            </a:endParaRPr>
          </a:p>
          <a:p>
            <a:pPr lvl="1" algn="just">
              <a:buFont typeface="Arial" panose="020B0604020202020204" pitchFamily="34" charset="0"/>
              <a:buChar char="•"/>
            </a:pPr>
            <a:r>
              <a:rPr lang="en-US" sz="1600" kern="1200" dirty="0">
                <a:latin typeface="+mj-lt"/>
              </a:rPr>
              <a:t>Vietnam MIC:  </a:t>
            </a:r>
            <a:r>
              <a:rPr lang="en-US" sz="1600" kern="1200" dirty="0">
                <a:latin typeface="+mj-lt"/>
                <a:hlinkClick r:id="rId6"/>
              </a:rPr>
              <a:t>Draft Circular amending and supplementing a number of articles of Circular No. 08/2021/TT-BTTTT dated October 14, 2021 of the Minister of Information and Communications stipulating the List of radio equipment exempted from radio frequency use licenses, technical conditions and accompanying exploitation</a:t>
            </a:r>
            <a:endParaRPr lang="en-US" sz="1600" dirty="0">
              <a:latin typeface="+mj-lt"/>
            </a:endParaRPr>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1279E0B2-1E6C-4DB1-BE30-22E6818856A2}"/>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DD7E3611-D6A4-4F2F-AE2A-FBABCEC9D6D9}"/>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Date Placeholder 4">
            <a:extLst>
              <a:ext uri="{FF2B5EF4-FFF2-40B4-BE49-F238E27FC236}">
                <a16:creationId xmlns:a16="http://schemas.microsoft.com/office/drawing/2014/main" id="{7BDC98F2-978C-4442-84C8-51A749E8CAC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27404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lvl="1" algn="just">
              <a:spcBef>
                <a:spcPts val="600"/>
              </a:spcBef>
              <a:buFont typeface="Arial" panose="020B0604020202020204" pitchFamily="34" charset="0"/>
              <a:buChar char="•"/>
            </a:pPr>
            <a:r>
              <a:rPr lang="en-US" sz="1600" dirty="0"/>
              <a:t>France ARCEP:  </a:t>
            </a:r>
            <a:r>
              <a:rPr lang="en-US" sz="1600" dirty="0">
                <a:hlinkClick r:id="rId3"/>
              </a:rPr>
              <a:t>Draft decision repealing decision no. 2007-0683 of 24 July 2007 as amended and setting the conditions for use of radio frequencies for equipment operating using ultra-wideband technology</a:t>
            </a:r>
            <a:endParaRPr lang="en-US" sz="1600" dirty="0"/>
          </a:p>
          <a:p>
            <a:pPr lvl="1" algn="just">
              <a:spcBef>
                <a:spcPts val="600"/>
              </a:spcBef>
              <a:buFont typeface="Arial" panose="020B0604020202020204" pitchFamily="34" charset="0"/>
              <a:buChar char="•"/>
            </a:pPr>
            <a:r>
              <a:rPr lang="en-US" sz="1600" dirty="0"/>
              <a:t>UK </a:t>
            </a:r>
            <a:r>
              <a:rPr lang="en-US" sz="1600" dirty="0" err="1"/>
              <a:t>Ofcom</a:t>
            </a:r>
            <a:r>
              <a:rPr lang="en-US" sz="1600" dirty="0"/>
              <a:t>:  </a:t>
            </a:r>
            <a:r>
              <a:rPr lang="en-US" sz="1600" dirty="0" err="1">
                <a:hlinkClick r:id="rId4"/>
              </a:rPr>
              <a:t>Ofcom’s</a:t>
            </a:r>
            <a:r>
              <a:rPr lang="en-US" sz="1600" dirty="0">
                <a:hlinkClick r:id="rId4"/>
              </a:rPr>
              <a:t> Plan of Work 2025/26</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Review draft responses to the following external liaisons:</a:t>
            </a:r>
          </a:p>
          <a:p>
            <a:pPr lvl="1" algn="just">
              <a:spcBef>
                <a:spcPts val="600"/>
              </a:spcBef>
              <a:buFont typeface="Arial" panose="020B0604020202020204" pitchFamily="34" charset="0"/>
              <a:buChar char="•"/>
            </a:pPr>
            <a:r>
              <a:rPr lang="en-US" altLang="en-US" sz="1600" dirty="0">
                <a:cs typeface="Arial" panose="020B0604020202020204" pitchFamily="34" charset="0"/>
                <a:hlinkClick r:id="rId5"/>
              </a:rPr>
              <a:t>ITU-R Working Party 5C liaison re 450 GHz to 1000 GHz</a:t>
            </a:r>
            <a:endParaRPr lang="en-US" altLang="en-US" sz="1600" dirty="0">
              <a:cs typeface="Arial" panose="020B0604020202020204" pitchFamily="34" charset="0"/>
            </a:endParaRPr>
          </a:p>
          <a:p>
            <a:pPr lvl="1" algn="just">
              <a:spcBef>
                <a:spcPts val="600"/>
              </a:spcBef>
              <a:buFont typeface="Arial" panose="020B0604020202020204" pitchFamily="34" charset="0"/>
              <a:buChar char="•"/>
            </a:pPr>
            <a:r>
              <a:rPr lang="en-US" altLang="en-US" sz="1600" dirty="0">
                <a:cs typeface="Arial" panose="020B0604020202020204" pitchFamily="34" charset="0"/>
                <a:hlinkClick r:id="rId6"/>
              </a:rPr>
              <a:t>ITU-R Working Party 5A and 5C re IEEE </a:t>
            </a:r>
            <a:r>
              <a:rPr lang="en-US" altLang="en-US" sz="1600" dirty="0" err="1">
                <a:cs typeface="Arial" panose="020B0604020202020204" pitchFamily="34" charset="0"/>
                <a:hlinkClick r:id="rId6"/>
              </a:rPr>
              <a:t>Std</a:t>
            </a:r>
            <a:r>
              <a:rPr lang="en-US" altLang="en-US" sz="1600" dirty="0">
                <a:cs typeface="Arial" panose="020B0604020202020204" pitchFamily="34" charset="0"/>
                <a:hlinkClick r:id="rId6"/>
              </a:rPr>
              <a:t> 802.15.3-2023</a:t>
            </a:r>
            <a:endParaRPr lang="en-US" altLang="en-US" sz="1600" dirty="0">
              <a:cs typeface="Arial" panose="020B0604020202020204" pitchFamily="34" charset="0"/>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r>
              <a:rPr lang="en-US" altLang="en-US" sz="2200" dirty="0">
                <a:cs typeface="Arial" panose="020B0604020202020204" pitchFamily="34" charset="0"/>
                <a:hlinkClick r:id="rId7"/>
              </a:rPr>
              <a:t>ETSI BRAN update</a:t>
            </a:r>
            <a:r>
              <a:rPr lang="en-US" altLang="en-US" sz="2200" dirty="0">
                <a:cs typeface="Arial" panose="020B0604020202020204" pitchFamily="34" charset="0"/>
              </a:rPr>
              <a:t> and </a:t>
            </a:r>
            <a:r>
              <a:rPr lang="en-US" altLang="en-US" sz="2200" dirty="0">
                <a:cs typeface="Arial" panose="020B0604020202020204" pitchFamily="34" charset="0"/>
                <a:hlinkClick r:id="rId8"/>
              </a:rPr>
              <a:t>ETSI ISG THZ liaison</a:t>
            </a: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EEBE2AC0-599F-4DB3-B7DB-7A04F1DB9361}"/>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73F5F0CF-C188-47F5-8649-DCAF8CFBA79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Date Placeholder 4">
            <a:extLst>
              <a:ext uri="{FF2B5EF4-FFF2-40B4-BE49-F238E27FC236}">
                <a16:creationId xmlns:a16="http://schemas.microsoft.com/office/drawing/2014/main" id="{1AA512CC-AE4C-448E-B5CA-5406DA9D119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02054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7315200" cy="4495800"/>
          </a:xfrm>
        </p:spPr>
        <p:txBody>
          <a:bodyPr/>
          <a:lstStyle/>
          <a:p>
            <a:pPr marL="230188" marR="117475" indent="-230188" algn="just">
              <a:buFont typeface="Times New Roman" pitchFamily="16" charset="0"/>
              <a:buChar char="•"/>
              <a:tabLst>
                <a:tab pos="230188" algn="l"/>
              </a:tabLst>
            </a:pPr>
            <a:r>
              <a:rPr lang="en-US" sz="1800" dirty="0"/>
              <a:t>Invited presentation from Australia ACMA </a:t>
            </a:r>
          </a:p>
          <a:p>
            <a:pPr marL="630238" marR="117475" lvl="1" indent="-230188" algn="just">
              <a:buFont typeface="Times New Roman" pitchFamily="16" charset="0"/>
              <a:buChar char="•"/>
              <a:tabLst>
                <a:tab pos="230188" algn="l"/>
              </a:tabLst>
            </a:pPr>
            <a:r>
              <a:rPr lang="en-US" sz="1600" dirty="0"/>
              <a:t>Title:  </a:t>
            </a:r>
            <a:r>
              <a:rPr lang="nn-NO" sz="1600" dirty="0"/>
              <a:t>ACMA Spectrum planning for Wi-Fi</a:t>
            </a:r>
            <a:endParaRPr lang="en-US" sz="1600" dirty="0"/>
          </a:p>
          <a:p>
            <a:pPr marL="630238" marR="117475" lvl="1" indent="-230188" algn="just">
              <a:buFont typeface="Times New Roman" pitchFamily="16" charset="0"/>
              <a:buChar char="•"/>
              <a:tabLst>
                <a:tab pos="230188" algn="l"/>
              </a:tabLst>
            </a:pPr>
            <a:r>
              <a:rPr lang="en-US" sz="1600" dirty="0"/>
              <a:t>Author:  Andrew Stewart (Senior Manager, Spectrum Planning Section, Australian Communications and Media Authority)</a:t>
            </a:r>
          </a:p>
          <a:p>
            <a:pPr marL="630238" marR="117475" lvl="1" indent="-230188" algn="just">
              <a:buFont typeface="Times New Roman" pitchFamily="16" charset="0"/>
              <a:buChar char="•"/>
              <a:tabLst>
                <a:tab pos="230188" algn="l"/>
              </a:tabLst>
            </a:pPr>
            <a:r>
              <a:rPr lang="en-US" sz="1600" spc="-5" dirty="0">
                <a:solidFill>
                  <a:schemeClr val="tx1"/>
                </a:solidFill>
                <a:cs typeface="Arial"/>
              </a:rPr>
              <a:t>Document:  </a:t>
            </a:r>
            <a:r>
              <a:rPr lang="en-US" sz="1600" spc="-5" dirty="0">
                <a:solidFill>
                  <a:schemeClr val="tx1"/>
                </a:solidFill>
                <a:cs typeface="Arial"/>
                <a:hlinkClick r:id="rId3"/>
              </a:rPr>
              <a:t>18-25/0001</a:t>
            </a:r>
            <a:endParaRPr lang="en-US" sz="16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8489" y="1731927"/>
            <a:ext cx="2749730" cy="3497940"/>
          </a:xfrm>
          <a:prstGeom prst="rect">
            <a:avLst/>
          </a:prstGeom>
        </p:spPr>
      </p:pic>
      <p:sp>
        <p:nvSpPr>
          <p:cNvPr id="3" name="Footer Placeholder 2">
            <a:extLst>
              <a:ext uri="{FF2B5EF4-FFF2-40B4-BE49-F238E27FC236}">
                <a16:creationId xmlns:a16="http://schemas.microsoft.com/office/drawing/2014/main" id="{A1B01D20-5F1D-4054-9141-6BCEB7F9E8FE}"/>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AFD985FF-1F15-44DC-B469-A9A95E7989AB}"/>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Date Placeholder 4">
            <a:extLst>
              <a:ext uri="{FF2B5EF4-FFF2-40B4-BE49-F238E27FC236}">
                <a16:creationId xmlns:a16="http://schemas.microsoft.com/office/drawing/2014/main" id="{2D5B2259-9B95-4EB8-9BD6-8C1DA057F44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8259015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2025-1-14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CCCC2E2D-F1CD-4F5F-9454-2ED70673AC46}"/>
              </a:ext>
            </a:extLst>
          </p:cNvPr>
          <p:cNvSpPr>
            <a:spLocks noGrp="1"/>
          </p:cNvSpPr>
          <p:nvPr>
            <p:ph type="ftr" idx="11"/>
          </p:nvPr>
        </p:nvSpPr>
        <p:spPr/>
        <p:txBody>
          <a:bodyPr/>
          <a:lstStyle/>
          <a:p>
            <a:r>
              <a:rPr lang="en-GB"/>
              <a:t>Stephen McCann, Huawei</a:t>
            </a:r>
          </a:p>
        </p:txBody>
      </p:sp>
      <p:sp>
        <p:nvSpPr>
          <p:cNvPr id="4" name="Slide Number Placeholder 3">
            <a:extLst>
              <a:ext uri="{FF2B5EF4-FFF2-40B4-BE49-F238E27FC236}">
                <a16:creationId xmlns:a16="http://schemas.microsoft.com/office/drawing/2014/main" id="{2F4D66BA-7087-40BE-A413-8FEDA3A54E8F}"/>
              </a:ext>
            </a:extLst>
          </p:cNvPr>
          <p:cNvSpPr>
            <a:spLocks noGrp="1"/>
          </p:cNvSpPr>
          <p:nvPr>
            <p:ph type="sldNum" idx="12"/>
          </p:nvPr>
        </p:nvSpPr>
        <p:spPr/>
        <p:txBody>
          <a:bodyPr/>
          <a:lstStyle/>
          <a:p>
            <a:r>
              <a:rPr lang="en-GB"/>
              <a:t>Slide </a:t>
            </a:r>
            <a:fld id="{DE40C9FC-4879-4F20-9ECA-A574A90476B7}" type="slidenum">
              <a:rPr lang="en-GB" smtClean="0"/>
              <a:pPr/>
              <a:t>73</a:t>
            </a:fld>
            <a:endParaRPr lang="en-GB"/>
          </a:p>
        </p:txBody>
      </p:sp>
      <p:sp>
        <p:nvSpPr>
          <p:cNvPr id="5" name="Date Placeholder 4">
            <a:extLst>
              <a:ext uri="{FF2B5EF4-FFF2-40B4-BE49-F238E27FC236}">
                <a16:creationId xmlns:a16="http://schemas.microsoft.com/office/drawing/2014/main" id="{63E33708-CA11-4E75-A9EB-DF11A71F2B05}"/>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8795627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2186674704"/>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B050ABC0-0B7A-47B4-82D8-8E3809B10EE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B179C42A-A5DB-4168-B765-79B88F327D80}"/>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9" name="Date Placeholder 8">
            <a:extLst>
              <a:ext uri="{FF2B5EF4-FFF2-40B4-BE49-F238E27FC236}">
                <a16:creationId xmlns:a16="http://schemas.microsoft.com/office/drawing/2014/main" id="{1E339A99-2CBB-4B99-98C2-1BC970F0F4D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2191326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November meeting.</a:t>
            </a:r>
          </a:p>
          <a:p>
            <a:endParaRPr lang="en-US" kern="0" dirty="0"/>
          </a:p>
        </p:txBody>
      </p:sp>
      <p:sp>
        <p:nvSpPr>
          <p:cNvPr id="2" name="Footer Placeholder 1">
            <a:extLst>
              <a:ext uri="{FF2B5EF4-FFF2-40B4-BE49-F238E27FC236}">
                <a16:creationId xmlns:a16="http://schemas.microsoft.com/office/drawing/2014/main" id="{9B968A8B-9474-4FF6-94A5-521BC22D9F76}"/>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28A42A2C-D86F-41AA-ACB8-D83442BF97FB}"/>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9" name="Date Placeholder 8">
            <a:extLst>
              <a:ext uri="{FF2B5EF4-FFF2-40B4-BE49-F238E27FC236}">
                <a16:creationId xmlns:a16="http://schemas.microsoft.com/office/drawing/2014/main" id="{D12AFC18-347A-41EA-A535-C3A6B9530D0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748099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142999" y="1511030"/>
            <a:ext cx="10055281"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sz="2000" kern="0" dirty="0"/>
              <a:t>Thursday 6:30 PM:</a:t>
            </a:r>
          </a:p>
          <a:p>
            <a:pPr marL="0">
              <a:spcAft>
                <a:spcPts val="0"/>
              </a:spcAft>
            </a:pPr>
            <a:r>
              <a:rPr lang="en-US" sz="2000" b="1" i="0" u="none" strike="noStrike" kern="1200" dirty="0">
                <a:solidFill>
                  <a:srgbClr val="000000"/>
                </a:solidFill>
                <a:effectLst/>
                <a:ea typeface="Calibri" panose="020F0502020204030204" pitchFamily="34" charset="0"/>
                <a:cs typeface="Calibri" panose="020F0502020204030204" pitchFamily="34" charset="0"/>
              </a:rPr>
              <a:t>IEEE 802.11ah and IEEE 802.15.4g SUN OFDM PHY Coexistence Simulation,</a:t>
            </a:r>
            <a:r>
              <a:rPr lang="en-US" sz="2000" b="0" dirty="0">
                <a:ea typeface="Calibri" panose="020F0502020204030204" pitchFamily="34" charset="0"/>
                <a:cs typeface="Calibri" panose="020F0502020204030204" pitchFamily="34" charset="0"/>
              </a:rPr>
              <a:t> </a:t>
            </a:r>
            <a:r>
              <a:rPr lang="en-US" sz="2000" i="0" u="none" strike="noStrike" kern="1200" dirty="0" err="1">
                <a:solidFill>
                  <a:srgbClr val="000000"/>
                </a:solidFill>
                <a:effectLst/>
                <a:ea typeface="Calibri" panose="020F0502020204030204" pitchFamily="34" charset="0"/>
                <a:cs typeface="Calibri" panose="020F0502020204030204" pitchFamily="34" charset="0"/>
              </a:rPr>
              <a:t>Takenori</a:t>
            </a:r>
            <a:r>
              <a:rPr lang="en-US" sz="2000" i="0" u="none" strike="noStrike" kern="1200" dirty="0">
                <a:solidFill>
                  <a:srgbClr val="000000"/>
                </a:solidFill>
                <a:effectLst/>
                <a:ea typeface="Calibri" panose="020F0502020204030204" pitchFamily="34" charset="0"/>
                <a:cs typeface="Calibri" panose="020F0502020204030204" pitchFamily="34" charset="0"/>
              </a:rPr>
              <a:t> Sumi</a:t>
            </a:r>
            <a:endParaRPr lang="en-US" sz="2000" i="0" u="none" strike="noStrike" dirty="0">
              <a:effectLst/>
              <a:ea typeface="Calibri" panose="020F0502020204030204" pitchFamily="34" charset="0"/>
              <a:cs typeface="Calibri" panose="020F0502020204030204" pitchFamily="34" charset="0"/>
            </a:endParaRPr>
          </a:p>
          <a:p>
            <a:pPr marL="0">
              <a:spcAft>
                <a:spcPts val="0"/>
              </a:spcAft>
            </a:pPr>
            <a:endParaRPr lang="en-US" sz="2000" kern="0" dirty="0"/>
          </a:p>
          <a:p>
            <a:pPr marL="0">
              <a:spcAft>
                <a:spcPts val="0"/>
              </a:spcAft>
            </a:pPr>
            <a:endParaRPr lang="en-US" sz="2000" kern="0" dirty="0"/>
          </a:p>
          <a:p>
            <a:pPr>
              <a:spcAft>
                <a:spcPts val="0"/>
              </a:spcAft>
            </a:pPr>
            <a:endParaRPr lang="en-US" sz="2000" kern="0" dirty="0"/>
          </a:p>
          <a:p>
            <a:pPr>
              <a:spcAft>
                <a:spcPts val="0"/>
              </a:spcAft>
            </a:pPr>
            <a:endParaRPr lang="en-US" sz="2000" kern="0" dirty="0"/>
          </a:p>
          <a:p>
            <a:pPr>
              <a:spcAft>
                <a:spcPts val="0"/>
              </a:spcAft>
            </a:pPr>
            <a:endParaRPr lang="en-US" kern="0" dirty="0"/>
          </a:p>
        </p:txBody>
      </p:sp>
      <p:sp>
        <p:nvSpPr>
          <p:cNvPr id="2" name="Footer Placeholder 1">
            <a:extLst>
              <a:ext uri="{FF2B5EF4-FFF2-40B4-BE49-F238E27FC236}">
                <a16:creationId xmlns:a16="http://schemas.microsoft.com/office/drawing/2014/main" id="{2CE30EF5-9534-4416-8D42-37DB4C2FB17D}"/>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799CAA7-159B-4955-925E-08D8B41DE40E}"/>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9" name="Date Placeholder 8">
            <a:extLst>
              <a:ext uri="{FF2B5EF4-FFF2-40B4-BE49-F238E27FC236}">
                <a16:creationId xmlns:a16="http://schemas.microsoft.com/office/drawing/2014/main" id="{D2D8727E-C544-44E6-8851-8B142849C54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760952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DD04B5-8339-8B0E-16D9-9B4B7021F63B}"/>
              </a:ext>
            </a:extLst>
          </p:cNvPr>
          <p:cNvSpPr>
            <a:spLocks noGrp="1"/>
          </p:cNvSpPr>
          <p:nvPr>
            <p:ph type="title"/>
          </p:nvPr>
        </p:nvSpPr>
        <p:spPr>
          <a:xfrm>
            <a:off x="1950509" y="668974"/>
            <a:ext cx="8288868" cy="640078"/>
          </a:xfrm>
        </p:spPr>
        <p:txBody>
          <a:bodyPr/>
          <a:lstStyle/>
          <a:p>
            <a:r>
              <a:rPr lang="en-US" dirty="0"/>
              <a:t>IEICE Conference in Kyoto</a:t>
            </a:r>
          </a:p>
        </p:txBody>
      </p:sp>
      <p:graphicFrame>
        <p:nvGraphicFramePr>
          <p:cNvPr id="8" name="Table 7">
            <a:extLst>
              <a:ext uri="{FF2B5EF4-FFF2-40B4-BE49-F238E27FC236}">
                <a16:creationId xmlns:a16="http://schemas.microsoft.com/office/drawing/2014/main" id="{9654BD5B-6C3C-5041-9969-BE751F02785F}"/>
              </a:ext>
            </a:extLst>
          </p:cNvPr>
          <p:cNvGraphicFramePr>
            <a:graphicFrameLocks noGrp="1"/>
          </p:cNvGraphicFramePr>
          <p:nvPr>
            <p:extLst>
              <p:ext uri="{D42A27DB-BD31-4B8C-83A1-F6EECF244321}">
                <p14:modId xmlns:p14="http://schemas.microsoft.com/office/powerpoint/2010/main" val="2008490711"/>
              </p:ext>
            </p:extLst>
          </p:nvPr>
        </p:nvGraphicFramePr>
        <p:xfrm>
          <a:off x="1054524" y="1302481"/>
          <a:ext cx="10035541" cy="3809474"/>
        </p:xfrm>
        <a:graphic>
          <a:graphicData uri="http://schemas.openxmlformats.org/drawingml/2006/table">
            <a:tbl>
              <a:tblPr/>
              <a:tblGrid>
                <a:gridCol w="621876">
                  <a:extLst>
                    <a:ext uri="{9D8B030D-6E8A-4147-A177-3AD203B41FA5}">
                      <a16:colId xmlns:a16="http://schemas.microsoft.com/office/drawing/2014/main" val="3451783588"/>
                    </a:ext>
                  </a:extLst>
                </a:gridCol>
                <a:gridCol w="1183205">
                  <a:extLst>
                    <a:ext uri="{9D8B030D-6E8A-4147-A177-3AD203B41FA5}">
                      <a16:colId xmlns:a16="http://schemas.microsoft.com/office/drawing/2014/main" val="216226079"/>
                    </a:ext>
                  </a:extLst>
                </a:gridCol>
                <a:gridCol w="5721575">
                  <a:extLst>
                    <a:ext uri="{9D8B030D-6E8A-4147-A177-3AD203B41FA5}">
                      <a16:colId xmlns:a16="http://schemas.microsoft.com/office/drawing/2014/main" val="3316198348"/>
                    </a:ext>
                  </a:extLst>
                </a:gridCol>
                <a:gridCol w="2508885">
                  <a:extLst>
                    <a:ext uri="{9D8B030D-6E8A-4147-A177-3AD203B41FA5}">
                      <a16:colId xmlns:a16="http://schemas.microsoft.com/office/drawing/2014/main" val="970259893"/>
                    </a:ext>
                  </a:extLst>
                </a:gridCol>
              </a:tblGrid>
              <a:tr h="310243">
                <a:tc gridSpan="4">
                  <a:txBody>
                    <a:bodyPr/>
                    <a:lstStyle/>
                    <a:p>
                      <a:r>
                        <a:rPr lang="en-US" sz="1200" b="1" dirty="0">
                          <a:effectLst/>
                          <a:latin typeface="+mj-lt"/>
                          <a:ea typeface="MS PGothic" panose="020B0600070205080204" pitchFamily="34" charset="-128"/>
                        </a:rPr>
                        <a:t>Fri, Jan 17 AM  Special Session on IEEE 802 Standardization (</a:t>
                      </a:r>
                      <a:r>
                        <a:rPr lang="en-US" sz="1200" b="1" dirty="0" err="1">
                          <a:effectLst/>
                          <a:latin typeface="+mj-lt"/>
                          <a:ea typeface="MS PGothic" panose="020B0600070205080204" pitchFamily="34" charset="-128"/>
                        </a:rPr>
                        <a:t>Maskawa</a:t>
                      </a:r>
                      <a:r>
                        <a:rPr lang="en-US" sz="1200" b="1" dirty="0">
                          <a:effectLst/>
                          <a:latin typeface="+mj-lt"/>
                          <a:ea typeface="MS PGothic" panose="020B0600070205080204" pitchFamily="34" charset="-128"/>
                        </a:rPr>
                        <a:t> Hall, Kyoto University) 11:00 - 17:30</a:t>
                      </a:r>
                    </a:p>
                  </a:txBody>
                  <a:tcPr marL="8164" marR="8164" marT="8164" marB="8164" anchor="ctr">
                    <a:lnL>
                      <a:noFill/>
                    </a:lnL>
                    <a:lnR>
                      <a:noFill/>
                    </a:lnR>
                    <a:lnT>
                      <a:noFill/>
                    </a:lnT>
                    <a:lnB>
                      <a:noFill/>
                    </a:lnB>
                    <a:solidFill>
                      <a:srgbClr val="FFEFD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554161"/>
                  </a:ext>
                </a:extLst>
              </a:tr>
              <a:tr h="604157">
                <a:tc>
                  <a:txBody>
                    <a:bodyPr/>
                    <a:lstStyle/>
                    <a:p>
                      <a:pPr algn="ctr"/>
                      <a:r>
                        <a:rPr lang="en-US" sz="1600" b="1" dirty="0">
                          <a:solidFill>
                            <a:schemeClr val="tx1"/>
                          </a:solidFill>
                          <a:effectLst/>
                          <a:latin typeface="+mj-lt"/>
                          <a:ea typeface="MS PGothic" panose="020B0600070205080204" pitchFamily="34" charset="-128"/>
                        </a:rPr>
                        <a:t>(1)</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11:00-11:50</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2">
                            <a:extLst>
                              <a:ext uri="{A12FA001-AC4F-418D-AE19-62706E023703}">
                                <ahyp:hlinkClr xmlns:ahyp="http://schemas.microsoft.com/office/drawing/2018/hyperlinkcolor" val="tx"/>
                              </a:ext>
                            </a:extLst>
                          </a:hlinkClick>
                        </a:rPr>
                        <a:t>IEEE 802.19 Wireless Coexistence Working Group</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a:solidFill>
                            <a:schemeClr val="tx1"/>
                          </a:solidFill>
                          <a:effectLst/>
                          <a:latin typeface="+mj-lt"/>
                          <a:ea typeface="MS PGothic" panose="020B0600070205080204" pitchFamily="34" charset="-128"/>
                          <a:hlinkClick r:id="rId3">
                            <a:extLst>
                              <a:ext uri="{A12FA001-AC4F-418D-AE19-62706E023703}">
                                <ahyp:hlinkClr xmlns:ahyp="http://schemas.microsoft.com/office/drawing/2018/hyperlinkcolor" val="tx"/>
                              </a:ext>
                            </a:extLst>
                          </a:hlinkClick>
                        </a:rPr>
                        <a:t>Tuncer Baykas</a:t>
                      </a:r>
                      <a:r>
                        <a:rPr lang="en-US" sz="1600" b="1">
                          <a:solidFill>
                            <a:schemeClr val="tx1"/>
                          </a:solidFill>
                          <a:effectLst/>
                          <a:latin typeface="+mj-lt"/>
                          <a:ea typeface="MS PGothic" panose="020B0600070205080204" pitchFamily="34" charset="-128"/>
                        </a:rPr>
                        <a:t> (</a:t>
                      </a:r>
                      <a:r>
                        <a:rPr lang="en-US" sz="1600" b="1">
                          <a:solidFill>
                            <a:schemeClr val="tx1"/>
                          </a:solidFill>
                          <a:effectLst/>
                          <a:latin typeface="+mj-lt"/>
                          <a:ea typeface="MS PGothic" panose="020B0600070205080204" pitchFamily="34" charset="-128"/>
                          <a:hlinkClick r:id="rId4">
                            <a:extLst>
                              <a:ext uri="{A12FA001-AC4F-418D-AE19-62706E023703}">
                                <ahyp:hlinkClr xmlns:ahyp="http://schemas.microsoft.com/office/drawing/2018/hyperlinkcolor" val="tx"/>
                              </a:ext>
                            </a:extLst>
                          </a:hlinkClick>
                        </a:rPr>
                        <a:t>Ofinno</a:t>
                      </a:r>
                      <a:r>
                        <a:rPr lang="en-US" sz="1600" b="1">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4047420154"/>
                  </a:ext>
                </a:extLst>
              </a:tr>
              <a:tr h="604157">
                <a:tc>
                  <a:txBody>
                    <a:bodyPr/>
                    <a:lstStyle/>
                    <a:p>
                      <a:pPr algn="ctr"/>
                      <a:r>
                        <a:rPr lang="en-US" sz="1600" b="1" dirty="0">
                          <a:solidFill>
                            <a:schemeClr val="tx1"/>
                          </a:solidFill>
                          <a:effectLst/>
                          <a:latin typeface="+mj-lt"/>
                          <a:ea typeface="MS PGothic" panose="020B0600070205080204" pitchFamily="34" charset="-128"/>
                        </a:rPr>
                        <a:t>(2)</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13:00-13:50</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5">
                            <a:extLst>
                              <a:ext uri="{A12FA001-AC4F-418D-AE19-62706E023703}">
                                <ahyp:hlinkClr xmlns:ahyp="http://schemas.microsoft.com/office/drawing/2018/hyperlinkcolor" val="tx"/>
                              </a:ext>
                            </a:extLst>
                          </a:hlinkClick>
                        </a:rPr>
                        <a:t>Latest trends in IEEE 802.15 and Wi-SUN Alliance</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6">
                            <a:extLst>
                              <a:ext uri="{A12FA001-AC4F-418D-AE19-62706E023703}">
                                <ahyp:hlinkClr xmlns:ahyp="http://schemas.microsoft.com/office/drawing/2018/hyperlinkcolor" val="tx"/>
                              </a:ext>
                            </a:extLst>
                          </a:hlinkClick>
                        </a:rPr>
                        <a:t>Phil Beecher</a:t>
                      </a:r>
                      <a:r>
                        <a:rPr lang="en-US" sz="1600" b="1" dirty="0">
                          <a:solidFill>
                            <a:schemeClr val="tx1"/>
                          </a:solidFill>
                          <a:effectLst/>
                          <a:latin typeface="+mj-lt"/>
                          <a:ea typeface="MS PGothic" panose="020B0600070205080204" pitchFamily="34" charset="-128"/>
                        </a:rPr>
                        <a:t> (</a:t>
                      </a:r>
                      <a:r>
                        <a:rPr lang="en-US" sz="1600" b="1" dirty="0">
                          <a:solidFill>
                            <a:schemeClr val="tx1"/>
                          </a:solidFill>
                          <a:effectLst/>
                          <a:latin typeface="+mj-lt"/>
                          <a:ea typeface="MS PGothic" panose="020B0600070205080204" pitchFamily="34" charset="-128"/>
                          <a:hlinkClick r:id="rId7">
                            <a:extLst>
                              <a:ext uri="{A12FA001-AC4F-418D-AE19-62706E023703}">
                                <ahyp:hlinkClr xmlns:ahyp="http://schemas.microsoft.com/office/drawing/2018/hyperlinkcolor" val="tx"/>
                              </a:ext>
                            </a:extLst>
                          </a:hlinkClick>
                        </a:rPr>
                        <a:t>Wi-SUN Alliance</a:t>
                      </a:r>
                      <a:r>
                        <a:rPr lang="en-US" sz="1600" b="1" dirty="0">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50063195"/>
                  </a:ext>
                </a:extLst>
              </a:tr>
              <a:tr h="731257">
                <a:tc>
                  <a:txBody>
                    <a:bodyPr/>
                    <a:lstStyle/>
                    <a:p>
                      <a:pPr algn="ctr"/>
                      <a:r>
                        <a:rPr lang="en-US" sz="1600" b="1" dirty="0">
                          <a:solidFill>
                            <a:schemeClr val="tx1"/>
                          </a:solidFill>
                          <a:effectLst/>
                          <a:latin typeface="+mj-lt"/>
                          <a:ea typeface="MS PGothic" panose="020B0600070205080204" pitchFamily="34" charset="-128"/>
                        </a:rPr>
                        <a:t>(3)</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13:55-14:45</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8">
                            <a:extLst>
                              <a:ext uri="{A12FA001-AC4F-418D-AE19-62706E023703}">
                                <ahyp:hlinkClr xmlns:ahyp="http://schemas.microsoft.com/office/drawing/2018/hyperlinkcolor" val="tx"/>
                              </a:ext>
                            </a:extLst>
                          </a:hlinkClick>
                        </a:rPr>
                        <a:t>Latest trends in In-Body CA Localization and IEEE 802.15.6ma</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9">
                            <a:extLst>
                              <a:ext uri="{A12FA001-AC4F-418D-AE19-62706E023703}">
                                <ahyp:hlinkClr xmlns:ahyp="http://schemas.microsoft.com/office/drawing/2018/hyperlinkcolor" val="tx"/>
                              </a:ext>
                            </a:extLst>
                          </a:hlinkClick>
                        </a:rPr>
                        <a:t>Daisuke </a:t>
                      </a:r>
                      <a:r>
                        <a:rPr lang="en-US" sz="1600" b="1" dirty="0" err="1">
                          <a:solidFill>
                            <a:schemeClr val="tx1"/>
                          </a:solidFill>
                          <a:effectLst/>
                          <a:latin typeface="+mj-lt"/>
                          <a:ea typeface="MS PGothic" panose="020B0600070205080204" pitchFamily="34" charset="-128"/>
                          <a:hlinkClick r:id="rId9">
                            <a:extLst>
                              <a:ext uri="{A12FA001-AC4F-418D-AE19-62706E023703}">
                                <ahyp:hlinkClr xmlns:ahyp="http://schemas.microsoft.com/office/drawing/2018/hyperlinkcolor" val="tx"/>
                              </a:ext>
                            </a:extLst>
                          </a:hlinkClick>
                        </a:rPr>
                        <a:t>Anzai</a:t>
                      </a:r>
                      <a:r>
                        <a:rPr lang="en-US" sz="1600" b="1" dirty="0">
                          <a:solidFill>
                            <a:schemeClr val="tx1"/>
                          </a:solidFill>
                          <a:effectLst/>
                          <a:latin typeface="+mj-lt"/>
                          <a:ea typeface="MS PGothic" panose="020B0600070205080204" pitchFamily="34" charset="-128"/>
                        </a:rPr>
                        <a:t> (</a:t>
                      </a:r>
                      <a:r>
                        <a:rPr lang="en-US" sz="1600" b="1" dirty="0">
                          <a:solidFill>
                            <a:schemeClr val="tx1"/>
                          </a:solidFill>
                          <a:effectLst/>
                          <a:latin typeface="+mj-lt"/>
                          <a:ea typeface="MS PGothic" panose="020B0600070205080204" pitchFamily="34" charset="-128"/>
                          <a:hlinkClick r:id="rId10">
                            <a:extLst>
                              <a:ext uri="{A12FA001-AC4F-418D-AE19-62706E023703}">
                                <ahyp:hlinkClr xmlns:ahyp="http://schemas.microsoft.com/office/drawing/2018/hyperlinkcolor" val="tx"/>
                              </a:ext>
                            </a:extLst>
                          </a:hlinkClick>
                        </a:rPr>
                        <a:t>Nagoya Inst. of Tech.</a:t>
                      </a:r>
                      <a:r>
                        <a:rPr lang="en-US" sz="1600" b="1" dirty="0">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969089815"/>
                  </a:ext>
                </a:extLst>
              </a:tr>
              <a:tr h="1299492">
                <a:tc>
                  <a:txBody>
                    <a:bodyPr/>
                    <a:lstStyle/>
                    <a:p>
                      <a:pPr algn="ctr"/>
                      <a:r>
                        <a:rPr lang="en-US" sz="1600" b="1">
                          <a:solidFill>
                            <a:schemeClr val="tx1"/>
                          </a:solidFill>
                          <a:effectLst/>
                          <a:latin typeface="+mj-lt"/>
                          <a:ea typeface="MS PGothic" panose="020B0600070205080204" pitchFamily="34" charset="-128"/>
                        </a:rPr>
                        <a:t>(4)</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15:00-15:50</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11">
                            <a:extLst>
                              <a:ext uri="{A12FA001-AC4F-418D-AE19-62706E023703}">
                                <ahyp:hlinkClr xmlns:ahyp="http://schemas.microsoft.com/office/drawing/2018/hyperlinkcolor" val="tx"/>
                              </a:ext>
                            </a:extLst>
                          </a:hlinkClick>
                        </a:rPr>
                        <a:t>Latest trends of wireless LAN standardization in IEEE 802.11, and development of system-level simulator for evaluating reliability of cybernetic avatar operation</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12">
                            <a:extLst>
                              <a:ext uri="{A12FA001-AC4F-418D-AE19-62706E023703}">
                                <ahyp:hlinkClr xmlns:ahyp="http://schemas.microsoft.com/office/drawing/2018/hyperlinkcolor" val="tx"/>
                              </a:ext>
                            </a:extLst>
                          </a:hlinkClick>
                        </a:rPr>
                        <a:t>Kazuto Yano</a:t>
                      </a:r>
                      <a:r>
                        <a:rPr lang="en-US" sz="1600" b="1" dirty="0">
                          <a:solidFill>
                            <a:schemeClr val="tx1"/>
                          </a:solidFill>
                          <a:effectLst/>
                          <a:latin typeface="+mj-lt"/>
                          <a:ea typeface="MS PGothic" panose="020B0600070205080204" pitchFamily="34" charset="-128"/>
                        </a:rPr>
                        <a:t> (</a:t>
                      </a:r>
                      <a:r>
                        <a:rPr lang="en-US" sz="1600" b="1" dirty="0">
                          <a:solidFill>
                            <a:schemeClr val="tx1"/>
                          </a:solidFill>
                          <a:effectLst/>
                          <a:latin typeface="+mj-lt"/>
                          <a:ea typeface="MS PGothic" panose="020B0600070205080204" pitchFamily="34" charset="-128"/>
                          <a:hlinkClick r:id="rId13">
                            <a:extLst>
                              <a:ext uri="{A12FA001-AC4F-418D-AE19-62706E023703}">
                                <ahyp:hlinkClr xmlns:ahyp="http://schemas.microsoft.com/office/drawing/2018/hyperlinkcolor" val="tx"/>
                              </a:ext>
                            </a:extLst>
                          </a:hlinkClick>
                        </a:rPr>
                        <a:t>ATR</a:t>
                      </a:r>
                      <a:r>
                        <a:rPr lang="en-US" sz="1600" b="1" dirty="0">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394484192"/>
                  </a:ext>
                </a:extLst>
              </a:tr>
              <a:tr h="163286">
                <a:tc>
                  <a:txBody>
                    <a:bodyPr/>
                    <a:lstStyle/>
                    <a:p>
                      <a:pPr algn="ctr"/>
                      <a:r>
                        <a:rPr lang="en-US" sz="1600" b="1">
                          <a:solidFill>
                            <a:schemeClr val="tx1"/>
                          </a:solidFill>
                          <a:effectLst/>
                          <a:latin typeface="+mj-lt"/>
                          <a:ea typeface="MS PGothic" panose="020B0600070205080204" pitchFamily="34" charset="-128"/>
                        </a:rPr>
                        <a:t>(5)</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16:00-17:30</a:t>
                      </a:r>
                    </a:p>
                  </a:txBody>
                  <a:tcPr marL="8164" marR="8164" marT="8164" marB="8164" anchor="ctr">
                    <a:lnL>
                      <a:noFill/>
                    </a:lnL>
                    <a:lnR>
                      <a:noFill/>
                    </a:lnR>
                    <a:lnT>
                      <a:noFill/>
                    </a:lnT>
                    <a:lnB>
                      <a:noFill/>
                    </a:lnB>
                    <a:solidFill>
                      <a:srgbClr val="FFFFFF"/>
                    </a:solidFill>
                  </a:tcPr>
                </a:tc>
                <a:tc gridSpan="2">
                  <a:txBody>
                    <a:bodyPr/>
                    <a:lstStyle/>
                    <a:p>
                      <a:r>
                        <a:rPr lang="en-US" sz="1600" b="1" dirty="0">
                          <a:solidFill>
                            <a:schemeClr val="tx1"/>
                          </a:solidFill>
                          <a:effectLst/>
                          <a:latin typeface="+mj-lt"/>
                          <a:ea typeface="MS PGothic" panose="020B0600070205080204" pitchFamily="34" charset="-128"/>
                        </a:rPr>
                        <a:t>Discussion session</a:t>
                      </a:r>
                    </a:p>
                  </a:txBody>
                  <a:tcPr marL="8164" marR="8164" marT="8164" marB="8164"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802032223"/>
                  </a:ext>
                </a:extLst>
              </a:tr>
            </a:tbl>
          </a:graphicData>
        </a:graphic>
      </p:graphicFrame>
      <p:sp>
        <p:nvSpPr>
          <p:cNvPr id="9" name="TextBox 8">
            <a:extLst>
              <a:ext uri="{FF2B5EF4-FFF2-40B4-BE49-F238E27FC236}">
                <a16:creationId xmlns:a16="http://schemas.microsoft.com/office/drawing/2014/main" id="{B953907C-CD8E-089A-52CB-508B7B863554}"/>
              </a:ext>
            </a:extLst>
          </p:cNvPr>
          <p:cNvSpPr txBox="1"/>
          <p:nvPr/>
        </p:nvSpPr>
        <p:spPr>
          <a:xfrm>
            <a:off x="649395" y="5453413"/>
            <a:ext cx="10845800" cy="1015663"/>
          </a:xfrm>
          <a:prstGeom prst="rect">
            <a:avLst/>
          </a:prstGeom>
          <a:noFill/>
        </p:spPr>
        <p:txBody>
          <a:bodyPr wrap="square">
            <a:spAutoFit/>
          </a:bodyPr>
          <a:lstStyle/>
          <a:p>
            <a:r>
              <a:rPr lang="en-US" sz="2000" dirty="0">
                <a:solidFill>
                  <a:schemeClr val="tx1"/>
                </a:solidFill>
              </a:rPr>
              <a:t>For more info: https://ken.ieice.org/ken/program/index.php?tgs_regid=58056984cfac617843301b8c7cd5c46dd6c281f7addbd8c4f4245a7de3ec65e9&amp;tgid=IEICE-SRW&amp;lang=eng</a:t>
            </a:r>
          </a:p>
        </p:txBody>
      </p:sp>
      <p:sp>
        <p:nvSpPr>
          <p:cNvPr id="2" name="Footer Placeholder 1">
            <a:extLst>
              <a:ext uri="{FF2B5EF4-FFF2-40B4-BE49-F238E27FC236}">
                <a16:creationId xmlns:a16="http://schemas.microsoft.com/office/drawing/2014/main" id="{2731F0F5-7876-4D1F-A958-84DAD914600B}"/>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BEFF6C8-34F1-4402-9E0C-2CA3238A6187}"/>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10" name="Date Placeholder 9">
            <a:extLst>
              <a:ext uri="{FF2B5EF4-FFF2-40B4-BE49-F238E27FC236}">
                <a16:creationId xmlns:a16="http://schemas.microsoft.com/office/drawing/2014/main" id="{5D2CC83C-0348-458D-BFBA-71806A33D70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760469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January 2025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2025-01-12</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name="Document" r:id="rId3" imgW="10438783" imgH="2543776" progId="Word.Document.8">
                  <p:embed/>
                </p:oleObj>
              </mc:Choice>
              <mc:Fallback>
                <p:oleObj name="Document" r:id="rId3" imgW="10438783" imgH="2543776" progId="Word.Document.8">
                  <p:embed/>
                  <p:pic>
                    <p:nvPicPr>
                      <p:cNvPr id="3075" name="Object 3"/>
                      <p:cNvPicPr>
                        <a:picLocks noChangeAspect="1" noChangeArrowheads="1"/>
                      </p:cNvPicPr>
                      <p:nvPr/>
                    </p:nvPicPr>
                    <p:blipFill>
                      <a:blip r:embed="rId4"/>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12FAAAC-331B-41E0-B11C-BF12064494E5}"/>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F7806F1A-6FB1-4826-9CB8-0558CF033F85}"/>
              </a:ext>
            </a:extLst>
          </p:cNvPr>
          <p:cNvSpPr>
            <a:spLocks noGrp="1"/>
          </p:cNvSpPr>
          <p:nvPr>
            <p:ph type="sldNum" idx="12"/>
          </p:nvPr>
        </p:nvSpPr>
        <p:spPr/>
        <p:txBody>
          <a:bodyPr/>
          <a:lstStyle/>
          <a:p>
            <a:r>
              <a:rPr lang="en-GB"/>
              <a:t>Slide </a:t>
            </a:r>
            <a:fld id="{DE40C9FC-4879-4F20-9ECA-A574A90476B7}" type="slidenum">
              <a:rPr lang="en-GB" smtClean="0"/>
              <a:pPr/>
              <a:t>78</a:t>
            </a:fld>
            <a:endParaRPr lang="en-GB"/>
          </a:p>
        </p:txBody>
      </p:sp>
      <p:sp>
        <p:nvSpPr>
          <p:cNvPr id="4" name="Date Placeholder 3">
            <a:extLst>
              <a:ext uri="{FF2B5EF4-FFF2-40B4-BE49-F238E27FC236}">
                <a16:creationId xmlns:a16="http://schemas.microsoft.com/office/drawing/2014/main" id="{E0566236-61BB-456E-9DF2-086824898F58}"/>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1252454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5192" y="725258"/>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5143" y="1498754"/>
            <a:ext cx="11161713" cy="4730750"/>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1600" b="0" dirty="0">
                <a:solidFill>
                  <a:srgbClr val="333333"/>
                </a:solidFill>
                <a:latin typeface="+mj-lt"/>
              </a:rPr>
              <a:t>802-REVc - “Standard for Local and Metropolitan Area Networks: Overview and Architecture”</a:t>
            </a:r>
            <a:br>
              <a:rPr lang="en-US" sz="1600" b="0" dirty="0">
                <a:solidFill>
                  <a:srgbClr val="333333"/>
                </a:solidFill>
                <a:latin typeface="+mj-lt"/>
              </a:rPr>
            </a:br>
            <a:r>
              <a:rPr lang="en-US" sz="1600" b="0" i="1" dirty="0">
                <a:solidFill>
                  <a:srgbClr val="333333"/>
                </a:solidFill>
                <a:latin typeface="+mj-lt"/>
              </a:rPr>
              <a:t>A maintenance roll up of the outstanding amendments of IEEE std 802-2014 – 802.c, 802d, 802f </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Assigned to 802.1 Maintenance – </a:t>
            </a:r>
            <a:r>
              <a:rPr lang="en-US" sz="1100" b="0" i="0" dirty="0">
                <a:solidFill>
                  <a:srgbClr val="333333"/>
                </a:solidFill>
                <a:effectLst/>
                <a:highlight>
                  <a:srgbClr val="FFFFFF"/>
                </a:highlight>
                <a:latin typeface="Arial" panose="020B0604020202020204" pitchFamily="34" charset="0"/>
                <a:hlinkClick r:id="rId3"/>
              </a:rPr>
              <a:t>Mark Hantel </a:t>
            </a:r>
            <a:r>
              <a:rPr lang="en-GB" altLang="tr-TR" sz="1200" dirty="0"/>
              <a:t>Maintenance TG Chair, </a:t>
            </a:r>
            <a:r>
              <a:rPr lang="en-US" sz="1200" dirty="0">
                <a:solidFill>
                  <a:srgbClr val="23527C"/>
                </a:solidFill>
                <a:hlinkClick r:id="rId4"/>
              </a:rPr>
              <a:t>Glenn Parsons</a:t>
            </a:r>
            <a:r>
              <a:rPr lang="en-US" sz="1200" dirty="0">
                <a:solidFill>
                  <a:srgbClr val="23527C"/>
                </a:solidFill>
              </a:rPr>
              <a:t> </a:t>
            </a:r>
            <a:r>
              <a:rPr lang="en-US" sz="1200" dirty="0">
                <a:solidFill>
                  <a:schemeClr val="tx1"/>
                </a:solidFill>
              </a:rPr>
              <a:t>802.1 </a:t>
            </a:r>
            <a:r>
              <a:rPr lang="en-US" sz="1400" dirty="0">
                <a:solidFill>
                  <a:schemeClr val="tx1"/>
                </a:solidFill>
              </a:rPr>
              <a:t>Chair</a:t>
            </a:r>
            <a:endParaRPr lang="en-GB" altLang="tr-TR" sz="14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Status/documents/comments are available: </a:t>
            </a:r>
            <a:r>
              <a:rPr lang="en-GB" altLang="tr-TR" sz="1400" dirty="0">
                <a:hlinkClick r:id="rId5">
                  <a:extLst>
                    <a:ext uri="{A12FA001-AC4F-418D-AE19-62706E023703}">
                      <ahyp:hlinkClr xmlns:ahyp="http://schemas.microsoft.com/office/drawing/2018/hyperlinkcolor" val="tx"/>
                    </a:ext>
                  </a:extLst>
                </a:hlinkClick>
              </a:rPr>
              <a:t>https://1.ieee802.org/maintenance/802-revc/</a:t>
            </a:r>
            <a:r>
              <a:rPr lang="en-GB" altLang="tr-TR" sz="14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Files available</a:t>
            </a:r>
            <a:r>
              <a:rPr lang="en-GB" altLang="tr-TR" sz="1200" dirty="0">
                <a:solidFill>
                  <a:srgbClr val="23527C"/>
                </a:solidFill>
              </a:rPr>
              <a:t>: </a:t>
            </a:r>
            <a:r>
              <a:rPr lang="en-GB" altLang="tr-TR" sz="14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400" dirty="0">
                <a:hlinkClick r:id="rId7"/>
              </a:rPr>
              <a:t>/</a:t>
            </a:r>
            <a:r>
              <a:rPr lang="en-GB" altLang="tr-TR" sz="14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Editor: </a:t>
            </a:r>
            <a:r>
              <a:rPr lang="en-US" sz="1400" dirty="0">
                <a:solidFill>
                  <a:srgbClr val="0000E5"/>
                </a:solidFill>
                <a:hlinkClick r:id="rId8"/>
              </a:rPr>
              <a:t>James Gilb</a:t>
            </a:r>
            <a:r>
              <a:rPr lang="en-US" sz="1400" dirty="0">
                <a:solidFill>
                  <a:srgbClr val="0000E5"/>
                </a:solidFill>
              </a:rPr>
              <a:t> </a:t>
            </a:r>
            <a:endParaRPr lang="en-US" sz="1600"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SA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t>RevCom recommended and SASB approved publication December 2024</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t>Final draft of IEEE Std 802-REVc is available </a:t>
            </a:r>
            <a:r>
              <a:rPr lang="en-GB" altLang="tr-TR" sz="2400" b="1" dirty="0">
                <a:hlinkClick r:id="rId9"/>
              </a:rPr>
              <a:t>IEEE Std 802-REVc-d2.2 </a:t>
            </a:r>
            <a:endParaRPr lang="en-GB" altLang="tr-TR" sz="2400" b="1"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solidFill>
                  <a:srgbClr val="333333"/>
                </a:solidFill>
                <a:latin typeface="+mj-lt"/>
              </a:rPr>
              <a:t>IEEE Std 802-REVc will be published as IEEE Std 802-2024 in Q1 of 2025</a:t>
            </a:r>
          </a:p>
        </p:txBody>
      </p:sp>
      <p:sp>
        <p:nvSpPr>
          <p:cNvPr id="2" name="Footer Placeholder 1">
            <a:extLst>
              <a:ext uri="{FF2B5EF4-FFF2-40B4-BE49-F238E27FC236}">
                <a16:creationId xmlns:a16="http://schemas.microsoft.com/office/drawing/2014/main" id="{11493ABF-87BC-487F-9C26-6EE938D3D5A2}"/>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8232F0DC-910A-4609-89AA-662857D6DE7A}"/>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5" name="Date Placeholder 4">
            <a:extLst>
              <a:ext uri="{FF2B5EF4-FFF2-40B4-BE49-F238E27FC236}">
                <a16:creationId xmlns:a16="http://schemas.microsoft.com/office/drawing/2014/main" id="{F4872309-42B0-4271-816C-271DC4D73119}"/>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45423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3CA7E-DE5A-312D-F344-63E41E7B5248}"/>
              </a:ext>
            </a:extLst>
          </p:cNvPr>
          <p:cNvSpPr>
            <a:spLocks noGrp="1"/>
          </p:cNvSpPr>
          <p:nvPr>
            <p:ph type="title"/>
          </p:nvPr>
        </p:nvSpPr>
        <p:spPr/>
        <p:txBody>
          <a:bodyPr/>
          <a:lstStyle/>
          <a:p>
            <a:r>
              <a:rPr lang="en-US" dirty="0"/>
              <a:t>Attendance by Affiliation (January interim)</a:t>
            </a:r>
          </a:p>
        </p:txBody>
      </p:sp>
      <p:sp>
        <p:nvSpPr>
          <p:cNvPr id="4" name="Date Placeholder 3">
            <a:extLst>
              <a:ext uri="{FF2B5EF4-FFF2-40B4-BE49-F238E27FC236}">
                <a16:creationId xmlns:a16="http://schemas.microsoft.com/office/drawing/2014/main" id="{8403786B-139A-A9FE-55C5-B5BB890D9A17}"/>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2025</a:t>
            </a:r>
          </a:p>
        </p:txBody>
      </p:sp>
      <p:sp>
        <p:nvSpPr>
          <p:cNvPr id="5" name="Footer Placeholder 4">
            <a:extLst>
              <a:ext uri="{FF2B5EF4-FFF2-40B4-BE49-F238E27FC236}">
                <a16:creationId xmlns:a16="http://schemas.microsoft.com/office/drawing/2014/main" id="{BCEB4FD9-6413-42ED-6AC3-90707659CD27}"/>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A55D4440-B847-71F7-BB44-7B211E1BA2D2}"/>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1" name="Content Placeholder 10">
            <a:extLst>
              <a:ext uri="{FF2B5EF4-FFF2-40B4-BE49-F238E27FC236}">
                <a16:creationId xmlns:a16="http://schemas.microsoft.com/office/drawing/2014/main" id="{E35DC8D1-7871-8C9C-8813-769948A76B9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630265" y="1447799"/>
            <a:ext cx="9213670" cy="5027613"/>
          </a:xfrm>
        </p:spPr>
      </p:pic>
    </p:spTree>
    <p:extLst>
      <p:ext uri="{BB962C8B-B14F-4D97-AF65-F5344CB8AC3E}">
        <p14:creationId xmlns:p14="http://schemas.microsoft.com/office/powerpoint/2010/main" val="13039356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a:xfrm>
            <a:off x="914401" y="685801"/>
            <a:ext cx="10361084" cy="838199"/>
          </a:xfrm>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973667" y="1600200"/>
            <a:ext cx="11048999" cy="4875214"/>
          </a:xfrm>
        </p:spPr>
        <p:txBody>
          <a:bodyPr/>
          <a:lstStyle/>
          <a:p>
            <a:pPr>
              <a:buFont typeface="Arial" panose="020B0604020202020204" pitchFamily="34" charset="0"/>
              <a:buChar char="•"/>
            </a:pPr>
            <a:r>
              <a:rPr lang="en-US" dirty="0"/>
              <a:t>Awaiting IEEE publication of IEEE Std 802-2024</a:t>
            </a:r>
            <a:endParaRPr lang="en-US" altLang="tr-TR" dirty="0">
              <a:solidFill>
                <a:srgbClr val="333333"/>
              </a:solidFill>
              <a:latin typeface="+mj-lt"/>
            </a:endParaRPr>
          </a:p>
          <a:p>
            <a:pPr>
              <a:buFont typeface="Arial" panose="020B0604020202020204" pitchFamily="34" charset="0"/>
              <a:buChar char="•"/>
            </a:pPr>
            <a:r>
              <a:rPr lang="en-US" altLang="tr-TR" dirty="0">
                <a:solidFill>
                  <a:srgbClr val="333333"/>
                </a:solidFill>
                <a:latin typeface="+mj-lt"/>
              </a:rPr>
              <a:t>802.11 next steps: </a:t>
            </a:r>
          </a:p>
          <a:p>
            <a:pPr lvl="1">
              <a:buFont typeface="Arial" panose="020B0604020202020204" pitchFamily="34" charset="0"/>
              <a:buChar char="•"/>
            </a:pPr>
            <a:r>
              <a:rPr lang="en-US" altLang="tr-TR" dirty="0">
                <a:solidFill>
                  <a:srgbClr val="333333"/>
                </a:solidFill>
                <a:latin typeface="+mj-lt"/>
              </a:rPr>
              <a:t>Align 802.11 to be consistent with the updated IEEE Std 802</a:t>
            </a:r>
          </a:p>
          <a:p>
            <a:pPr lvl="1">
              <a:buFont typeface="Arial" panose="020B0604020202020204" pitchFamily="34" charset="0"/>
              <a:buChar char="•"/>
            </a:pPr>
            <a:r>
              <a:rPr lang="en-US" altLang="tr-TR" dirty="0">
                <a:solidFill>
                  <a:srgbClr val="333333"/>
                </a:solidFill>
                <a:latin typeface="+mj-lt"/>
              </a:rPr>
              <a:t>It is anticipated work will be done in 802.11 ARC SC and implemented in 802.11 TGmf.</a:t>
            </a:r>
          </a:p>
          <a:p>
            <a:pPr lvl="1">
              <a:buFont typeface="Arial" panose="020B0604020202020204" pitchFamily="34" charset="0"/>
              <a:buChar char="•"/>
            </a:pPr>
            <a:r>
              <a:rPr lang="en-US" altLang="tr-TR" dirty="0">
                <a:solidFill>
                  <a:srgbClr val="333333"/>
                </a:solidFill>
                <a:latin typeface="+mj-lt"/>
              </a:rPr>
              <a:t>802.11 ARC SC has identified the following potential topics to be addressed:</a:t>
            </a:r>
          </a:p>
          <a:p>
            <a:pPr marL="1257300" lvl="5" indent="-342900">
              <a:spcBef>
                <a:spcPts val="300"/>
              </a:spcBef>
              <a:buFont typeface="Arial" panose="020B0604020202020204" pitchFamily="34" charset="0"/>
              <a:buChar char="•"/>
              <a:defRPr/>
            </a:pPr>
            <a:r>
              <a:rPr lang="en-US" sz="1800" kern="0" dirty="0"/>
              <a:t>EPD and LPD terms are going away – we need to update 802.11 to align</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Review MAC address ordering discussion, and 802.11 assumptions (</a:t>
            </a:r>
            <a:r>
              <a:rPr lang="en-US" sz="1400" i="0" u="sng" dirty="0">
                <a:solidFill>
                  <a:srgbClr val="64B4FA"/>
                </a:solidFill>
                <a:effectLst/>
                <a:latin typeface="Segoe UI" panose="020B0502040204020203" pitchFamily="34" charset="0"/>
                <a:hlinkClick r:id="rId2"/>
              </a:rPr>
              <a:t>1-24/0034r0</a:t>
            </a:r>
            <a:r>
              <a:rPr lang="en-US" sz="1400" i="0" u="sng" dirty="0">
                <a:solidFill>
                  <a:srgbClr val="64B4FA"/>
                </a:solidFill>
                <a:effectLst/>
                <a:latin typeface="Segoe UI" panose="020B0502040204020203" pitchFamily="34" charset="0"/>
              </a:rPr>
              <a:t>)</a:t>
            </a:r>
            <a:endParaRPr lang="en-US" sz="1200" dirty="0">
              <a:latin typeface="Times New Roman" panose="02020603050405020304" pitchFamily="18" charset="0"/>
              <a:cs typeface="+mn-cs"/>
            </a:endParaRP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Review 802.1AC mapping from ISS to 802.11 MAC SAP interface</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Consider any changes to remove 802.2/LLC terms?</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802.11’s “Portal”, and mapping to/usage of IEEE Std 802 terminology</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Access Domains: “802 Access Domains”?</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What if we make the DS a bridge (small ‘b’)?</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Adding something about VLANs (just informational?) into 802.11?  </a:t>
            </a:r>
          </a:p>
        </p:txBody>
      </p:sp>
      <p:sp>
        <p:nvSpPr>
          <p:cNvPr id="7" name="Footer Placeholder 6">
            <a:extLst>
              <a:ext uri="{FF2B5EF4-FFF2-40B4-BE49-F238E27FC236}">
                <a16:creationId xmlns:a16="http://schemas.microsoft.com/office/drawing/2014/main" id="{3829C004-2C9D-4F3D-9312-F19D4EC088F6}"/>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11C0365-53F8-4B32-B0C4-A16CB94C7398}"/>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FDFD4FB6-2662-4596-A995-D0D9B9749A3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758092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t>Wi-Fi Alliance (WFA) Liaison </a:t>
            </a:r>
            <a:r>
              <a:rPr lang="fr-FR" dirty="0" err="1"/>
              <a:t>January</a:t>
            </a:r>
            <a:r>
              <a:rPr lang="fr-FR" dirty="0"/>
              <a:t>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2025-01-15</a:t>
            </a:r>
          </a:p>
        </p:txBody>
      </p:sp>
      <p:graphicFrame>
        <p:nvGraphicFramePr>
          <p:cNvPr id="3075" name="Object 3"/>
          <p:cNvGraphicFramePr>
            <a:graphicFrameLocks noChangeAspect="1"/>
          </p:cNvGraphicFramePr>
          <p:nvPr>
            <p:extLst>
              <p:ext uri="{D42A27DB-BD31-4B8C-83A1-F6EECF244321}">
                <p14:modId xmlns:p14="http://schemas.microsoft.com/office/powerpoint/2010/main" val="3449797883"/>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name="Document" r:id="rId3" imgW="10439485" imgH="2543802" progId="Word.Document.8">
                  <p:embed/>
                </p:oleObj>
              </mc:Choice>
              <mc:Fallback>
                <p:oleObj name="Document" r:id="rId3" imgW="10439485" imgH="2543802" progId="Word.Document.8">
                  <p:embed/>
                  <p:pic>
                    <p:nvPicPr>
                      <p:cNvPr id="3075" name="Object 3"/>
                      <p:cNvPicPr>
                        <a:picLocks noChangeAspect="1" noChangeArrowheads="1"/>
                      </p:cNvPicPr>
                      <p:nvPr/>
                    </p:nvPicPr>
                    <p:blipFill>
                      <a:blip r:embed="rId4"/>
                      <a:srcRect/>
                      <a:stretch>
                        <a:fillRect/>
                      </a:stretch>
                    </p:blipFill>
                    <p:spPr bwMode="auto">
                      <a:xfrm>
                        <a:off x="993775" y="2414588"/>
                        <a:ext cx="10218738" cy="247650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1DD1C77C-1DFB-4F9C-82B0-6FF58E5ED9D8}"/>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70E5DA3F-308D-4596-9AC5-0B1AF06236F8}"/>
              </a:ext>
            </a:extLst>
          </p:cNvPr>
          <p:cNvSpPr>
            <a:spLocks noGrp="1"/>
          </p:cNvSpPr>
          <p:nvPr>
            <p:ph type="sldNum" idx="12"/>
          </p:nvPr>
        </p:nvSpPr>
        <p:spPr/>
        <p:txBody>
          <a:bodyPr/>
          <a:lstStyle/>
          <a:p>
            <a:r>
              <a:rPr lang="en-GB"/>
              <a:t>Slide </a:t>
            </a:r>
            <a:fld id="{DE40C9FC-4879-4F20-9ECA-A574A90476B7}" type="slidenum">
              <a:rPr lang="en-GB" smtClean="0"/>
              <a:pPr/>
              <a:t>81</a:t>
            </a:fld>
            <a:endParaRPr lang="en-GB"/>
          </a:p>
        </p:txBody>
      </p:sp>
      <p:sp>
        <p:nvSpPr>
          <p:cNvPr id="4" name="Date Placeholder 3">
            <a:extLst>
              <a:ext uri="{FF2B5EF4-FFF2-40B4-BE49-F238E27FC236}">
                <a16:creationId xmlns:a16="http://schemas.microsoft.com/office/drawing/2014/main" id="{77446A27-F300-4490-8E53-719184D8B9FB}"/>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3429274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January 2025 IEEE 802.11 meeting</a:t>
            </a:r>
            <a:endParaRPr lang="en-GB" dirty="0"/>
          </a:p>
        </p:txBody>
      </p:sp>
      <p:sp>
        <p:nvSpPr>
          <p:cNvPr id="2" name="Footer Placeholder 1">
            <a:extLst>
              <a:ext uri="{FF2B5EF4-FFF2-40B4-BE49-F238E27FC236}">
                <a16:creationId xmlns:a16="http://schemas.microsoft.com/office/drawing/2014/main" id="{B8749B08-825B-4D51-BB43-5CFC05660EB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D7DDFDFD-3220-4AC3-A0BE-B3593AD4F7EC}"/>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7" name="Date Placeholder 6">
            <a:extLst>
              <a:ext uri="{FF2B5EF4-FFF2-40B4-BE49-F238E27FC236}">
                <a16:creationId xmlns:a16="http://schemas.microsoft.com/office/drawing/2014/main" id="{A904A6BD-0DB9-48D5-8B20-23F8F5ED6D1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645898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W-Fi future at Malaga, Spain in the Europe member meeting, Oct 15-17 after covering future earlier in the year in Singapore and Austin, TX</a:t>
            </a:r>
          </a:p>
          <a:p>
            <a:pPr lvl="1">
              <a:buFont typeface="Arial" panose="020B0604020202020204" pitchFamily="34" charset="0"/>
              <a:buChar char="•"/>
            </a:pPr>
            <a:r>
              <a:rPr lang="en-US" sz="1600" dirty="0"/>
              <a:t>Keynote speeches by industry experts</a:t>
            </a:r>
          </a:p>
          <a:p>
            <a:pPr lvl="1">
              <a:buFont typeface="Arial" panose="020B0604020202020204" pitchFamily="34" charset="0"/>
              <a:buChar char="•"/>
            </a:pPr>
            <a:r>
              <a:rPr lang="en-US" sz="1600" dirty="0"/>
              <a:t>Panel discussions on expanding enterprise opportunity, innovation, connected healthcare, market segment insights and demos</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(Asia) member meeting will </a:t>
            </a:r>
            <a:r>
              <a:rPr lang="en-US" sz="2400" b="1" dirty="0"/>
              <a:t>take place on Feb 18</a:t>
            </a:r>
            <a:r>
              <a:rPr lang="en-US" sz="2400" b="1" baseline="30000" dirty="0"/>
              <a:t>th</a:t>
            </a:r>
            <a:r>
              <a:rPr lang="en-US" sz="2400" b="1" dirty="0"/>
              <a:t>-20</a:t>
            </a:r>
            <a:r>
              <a:rPr lang="en-US" sz="2400" b="1" baseline="30000" dirty="0"/>
              <a:t>th</a:t>
            </a:r>
            <a:r>
              <a:rPr lang="en-US" sz="2400" b="1" dirty="0"/>
              <a:t>, 2024, in Tokyo, Japan</a:t>
            </a:r>
          </a:p>
        </p:txBody>
      </p:sp>
      <p:sp>
        <p:nvSpPr>
          <p:cNvPr id="6" name="Footer Placeholder 5">
            <a:extLst>
              <a:ext uri="{FF2B5EF4-FFF2-40B4-BE49-F238E27FC236}">
                <a16:creationId xmlns:a16="http://schemas.microsoft.com/office/drawing/2014/main" id="{677BF405-4566-45FA-9A73-9FE3A7A4B710}"/>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8A0DE5C8-4CE2-43DE-8A44-97F6EC9099E3}"/>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8" name="Date Placeholder 7">
            <a:extLst>
              <a:ext uri="{FF2B5EF4-FFF2-40B4-BE49-F238E27FC236}">
                <a16:creationId xmlns:a16="http://schemas.microsoft.com/office/drawing/2014/main" id="{B3C87A15-4877-4EAE-9E3B-6A4CCCED1B0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4127423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lvl="1">
              <a:buFont typeface="Arial" panose="020B0604020202020204" pitchFamily="34" charset="0"/>
              <a:buChar char="•"/>
            </a:pPr>
            <a:r>
              <a:rPr lang="en-US" sz="1600" dirty="0"/>
              <a:t>Wi-Fi proximity ranging</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5984035F-85B9-4C74-9495-9911EC920B97}"/>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10DCE1B6-43A8-4DE7-8B2D-271412F294DA}"/>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9" name="Date Placeholder 8">
            <a:extLst>
              <a:ext uri="{FF2B5EF4-FFF2-40B4-BE49-F238E27FC236}">
                <a16:creationId xmlns:a16="http://schemas.microsoft.com/office/drawing/2014/main" id="{758D6F2E-9B41-491F-8BB9-028DC4234AD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3842473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1AAB93DD-DC9B-4EEC-8DC0-CDEF78579CB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603B0ABB-B540-4ACF-AA77-3094203C77BC}"/>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965170D2-234D-40EE-A297-6B3FD9E93C5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7678797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sz="2000" dirty="0">
                <a:solidFill>
                  <a:srgbClr val="0070C0"/>
                </a:solidFill>
                <a:hlinkClick r:id="rId2">
                  <a:extLst>
                    <a:ext uri="{A12FA001-AC4F-418D-AE19-62706E023703}">
                      <ahyp:hlinkClr xmlns:ahyp="http://schemas.microsoft.com/office/drawing/2018/hyperlinkcolor" val="tx"/>
                    </a:ext>
                  </a:extLst>
                </a:hlinkClick>
              </a:rPr>
              <a:t>Wi-Fi Alliance® and Faculty of Medicine </a:t>
            </a:r>
            <a:r>
              <a:rPr lang="en-US" sz="2000" dirty="0" err="1">
                <a:solidFill>
                  <a:srgbClr val="0070C0"/>
                </a:solidFill>
                <a:hlinkClick r:id="rId2">
                  <a:extLst>
                    <a:ext uri="{A12FA001-AC4F-418D-AE19-62706E023703}">
                      <ahyp:hlinkClr xmlns:ahyp="http://schemas.microsoft.com/office/drawing/2018/hyperlinkcolor" val="tx"/>
                    </a:ext>
                  </a:extLst>
                </a:hlinkClick>
              </a:rPr>
              <a:t>Ramathibodi</a:t>
            </a:r>
            <a:r>
              <a:rPr lang="en-US" sz="2000" dirty="0">
                <a:solidFill>
                  <a:srgbClr val="0070C0"/>
                </a:solidFill>
                <a:hlinkClick r:id="rId2">
                  <a:extLst>
                    <a:ext uri="{A12FA001-AC4F-418D-AE19-62706E023703}">
                      <ahyp:hlinkClr xmlns:ahyp="http://schemas.microsoft.com/office/drawing/2018/hyperlinkcolor" val="tx"/>
                    </a:ext>
                  </a:extLst>
                </a:hlinkClick>
              </a:rPr>
              <a:t> Hospital drive 6 GHz Wi-Fi® innovation in Thailand</a:t>
            </a:r>
            <a:endParaRPr lang="en-US" sz="2000" dirty="0">
              <a:solidFill>
                <a:srgbClr val="0070C0"/>
              </a:solidFill>
            </a:endParaRPr>
          </a:p>
          <a:p>
            <a:pPr>
              <a:buFont typeface="Arial" panose="020B0604020202020204" pitchFamily="34" charset="0"/>
              <a:buChar char="•"/>
            </a:pPr>
            <a:r>
              <a:rPr lang="en-US" sz="2000" dirty="0">
                <a:solidFill>
                  <a:srgbClr val="0070C0"/>
                </a:solidFill>
                <a:hlinkClick r:id="rId3">
                  <a:extLst>
                    <a:ext uri="{A12FA001-AC4F-418D-AE19-62706E023703}">
                      <ahyp:hlinkClr xmlns:ahyp="http://schemas.microsoft.com/office/drawing/2018/hyperlinkcolor" val="tx"/>
                    </a:ext>
                  </a:extLst>
                </a:hlinkClick>
              </a:rPr>
              <a:t>Propelling innovation: 6 GHz and AFC drive advancements in outdoor Wi-Fi® deployments</a:t>
            </a:r>
            <a:endParaRPr lang="en-US" sz="2000" dirty="0">
              <a:solidFill>
                <a:srgbClr val="0070C0"/>
              </a:solidFill>
            </a:endParaRPr>
          </a:p>
          <a:p>
            <a:pPr>
              <a:buFont typeface="Arial" panose="020B0604020202020204" pitchFamily="34" charset="0"/>
              <a:buChar char="•"/>
            </a:pPr>
            <a:r>
              <a:rPr lang="en-US" sz="2000" dirty="0">
                <a:solidFill>
                  <a:srgbClr val="0070C0"/>
                </a:solidFill>
              </a:rPr>
              <a:t>Podcasts: </a:t>
            </a:r>
          </a:p>
          <a:p>
            <a:pPr lvl="1">
              <a:buFont typeface="Arial" panose="020B0604020202020204" pitchFamily="34" charset="0"/>
              <a:buChar char="•"/>
            </a:pPr>
            <a:r>
              <a:rPr lang="en-US" b="1" dirty="0">
                <a:solidFill>
                  <a:srgbClr val="0070C0"/>
                </a:solidFill>
                <a:cs typeface="+mn-cs"/>
                <a:hlinkClick r:id="rId4">
                  <a:extLst>
                    <a:ext uri="{A12FA001-AC4F-418D-AE19-62706E023703}">
                      <ahyp:hlinkClr xmlns:ahyp="http://schemas.microsoft.com/office/drawing/2018/hyperlinkcolor" val="tx"/>
                    </a:ext>
                  </a:extLst>
                </a:hlinkClick>
              </a:rPr>
              <a:t>Episode 72: Wi-Fi® brings connection to communities with Curtis Hill of Open Broadband</a:t>
            </a:r>
            <a:endParaRPr lang="en-US" b="1" dirty="0">
              <a:solidFill>
                <a:srgbClr val="0070C0"/>
              </a:solidFill>
              <a:cs typeface="+mn-cs"/>
            </a:endParaRPr>
          </a:p>
          <a:p>
            <a:pPr lvl="1">
              <a:buFont typeface="Arial" panose="020B0604020202020204" pitchFamily="34" charset="0"/>
              <a:buChar char="•"/>
            </a:pPr>
            <a:r>
              <a:rPr lang="en-US" b="1" dirty="0">
                <a:solidFill>
                  <a:srgbClr val="0070C0"/>
                </a:solidFill>
                <a:cs typeface="+mn-cs"/>
                <a:hlinkClick r:id="rId5">
                  <a:extLst>
                    <a:ext uri="{A12FA001-AC4F-418D-AE19-62706E023703}">
                      <ahyp:hlinkClr xmlns:ahyp="http://schemas.microsoft.com/office/drawing/2018/hyperlinkcolor" val="tx"/>
                    </a:ext>
                  </a:extLst>
                </a:hlinkClick>
              </a:rPr>
              <a:t>Episode 71: 6 GHz Wi-Fi® and AFC improves connectivity for all with </a:t>
            </a:r>
            <a:r>
              <a:rPr lang="en-US" b="1" dirty="0" err="1">
                <a:solidFill>
                  <a:srgbClr val="0070C0"/>
                </a:solidFill>
                <a:cs typeface="+mn-cs"/>
                <a:hlinkClick r:id="rId5">
                  <a:extLst>
                    <a:ext uri="{A12FA001-AC4F-418D-AE19-62706E023703}">
                      <ahyp:hlinkClr xmlns:ahyp="http://schemas.microsoft.com/office/drawing/2018/hyperlinkcolor" val="tx"/>
                    </a:ext>
                  </a:extLst>
                </a:hlinkClick>
              </a:rPr>
              <a:t>Jussi</a:t>
            </a:r>
            <a:r>
              <a:rPr lang="en-US" b="1" dirty="0">
                <a:solidFill>
                  <a:srgbClr val="0070C0"/>
                </a:solidFill>
                <a:cs typeface="+mn-cs"/>
                <a:hlinkClick r:id="rId5">
                  <a:extLst>
                    <a:ext uri="{A12FA001-AC4F-418D-AE19-62706E023703}">
                      <ahyp:hlinkClr xmlns:ahyp="http://schemas.microsoft.com/office/drawing/2018/hyperlinkcolor" val="tx"/>
                    </a:ext>
                  </a:extLst>
                </a:hlinkClick>
              </a:rPr>
              <a:t> </a:t>
            </a:r>
            <a:r>
              <a:rPr lang="en-US" b="1" dirty="0" err="1">
                <a:solidFill>
                  <a:srgbClr val="0070C0"/>
                </a:solidFill>
                <a:cs typeface="+mn-cs"/>
                <a:hlinkClick r:id="rId5">
                  <a:extLst>
                    <a:ext uri="{A12FA001-AC4F-418D-AE19-62706E023703}">
                      <ahyp:hlinkClr xmlns:ahyp="http://schemas.microsoft.com/office/drawing/2018/hyperlinkcolor" val="tx"/>
                    </a:ext>
                  </a:extLst>
                </a:hlinkClick>
              </a:rPr>
              <a:t>Kiviniemi</a:t>
            </a:r>
            <a:r>
              <a:rPr lang="en-US" b="1" dirty="0">
                <a:solidFill>
                  <a:srgbClr val="0070C0"/>
                </a:solidFill>
                <a:cs typeface="+mn-cs"/>
                <a:hlinkClick r:id="rId5">
                  <a:extLst>
                    <a:ext uri="{A12FA001-AC4F-418D-AE19-62706E023703}">
                      <ahyp:hlinkClr xmlns:ahyp="http://schemas.microsoft.com/office/drawing/2018/hyperlinkcolor" val="tx"/>
                    </a:ext>
                  </a:extLst>
                </a:hlinkClick>
              </a:rPr>
              <a:t> of Hamina Wireless</a:t>
            </a:r>
            <a:endParaRPr lang="en-US" b="1" dirty="0">
              <a:solidFill>
                <a:srgbClr val="0070C0"/>
              </a:solidFill>
              <a:cs typeface="+mn-cs"/>
            </a:endParaRPr>
          </a:p>
        </p:txBody>
      </p:sp>
      <p:sp>
        <p:nvSpPr>
          <p:cNvPr id="4" name="Footer Placeholder 3">
            <a:extLst>
              <a:ext uri="{FF2B5EF4-FFF2-40B4-BE49-F238E27FC236}">
                <a16:creationId xmlns:a16="http://schemas.microsoft.com/office/drawing/2014/main" id="{08A121C0-FB4E-4995-A707-A919A3E3E9E8}"/>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CDB13E87-B592-48F3-BE3D-51895CAD9ED4}"/>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9" name="Date Placeholder 8">
            <a:extLst>
              <a:ext uri="{FF2B5EF4-FFF2-40B4-BE49-F238E27FC236}">
                <a16:creationId xmlns:a16="http://schemas.microsoft.com/office/drawing/2014/main" id="{66C0F47A-BD78-4E81-94B4-C3D2DD2DE3C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768344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B2AFAB55-65A9-4FD1-80BD-F7253DE8D144}"/>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2FA81EDF-3774-4789-8BBE-E971EC5068CB}"/>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8" name="Date Placeholder 7">
            <a:extLst>
              <a:ext uri="{FF2B5EF4-FFF2-40B4-BE49-F238E27FC236}">
                <a16:creationId xmlns:a16="http://schemas.microsoft.com/office/drawing/2014/main" id="{3E3B2A4C-63AC-409F-9BDD-E5B3BAA06B8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002112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January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2025-01-15</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9CC3B556-5A69-47DA-A0A1-5FC3EF5E3425}"/>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786F6120-68F2-43A3-9B8B-2F839F0A5E2A}"/>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5" name="Date Placeholder 4">
            <a:extLst>
              <a:ext uri="{FF2B5EF4-FFF2-40B4-BE49-F238E27FC236}">
                <a16:creationId xmlns:a16="http://schemas.microsoft.com/office/drawing/2014/main" id="{1D5E614C-62FC-4525-B1B2-6DC432843AF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1340708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208213" y="685800"/>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1981200"/>
            <a:ext cx="8352928" cy="4114800"/>
          </a:xfrm>
        </p:spPr>
        <p:txBody>
          <a:bodyPr/>
          <a:lstStyle/>
          <a:p>
            <a:r>
              <a:rPr lang="en-US" b="0" dirty="0"/>
              <a:t>Drives enabling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9" name="Footer Placeholder 8">
            <a:extLst>
              <a:ext uri="{FF2B5EF4-FFF2-40B4-BE49-F238E27FC236}">
                <a16:creationId xmlns:a16="http://schemas.microsoft.com/office/drawing/2014/main" id="{51D42943-F03F-47CE-BA5E-0E818B373825}"/>
              </a:ext>
            </a:extLst>
          </p:cNvPr>
          <p:cNvSpPr>
            <a:spLocks noGrp="1"/>
          </p:cNvSpPr>
          <p:nvPr>
            <p:ph type="ftr" idx="14"/>
          </p:nvPr>
        </p:nvSpPr>
        <p:spPr/>
        <p:txBody>
          <a:bodyPr/>
          <a:lstStyle/>
          <a:p>
            <a:r>
              <a:rPr lang="en-GB"/>
              <a:t>Stephen McCann, Huawei</a:t>
            </a:r>
            <a:endParaRPr lang="en-GB" dirty="0"/>
          </a:p>
        </p:txBody>
      </p:sp>
      <p:sp>
        <p:nvSpPr>
          <p:cNvPr id="10" name="Slide Number Placeholder 9">
            <a:extLst>
              <a:ext uri="{FF2B5EF4-FFF2-40B4-BE49-F238E27FC236}">
                <a16:creationId xmlns:a16="http://schemas.microsoft.com/office/drawing/2014/main" id="{A3E256D0-BB9B-455B-808E-FDBE8F37F0CB}"/>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12" name="Date Placeholder 11">
            <a:extLst>
              <a:ext uri="{FF2B5EF4-FFF2-40B4-BE49-F238E27FC236}">
                <a16:creationId xmlns:a16="http://schemas.microsoft.com/office/drawing/2014/main" id="{D8026011-F3B8-45B2-A0D8-81B4DD220B1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82972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2025 Editors’ Meeting Agenda and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Form the publication review committees</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3C82089E-3A88-4CA0-8157-238073233C6F}"/>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0A5303F8-E00B-4191-AB78-AB88A29FC10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DB572078-F144-4850-8464-A7D39864D9C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0517214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46D5-A67F-5940-B781-106E5BD929E6}"/>
              </a:ext>
            </a:extLst>
          </p:cNvPr>
          <p:cNvSpPr>
            <a:spLocks noGrp="1"/>
          </p:cNvSpPr>
          <p:nvPr>
            <p:ph type="title"/>
          </p:nvPr>
        </p:nvSpPr>
        <p:spPr>
          <a:xfrm>
            <a:off x="2209800" y="685800"/>
            <a:ext cx="7772400" cy="1066800"/>
          </a:xfrm>
        </p:spPr>
        <p:txBody>
          <a:bodyPr/>
          <a:lstStyle/>
          <a:p>
            <a:r>
              <a:rPr lang="en-US" dirty="0"/>
              <a:t>WBA Annual Industry Report 2024</a:t>
            </a:r>
          </a:p>
        </p:txBody>
      </p:sp>
      <p:sp>
        <p:nvSpPr>
          <p:cNvPr id="3" name="Content Placeholder 2">
            <a:extLst>
              <a:ext uri="{FF2B5EF4-FFF2-40B4-BE49-F238E27FC236}">
                <a16:creationId xmlns:a16="http://schemas.microsoft.com/office/drawing/2014/main" id="{4D4E8224-80DB-5A2B-333A-C5D8E9219845}"/>
              </a:ext>
            </a:extLst>
          </p:cNvPr>
          <p:cNvSpPr>
            <a:spLocks noGrp="1"/>
          </p:cNvSpPr>
          <p:nvPr>
            <p:ph idx="1"/>
          </p:nvPr>
        </p:nvSpPr>
        <p:spPr>
          <a:xfrm>
            <a:off x="5011134" y="1752600"/>
            <a:ext cx="4966320" cy="3765190"/>
          </a:xfrm>
        </p:spPr>
        <p:txBody>
          <a:bodyPr/>
          <a:lstStyle/>
          <a:p>
            <a:r>
              <a:rPr lang="en-US" b="0" dirty="0"/>
              <a:t>Highlights significant trends and developments in the Wi-Fi and connectivity sector</a:t>
            </a:r>
          </a:p>
          <a:p>
            <a:r>
              <a:rPr lang="en-US" b="0" dirty="0"/>
              <a:t>Based on insights from 200 global industry executives </a:t>
            </a:r>
          </a:p>
          <a:p>
            <a:pPr>
              <a:spcAft>
                <a:spcPts val="1500"/>
              </a:spcAft>
            </a:pPr>
            <a:r>
              <a:rPr lang="en-US" b="0" dirty="0"/>
              <a:t>It is publicly available at: </a:t>
            </a:r>
            <a:r>
              <a:rPr lang="en-US" b="0" dirty="0">
                <a:hlinkClick r:id="rId2"/>
              </a:rPr>
              <a:t>https://wballiance.com/resource/annual-industry-report-2024/</a:t>
            </a:r>
            <a:endParaRPr lang="en-US" b="0" dirty="0"/>
          </a:p>
          <a:p>
            <a:pPr>
              <a:spcAft>
                <a:spcPts val="1500"/>
              </a:spcAft>
            </a:pPr>
            <a:endParaRPr lang="en-US" b="0" dirty="0"/>
          </a:p>
          <a:p>
            <a:pPr>
              <a:spcAft>
                <a:spcPts val="1500"/>
              </a:spcAft>
            </a:pPr>
            <a:endParaRPr lang="en-US" b="0" dirty="0"/>
          </a:p>
        </p:txBody>
      </p:sp>
      <p:pic>
        <p:nvPicPr>
          <p:cNvPr id="8" name="Picture 7" descr="A person holding a device&#10;&#10;Description automatically generated">
            <a:extLst>
              <a:ext uri="{FF2B5EF4-FFF2-40B4-BE49-F238E27FC236}">
                <a16:creationId xmlns:a16="http://schemas.microsoft.com/office/drawing/2014/main" id="{44CA39C7-6AC3-0770-EB9E-47936B7F5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1" y="1828800"/>
            <a:ext cx="2641317" cy="3688990"/>
          </a:xfrm>
          <a:prstGeom prst="rect">
            <a:avLst/>
          </a:prstGeom>
        </p:spPr>
      </p:pic>
      <p:sp>
        <p:nvSpPr>
          <p:cNvPr id="4" name="Footer Placeholder 3">
            <a:extLst>
              <a:ext uri="{FF2B5EF4-FFF2-40B4-BE49-F238E27FC236}">
                <a16:creationId xmlns:a16="http://schemas.microsoft.com/office/drawing/2014/main" id="{DBA691A6-EABF-4447-B65E-0818E8146F47}"/>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E981A085-E861-4650-B359-0C7EEE3EDD1B}"/>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10" name="Date Placeholder 9">
            <a:extLst>
              <a:ext uri="{FF2B5EF4-FFF2-40B4-BE49-F238E27FC236}">
                <a16:creationId xmlns:a16="http://schemas.microsoft.com/office/drawing/2014/main" id="{6B8D48DF-2A41-4FFE-B7C5-3B83448FAAC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963112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pic>
        <p:nvPicPr>
          <p:cNvPr id="8" name="Content Placeholder 7" descr="A screenshot of a computer&#10;&#10;Description automatically generated">
            <a:extLst>
              <a:ext uri="{FF2B5EF4-FFF2-40B4-BE49-F238E27FC236}">
                <a16:creationId xmlns:a16="http://schemas.microsoft.com/office/drawing/2014/main" id="{457D8392-6580-0DD8-E574-E9031FB88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0641" y="1871569"/>
            <a:ext cx="8718199" cy="3888432"/>
          </a:xfrm>
        </p:spPr>
      </p:pic>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6390456" cy="1077218"/>
          </a:xfrm>
          <a:prstGeom prst="rect">
            <a:avLst/>
          </a:prstGeom>
          <a:noFill/>
        </p:spPr>
        <p:txBody>
          <a:bodyPr wrap="square">
            <a:spAutoFit/>
          </a:bodyPr>
          <a:lstStyle/>
          <a:p>
            <a:r>
              <a:rPr lang="en-US" sz="2000" dirty="0">
                <a:hlinkClick r:id="rId3"/>
              </a:rPr>
              <a:t>https://wballiance.com/wba-program-overview-2025/</a:t>
            </a:r>
          </a:p>
          <a:p>
            <a:r>
              <a:rPr lang="en-US" sz="2000" dirty="0">
                <a:hlinkClick r:id="rId4"/>
              </a:rPr>
              <a:t>https://wballiancec.com/proejcts-details</a:t>
            </a:r>
            <a:endParaRPr lang="en-US" sz="2000" dirty="0"/>
          </a:p>
          <a:p>
            <a:endParaRPr lang="en-US" dirty="0"/>
          </a:p>
        </p:txBody>
      </p:sp>
      <p:sp>
        <p:nvSpPr>
          <p:cNvPr id="3" name="Footer Placeholder 2">
            <a:extLst>
              <a:ext uri="{FF2B5EF4-FFF2-40B4-BE49-F238E27FC236}">
                <a16:creationId xmlns:a16="http://schemas.microsoft.com/office/drawing/2014/main" id="{1430E8EF-FFC9-4575-874F-D92AE47F48CB}"/>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95F85F4C-0678-470B-83C2-9FFF277AAAFE}"/>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7" name="Date Placeholder 6">
            <a:extLst>
              <a:ext uri="{FF2B5EF4-FFF2-40B4-BE49-F238E27FC236}">
                <a16:creationId xmlns:a16="http://schemas.microsoft.com/office/drawing/2014/main" id="{A675F46D-7ADC-4E9A-B471-FBF1F1077D4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6653540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E94-D426-EC60-EACC-8ECBC876AE5C}"/>
              </a:ext>
            </a:extLst>
          </p:cNvPr>
          <p:cNvSpPr>
            <a:spLocks noGrp="1"/>
          </p:cNvSpPr>
          <p:nvPr>
            <p:ph type="title"/>
          </p:nvPr>
        </p:nvSpPr>
        <p:spPr>
          <a:xfrm>
            <a:off x="2209800" y="685800"/>
            <a:ext cx="7772400" cy="1066800"/>
          </a:xfrm>
        </p:spPr>
        <p:txBody>
          <a:bodyPr/>
          <a:lstStyle/>
          <a:p>
            <a:r>
              <a:rPr lang="en-US" dirty="0"/>
              <a:t>Wireless Global Congress &amp; Members Meeting</a:t>
            </a:r>
          </a:p>
        </p:txBody>
      </p:sp>
      <p:sp>
        <p:nvSpPr>
          <p:cNvPr id="3" name="Content Placeholder 2">
            <a:extLst>
              <a:ext uri="{FF2B5EF4-FFF2-40B4-BE49-F238E27FC236}">
                <a16:creationId xmlns:a16="http://schemas.microsoft.com/office/drawing/2014/main" id="{0C796E69-4922-930D-070A-5A88E915AFA4}"/>
              </a:ext>
            </a:extLst>
          </p:cNvPr>
          <p:cNvSpPr>
            <a:spLocks noGrp="1"/>
          </p:cNvSpPr>
          <p:nvPr>
            <p:ph idx="1"/>
          </p:nvPr>
        </p:nvSpPr>
        <p:spPr>
          <a:xfrm>
            <a:off x="6312024" y="1981200"/>
            <a:ext cx="3670176" cy="4114800"/>
          </a:xfrm>
        </p:spPr>
        <p:txBody>
          <a:bodyPr/>
          <a:lstStyle/>
          <a:p>
            <a:r>
              <a:rPr lang="en-US" b="0" dirty="0">
                <a:hlinkClick r:id="rId2"/>
              </a:rPr>
              <a:t>https://www.wirelessglobalcongress.com/apac2025/</a:t>
            </a:r>
            <a:endParaRPr lang="en-US" b="0" dirty="0"/>
          </a:p>
          <a:p>
            <a:endParaRPr lang="en-US" dirty="0"/>
          </a:p>
        </p:txBody>
      </p:sp>
      <p:pic>
        <p:nvPicPr>
          <p:cNvPr id="10" name="Picture 9" descr="A blue and white background with a globe and text&#10;&#10;Description automatically generated">
            <a:extLst>
              <a:ext uri="{FF2B5EF4-FFF2-40B4-BE49-F238E27FC236}">
                <a16:creationId xmlns:a16="http://schemas.microsoft.com/office/drawing/2014/main" id="{1F709EAB-EBCA-3CB5-65C9-984AC4CE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461" y="1981200"/>
            <a:ext cx="3770522" cy="3777872"/>
          </a:xfrm>
          <a:prstGeom prst="rect">
            <a:avLst/>
          </a:prstGeom>
        </p:spPr>
      </p:pic>
      <p:sp>
        <p:nvSpPr>
          <p:cNvPr id="4" name="Footer Placeholder 3">
            <a:extLst>
              <a:ext uri="{FF2B5EF4-FFF2-40B4-BE49-F238E27FC236}">
                <a16:creationId xmlns:a16="http://schemas.microsoft.com/office/drawing/2014/main" id="{DD463C21-F338-40AB-AE63-8D54247EC00D}"/>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207F6E2B-256A-4FEB-A770-990CF7C678CF}"/>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8" name="Date Placeholder 7">
            <a:extLst>
              <a:ext uri="{FF2B5EF4-FFF2-40B4-BE49-F238E27FC236}">
                <a16:creationId xmlns:a16="http://schemas.microsoft.com/office/drawing/2014/main" id="{2ECA6F2F-E461-42FB-802E-82A750B857C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4784879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35960" y="19812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2027297"/>
            <a:ext cx="3517468" cy="3819128"/>
          </a:xfrm>
          <a:prstGeom prst="rect">
            <a:avLst/>
          </a:prstGeom>
        </p:spPr>
      </p:pic>
      <p:sp>
        <p:nvSpPr>
          <p:cNvPr id="4" name="Footer Placeholder 3">
            <a:extLst>
              <a:ext uri="{FF2B5EF4-FFF2-40B4-BE49-F238E27FC236}">
                <a16:creationId xmlns:a16="http://schemas.microsoft.com/office/drawing/2014/main" id="{63CF92AA-9F37-439F-BE9B-645595F2FC7F}"/>
              </a:ext>
            </a:extLst>
          </p:cNvPr>
          <p:cNvSpPr>
            <a:spLocks noGrp="1"/>
          </p:cNvSpPr>
          <p:nvPr>
            <p:ph type="ftr" idx="14"/>
          </p:nvPr>
        </p:nvSpPr>
        <p:spPr/>
        <p:txBody>
          <a:bodyPr/>
          <a:lstStyle/>
          <a:p>
            <a:r>
              <a:rPr lang="en-GB"/>
              <a:t>Stephen McCann, Huawei</a:t>
            </a:r>
            <a:endParaRPr lang="en-GB" dirty="0"/>
          </a:p>
        </p:txBody>
      </p:sp>
      <p:sp>
        <p:nvSpPr>
          <p:cNvPr id="7" name="Slide Number Placeholder 6">
            <a:extLst>
              <a:ext uri="{FF2B5EF4-FFF2-40B4-BE49-F238E27FC236}">
                <a16:creationId xmlns:a16="http://schemas.microsoft.com/office/drawing/2014/main" id="{35AD30B2-445D-4157-A44B-FE205B62AF96}"/>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8" name="Date Placeholder 7">
            <a:extLst>
              <a:ext uri="{FF2B5EF4-FFF2-40B4-BE49-F238E27FC236}">
                <a16:creationId xmlns:a16="http://schemas.microsoft.com/office/drawing/2014/main" id="{23D29DAD-2341-4BBF-A30D-6C895A7D269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6103676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63EC9-CB35-DB77-891C-D2B4F68E830A}"/>
              </a:ext>
            </a:extLst>
          </p:cNvPr>
          <p:cNvSpPr>
            <a:spLocks noGrp="1"/>
          </p:cNvSpPr>
          <p:nvPr>
            <p:ph idx="1"/>
          </p:nvPr>
        </p:nvSpPr>
        <p:spPr>
          <a:xfrm>
            <a:off x="2279576" y="1981200"/>
            <a:ext cx="7702624" cy="4114800"/>
          </a:xfrm>
        </p:spPr>
        <p:txBody>
          <a:bodyPr/>
          <a:lstStyle/>
          <a:p>
            <a:r>
              <a:rPr lang="en-US" b="0" dirty="0"/>
              <a:t>Launched </a:t>
            </a:r>
            <a:r>
              <a:rPr lang="en-US" b="0" dirty="0">
                <a:hlinkClick r:id="rId2"/>
              </a:rPr>
              <a:t>WBA 6G/Wi-Fi Vision Statement</a:t>
            </a:r>
            <a:r>
              <a:rPr lang="en-US" b="0" dirty="0"/>
              <a:t> on Jan’14</a:t>
            </a:r>
          </a:p>
          <a:p>
            <a:r>
              <a:rPr lang="en-US" b="0" dirty="0"/>
              <a:t>Calls for greater collaboration and among standard bodies all stakeholders for 6G to deliver on its promise</a:t>
            </a:r>
          </a:p>
          <a:p>
            <a:r>
              <a:rPr lang="en-US" b="0" dirty="0"/>
              <a:t>Details five key vision points for 6G, to achieve ubiquitous connectivity that comprises Wi-Fi and cellular</a:t>
            </a:r>
          </a:p>
        </p:txBody>
      </p:sp>
      <p:sp>
        <p:nvSpPr>
          <p:cNvPr id="6" name="Title 5">
            <a:extLst>
              <a:ext uri="{FF2B5EF4-FFF2-40B4-BE49-F238E27FC236}">
                <a16:creationId xmlns:a16="http://schemas.microsoft.com/office/drawing/2014/main" id="{999DCDC5-E7A5-5688-16EC-0ED2E0C24A6A}"/>
              </a:ext>
            </a:extLst>
          </p:cNvPr>
          <p:cNvSpPr>
            <a:spLocks noGrp="1"/>
          </p:cNvSpPr>
          <p:nvPr>
            <p:ph type="title"/>
          </p:nvPr>
        </p:nvSpPr>
        <p:spPr/>
        <p:txBody>
          <a:bodyPr/>
          <a:lstStyle/>
          <a:p>
            <a:r>
              <a:rPr lang="en-US" dirty="0"/>
              <a:t>WBA 6G/Wi-Fi Vision Statement</a:t>
            </a:r>
          </a:p>
        </p:txBody>
      </p:sp>
      <p:sp>
        <p:nvSpPr>
          <p:cNvPr id="7" name="Footer Placeholder 6">
            <a:extLst>
              <a:ext uri="{FF2B5EF4-FFF2-40B4-BE49-F238E27FC236}">
                <a16:creationId xmlns:a16="http://schemas.microsoft.com/office/drawing/2014/main" id="{276BAE4B-ED93-42F4-B500-3F08758CDB20}"/>
              </a:ext>
            </a:extLst>
          </p:cNvPr>
          <p:cNvSpPr>
            <a:spLocks noGrp="1"/>
          </p:cNvSpPr>
          <p:nvPr>
            <p:ph type="ftr" idx="14"/>
          </p:nvPr>
        </p:nvSpPr>
        <p:spPr/>
        <p:txBody>
          <a:bodyPr/>
          <a:lstStyle/>
          <a:p>
            <a:r>
              <a:rPr lang="en-GB"/>
              <a:t>Stephen McCann, Huawei</a:t>
            </a:r>
            <a:endParaRPr lang="en-GB" dirty="0"/>
          </a:p>
        </p:txBody>
      </p:sp>
      <p:sp>
        <p:nvSpPr>
          <p:cNvPr id="8" name="Slide Number Placeholder 7">
            <a:extLst>
              <a:ext uri="{FF2B5EF4-FFF2-40B4-BE49-F238E27FC236}">
                <a16:creationId xmlns:a16="http://schemas.microsoft.com/office/drawing/2014/main" id="{4393DB39-AE07-4B46-8F5C-2525CB02246E}"/>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8FBA602F-44AC-4442-8FD2-FE93BFDBB14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0368566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3" name="Footer Placeholder 2">
            <a:extLst>
              <a:ext uri="{FF2B5EF4-FFF2-40B4-BE49-F238E27FC236}">
                <a16:creationId xmlns:a16="http://schemas.microsoft.com/office/drawing/2014/main" id="{C9C61697-FDA8-49AE-8771-3F0BF322D547}"/>
              </a:ext>
            </a:extLst>
          </p:cNvPr>
          <p:cNvSpPr>
            <a:spLocks noGrp="1"/>
          </p:cNvSpPr>
          <p:nvPr>
            <p:ph type="ftr" idx="14"/>
          </p:nvPr>
        </p:nvSpPr>
        <p:spPr/>
        <p:txBody>
          <a:bodyPr/>
          <a:lstStyle/>
          <a:p>
            <a:r>
              <a:rPr lang="en-GB"/>
              <a:t>Stephen McCann, Huawei</a:t>
            </a:r>
            <a:endParaRPr lang="en-GB" dirty="0"/>
          </a:p>
        </p:txBody>
      </p:sp>
      <p:sp>
        <p:nvSpPr>
          <p:cNvPr id="4" name="Slide Number Placeholder 3">
            <a:extLst>
              <a:ext uri="{FF2B5EF4-FFF2-40B4-BE49-F238E27FC236}">
                <a16:creationId xmlns:a16="http://schemas.microsoft.com/office/drawing/2014/main" id="{3C91EDA4-931B-4042-BE39-7E92FB408930}"/>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Date Placeholder 4">
            <a:extLst>
              <a:ext uri="{FF2B5EF4-FFF2-40B4-BE49-F238E27FC236}">
                <a16:creationId xmlns:a16="http://schemas.microsoft.com/office/drawing/2014/main" id="{5E066CC1-8BE9-4513-B68D-AA9FC0516F7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153972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2025-01-15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32DD5A9C-892C-4A26-93BD-B68963CBF38E}"/>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156BF20F-5E14-42F6-94F0-2AB7AFAD7122}"/>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4" name="Date Placeholder 3">
            <a:extLst>
              <a:ext uri="{FF2B5EF4-FFF2-40B4-BE49-F238E27FC236}">
                <a16:creationId xmlns:a16="http://schemas.microsoft.com/office/drawing/2014/main" id="{41B7536A-16EC-4849-ABD3-48C1297473F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5987408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AFC3C542-0A21-4C41-AB3A-A3C84B58DDC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9EAC106B-C7AC-4499-90B2-0A703FF2B722}"/>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D9FC3CE9-33EB-48DC-BEBB-B565BECB2BA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897059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2024</a:t>
            </a:r>
          </a:p>
        </p:txBody>
      </p:sp>
      <p:sp>
        <p:nvSpPr>
          <p:cNvPr id="2" name="Footer Placeholder 1">
            <a:extLst>
              <a:ext uri="{FF2B5EF4-FFF2-40B4-BE49-F238E27FC236}">
                <a16:creationId xmlns:a16="http://schemas.microsoft.com/office/drawing/2014/main" id="{8B49F995-9975-43B1-9D76-40CA80E69480}"/>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0633F1EF-E3D8-4924-BA6F-E8043EE1BA30}"/>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350094FE-2F92-419B-9EDD-26DE558139B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882788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9672</a:t>
            </a:r>
            <a:r>
              <a:rPr lang="en-US" b="0" dirty="0">
                <a:solidFill>
                  <a:srgbClr val="000000"/>
                </a:solidFill>
                <a:ea typeface="Arial Unicode MS" pitchFamily="34" charset="-128"/>
                <a:cs typeface="Arial Unicode MS" pitchFamily="34" charset="-128"/>
              </a:rPr>
              <a:t> (RFC 8110 to IEEE) has been published.</a:t>
            </a:r>
          </a:p>
        </p:txBody>
      </p:sp>
      <p:sp>
        <p:nvSpPr>
          <p:cNvPr id="2" name="Footer Placeholder 1">
            <a:extLst>
              <a:ext uri="{FF2B5EF4-FFF2-40B4-BE49-F238E27FC236}">
                <a16:creationId xmlns:a16="http://schemas.microsoft.com/office/drawing/2014/main" id="{17096D98-9CA7-4BE1-B9CA-C0F490279D01}"/>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7BEF3B9-A232-4DF7-8608-7B575CC58C37}"/>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0F796C50-6DF4-4D30-BF93-065A121E81D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29165429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10390</Words>
  <Application>Microsoft Office PowerPoint</Application>
  <PresentationFormat>Widescreen</PresentationFormat>
  <Paragraphs>1762</Paragraphs>
  <Slides>112</Slides>
  <Notes>62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112</vt:i4>
      </vt:variant>
    </vt:vector>
  </HeadingPairs>
  <TitlesOfParts>
    <vt:vector size="127" baseType="lpstr">
      <vt:lpstr>Arial Unicode MS</vt:lpstr>
      <vt:lpstr>Gulim</vt:lpstr>
      <vt:lpstr>メイリオ</vt:lpstr>
      <vt:lpstr>ＭＳ Ｐゴシック</vt:lpstr>
      <vt:lpstr>ＭＳ Ｐゴシック</vt:lpstr>
      <vt:lpstr>宋体</vt:lpstr>
      <vt:lpstr>Arial</vt:lpstr>
      <vt:lpstr>Calibri</vt:lpstr>
      <vt:lpstr>Courier New</vt:lpstr>
      <vt:lpstr>Helvetica</vt:lpstr>
      <vt:lpstr>Segoe UI</vt:lpstr>
      <vt:lpstr>Times New Roman</vt:lpstr>
      <vt:lpstr>Wingdings</vt:lpstr>
      <vt:lpstr>Office Theme</vt:lpstr>
      <vt:lpstr>Document</vt:lpstr>
      <vt:lpstr>802.11 WG January 2025 Session Report</vt:lpstr>
      <vt:lpstr>Abstract</vt:lpstr>
      <vt:lpstr>Executive Summary</vt:lpstr>
      <vt:lpstr>PowerPoint Presentation</vt:lpstr>
      <vt:lpstr>Members by affiliation</vt:lpstr>
      <vt:lpstr>Attendance by subgroup (November to January)</vt:lpstr>
      <vt:lpstr>Attendance by breakout (January interim)</vt:lpstr>
      <vt:lpstr>Attendance by Affiliation (January interim)</vt:lpstr>
      <vt:lpstr>January 2025 Editors’ Meeting Agenda and Report</vt:lpstr>
      <vt:lpstr>Volunteer Editor Contacts</vt:lpstr>
      <vt:lpstr>January meeting roundtable status report (to be updated)</vt:lpstr>
      <vt:lpstr>Editor Amendment Ordering</vt:lpstr>
      <vt:lpstr>Draft Development Snapshot</vt:lpstr>
      <vt:lpstr>Publication process</vt:lpstr>
      <vt:lpstr>Publication Review Committees</vt:lpstr>
      <vt:lpstr>ANA managed number space</vt:lpstr>
      <vt:lpstr>AI/ML Standing Committee</vt:lpstr>
      <vt:lpstr>Plans for March 2025</vt:lpstr>
      <vt:lpstr>ARC Standing Committee Annex G update/replacement</vt:lpstr>
      <vt:lpstr>Std 802 update impacts on 802.11</vt:lpstr>
      <vt:lpstr>Other topics</vt:lpstr>
      <vt:lpstr>Plans</vt:lpstr>
      <vt:lpstr>Coex Standing Committee</vt:lpstr>
      <vt:lpstr>ETSI BRAN Update to 802.11 (1/3)</vt:lpstr>
      <vt:lpstr>ETST BRAN Update to 802.11 (2/3)</vt:lpstr>
      <vt:lpstr>ETST BRAN Update to 802.11 (3/3)</vt:lpstr>
      <vt:lpstr>Update from Bluetooth SIG Work</vt:lpstr>
      <vt:lpstr>Technical Discussions (1/2)</vt:lpstr>
      <vt:lpstr>Technical Discussions (2/2)</vt:lpstr>
      <vt:lpstr>Plans for March</vt:lpstr>
      <vt:lpstr>Telcos</vt:lpstr>
      <vt:lpstr>References for this week</vt:lpstr>
      <vt:lpstr>IEEE 802 JTC1 Standing Committee January 2025 (mixed-mode) closing report</vt:lpstr>
      <vt:lpstr>The IEEE 802 JTC1 SC reviewed the PSDO process status, including IPR issues holding up 802.11</vt:lpstr>
      <vt:lpstr>The IEEE 802 JTC1 SC will undertake its usual work at its mixed-mode meeting in Atlanta in March ’25</vt:lpstr>
      <vt:lpstr>TGmf Work Completed</vt:lpstr>
      <vt:lpstr>Plans for March</vt:lpstr>
      <vt:lpstr>TGmf Timeline</vt:lpstr>
      <vt:lpstr>TGbf (WLAN Sensing)– January 2025</vt:lpstr>
      <vt:lpstr>TGbf Timeline</vt:lpstr>
      <vt:lpstr>TGbi</vt:lpstr>
      <vt:lpstr>Timeline</vt:lpstr>
      <vt:lpstr>TGbn (Ultra High Reliability)</vt:lpstr>
      <vt:lpstr>Teleconference Plan</vt:lpstr>
      <vt:lpstr>TGbn Timeline And Status</vt:lpstr>
      <vt:lpstr>TGbp Closing Report</vt:lpstr>
      <vt:lpstr>TGbp’s Progress during this week</vt:lpstr>
      <vt:lpstr>TGbp Timeline Plan (Subject to change based on development progress) </vt:lpstr>
      <vt:lpstr>TGbp Teleconference Plan</vt:lpstr>
      <vt:lpstr>ELC SG activities at the January 2025 meeting</vt:lpstr>
      <vt:lpstr>ELC SG moving forward</vt:lpstr>
      <vt:lpstr>PowerPoint Presentation</vt:lpstr>
      <vt:lpstr>802.15 Liaison Report – January 2025</vt:lpstr>
      <vt:lpstr>Working Group 15 November Agenda</vt:lpstr>
      <vt:lpstr>802.15 Overview</vt:lpstr>
      <vt:lpstr>WNG: Super-FUN with THz, mmWave, and sub-1GHz</vt:lpstr>
      <vt:lpstr>802.15.4 Projects</vt:lpstr>
      <vt:lpstr>802.15.4ab Next generation UWB: Amendment to IEEE Std 802.15.4-2024 (rev E)</vt:lpstr>
      <vt:lpstr>802.15.4ac Enhanced Privacy</vt:lpstr>
      <vt:lpstr>802.15.4ac Enhanced Privacy Timeline</vt:lpstr>
      <vt:lpstr>802.15.4ad Next Generation SUN PHYs</vt:lpstr>
      <vt:lpstr>802.15.4ae (ASCON) ASCON light weight encryption extension for 802.15.4</vt:lpstr>
      <vt:lpstr>802.15.6a </vt:lpstr>
      <vt:lpstr>PowerPoint Presentation</vt:lpstr>
      <vt:lpstr>802.15.9a KMP Transport</vt:lpstr>
      <vt:lpstr>IG Access</vt:lpstr>
      <vt:lpstr>Licensed Narrowband Amendment TG16t </vt:lpstr>
      <vt:lpstr>802.18 Liaison Report – January 2025</vt:lpstr>
      <vt:lpstr>RR-TAG at a glance</vt:lpstr>
      <vt:lpstr>Progress since the 2024 November plenary</vt:lpstr>
      <vt:lpstr>Objectives this week (1)</vt:lpstr>
      <vt:lpstr>Objectives this week (2)</vt:lpstr>
      <vt:lpstr>802.19 WG  January 2025 Liaison Report</vt:lpstr>
      <vt:lpstr>IEEE 802.19 Overview</vt:lpstr>
      <vt:lpstr>Coexistence Assessment Documents</vt:lpstr>
      <vt:lpstr>802.19.3a Task Group</vt:lpstr>
      <vt:lpstr>IEICE Conference in Kyoto</vt:lpstr>
      <vt:lpstr>802REVc Status January 2025 Update</vt:lpstr>
      <vt:lpstr>IEEE Std 802-REVc Overview</vt:lpstr>
      <vt:lpstr>Next Steps</vt:lpstr>
      <vt:lpstr>Wi-Fi Alliance (WFA) Liaison January 2025</vt:lpstr>
      <vt:lpstr>Abstract</vt:lpstr>
      <vt:lpstr>Meetings</vt:lpstr>
      <vt:lpstr>Activities</vt:lpstr>
      <vt:lpstr>Additional Work Areas</vt:lpstr>
      <vt:lpstr>Recent publications</vt:lpstr>
      <vt:lpstr>Further information</vt:lpstr>
      <vt:lpstr>Wireless Broadband Alliance (WBA) Liaison Report – January 2025</vt:lpstr>
      <vt:lpstr>Wireless Broadband Alliance (WBA)</vt:lpstr>
      <vt:lpstr>WBA Annual Industry Report 2024</vt:lpstr>
      <vt:lpstr>WBA Technical Activities &amp; Roadmap for 2025</vt:lpstr>
      <vt:lpstr>Wireless Global Congress &amp; Members Meeting</vt:lpstr>
      <vt:lpstr>WBA Innovation Forum</vt:lpstr>
      <vt:lpstr>WBA 6G/Wi-Fi Vision Statement</vt:lpstr>
      <vt:lpstr>Further information</vt:lpstr>
      <vt:lpstr>IEEE 802.11-IETF Liaison Report</vt:lpstr>
      <vt:lpstr>IETF Meetings</vt:lpstr>
      <vt:lpstr>IETF- IEEE 802 Liaison Activity  </vt:lpstr>
      <vt:lpstr>IETF protocol use with 802.11 technology</vt:lpstr>
      <vt:lpstr>BOFs at IETF 121 November 2-8,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171</cp:revision>
  <cp:lastPrinted>1601-01-01T00:00:00Z</cp:lastPrinted>
  <dcterms:created xsi:type="dcterms:W3CDTF">2018-05-10T15:59:06Z</dcterms:created>
  <dcterms:modified xsi:type="dcterms:W3CDTF">2025-01-22T10:03:40Z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1737068239</vt:lpwstr>
  </property>
</Properties>
</file>