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5"/>
  </p:notesMasterIdLst>
  <p:handoutMasterIdLst>
    <p:handoutMasterId r:id="rId86"/>
  </p:handoutMasterIdLst>
  <p:sldIdLst>
    <p:sldId id="256" r:id="rId2"/>
    <p:sldId id="257" r:id="rId3"/>
    <p:sldId id="283" r:id="rId4"/>
    <p:sldId id="262" r:id="rId5"/>
    <p:sldId id="265" r:id="rId6"/>
    <p:sldId id="273" r:id="rId7"/>
    <p:sldId id="2373" r:id="rId8"/>
    <p:sldId id="276" r:id="rId9"/>
    <p:sldId id="2392" r:id="rId10"/>
    <p:sldId id="2380" r:id="rId11"/>
    <p:sldId id="2393" r:id="rId12"/>
    <p:sldId id="2394" r:id="rId13"/>
    <p:sldId id="2395" r:id="rId14"/>
    <p:sldId id="2396" r:id="rId15"/>
    <p:sldId id="2397" r:id="rId16"/>
    <p:sldId id="2398" r:id="rId17"/>
    <p:sldId id="2399" r:id="rId18"/>
    <p:sldId id="2400" r:id="rId19"/>
    <p:sldId id="2401" r:id="rId20"/>
    <p:sldId id="269" r:id="rId21"/>
    <p:sldId id="1476" r:id="rId22"/>
    <p:sldId id="1424" r:id="rId23"/>
    <p:sldId id="2402" r:id="rId24"/>
    <p:sldId id="2403" r:id="rId25"/>
    <p:sldId id="2404" r:id="rId26"/>
    <p:sldId id="2405" r:id="rId27"/>
    <p:sldId id="2406" r:id="rId28"/>
    <p:sldId id="2407" r:id="rId29"/>
    <p:sldId id="331" r:id="rId30"/>
    <p:sldId id="332" r:id="rId31"/>
    <p:sldId id="386" r:id="rId32"/>
    <p:sldId id="2408" r:id="rId33"/>
    <p:sldId id="2409" r:id="rId34"/>
    <p:sldId id="911" r:id="rId35"/>
    <p:sldId id="913" r:id="rId36"/>
    <p:sldId id="914" r:id="rId37"/>
    <p:sldId id="915" r:id="rId38"/>
    <p:sldId id="2410" r:id="rId39"/>
    <p:sldId id="2411" r:id="rId40"/>
    <p:sldId id="396" r:id="rId41"/>
    <p:sldId id="397" r:id="rId42"/>
    <p:sldId id="398" r:id="rId43"/>
    <p:sldId id="2412" r:id="rId44"/>
    <p:sldId id="2413" r:id="rId45"/>
    <p:sldId id="285" r:id="rId46"/>
    <p:sldId id="287" r:id="rId47"/>
    <p:sldId id="264" r:id="rId48"/>
    <p:sldId id="2414" r:id="rId49"/>
    <p:sldId id="2415" r:id="rId50"/>
    <p:sldId id="2416" r:id="rId51"/>
    <p:sldId id="266" r:id="rId52"/>
    <p:sldId id="267" r:id="rId53"/>
    <p:sldId id="268" r:id="rId54"/>
    <p:sldId id="2417" r:id="rId55"/>
    <p:sldId id="2418" r:id="rId56"/>
    <p:sldId id="446" r:id="rId57"/>
    <p:sldId id="462" r:id="rId58"/>
    <p:sldId id="464" r:id="rId59"/>
    <p:sldId id="465" r:id="rId60"/>
    <p:sldId id="467" r:id="rId61"/>
    <p:sldId id="468" r:id="rId62"/>
    <p:sldId id="442" r:id="rId63"/>
    <p:sldId id="463" r:id="rId64"/>
    <p:sldId id="447" r:id="rId65"/>
    <p:sldId id="448" r:id="rId66"/>
    <p:sldId id="2419" r:id="rId67"/>
    <p:sldId id="278" r:id="rId68"/>
    <p:sldId id="326" r:id="rId69"/>
    <p:sldId id="339" r:id="rId70"/>
    <p:sldId id="373" r:id="rId71"/>
    <p:sldId id="371" r:id="rId72"/>
    <p:sldId id="372" r:id="rId73"/>
    <p:sldId id="353" r:id="rId74"/>
    <p:sldId id="364" r:id="rId75"/>
    <p:sldId id="376" r:id="rId76"/>
    <p:sldId id="374" r:id="rId77"/>
    <p:sldId id="378" r:id="rId78"/>
    <p:sldId id="343" r:id="rId79"/>
    <p:sldId id="379" r:id="rId80"/>
    <p:sldId id="348" r:id="rId81"/>
    <p:sldId id="357" r:id="rId82"/>
    <p:sldId id="375" r:id="rId83"/>
    <p:sldId id="366" r:id="rId84"/>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832" autoAdjust="0"/>
    <p:restoredTop sz="94660"/>
  </p:normalViewPr>
  <p:slideViewPr>
    <p:cSldViewPr>
      <p:cViewPr varScale="1">
        <p:scale>
          <a:sx n="83" d="100"/>
          <a:sy n="83" d="100"/>
        </p:scale>
        <p:origin x="96" y="686"/>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802.11-24/xxxxr0</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1/15/2025</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Stephen McCann, Huawei</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802.11-24/xxxxr0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Stephen McCann, Huawei</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21</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829917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27928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29</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85707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8435"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8436"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8437"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60D2CC4C-3E45-403F-B1FF-28CA88101F17}" type="slidenum">
              <a:rPr lang="en-GB" altLang="en-US"/>
              <a:pPr>
                <a:spcBef>
                  <a:spcPct val="0"/>
                </a:spcBef>
              </a:pPr>
              <a:t>30</a:t>
            </a:fld>
            <a:endParaRPr lang="en-GB" altLang="en-US"/>
          </a:p>
        </p:txBody>
      </p:sp>
      <p:sp>
        <p:nvSpPr>
          <p:cNvPr id="18438" name="Rectangle 2"/>
          <p:cNvSpPr>
            <a:spLocks noGrp="1" noRot="1" noChangeAspect="1" noChangeArrowheads="1" noTextEdit="1"/>
          </p:cNvSpPr>
          <p:nvPr>
            <p:ph type="sldImg"/>
          </p:nvPr>
        </p:nvSpPr>
        <p:spPr>
          <a:xfrm>
            <a:off x="98425" y="750888"/>
            <a:ext cx="6597650" cy="3711575"/>
          </a:xfrm>
          <a:ln cap="flat"/>
        </p:spPr>
      </p:sp>
      <p:sp>
        <p:nvSpPr>
          <p:cNvPr id="18439" name="Rectangle 3"/>
          <p:cNvSpPr>
            <a:spLocks noGrp="1" noChangeArrowheads="1"/>
          </p:cNvSpPr>
          <p:nvPr>
            <p:ph type="body" idx="1"/>
          </p:nvPr>
        </p:nvSpPr>
        <p:spPr>
          <a:noFill/>
        </p:spPr>
        <p:txBody>
          <a:bodyPr lIns="95335" rIns="95335"/>
          <a:lstStyle/>
          <a:p>
            <a:endParaRPr lang="en-US" altLang="en-US"/>
          </a:p>
        </p:txBody>
      </p:sp>
    </p:spTree>
    <p:extLst>
      <p:ext uri="{BB962C8B-B14F-4D97-AF65-F5344CB8AC3E}">
        <p14:creationId xmlns:p14="http://schemas.microsoft.com/office/powerpoint/2010/main" val="1172937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31</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dirty="0"/>
          </a:p>
        </p:txBody>
      </p:sp>
    </p:spTree>
    <p:extLst>
      <p:ext uri="{BB962C8B-B14F-4D97-AF65-F5344CB8AC3E}">
        <p14:creationId xmlns:p14="http://schemas.microsoft.com/office/powerpoint/2010/main" val="236798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33</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503323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34</a:t>
            </a:fld>
            <a:endParaRPr lang="en-US" dirty="0"/>
          </a:p>
        </p:txBody>
      </p:sp>
    </p:spTree>
    <p:extLst>
      <p:ext uri="{BB962C8B-B14F-4D97-AF65-F5344CB8AC3E}">
        <p14:creationId xmlns:p14="http://schemas.microsoft.com/office/powerpoint/2010/main" val="12314415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35</a:t>
            </a:fld>
            <a:endParaRPr lang="en-US" dirty="0"/>
          </a:p>
        </p:txBody>
      </p:sp>
    </p:spTree>
    <p:extLst>
      <p:ext uri="{BB962C8B-B14F-4D97-AF65-F5344CB8AC3E}">
        <p14:creationId xmlns:p14="http://schemas.microsoft.com/office/powerpoint/2010/main" val="23253959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36</a:t>
            </a:fld>
            <a:endParaRPr lang="en-US" dirty="0"/>
          </a:p>
        </p:txBody>
      </p:sp>
    </p:spTree>
    <p:extLst>
      <p:ext uri="{BB962C8B-B14F-4D97-AF65-F5344CB8AC3E}">
        <p14:creationId xmlns:p14="http://schemas.microsoft.com/office/powerpoint/2010/main" val="21745053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37</a:t>
            </a:fld>
            <a:endParaRPr lang="en-US" dirty="0"/>
          </a:p>
        </p:txBody>
      </p:sp>
    </p:spTree>
    <p:extLst>
      <p:ext uri="{BB962C8B-B14F-4D97-AF65-F5344CB8AC3E}">
        <p14:creationId xmlns:p14="http://schemas.microsoft.com/office/powerpoint/2010/main" val="771331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Stephen McCann, Huawei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802.11-23/0103r0</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38</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7142747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802.11-23/0103r0</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39</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8443190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43</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4831273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CA5AFF69-4AEE-4693-9CD6-98E2EBC076EC}" type="slidenum">
              <a:rPr lang="en-US"/>
              <a:pPr/>
              <a:t>44</a:t>
            </a:fld>
            <a:endParaRPr lang="en-US" dirty="0"/>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0574524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E6AF579C-E269-44CC-A9F4-B7D1E2EA3836}" type="slidenum">
              <a:rPr lang="en-US"/>
              <a:pPr/>
              <a:t>47</a:t>
            </a:fld>
            <a:endParaRPr lang="en-US" dirty="0"/>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5215948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802.11-yy/0149r0</a:t>
            </a:r>
          </a:p>
        </p:txBody>
      </p:sp>
      <p:sp>
        <p:nvSpPr>
          <p:cNvPr id="5" name="Rectangle 3"/>
          <p:cNvSpPr>
            <a:spLocks noGrp="1" noChangeArrowheads="1"/>
          </p:cNvSpPr>
          <p:nvPr>
            <p:ph type="dt"/>
          </p:nvPr>
        </p:nvSpPr>
        <p:spPr>
          <a:ln/>
        </p:spPr>
        <p:txBody>
          <a:bodyPr/>
          <a:lstStyle/>
          <a:p>
            <a:r>
              <a:rPr lang="en-US"/>
              <a:t>January 2025</a:t>
            </a:r>
          </a:p>
        </p:txBody>
      </p:sp>
      <p:sp>
        <p:nvSpPr>
          <p:cNvPr id="6" name="Rectangle 6"/>
          <p:cNvSpPr>
            <a:spLocks noGrp="1" noChangeArrowheads="1"/>
          </p:cNvSpPr>
          <p:nvPr>
            <p:ph type="ftr"/>
          </p:nvPr>
        </p:nvSpPr>
        <p:spPr>
          <a:ln/>
        </p:spPr>
        <p:txBody>
          <a:bodyPr/>
          <a:lstStyle/>
          <a:p>
            <a:r>
              <a:rPr lang="en-US"/>
              <a:t>Srinivas Kandala, Samsung Electronics</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48</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822859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802.11-yy/0149r0</a:t>
            </a:r>
          </a:p>
        </p:txBody>
      </p:sp>
      <p:sp>
        <p:nvSpPr>
          <p:cNvPr id="5" name="Rectangle 3"/>
          <p:cNvSpPr>
            <a:spLocks noGrp="1" noChangeArrowheads="1"/>
          </p:cNvSpPr>
          <p:nvPr>
            <p:ph type="dt"/>
          </p:nvPr>
        </p:nvSpPr>
        <p:spPr>
          <a:ln/>
        </p:spPr>
        <p:txBody>
          <a:bodyPr/>
          <a:lstStyle/>
          <a:p>
            <a:r>
              <a:rPr lang="en-US"/>
              <a:t>January 2025</a:t>
            </a:r>
          </a:p>
        </p:txBody>
      </p:sp>
      <p:sp>
        <p:nvSpPr>
          <p:cNvPr id="6" name="Rectangle 6"/>
          <p:cNvSpPr>
            <a:spLocks noGrp="1" noChangeArrowheads="1"/>
          </p:cNvSpPr>
          <p:nvPr>
            <p:ph type="ftr"/>
          </p:nvPr>
        </p:nvSpPr>
        <p:spPr>
          <a:ln/>
        </p:spPr>
        <p:txBody>
          <a:bodyPr/>
          <a:lstStyle/>
          <a:p>
            <a:r>
              <a:rPr lang="en-US"/>
              <a:t>Srinivas Kandala, Samsung Electronics</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49</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1965289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802.11-24/1937r0</a:t>
            </a:r>
          </a:p>
        </p:txBody>
      </p:sp>
      <p:sp>
        <p:nvSpPr>
          <p:cNvPr id="5" name="Rectangle 3"/>
          <p:cNvSpPr>
            <a:spLocks noGrp="1" noChangeArrowheads="1"/>
          </p:cNvSpPr>
          <p:nvPr>
            <p:ph type="dt"/>
          </p:nvPr>
        </p:nvSpPr>
        <p:spPr>
          <a:ln/>
        </p:spPr>
        <p:txBody>
          <a:bodyPr/>
          <a:lstStyle/>
          <a:p>
            <a:r>
              <a:rPr lang="en-US"/>
              <a:t>November 2024</a:t>
            </a:r>
          </a:p>
        </p:txBody>
      </p:sp>
      <p:sp>
        <p:nvSpPr>
          <p:cNvPr id="6" name="Rectangle 6"/>
          <p:cNvSpPr>
            <a:spLocks noGrp="1" noChangeArrowheads="1"/>
          </p:cNvSpPr>
          <p:nvPr>
            <p:ph type="ftr"/>
          </p:nvPr>
        </p:nvSpPr>
        <p:spPr>
          <a:ln/>
        </p:spPr>
        <p:txBody>
          <a:bodyPr/>
          <a:lstStyle/>
          <a:p>
            <a:r>
              <a:rPr lang="en-US"/>
              <a:t>Srinivas Kandala, Samsung</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50</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44990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802.11-24/1937r0</a:t>
            </a:r>
          </a:p>
        </p:txBody>
      </p:sp>
      <p:sp>
        <p:nvSpPr>
          <p:cNvPr id="5" name="Rectangle 3"/>
          <p:cNvSpPr>
            <a:spLocks noGrp="1" noChangeArrowheads="1"/>
          </p:cNvSpPr>
          <p:nvPr>
            <p:ph type="dt"/>
          </p:nvPr>
        </p:nvSpPr>
        <p:spPr>
          <a:ln/>
        </p:spPr>
        <p:txBody>
          <a:bodyPr/>
          <a:lstStyle/>
          <a:p>
            <a:r>
              <a:rPr lang="en-US"/>
              <a:t>November 2024</a:t>
            </a:r>
          </a:p>
        </p:txBody>
      </p:sp>
      <p:sp>
        <p:nvSpPr>
          <p:cNvPr id="6" name="Rectangle 6"/>
          <p:cNvSpPr>
            <a:spLocks noGrp="1" noChangeArrowheads="1"/>
          </p:cNvSpPr>
          <p:nvPr>
            <p:ph type="ftr"/>
          </p:nvPr>
        </p:nvSpPr>
        <p:spPr>
          <a:ln/>
        </p:spPr>
        <p:txBody>
          <a:bodyPr/>
          <a:lstStyle/>
          <a:p>
            <a:r>
              <a:rPr lang="en-US"/>
              <a:t>Srinivas Kandala, Samsung</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54</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489155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802.11-14/0216r0</a:t>
            </a:r>
          </a:p>
        </p:txBody>
      </p:sp>
      <p:sp>
        <p:nvSpPr>
          <p:cNvPr id="9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endParaRPr lang="en-GB" altLang="en-US" sz="1400"/>
          </a:p>
        </p:txBody>
      </p:sp>
      <p:sp>
        <p:nvSpPr>
          <p:cNvPr id="9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Stephen McCann, Blackberry</a:t>
            </a:r>
          </a:p>
        </p:txBody>
      </p:sp>
      <p:sp>
        <p:nvSpPr>
          <p:cNvPr id="9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D55620EA-3F44-4E94-8BEB-09EE72043127}" type="slidenum">
              <a:rPr lang="en-GB" altLang="en-US"/>
              <a:pPr>
                <a:spcBef>
                  <a:spcPct val="0"/>
                </a:spcBef>
              </a:pPr>
              <a:t>55</a:t>
            </a:fld>
            <a:endParaRPr lang="en-GB" altLang="en-US"/>
          </a:p>
        </p:txBody>
      </p:sp>
      <p:sp>
        <p:nvSpPr>
          <p:cNvPr id="9222" name="Rectangle 2"/>
          <p:cNvSpPr>
            <a:spLocks noGrp="1" noRot="1" noChangeAspect="1" noChangeArrowheads="1" noTextEdit="1"/>
          </p:cNvSpPr>
          <p:nvPr>
            <p:ph type="sldImg"/>
          </p:nvPr>
        </p:nvSpPr>
        <p:spPr>
          <a:xfrm>
            <a:off x="98425" y="750888"/>
            <a:ext cx="6597650" cy="3711575"/>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073603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pPr marL="0" lvl="1" indent="0"/>
            <a:r>
              <a:rPr lang="en-US" sz="1600" b="1" dirty="0"/>
              <a:t> </a:t>
            </a:r>
            <a:endParaRPr lang="en-US" dirty="0"/>
          </a:p>
        </p:txBody>
      </p:sp>
    </p:spTree>
    <p:extLst>
      <p:ext uri="{BB962C8B-B14F-4D97-AF65-F5344CB8AC3E}">
        <p14:creationId xmlns:p14="http://schemas.microsoft.com/office/powerpoint/2010/main" val="36983471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2291"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2292"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2293"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4567F9E1-F1ED-4416-AB33-F94FB6852DD4}" type="slidenum">
              <a:rPr lang="en-US" altLang="en-US"/>
              <a:pPr>
                <a:spcBef>
                  <a:spcPct val="0"/>
                </a:spcBef>
              </a:pPr>
              <a:t>62</a:t>
            </a:fld>
            <a:endParaRPr lang="en-US" altLang="en-US"/>
          </a:p>
        </p:txBody>
      </p:sp>
      <p:sp>
        <p:nvSpPr>
          <p:cNvPr id="12294" name="Rectangle 2"/>
          <p:cNvSpPr>
            <a:spLocks noGrp="1" noRot="1" noChangeAspect="1" noChangeArrowheads="1" noTextEdit="1"/>
          </p:cNvSpPr>
          <p:nvPr>
            <p:ph type="sldImg"/>
          </p:nvPr>
        </p:nvSpPr>
        <p:spPr>
          <a:ln/>
        </p:spPr>
      </p:sp>
      <p:sp>
        <p:nvSpPr>
          <p:cNvPr id="12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2394607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3555"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2025</a:t>
            </a:r>
          </a:p>
        </p:txBody>
      </p:sp>
      <p:sp>
        <p:nvSpPr>
          <p:cNvPr id="23556"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59DFE69E-7B67-423D-89E4-C946A1808069}" type="slidenum">
              <a:rPr lang="en-US" smtClean="0"/>
              <a:pPr/>
              <a:t>66</a:t>
            </a:fld>
            <a:endParaRPr lang="en-US"/>
          </a:p>
        </p:txBody>
      </p:sp>
      <p:sp>
        <p:nvSpPr>
          <p:cNvPr id="23558" name="Rectangle 2"/>
          <p:cNvSpPr>
            <a:spLocks noGrp="1" noRot="1" noChangeAspect="1" noChangeArrowheads="1" noTextEdit="1"/>
          </p:cNvSpPr>
          <p:nvPr>
            <p:ph type="sldImg"/>
          </p:nvPr>
        </p:nvSpPr>
        <p:spPr>
          <a:xfrm>
            <a:off x="384175" y="701675"/>
            <a:ext cx="6165850" cy="3468688"/>
          </a:xfrm>
          <a:ln/>
        </p:spPr>
      </p:sp>
      <p:sp>
        <p:nvSpPr>
          <p:cNvPr id="23559"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7670520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4579"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2025</a:t>
            </a:r>
          </a:p>
        </p:txBody>
      </p:sp>
      <p:sp>
        <p:nvSpPr>
          <p:cNvPr id="24580"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4581"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C2B2D208-67FA-4E74-9755-1AF3509BEB51}" type="slidenum">
              <a:rPr lang="en-US" smtClean="0"/>
              <a:pPr/>
              <a:t>67</a:t>
            </a:fld>
            <a:endParaRPr lang="en-US"/>
          </a:p>
        </p:txBody>
      </p:sp>
      <p:sp>
        <p:nvSpPr>
          <p:cNvPr id="24582" name="Rectangle 2"/>
          <p:cNvSpPr>
            <a:spLocks noGrp="1" noRot="1" noChangeAspect="1" noChangeArrowheads="1" noTextEdit="1"/>
          </p:cNvSpPr>
          <p:nvPr>
            <p:ph type="sldImg"/>
          </p:nvPr>
        </p:nvSpPr>
        <p:spPr>
          <a:xfrm>
            <a:off x="384175" y="701675"/>
            <a:ext cx="6165850" cy="3468688"/>
          </a:xfrm>
          <a:noFill/>
          <a:ln cap="flat"/>
        </p:spPr>
      </p:sp>
      <p:sp>
        <p:nvSpPr>
          <p:cNvPr id="245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a:p>
        </p:txBody>
      </p:sp>
    </p:spTree>
    <p:extLst>
      <p:ext uri="{BB962C8B-B14F-4D97-AF65-F5344CB8AC3E}">
        <p14:creationId xmlns:p14="http://schemas.microsoft.com/office/powerpoint/2010/main" val="17481301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198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2025</a:t>
            </a:r>
          </a:p>
        </p:txBody>
      </p:sp>
      <p:sp>
        <p:nvSpPr>
          <p:cNvPr id="4198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68</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2423666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2025</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69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5993606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2025</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70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9242409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2025</a:t>
            </a:r>
          </a:p>
        </p:txBody>
      </p:sp>
      <p:sp>
        <p:nvSpPr>
          <p:cNvPr id="4198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71</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6047206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2025</a:t>
            </a:r>
          </a:p>
        </p:txBody>
      </p:sp>
      <p:sp>
        <p:nvSpPr>
          <p:cNvPr id="4198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72</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4727626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2025</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73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9915733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2025</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74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573280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7379673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2025</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75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1000499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2025</a:t>
            </a:r>
          </a:p>
        </p:txBody>
      </p:sp>
      <p:sp>
        <p:nvSpPr>
          <p:cNvPr id="40964"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76</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4319265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2025</a:t>
            </a:r>
          </a:p>
        </p:txBody>
      </p:sp>
      <p:sp>
        <p:nvSpPr>
          <p:cNvPr id="40964"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77</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9910883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2025</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78</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6732801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2025</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79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5825084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2025</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80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8481813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81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8636172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82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1718918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83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802157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21389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5331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9</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279064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19</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863350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20</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429646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Stephen McCann, Huawei</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2023</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September 2023</a:t>
            </a:r>
            <a:endParaRPr lang="en-GB"/>
          </a:p>
        </p:txBody>
      </p:sp>
      <p:sp>
        <p:nvSpPr>
          <p:cNvPr id="6" name="Footer Placeholder 5"/>
          <p:cNvSpPr>
            <a:spLocks noGrp="1"/>
          </p:cNvSpPr>
          <p:nvPr>
            <p:ph type="ftr" idx="11"/>
          </p:nvPr>
        </p:nvSpPr>
        <p:spPr/>
        <p:txBody>
          <a:bodyPr/>
          <a:lstStyle>
            <a:lvl1pPr>
              <a:defRPr/>
            </a:lvl1pPr>
          </a:lstStyle>
          <a:p>
            <a:r>
              <a:rPr lang="en-GB"/>
              <a:t>Stephen McCann, Huawei</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September 2023</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Stephen McCann, Huawei</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September 2023</a:t>
            </a:r>
            <a:endParaRPr lang="en-GB"/>
          </a:p>
        </p:txBody>
      </p:sp>
      <p:sp>
        <p:nvSpPr>
          <p:cNvPr id="4" name="Footer Placeholder 3"/>
          <p:cNvSpPr>
            <a:spLocks noGrp="1"/>
          </p:cNvSpPr>
          <p:nvPr>
            <p:ph type="ftr" idx="11"/>
          </p:nvPr>
        </p:nvSpPr>
        <p:spPr/>
        <p:txBody>
          <a:bodyPr/>
          <a:lstStyle>
            <a:lvl1pPr>
              <a:defRPr/>
            </a:lvl1pPr>
          </a:lstStyle>
          <a:p>
            <a:r>
              <a:rPr lang="en-GB"/>
              <a:t>Stephen McCann, Huawei</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September 2023</a:t>
            </a:r>
            <a:endParaRPr lang="en-GB"/>
          </a:p>
        </p:txBody>
      </p:sp>
      <p:sp>
        <p:nvSpPr>
          <p:cNvPr id="3" name="Footer Placeholder 2"/>
          <p:cNvSpPr>
            <a:spLocks noGrp="1"/>
          </p:cNvSpPr>
          <p:nvPr>
            <p:ph type="ftr" idx="11"/>
          </p:nvPr>
        </p:nvSpPr>
        <p:spPr/>
        <p:txBody>
          <a:bodyPr/>
          <a:lstStyle>
            <a:lvl1pPr>
              <a:defRPr/>
            </a:lvl1pPr>
          </a:lstStyle>
          <a:p>
            <a:r>
              <a:rPr lang="en-GB"/>
              <a:t>Stephen McCann, Huawei</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2023</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Stephen McCann, Huawei</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rPr>
              <a:t>doc.: IEEE 802.11-24/2098r0</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mentor.ieee.org/802.11/dcn/24/11-24-2082-00-auto-agenda-for-automotive-tig-2025-january.pptx" TargetMode="External"/><Relationship Id="rId7" Type="http://schemas.openxmlformats.org/officeDocument/2006/relationships/hyperlink" Target="https://mentor.ieee.org/802.11/dcn/25/11-25-0159-00-auto-january-2025-kobe-auto-tig-meeting-minutes.doc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mentor.ieee.org/802.11/dcn/25/11-25-0069-01-auto-follow-up-of-automotive-wlan-use-case-study.pptx" TargetMode="External"/><Relationship Id="rId5" Type="http://schemas.openxmlformats.org/officeDocument/2006/relationships/hyperlink" Target="https://mentor.ieee.org/802.11/dcn/25/11-25-0017-00-auto-mobile-wi-fi.pptx" TargetMode="External"/><Relationship Id="rId4" Type="http://schemas.openxmlformats.org/officeDocument/2006/relationships/hyperlink" Target="https://mentor.ieee.org/802.11/dcn/25/11-25-0070-00-auto-field-considerations-on-wifi-for-vehicles-8203.pptx"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mentor.ieee.org/802.18/documents?is_dcn=0001&amp;is_group=0000&amp;is_year=2024"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mentor.ieee.org/802.18/dcn/24/18-24-0120-05-0000-draft-response-to-vietnam-mic-s-consultation-re-lower-6-ghz-band.pdf" TargetMode="External"/><Relationship Id="rId5" Type="http://schemas.openxmlformats.org/officeDocument/2006/relationships/hyperlink" Target="https://mentor.ieee.org/802.18/dcn/24/18-24-0112-04-0000-proposed-response-to-saudi-arabia-s-cst-consultation-re-6-ghz-afc.pdf" TargetMode="External"/><Relationship Id="rId4" Type="http://schemas.openxmlformats.org/officeDocument/2006/relationships/hyperlink" Target="https://mentor.ieee.org/802.18/dcn/24/18-24-0118-04-0000-draft-response-to-japan-mic-s-consultation-re-special-exemption-system.pdf"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mentor.ieee.org/802.18/documents?is_dcn=3&amp;is_group=0000&amp;is_year=2025" TargetMode="External"/><Relationship Id="rId3" Type="http://schemas.openxmlformats.org/officeDocument/2006/relationships/hyperlink" Target="https://www.arcep.fr/uploads/tx_gspublication/consultation-projdec-frequences-UWB_dec2024.pdf" TargetMode="External"/><Relationship Id="rId7" Type="http://schemas.openxmlformats.org/officeDocument/2006/relationships/hyperlink" Target="https://mentor.ieee.org/802.11/documents?is_dcn=73&amp;is_year=2025"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mentor.ieee.org/802.18/documents?is_dcn=5&amp;is_group=0000&amp;is_year=2025" TargetMode="External"/><Relationship Id="rId5" Type="http://schemas.openxmlformats.org/officeDocument/2006/relationships/hyperlink" Target="https://mentor.ieee.org/802.18/documents?is_dcn=4&amp;is_group=0000&amp;is_year=2025" TargetMode="External"/><Relationship Id="rId4" Type="http://schemas.openxmlformats.org/officeDocument/2006/relationships/hyperlink" Target="https://www.ofcom.org.uk/about-ofcom/annual-reports-and-plans/consultation-ofcoms-plan-of-work-202526/"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mentor.ieee.org/802.18/documents?is_dcn=1&amp;is_year=2025"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oleObject" Target="../embeddings/oleObject3.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mailto:ross.yujian@huawei.com" TargetMode="External"/><Relationship Id="rId3" Type="http://schemas.openxmlformats.org/officeDocument/2006/relationships/hyperlink" Target="mailto:robert.stacey@intel.com" TargetMode="External"/><Relationship Id="rId7" Type="http://schemas.openxmlformats.org/officeDocument/2006/relationships/hyperlink" Target="mailto:po-kai.huang@intel.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mailto:carol@ansley.com" TargetMode="External"/><Relationship Id="rId11" Type="http://schemas.openxmlformats.org/officeDocument/2006/relationships/hyperlink" Target="mailto:emily.h.qi@gmail.com" TargetMode="External"/><Relationship Id="rId5" Type="http://schemas.openxmlformats.org/officeDocument/2006/relationships/hyperlink" Target="mailto:edward.ks.au@gmail.com" TargetMode="External"/><Relationship Id="rId10" Type="http://schemas.openxmlformats.org/officeDocument/2006/relationships/hyperlink" Target="mailto:claudiodasilva@meta.com" TargetMode="External"/><Relationship Id="rId4" Type="http://schemas.openxmlformats.org/officeDocument/2006/relationships/hyperlink" Target="mailto:emily.h.qi@intel.com" TargetMode="External"/><Relationship Id="rId9" Type="http://schemas.openxmlformats.org/officeDocument/2006/relationships/hyperlink" Target="mailto:RoyWant@google.com"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hyperlink" Target="https://ken.ieice.org/ken/paper/20250117nc7P/eng/" TargetMode="External"/><Relationship Id="rId13" Type="http://schemas.openxmlformats.org/officeDocument/2006/relationships/hyperlink" Target="https://ken.ieice.org/ken/search/index.php?search_mode=form&amp;year=39&amp;psort=1&amp;pskey=aff%3A%22ATR%22&amp;ps3=1&amp;layout=&amp;lang=eng&amp;term=AFFILIATION" TargetMode="External"/><Relationship Id="rId3" Type="http://schemas.openxmlformats.org/officeDocument/2006/relationships/hyperlink" Target="https://ken.ieice.org/ken/search/index.php?search_mode=form&amp;year=39&amp;psort=1&amp;pskey=author%3A%22Tuncer+Baykas%22&amp;ps2=1&amp;layout=&amp;lang=eng&amp;term=AUTHOR" TargetMode="External"/><Relationship Id="rId7" Type="http://schemas.openxmlformats.org/officeDocument/2006/relationships/hyperlink" Target="https://ken.ieice.org/ken/search/index.php?search_mode=form&amp;year=39&amp;psort=1&amp;pskey=aff%3A%22Wi-SUN+Alliance%22&amp;ps3=1&amp;layout=&amp;lang=eng&amp;term=AFFILIATION" TargetMode="External"/><Relationship Id="rId12" Type="http://schemas.openxmlformats.org/officeDocument/2006/relationships/hyperlink" Target="https://ken.ieice.org/ken/search/index.php?search_mode=form&amp;year=39&amp;psort=1&amp;pskey=author%3A%22Kazuto+Yano%22&amp;ps2=1&amp;layout=&amp;lang=eng&amp;term=AUTHOR" TargetMode="External"/><Relationship Id="rId2" Type="http://schemas.openxmlformats.org/officeDocument/2006/relationships/hyperlink" Target="https://ken.ieice.org/ken/paper/20250117Uc7P/eng/" TargetMode="External"/><Relationship Id="rId1" Type="http://schemas.openxmlformats.org/officeDocument/2006/relationships/slideLayout" Target="../slideLayouts/slideLayout2.xml"/><Relationship Id="rId6" Type="http://schemas.openxmlformats.org/officeDocument/2006/relationships/hyperlink" Target="https://ken.ieice.org/ken/search/index.php?search_mode=form&amp;year=39&amp;psort=1&amp;pskey=author%3A%22Phil+Beecher%22&amp;ps2=1&amp;layout=&amp;lang=eng&amp;term=AUTHOR" TargetMode="External"/><Relationship Id="rId11" Type="http://schemas.openxmlformats.org/officeDocument/2006/relationships/hyperlink" Target="https://ken.ieice.org/ken/paper/20250117ac7p/eng/" TargetMode="External"/><Relationship Id="rId5" Type="http://schemas.openxmlformats.org/officeDocument/2006/relationships/hyperlink" Target="https://ken.ieice.org/ken/paper/20250117Zc7o/eng/" TargetMode="External"/><Relationship Id="rId10" Type="http://schemas.openxmlformats.org/officeDocument/2006/relationships/hyperlink" Target="https://ken.ieice.org/ken/search/index.php?search_mode=form&amp;year=39&amp;psort=1&amp;pskey=aff%3A%22Nagoya+Inst.+of+Tech.%22&amp;ps3=1&amp;layout=&amp;lang=eng&amp;term=AFFILIATION" TargetMode="External"/><Relationship Id="rId4" Type="http://schemas.openxmlformats.org/officeDocument/2006/relationships/hyperlink" Target="https://ken.ieice.org/ken/search/index.php?search_mode=form&amp;year=39&amp;psort=1&amp;pskey=aff%3A%22Ofinno%22&amp;ps3=1&amp;layout=&amp;lang=eng&amp;term=AFFILIATION" TargetMode="External"/><Relationship Id="rId9" Type="http://schemas.openxmlformats.org/officeDocument/2006/relationships/hyperlink" Target="https://ken.ieice.org/ken/search/index.php?search_mode=form&amp;year=39&amp;psort=1&amp;pskey=author%3A%22Daisuke+Anzai%22&amp;ps2=1&amp;layout=&amp;lang=eng&amp;term=AUTHOR" TargetMode="Externa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5.emf"/><Relationship Id="rId4" Type="http://schemas.openxmlformats.org/officeDocument/2006/relationships/oleObject" Target="../embeddings/oleObject4.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hyperlink" Target="mailto:gilb@ieee.org" TargetMode="External"/><Relationship Id="rId3" Type="http://schemas.openxmlformats.org/officeDocument/2006/relationships/hyperlink" Target="mailto:mrhantel@ra.rockwell.com" TargetMode="External"/><Relationship Id="rId7" Type="http://schemas.openxmlformats.org/officeDocument/2006/relationships/hyperlink" Target="https://www.ieee802.org/1/files/private/802-REVc-drafts/" TargetMode="External"/><Relationship Id="rId2" Type="http://schemas.openxmlformats.org/officeDocument/2006/relationships/hyperlink" Target="https://development.standards.ieee.org/myproject-web/app#viewpar/12800/9288" TargetMode="External"/><Relationship Id="rId1" Type="http://schemas.openxmlformats.org/officeDocument/2006/relationships/slideLayout" Target="../slideLayouts/slideLayout2.xml"/><Relationship Id="rId6" Type="http://schemas.openxmlformats.org/officeDocument/2006/relationships/hyperlink" Target="https://www.ieee802.org/1/files/private/802-REVc-drafts" TargetMode="External"/><Relationship Id="rId5" Type="http://schemas.openxmlformats.org/officeDocument/2006/relationships/hyperlink" Target="https://1.ieee802.org/maintenance/802-revc/" TargetMode="External"/><Relationship Id="rId4" Type="http://schemas.openxmlformats.org/officeDocument/2006/relationships/hyperlink" Target="mailto:glenn.parsons@ericsson.com" TargetMode="External"/><Relationship Id="rId9" Type="http://schemas.openxmlformats.org/officeDocument/2006/relationships/hyperlink" Target="https://www.ieee802.org/1/files/private/802-REVc-drafts/d2/P802-REVc-d2-2.pdf" TargetMode="External"/></Relationships>
</file>

<file path=ppt/slides/_rels/slide46.xml.rels><?xml version="1.0" encoding="UTF-8" standalone="yes"?>
<Relationships xmlns="http://schemas.openxmlformats.org/package/2006/relationships"><Relationship Id="rId2" Type="http://schemas.openxmlformats.org/officeDocument/2006/relationships/hyperlink" Target="https://mentor.ieee.org/802.1/dcn/24/1-24-0034-00-Mntg-proposal-to-revise-bit-ordering-material-in-p802revc-d2-0.docx"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6.emf"/><Relationship Id="rId4" Type="http://schemas.openxmlformats.org/officeDocument/2006/relationships/oleObject" Target="../embeddings/oleObject5.bin"/></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wi-fi.org/file-member/october-2024-malaga-member-meetin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wi-fi.org/beacon/dan-jones/propelling-innovation-6-ghz-and-afc-drive-advancements-in-outdoor-wi-fi" TargetMode="External"/><Relationship Id="rId2" Type="http://schemas.openxmlformats.org/officeDocument/2006/relationships/hyperlink" Target="https://www.wi-fi.org/news-events/newsroom/wi-fi-alliance-and-faculty-of-medicine-ramathibodi-hospital-drive-6-ghz-wi-fi" TargetMode="External"/><Relationship Id="rId1" Type="http://schemas.openxmlformats.org/officeDocument/2006/relationships/slideLayout" Target="../slideLayouts/slideLayout2.xml"/><Relationship Id="rId5" Type="http://schemas.openxmlformats.org/officeDocument/2006/relationships/hyperlink" Target="https://www.wi-fi.org/signal/episode-71-6-ghz-wi-fi-and-afc-improves-connectivity-for-all-with-jussi-kiviniemi-of-hamina" TargetMode="External"/><Relationship Id="rId4" Type="http://schemas.openxmlformats.org/officeDocument/2006/relationships/hyperlink" Target="https://www.wi-fi.org/signal/episode-72-wi-fi-brings-connection-to-communities-with-curtis-hill-of-open-broadband"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www.wi-fi.org/who-we-are/current-work-area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www.wi-fi.org/"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balliance.com/resource/annual-industry-report-2024/"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wballiance.com/wba-program-overview-2024/"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wballiancec.com/proejcts-details%20https:/wballiancec.wpenginepowered.com/wp-content/uploads/2024/12/WBA_Roadmap_and_Project_Overview_Q12025-V1.0.0-.pdf"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wirelessglobalcongress.com/apac2025/"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balliance.com/innovation-forum/"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s://wballiance.com/wireless-broadband-alliance-6g-vision-calls-for-greater-industry-collaboration-if-ubiquitous-connectivity-is-to-be-achieved/"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wballiance.com/" TargetMode="External"/><Relationship Id="rId7" Type="http://schemas.openxmlformats.org/officeDocument/2006/relationships/hyperlink" Target="https://wballiance.com/membership/"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wballiance.com/events-awards/" TargetMode="External"/><Relationship Id="rId5" Type="http://schemas.openxmlformats.org/officeDocument/2006/relationships/hyperlink" Target="https://wballiance.com/resource/" TargetMode="External"/><Relationship Id="rId4" Type="http://schemas.openxmlformats.org/officeDocument/2006/relationships/hyperlink" Target="https://wballiance.com/wba-program-overview-2024/"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9.emf"/><Relationship Id="rId4" Type="http://schemas.openxmlformats.org/officeDocument/2006/relationships/oleObject" Target="../embeddings/oleObject6.bin"/></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datatracker.ietf.org/group/edu/materials/" TargetMode="External"/><Relationship Id="rId5" Type="http://schemas.openxmlformats.org/officeDocument/2006/relationships/hyperlink" Target="https://mentor.ieee.org/802.11/dcn/16/11-16-0500-01-0000-ietf-95-wireless-tutorial-802-11-overview.pptx" TargetMode="External"/><Relationship Id="rId4" Type="http://schemas.openxmlformats.org/officeDocument/2006/relationships/hyperlink" Target="https://www.ietf.org/about/participate/get-started/"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datatracker.ietf.org/iabasg/ietfieee/meeting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www.rfc-editor.org/info/rfc9672"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hyperlink" Target="https://datatracker.ietf.org/wg/rpp/about/" TargetMode="External"/><Relationship Id="rId3" Type="http://schemas.openxmlformats.org/officeDocument/2006/relationships/hyperlink" Target="https://datatracker.ietf.org/wg/bofs/" TargetMode="External"/><Relationship Id="rId7" Type="http://schemas.openxmlformats.org/officeDocument/2006/relationships/hyperlink" Target="https://datatracker.ietf.org/wg/hpwan/about/"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datatracker.ietf.org/wg/nasr/about/" TargetMode="External"/><Relationship Id="rId5" Type="http://schemas.openxmlformats.org/officeDocument/2006/relationships/hyperlink" Target="https://datatracker.ietf.org/wg/diem/about/" TargetMode="External"/><Relationship Id="rId4" Type="http://schemas.openxmlformats.org/officeDocument/2006/relationships/hyperlink" Target="https://datatracker.ietf.org/wg/alldispatch/about/" TargetMode="External"/><Relationship Id="rId9" Type="http://schemas.openxmlformats.org/officeDocument/2006/relationships/hyperlink" Target="https://datatracker.ietf.org/wg/deepspace/about/" TargetMode="External"/></Relationships>
</file>

<file path=ppt/slides/_rels/slide72.xml.rels><?xml version="1.0" encoding="UTF-8" standalone="yes"?>
<Relationships xmlns="http://schemas.openxmlformats.org/package/2006/relationships"><Relationship Id="rId8" Type="http://schemas.openxmlformats.org/officeDocument/2006/relationships/hyperlink" Target="https://datatracker.ietf.org/wg/ianabis/about/" TargetMode="External"/><Relationship Id="rId13" Type="http://schemas.openxmlformats.org/officeDocument/2006/relationships/hyperlink" Target="https://datatracker.ietf.org/doc/charter-ietf-opsawg/" TargetMode="External"/><Relationship Id="rId18" Type="http://schemas.openxmlformats.org/officeDocument/2006/relationships/hyperlink" Target="https://datatracker.ietf.org/wg/spring/about/" TargetMode="External"/><Relationship Id="rId3" Type="http://schemas.openxmlformats.org/officeDocument/2006/relationships/hyperlink" Target="https://datatracker.ietf.org/group/chartering/" TargetMode="External"/><Relationship Id="rId21" Type="http://schemas.openxmlformats.org/officeDocument/2006/relationships/hyperlink" Target="https://datatracker.ietf.org/doc/charter-ietf-tiptop/" TargetMode="External"/><Relationship Id="rId7" Type="http://schemas.openxmlformats.org/officeDocument/2006/relationships/hyperlink" Target="https://datatracker.ietf.org/doc/charter-ietf-diem/" TargetMode="External"/><Relationship Id="rId12" Type="http://schemas.openxmlformats.org/officeDocument/2006/relationships/hyperlink" Target="https://datatracker.ietf.org/wg/opsawg/about/" TargetMode="External"/><Relationship Id="rId17" Type="http://schemas.openxmlformats.org/officeDocument/2006/relationships/hyperlink" Target="https://datatracker.ietf.org/doc/charter-ietf-rpp/" TargetMode="External"/><Relationship Id="rId2" Type="http://schemas.openxmlformats.org/officeDocument/2006/relationships/notesSlide" Target="../notesSlides/notesSlide37.xml"/><Relationship Id="rId16" Type="http://schemas.openxmlformats.org/officeDocument/2006/relationships/hyperlink" Target="https://datatracker.ietf.org/wg/rpp/about/" TargetMode="External"/><Relationship Id="rId20" Type="http://schemas.openxmlformats.org/officeDocument/2006/relationships/hyperlink" Target="https://datatracker.ietf.org/wg/tiptop/about/" TargetMode="External"/><Relationship Id="rId1" Type="http://schemas.openxmlformats.org/officeDocument/2006/relationships/slideLayout" Target="../slideLayouts/slideLayout2.xml"/><Relationship Id="rId6" Type="http://schemas.openxmlformats.org/officeDocument/2006/relationships/hyperlink" Target="https://datatracker.ietf.org/wg/diem/about/" TargetMode="External"/><Relationship Id="rId11" Type="http://schemas.openxmlformats.org/officeDocument/2006/relationships/hyperlink" Target="https://datatracker.ietf.org/doc/charter-ietf-ipsecme/" TargetMode="External"/><Relationship Id="rId5" Type="http://schemas.openxmlformats.org/officeDocument/2006/relationships/hyperlink" Target="https://datatracker.ietf.org/doc/charter-ietf-ccamp/" TargetMode="External"/><Relationship Id="rId15" Type="http://schemas.openxmlformats.org/officeDocument/2006/relationships/hyperlink" Target="https://datatracker.ietf.org/doc/charter-ietf-roll/" TargetMode="External"/><Relationship Id="rId10" Type="http://schemas.openxmlformats.org/officeDocument/2006/relationships/hyperlink" Target="https://datatracker.ietf.org/wg/ipsecme/about/" TargetMode="External"/><Relationship Id="rId19" Type="http://schemas.openxmlformats.org/officeDocument/2006/relationships/hyperlink" Target="https://datatracker.ietf.org/doc/charter-ietf-spring/" TargetMode="External"/><Relationship Id="rId4" Type="http://schemas.openxmlformats.org/officeDocument/2006/relationships/hyperlink" Target="https://datatracker.ietf.org/wg/ccamp/about/" TargetMode="External"/><Relationship Id="rId9" Type="http://schemas.openxmlformats.org/officeDocument/2006/relationships/hyperlink" Target="https://datatracker.ietf.org/doc/charter-ietf-ianabis/" TargetMode="External"/><Relationship Id="rId14" Type="http://schemas.openxmlformats.org/officeDocument/2006/relationships/hyperlink" Target="https://datatracker.ietf.org/wg/roll/about/"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s://www.ietf.org/blog/yang-catalog-latest-developments-ietf-100-hackathon/"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hyperlink" Target="https://1.ieee802.org/yangsters/" TargetMode="External"/><Relationship Id="rId4" Type="http://schemas.openxmlformats.org/officeDocument/2006/relationships/hyperlink" Target="https://yangcatalog.org/"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s://datatracker.ietf.org/wg/6lo/"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https://datatracker.ietf.org/doc/draft-ietf-6lo-nd-gaao/" TargetMode="External"/><Relationship Id="rId4" Type="http://schemas.openxmlformats.org/officeDocument/2006/relationships/hyperlink" Target="https://datatracker.ietf.org/doc/draft-ietf-6lo-path-aware-semantic-addressing/"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s://datatracker.ietf.org/wg/roll/"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hyperlink" Target="https://datatracker.ietf.org/group/iotdir/about/" TargetMode="External"/><Relationship Id="rId4" Type="http://schemas.openxmlformats.org/officeDocument/2006/relationships/hyperlink" Target="http://datatracker.ietf.org/wg/core/"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s://datatracker.ietf.org/wg/madinas/"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s://datatracker.ietf.org/doc/draft-ietf-madinas-use-cases/"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https://datatracker.ietf.org/wg/emu/"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hyperlink" Target="https://datatracker.ietf.org/doc/draft-ietf-emu-rfc7170bis/" TargetMode="External"/><Relationship Id="rId4" Type="http://schemas.openxmlformats.org/officeDocument/2006/relationships/hyperlink" Target="https://datatracker.ietf.org/doc/draft-ietf-emu-eap-arpa/"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https://datatracker.ietf.org/wg/opsawg/"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s://www.ietf.org/topics/netmgmt/" TargetMode="External"/><Relationship Id="rId5" Type="http://schemas.openxmlformats.org/officeDocument/2006/relationships/hyperlink" Target="https://tools.ietf.org/html/rfc6632" TargetMode="External"/><Relationship Id="rId4" Type="http://schemas.openxmlformats.org/officeDocument/2006/relationships/hyperlink" Target="https://datatracker.ietf.org/doc/draft-ietf-opsawg-ac-lxsm-lxnm-glue/"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s://datatracker.ietf.org/wg/intarea/"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datatracker.ietf.org/wg/tls/"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https://datatracker.ietf.org/doc/draft-ietf-tls-rfc9147bis/" TargetMode="External"/><Relationship Id="rId5" Type="http://schemas.openxmlformats.org/officeDocument/2006/relationships/hyperlink" Target="https://datatracker.ietf.org/doc/draft-ietf-tls-tls12-frozen/" TargetMode="External"/><Relationship Id="rId4" Type="http://schemas.openxmlformats.org/officeDocument/2006/relationships/hyperlink" Target="https://datatracker.ietf.org/doc/draft-ietf-tls-8773bis/"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s://datatracker.ietf.org/wg/detnet/charter/"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hyperlink" Target="https://datatracker.ietf.org/doc/draft-ietf-raw-technologies/" TargetMode="External"/><Relationship Id="rId4" Type="http://schemas.openxmlformats.org/officeDocument/2006/relationships/hyperlink" Target="https://datatracker.ietf.org/doc/draft-ietf-raw-architecture/"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https://datatracker.ietf.org/group/anima/"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hyperlink" Target="https://datatracker.ietf.org/doc/draft-ietf-anima-jws-voucher/" TargetMode="External"/><Relationship Id="rId5" Type="http://schemas.openxmlformats.org/officeDocument/2006/relationships/hyperlink" Target="https://datatracker.ietf.org/doc/draft-ietf-anima-brski-prm/" TargetMode="External"/><Relationship Id="rId4" Type="http://schemas.openxmlformats.org/officeDocument/2006/relationships/hyperlink" Target="https://datatracker.ietf.org/doc/draft-ietf-anima-constrained-voucher/"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mailto:po-kai.huang@intel.com" TargetMode="External"/><Relationship Id="rId3" Type="http://schemas.openxmlformats.org/officeDocument/2006/relationships/hyperlink" Target="mailto:emily.h.qi@intel.com" TargetMode="External"/><Relationship Id="rId7" Type="http://schemas.openxmlformats.org/officeDocument/2006/relationships/hyperlink" Target="mailto:carol@ansley.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mailto:robert.stacey@intel.com" TargetMode="External"/><Relationship Id="rId5" Type="http://schemas.openxmlformats.org/officeDocument/2006/relationships/hyperlink" Target="mailto:montemurro.michael@gmail.com" TargetMode="External"/><Relationship Id="rId10" Type="http://schemas.openxmlformats.org/officeDocument/2006/relationships/hyperlink" Target="mailto:aasterja@qti.qualcomm.com" TargetMode="External"/><Relationship Id="rId4" Type="http://schemas.openxmlformats.org/officeDocument/2006/relationships/hyperlink" Target="mailto:edward.ks.au@gmail.com" TargetMode="External"/><Relationship Id="rId9" Type="http://schemas.openxmlformats.org/officeDocument/2006/relationships/hyperlink" Target="mailto:mark.hamilton2152@gmail.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802.11 WG January 2025 Session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a:t>Date: 2025-01-15</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1556312109"/>
              </p:ext>
            </p:extLst>
          </p:nvPr>
        </p:nvGraphicFramePr>
        <p:xfrm>
          <a:off x="982663" y="2416175"/>
          <a:ext cx="10058400" cy="2428875"/>
        </p:xfrm>
        <a:graphic>
          <a:graphicData uri="http://schemas.openxmlformats.org/presentationml/2006/ole">
            <mc:AlternateContent xmlns:mc="http://schemas.openxmlformats.org/markup-compatibility/2006">
              <mc:Choice xmlns:v="urn:schemas-microsoft-com:vml" Requires="v">
                <p:oleObj spid="_x0000_s1027" name="Document" r:id="rId4" imgW="10504897" imgH="2538262" progId="Word.Document.8">
                  <p:embed/>
                </p:oleObj>
              </mc:Choice>
              <mc:Fallback>
                <p:oleObj name="Document" r:id="rId4" imgW="10504897" imgH="2538262" progId="Word.Document.8">
                  <p:embed/>
                  <p:pic>
                    <p:nvPicPr>
                      <p:cNvPr id="0" name="Picture 3"/>
                      <p:cNvPicPr>
                        <a:picLocks noChangeAspect="1" noChangeArrowheads="1"/>
                      </p:cNvPicPr>
                      <p:nvPr/>
                    </p:nvPicPr>
                    <p:blipFill>
                      <a:blip r:embed="rId5"/>
                      <a:srcRect/>
                      <a:stretch>
                        <a:fillRect/>
                      </a:stretch>
                    </p:blipFill>
                    <p:spPr bwMode="auto">
                      <a:xfrm>
                        <a:off x="982663" y="2416175"/>
                        <a:ext cx="10058400" cy="242887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F14C0A11-76B5-4DF5-9E0B-40E50DBBC86B}"/>
              </a:ext>
            </a:extLst>
          </p:cNvPr>
          <p:cNvSpPr>
            <a:spLocks noGrp="1"/>
          </p:cNvSpPr>
          <p:nvPr>
            <p:ph type="ftr" idx="11"/>
          </p:nvPr>
        </p:nvSpPr>
        <p:spPr/>
        <p:txBody>
          <a:bodyPr/>
          <a:lstStyle/>
          <a:p>
            <a:r>
              <a:rPr lang="en-GB"/>
              <a:t>Stephen McCann, Huawei</a:t>
            </a:r>
          </a:p>
        </p:txBody>
      </p:sp>
      <p:sp>
        <p:nvSpPr>
          <p:cNvPr id="3" name="Slide Number Placeholder 2">
            <a:extLst>
              <a:ext uri="{FF2B5EF4-FFF2-40B4-BE49-F238E27FC236}">
                <a16:creationId xmlns:a16="http://schemas.microsoft.com/office/drawing/2014/main" id="{60D461E9-5392-4895-A53B-B911366A5E6D}"/>
              </a:ext>
            </a:extLst>
          </p:cNvPr>
          <p:cNvSpPr>
            <a:spLocks noGrp="1"/>
          </p:cNvSpPr>
          <p:nvPr>
            <p:ph type="sldNum" idx="12"/>
          </p:nvPr>
        </p:nvSpPr>
        <p:spPr/>
        <p:txBody>
          <a:bodyPr/>
          <a:lstStyle/>
          <a:p>
            <a:r>
              <a:rPr lang="en-GB"/>
              <a:t>Slide </a:t>
            </a:r>
            <a:fld id="{DE40C9FC-4879-4F20-9ECA-A574A90476B7}" type="slidenum">
              <a:rPr lang="en-GB" smtClean="0"/>
              <a:pPr/>
              <a:t>1</a:t>
            </a:fld>
            <a:endParaRPr lang="en-GB"/>
          </a:p>
        </p:txBody>
      </p:sp>
      <p:sp>
        <p:nvSpPr>
          <p:cNvPr id="4" name="Date Placeholder 3">
            <a:extLst>
              <a:ext uri="{FF2B5EF4-FFF2-40B4-BE49-F238E27FC236}">
                <a16:creationId xmlns:a16="http://schemas.microsoft.com/office/drawing/2014/main" id="{DF78462E-23EA-4C3F-B029-F53249C2C063}"/>
              </a:ext>
            </a:extLst>
          </p:cNvPr>
          <p:cNvSpPr>
            <a:spLocks noGrp="1"/>
          </p:cNvSpPr>
          <p:nvPr>
            <p:ph type="dt" idx="10"/>
          </p:nvPr>
        </p:nvSpPr>
        <p:spPr/>
        <p:txBody>
          <a:bodyPr/>
          <a:lstStyle/>
          <a:p>
            <a:r>
              <a:rPr lang="en-US"/>
              <a:t>January 2025</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B302-E13F-FB4D-BBBC-6CD727AB68F5}"/>
              </a:ext>
            </a:extLst>
          </p:cNvPr>
          <p:cNvSpPr>
            <a:spLocks noGrp="1"/>
          </p:cNvSpPr>
          <p:nvPr>
            <p:ph type="title"/>
          </p:nvPr>
        </p:nvSpPr>
        <p:spPr>
          <a:xfrm>
            <a:off x="914401" y="685801"/>
            <a:ext cx="10361084" cy="609599"/>
          </a:xfrm>
        </p:spPr>
        <p:txBody>
          <a:bodyPr/>
          <a:lstStyle/>
          <a:p>
            <a:r>
              <a:rPr lang="en-US" dirty="0"/>
              <a:t>ANA managed number space</a:t>
            </a:r>
          </a:p>
        </p:txBody>
      </p:sp>
      <p:sp>
        <p:nvSpPr>
          <p:cNvPr id="3" name="Content Placeholder 2">
            <a:extLst>
              <a:ext uri="{FF2B5EF4-FFF2-40B4-BE49-F238E27FC236}">
                <a16:creationId xmlns:a16="http://schemas.microsoft.com/office/drawing/2014/main" id="{2F3715E9-9131-AA1E-58EC-301175C17C35}"/>
              </a:ext>
            </a:extLst>
          </p:cNvPr>
          <p:cNvSpPr>
            <a:spLocks noGrp="1"/>
          </p:cNvSpPr>
          <p:nvPr>
            <p:ph idx="1"/>
          </p:nvPr>
        </p:nvSpPr>
        <p:spPr>
          <a:xfrm>
            <a:off x="379943" y="1463675"/>
            <a:ext cx="11429999" cy="3930649"/>
          </a:xfrm>
        </p:spPr>
        <p:txBody>
          <a:bodyPr numCol="2"/>
          <a:lstStyle/>
          <a:p>
            <a:r>
              <a:rPr lang="en-US" sz="1400" dirty="0"/>
              <a:t>Protocol Version subfield: 9.2.4.1.2</a:t>
            </a:r>
          </a:p>
          <a:p>
            <a:r>
              <a:rPr lang="en-US" sz="1400" dirty="0"/>
              <a:t>Frame types and subtypes: 9.2.4.1.3, Tables 9-1 and 9-2</a:t>
            </a:r>
          </a:p>
          <a:p>
            <a:r>
              <a:rPr lang="en-US" sz="1400" dirty="0"/>
              <a:t>Element ID and Element ID extension: Table 9-128</a:t>
            </a:r>
          </a:p>
          <a:p>
            <a:r>
              <a:rPr lang="en-US" sz="1400" dirty="0"/>
              <a:t>Capability Information field: 9.4.1.4</a:t>
            </a:r>
          </a:p>
          <a:p>
            <a:r>
              <a:rPr lang="en-US" sz="1400" dirty="0"/>
              <a:t>Extended Capabilities: 9.4.2.25, Table 9-190</a:t>
            </a:r>
          </a:p>
          <a:p>
            <a:r>
              <a:rPr lang="en-US" sz="1400" dirty="0"/>
              <a:t>Reason codes: 9.4.1.7, Table 9-77</a:t>
            </a:r>
          </a:p>
          <a:p>
            <a:r>
              <a:rPr lang="en-US" sz="1400" dirty="0"/>
              <a:t>Status codes: 9.4.1.9, Table 9-78</a:t>
            </a:r>
          </a:p>
          <a:p>
            <a:r>
              <a:rPr lang="en-US" sz="1400" dirty="0"/>
              <a:t>Action frame categories: 9.4.1.11, Table 9-79</a:t>
            </a:r>
          </a:p>
          <a:p>
            <a:r>
              <a:rPr lang="en-US" sz="1400" dirty="0"/>
              <a:t>Authentication algorithm: 9.4.1.1</a:t>
            </a:r>
          </a:p>
          <a:p>
            <a:r>
              <a:rPr lang="en-US" sz="1400" dirty="0"/>
              <a:t>RSNE: 9.4.2.23</a:t>
            </a:r>
          </a:p>
          <a:p>
            <a:r>
              <a:rPr lang="en-US" sz="1400" dirty="0"/>
              <a:t>	Cypher suites: Table 9-186</a:t>
            </a:r>
          </a:p>
          <a:p>
            <a:r>
              <a:rPr lang="en-US" sz="1400" dirty="0"/>
              <a:t>	AKM suites: Table 9-188</a:t>
            </a:r>
          </a:p>
          <a:p>
            <a:r>
              <a:rPr lang="en-US" sz="1400" dirty="0"/>
              <a:t>	RSN Capabilities: Figure 9-345</a:t>
            </a:r>
          </a:p>
          <a:p>
            <a:r>
              <a:rPr lang="en-US" sz="1400" dirty="0"/>
              <a:t>RSNXE Capabilities: 9.4.2.240, Table 9-365</a:t>
            </a:r>
          </a:p>
          <a:p>
            <a:r>
              <a:rPr lang="en-US" sz="1400" dirty="0"/>
              <a:t>ANQP-element (Info ID): 9.4.5.1, Table 9-412</a:t>
            </a:r>
          </a:p>
          <a:p>
            <a:r>
              <a:rPr lang="en-US" sz="1400" dirty="0"/>
              <a:t>Neighbor Report </a:t>
            </a:r>
            <a:r>
              <a:rPr lang="en-US" sz="1400" dirty="0" err="1"/>
              <a:t>subelements</a:t>
            </a:r>
            <a:r>
              <a:rPr lang="en-US" sz="1400" dirty="0"/>
              <a:t>: 9.4.2.35, Table 9-210</a:t>
            </a:r>
          </a:p>
          <a:p>
            <a:r>
              <a:rPr lang="en-US" sz="1400" dirty="0"/>
              <a:t>FTE </a:t>
            </a:r>
            <a:r>
              <a:rPr lang="en-US" sz="1400" dirty="0" err="1"/>
              <a:t>subelements</a:t>
            </a:r>
            <a:r>
              <a:rPr lang="en-US" sz="1400" dirty="0"/>
              <a:t>: 9.4.2.46, Table 9-219</a:t>
            </a:r>
          </a:p>
          <a:p>
            <a:r>
              <a:rPr lang="en-US" sz="1400" dirty="0"/>
              <a:t>Public Action frames: 9.6.7.1, Table 9-450</a:t>
            </a:r>
          </a:p>
          <a:p>
            <a:r>
              <a:rPr lang="en-US" sz="1400" dirty="0"/>
              <a:t>WMN-Notification Types: 9.6.13.29, Table 9-516</a:t>
            </a:r>
          </a:p>
          <a:p>
            <a:r>
              <a:rPr lang="en-US" sz="1400" dirty="0"/>
              <a:t>Mesh Configuration Active Path: 9.4.2.96.2, Table 9-277</a:t>
            </a:r>
          </a:p>
          <a:p>
            <a:r>
              <a:rPr lang="en-US" sz="1400" dirty="0"/>
              <a:t>TLV encodings: 9.4.4</a:t>
            </a:r>
          </a:p>
          <a:p>
            <a:r>
              <a:rPr lang="en-US" sz="1400" u="sng" dirty="0"/>
              <a:t>KDE Selector Data Type: 12.7.2 </a:t>
            </a:r>
          </a:p>
          <a:p>
            <a:r>
              <a:rPr lang="en-US" sz="1400" dirty="0"/>
              <a:t>Operating classes: Annex E</a:t>
            </a:r>
          </a:p>
          <a:p>
            <a:r>
              <a:rPr lang="en-US" sz="1400" dirty="0"/>
              <a:t>	global, USA, Europe, Japan</a:t>
            </a:r>
          </a:p>
          <a:p>
            <a:r>
              <a:rPr lang="en-US" sz="1400" dirty="0"/>
              <a:t>MIB objects: Annex C</a:t>
            </a:r>
          </a:p>
          <a:p>
            <a:r>
              <a:rPr lang="en-US" sz="1400" dirty="0"/>
              <a:t>	ieee802dot11, dot11smt, dot11phy, dot11mac, dot11StationConfigEntry, dot11OperationEntry, dot11Compliances, dot11Groups</a:t>
            </a:r>
          </a:p>
        </p:txBody>
      </p:sp>
      <p:sp>
        <p:nvSpPr>
          <p:cNvPr id="7" name="Footer Placeholder 6">
            <a:extLst>
              <a:ext uri="{FF2B5EF4-FFF2-40B4-BE49-F238E27FC236}">
                <a16:creationId xmlns:a16="http://schemas.microsoft.com/office/drawing/2014/main" id="{0A4FE555-0E64-4F89-A914-7520FA88A362}"/>
              </a:ext>
            </a:extLst>
          </p:cNvPr>
          <p:cNvSpPr>
            <a:spLocks noGrp="1"/>
          </p:cNvSpPr>
          <p:nvPr>
            <p:ph type="ftr" idx="14"/>
          </p:nvPr>
        </p:nvSpPr>
        <p:spPr/>
        <p:txBody>
          <a:bodyPr/>
          <a:lstStyle/>
          <a:p>
            <a:r>
              <a:rPr lang="en-GB"/>
              <a:t>Emily Qi, Self</a:t>
            </a:r>
            <a:endParaRPr lang="en-GB" dirty="0"/>
          </a:p>
        </p:txBody>
      </p:sp>
      <p:sp>
        <p:nvSpPr>
          <p:cNvPr id="8" name="Slide Number Placeholder 7">
            <a:extLst>
              <a:ext uri="{FF2B5EF4-FFF2-40B4-BE49-F238E27FC236}">
                <a16:creationId xmlns:a16="http://schemas.microsoft.com/office/drawing/2014/main" id="{CE002AD1-3AFB-4898-A652-481DF49EA42D}"/>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9" name="Date Placeholder 8">
            <a:extLst>
              <a:ext uri="{FF2B5EF4-FFF2-40B4-BE49-F238E27FC236}">
                <a16:creationId xmlns:a16="http://schemas.microsoft.com/office/drawing/2014/main" id="{434DE8F3-A5C7-4C43-9757-CD1491B1568A}"/>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4018582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D8605-5C9D-4FCC-9668-221681C3588B}"/>
              </a:ext>
            </a:extLst>
          </p:cNvPr>
          <p:cNvSpPr>
            <a:spLocks noGrp="1"/>
          </p:cNvSpPr>
          <p:nvPr>
            <p:ph type="ctrTitle"/>
          </p:nvPr>
        </p:nvSpPr>
        <p:spPr/>
        <p:txBody>
          <a:bodyPr/>
          <a:lstStyle/>
          <a:p>
            <a:r>
              <a:rPr lang="en-US"/>
              <a:t>ANA</a:t>
            </a:r>
          </a:p>
        </p:txBody>
      </p:sp>
      <p:sp>
        <p:nvSpPr>
          <p:cNvPr id="3" name="Subtitle 2">
            <a:extLst>
              <a:ext uri="{FF2B5EF4-FFF2-40B4-BE49-F238E27FC236}">
                <a16:creationId xmlns:a16="http://schemas.microsoft.com/office/drawing/2014/main" id="{86F0458B-8DF0-46C5-B21F-707A51827568}"/>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9C4C11CD-7B6A-43DA-BB32-B0C345BCE044}"/>
              </a:ext>
            </a:extLst>
          </p:cNvPr>
          <p:cNvSpPr>
            <a:spLocks noGrp="1"/>
          </p:cNvSpPr>
          <p:nvPr>
            <p:ph type="ftr" idx="11"/>
          </p:nvPr>
        </p:nvSpPr>
        <p:spPr/>
        <p:txBody>
          <a:bodyPr/>
          <a:lstStyle/>
          <a:p>
            <a:r>
              <a:rPr lang="en-GB"/>
              <a:t>Robert Stacey, Intel</a:t>
            </a:r>
          </a:p>
        </p:txBody>
      </p:sp>
      <p:sp>
        <p:nvSpPr>
          <p:cNvPr id="8" name="Slide Number Placeholder 7">
            <a:extLst>
              <a:ext uri="{FF2B5EF4-FFF2-40B4-BE49-F238E27FC236}">
                <a16:creationId xmlns:a16="http://schemas.microsoft.com/office/drawing/2014/main" id="{86F700C3-7456-461D-A930-66FD8404883F}"/>
              </a:ext>
            </a:extLst>
          </p:cNvPr>
          <p:cNvSpPr>
            <a:spLocks noGrp="1"/>
          </p:cNvSpPr>
          <p:nvPr>
            <p:ph type="sldNum" idx="12"/>
          </p:nvPr>
        </p:nvSpPr>
        <p:spPr/>
        <p:txBody>
          <a:bodyPr/>
          <a:lstStyle/>
          <a:p>
            <a:r>
              <a:rPr lang="en-GB"/>
              <a:t>Slide </a:t>
            </a:r>
            <a:fld id="{DE40C9FC-4879-4F20-9ECA-A574A90476B7}" type="slidenum">
              <a:rPr lang="en-GB" smtClean="0"/>
              <a:pPr/>
              <a:t>11</a:t>
            </a:fld>
            <a:endParaRPr lang="en-GB"/>
          </a:p>
        </p:txBody>
      </p:sp>
      <p:sp>
        <p:nvSpPr>
          <p:cNvPr id="9" name="Date Placeholder 8">
            <a:extLst>
              <a:ext uri="{FF2B5EF4-FFF2-40B4-BE49-F238E27FC236}">
                <a16:creationId xmlns:a16="http://schemas.microsoft.com/office/drawing/2014/main" id="{FCBF1567-8AA7-463E-8D7E-740B12E6A0E8}"/>
              </a:ext>
            </a:extLst>
          </p:cNvPr>
          <p:cNvSpPr>
            <a:spLocks noGrp="1"/>
          </p:cNvSpPr>
          <p:nvPr>
            <p:ph type="dt" idx="10"/>
          </p:nvPr>
        </p:nvSpPr>
        <p:spPr/>
        <p:txBody>
          <a:bodyPr/>
          <a:lstStyle/>
          <a:p>
            <a:r>
              <a:rPr lang="en-US"/>
              <a:t>January 2025</a:t>
            </a:r>
            <a:endParaRPr lang="en-GB"/>
          </a:p>
        </p:txBody>
      </p:sp>
    </p:spTree>
    <p:extLst>
      <p:ext uri="{BB962C8B-B14F-4D97-AF65-F5344CB8AC3E}">
        <p14:creationId xmlns:p14="http://schemas.microsoft.com/office/powerpoint/2010/main" val="2809899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D5A2F-6111-46E0-A28E-AE577076211B}"/>
              </a:ext>
            </a:extLst>
          </p:cNvPr>
          <p:cNvSpPr>
            <a:spLocks noGrp="1"/>
          </p:cNvSpPr>
          <p:nvPr>
            <p:ph type="ctrTitle"/>
          </p:nvPr>
        </p:nvSpPr>
        <p:spPr/>
        <p:txBody>
          <a:bodyPr/>
          <a:lstStyle/>
          <a:p>
            <a:r>
              <a:rPr lang="en-US"/>
              <a:t>AIML SC (AI and ML)</a:t>
            </a:r>
          </a:p>
        </p:txBody>
      </p:sp>
      <p:sp>
        <p:nvSpPr>
          <p:cNvPr id="3" name="Subtitle 2">
            <a:extLst>
              <a:ext uri="{FF2B5EF4-FFF2-40B4-BE49-F238E27FC236}">
                <a16:creationId xmlns:a16="http://schemas.microsoft.com/office/drawing/2014/main" id="{9BFCB3C9-AA79-4775-A75F-0C84E140DB5A}"/>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D25C131A-7DA5-42CE-8D09-1DA9BBE75498}"/>
              </a:ext>
            </a:extLst>
          </p:cNvPr>
          <p:cNvSpPr>
            <a:spLocks noGrp="1"/>
          </p:cNvSpPr>
          <p:nvPr>
            <p:ph type="ftr" idx="11"/>
          </p:nvPr>
        </p:nvSpPr>
        <p:spPr/>
        <p:txBody>
          <a:bodyPr/>
          <a:lstStyle/>
          <a:p>
            <a:r>
              <a:rPr lang="en-GB"/>
              <a:t>Xiaofei Wang, InterDigital</a:t>
            </a:r>
          </a:p>
        </p:txBody>
      </p:sp>
      <p:sp>
        <p:nvSpPr>
          <p:cNvPr id="8" name="Slide Number Placeholder 7">
            <a:extLst>
              <a:ext uri="{FF2B5EF4-FFF2-40B4-BE49-F238E27FC236}">
                <a16:creationId xmlns:a16="http://schemas.microsoft.com/office/drawing/2014/main" id="{502466A0-ECA0-438D-85A8-E5709B742E63}"/>
              </a:ext>
            </a:extLst>
          </p:cNvPr>
          <p:cNvSpPr>
            <a:spLocks noGrp="1"/>
          </p:cNvSpPr>
          <p:nvPr>
            <p:ph type="sldNum" idx="12"/>
          </p:nvPr>
        </p:nvSpPr>
        <p:spPr/>
        <p:txBody>
          <a:bodyPr/>
          <a:lstStyle/>
          <a:p>
            <a:r>
              <a:rPr lang="en-GB"/>
              <a:t>Slide </a:t>
            </a:r>
            <a:fld id="{DE40C9FC-4879-4F20-9ECA-A574A90476B7}" type="slidenum">
              <a:rPr lang="en-GB" smtClean="0"/>
              <a:pPr/>
              <a:t>12</a:t>
            </a:fld>
            <a:endParaRPr lang="en-GB"/>
          </a:p>
        </p:txBody>
      </p:sp>
      <p:sp>
        <p:nvSpPr>
          <p:cNvPr id="9" name="Date Placeholder 8">
            <a:extLst>
              <a:ext uri="{FF2B5EF4-FFF2-40B4-BE49-F238E27FC236}">
                <a16:creationId xmlns:a16="http://schemas.microsoft.com/office/drawing/2014/main" id="{DE19516B-CA2C-4EE7-A3D3-9B4DB75BFE9E}"/>
              </a:ext>
            </a:extLst>
          </p:cNvPr>
          <p:cNvSpPr>
            <a:spLocks noGrp="1"/>
          </p:cNvSpPr>
          <p:nvPr>
            <p:ph type="dt" idx="10"/>
          </p:nvPr>
        </p:nvSpPr>
        <p:spPr/>
        <p:txBody>
          <a:bodyPr/>
          <a:lstStyle/>
          <a:p>
            <a:r>
              <a:rPr lang="en-US"/>
              <a:t>January 2025</a:t>
            </a:r>
            <a:endParaRPr lang="en-GB"/>
          </a:p>
        </p:txBody>
      </p:sp>
    </p:spTree>
    <p:extLst>
      <p:ext uri="{BB962C8B-B14F-4D97-AF65-F5344CB8AC3E}">
        <p14:creationId xmlns:p14="http://schemas.microsoft.com/office/powerpoint/2010/main" val="4251959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64691-56F7-471A-BD24-E577AEFBE2C5}"/>
              </a:ext>
            </a:extLst>
          </p:cNvPr>
          <p:cNvSpPr>
            <a:spLocks noGrp="1"/>
          </p:cNvSpPr>
          <p:nvPr>
            <p:ph type="ctrTitle"/>
          </p:nvPr>
        </p:nvSpPr>
        <p:spPr/>
        <p:txBody>
          <a:bodyPr/>
          <a:lstStyle/>
          <a:p>
            <a:r>
              <a:rPr lang="en-US"/>
              <a:t>ARC SC (Architecture)</a:t>
            </a:r>
          </a:p>
        </p:txBody>
      </p:sp>
      <p:sp>
        <p:nvSpPr>
          <p:cNvPr id="3" name="Subtitle 2">
            <a:extLst>
              <a:ext uri="{FF2B5EF4-FFF2-40B4-BE49-F238E27FC236}">
                <a16:creationId xmlns:a16="http://schemas.microsoft.com/office/drawing/2014/main" id="{10686A1A-09A0-4EBA-96B9-3EB2F2E09063}"/>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8A699B2B-EDB8-4108-98EB-518D25E1E757}"/>
              </a:ext>
            </a:extLst>
          </p:cNvPr>
          <p:cNvSpPr>
            <a:spLocks noGrp="1"/>
          </p:cNvSpPr>
          <p:nvPr>
            <p:ph type="ftr" idx="11"/>
          </p:nvPr>
        </p:nvSpPr>
        <p:spPr/>
        <p:txBody>
          <a:bodyPr/>
          <a:lstStyle/>
          <a:p>
            <a:r>
              <a:rPr lang="en-GB"/>
              <a:t>Mark Hamilton, Ruckus/CommScope</a:t>
            </a:r>
          </a:p>
        </p:txBody>
      </p:sp>
      <p:sp>
        <p:nvSpPr>
          <p:cNvPr id="8" name="Slide Number Placeholder 7">
            <a:extLst>
              <a:ext uri="{FF2B5EF4-FFF2-40B4-BE49-F238E27FC236}">
                <a16:creationId xmlns:a16="http://schemas.microsoft.com/office/drawing/2014/main" id="{3D464A22-0535-4E3F-A356-33084C82125D}"/>
              </a:ext>
            </a:extLst>
          </p:cNvPr>
          <p:cNvSpPr>
            <a:spLocks noGrp="1"/>
          </p:cNvSpPr>
          <p:nvPr>
            <p:ph type="sldNum" idx="12"/>
          </p:nvPr>
        </p:nvSpPr>
        <p:spPr/>
        <p:txBody>
          <a:bodyPr/>
          <a:lstStyle/>
          <a:p>
            <a:r>
              <a:rPr lang="en-GB"/>
              <a:t>Slide </a:t>
            </a:r>
            <a:fld id="{DE40C9FC-4879-4F20-9ECA-A574A90476B7}" type="slidenum">
              <a:rPr lang="en-GB" smtClean="0"/>
              <a:pPr/>
              <a:t>13</a:t>
            </a:fld>
            <a:endParaRPr lang="en-GB"/>
          </a:p>
        </p:txBody>
      </p:sp>
      <p:sp>
        <p:nvSpPr>
          <p:cNvPr id="9" name="Date Placeholder 8">
            <a:extLst>
              <a:ext uri="{FF2B5EF4-FFF2-40B4-BE49-F238E27FC236}">
                <a16:creationId xmlns:a16="http://schemas.microsoft.com/office/drawing/2014/main" id="{4B7254CC-8634-4534-A88A-E927B8D87694}"/>
              </a:ext>
            </a:extLst>
          </p:cNvPr>
          <p:cNvSpPr>
            <a:spLocks noGrp="1"/>
          </p:cNvSpPr>
          <p:nvPr>
            <p:ph type="dt" idx="10"/>
          </p:nvPr>
        </p:nvSpPr>
        <p:spPr/>
        <p:txBody>
          <a:bodyPr/>
          <a:lstStyle/>
          <a:p>
            <a:r>
              <a:rPr lang="en-US"/>
              <a:t>January 2025</a:t>
            </a:r>
            <a:endParaRPr lang="en-GB"/>
          </a:p>
        </p:txBody>
      </p:sp>
    </p:spTree>
    <p:extLst>
      <p:ext uri="{BB962C8B-B14F-4D97-AF65-F5344CB8AC3E}">
        <p14:creationId xmlns:p14="http://schemas.microsoft.com/office/powerpoint/2010/main" val="3620974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35629-5DFF-451A-BFF5-6CB7C41F6C72}"/>
              </a:ext>
            </a:extLst>
          </p:cNvPr>
          <p:cNvSpPr>
            <a:spLocks noGrp="1"/>
          </p:cNvSpPr>
          <p:nvPr>
            <p:ph type="ctrTitle"/>
          </p:nvPr>
        </p:nvSpPr>
        <p:spPr/>
        <p:txBody>
          <a:bodyPr/>
          <a:lstStyle/>
          <a:p>
            <a:r>
              <a:rPr lang="en-US"/>
              <a:t>Coex SC (Coexistence)</a:t>
            </a:r>
          </a:p>
        </p:txBody>
      </p:sp>
      <p:sp>
        <p:nvSpPr>
          <p:cNvPr id="3" name="Subtitle 2">
            <a:extLst>
              <a:ext uri="{FF2B5EF4-FFF2-40B4-BE49-F238E27FC236}">
                <a16:creationId xmlns:a16="http://schemas.microsoft.com/office/drawing/2014/main" id="{7A90E0A9-14D6-4B1A-884D-3C5303FD1F49}"/>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1A7C4CC5-F71D-4E09-92BE-A6B3B85179CF}"/>
              </a:ext>
            </a:extLst>
          </p:cNvPr>
          <p:cNvSpPr>
            <a:spLocks noGrp="1"/>
          </p:cNvSpPr>
          <p:nvPr>
            <p:ph type="ftr" idx="11"/>
          </p:nvPr>
        </p:nvSpPr>
        <p:spPr/>
        <p:txBody>
          <a:bodyPr/>
          <a:lstStyle/>
          <a:p>
            <a:r>
              <a:rPr lang="en-GB"/>
              <a:t>Marc Emmelmann, Self</a:t>
            </a:r>
          </a:p>
        </p:txBody>
      </p:sp>
      <p:sp>
        <p:nvSpPr>
          <p:cNvPr id="8" name="Slide Number Placeholder 7">
            <a:extLst>
              <a:ext uri="{FF2B5EF4-FFF2-40B4-BE49-F238E27FC236}">
                <a16:creationId xmlns:a16="http://schemas.microsoft.com/office/drawing/2014/main" id="{4E0CDA98-268E-4688-BE62-34EF8E07EB0E}"/>
              </a:ext>
            </a:extLst>
          </p:cNvPr>
          <p:cNvSpPr>
            <a:spLocks noGrp="1"/>
          </p:cNvSpPr>
          <p:nvPr>
            <p:ph type="sldNum" idx="12"/>
          </p:nvPr>
        </p:nvSpPr>
        <p:spPr/>
        <p:txBody>
          <a:bodyPr/>
          <a:lstStyle/>
          <a:p>
            <a:r>
              <a:rPr lang="en-GB"/>
              <a:t>Slide </a:t>
            </a:r>
            <a:fld id="{DE40C9FC-4879-4F20-9ECA-A574A90476B7}" type="slidenum">
              <a:rPr lang="en-GB" smtClean="0"/>
              <a:pPr/>
              <a:t>14</a:t>
            </a:fld>
            <a:endParaRPr lang="en-GB"/>
          </a:p>
        </p:txBody>
      </p:sp>
      <p:sp>
        <p:nvSpPr>
          <p:cNvPr id="9" name="Date Placeholder 8">
            <a:extLst>
              <a:ext uri="{FF2B5EF4-FFF2-40B4-BE49-F238E27FC236}">
                <a16:creationId xmlns:a16="http://schemas.microsoft.com/office/drawing/2014/main" id="{AADCD4D5-F700-4EA7-B767-DF5D65A15429}"/>
              </a:ext>
            </a:extLst>
          </p:cNvPr>
          <p:cNvSpPr>
            <a:spLocks noGrp="1"/>
          </p:cNvSpPr>
          <p:nvPr>
            <p:ph type="dt" idx="10"/>
          </p:nvPr>
        </p:nvSpPr>
        <p:spPr/>
        <p:txBody>
          <a:bodyPr/>
          <a:lstStyle/>
          <a:p>
            <a:r>
              <a:rPr lang="en-US"/>
              <a:t>January 2025</a:t>
            </a:r>
            <a:endParaRPr lang="en-GB"/>
          </a:p>
        </p:txBody>
      </p:sp>
    </p:spTree>
    <p:extLst>
      <p:ext uri="{BB962C8B-B14F-4D97-AF65-F5344CB8AC3E}">
        <p14:creationId xmlns:p14="http://schemas.microsoft.com/office/powerpoint/2010/main" val="2713942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71219-37F6-4480-9827-9DEACDFC8536}"/>
              </a:ext>
            </a:extLst>
          </p:cNvPr>
          <p:cNvSpPr>
            <a:spLocks noGrp="1"/>
          </p:cNvSpPr>
          <p:nvPr>
            <p:ph type="ctrTitle"/>
          </p:nvPr>
        </p:nvSpPr>
        <p:spPr/>
        <p:txBody>
          <a:bodyPr/>
          <a:lstStyle/>
          <a:p>
            <a:r>
              <a:rPr lang="en-US"/>
              <a:t>PAR Review SC</a:t>
            </a:r>
          </a:p>
        </p:txBody>
      </p:sp>
      <p:sp>
        <p:nvSpPr>
          <p:cNvPr id="3" name="Subtitle 2">
            <a:extLst>
              <a:ext uri="{FF2B5EF4-FFF2-40B4-BE49-F238E27FC236}">
                <a16:creationId xmlns:a16="http://schemas.microsoft.com/office/drawing/2014/main" id="{38C124C1-55A7-4AA0-8D2F-6FE7554658E7}"/>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CABA7247-1C8D-48EC-A92A-8777F2F97639}"/>
              </a:ext>
            </a:extLst>
          </p:cNvPr>
          <p:cNvSpPr>
            <a:spLocks noGrp="1"/>
          </p:cNvSpPr>
          <p:nvPr>
            <p:ph type="ftr" idx="11"/>
          </p:nvPr>
        </p:nvSpPr>
        <p:spPr/>
        <p:txBody>
          <a:bodyPr/>
          <a:lstStyle/>
          <a:p>
            <a:r>
              <a:rPr lang="en-GB"/>
              <a:t>Jon Rosdahl, Qualcomm</a:t>
            </a:r>
          </a:p>
        </p:txBody>
      </p:sp>
      <p:sp>
        <p:nvSpPr>
          <p:cNvPr id="8" name="Slide Number Placeholder 7">
            <a:extLst>
              <a:ext uri="{FF2B5EF4-FFF2-40B4-BE49-F238E27FC236}">
                <a16:creationId xmlns:a16="http://schemas.microsoft.com/office/drawing/2014/main" id="{9CCA83F5-CECB-44D6-ABC4-A475BF1099DE}"/>
              </a:ext>
            </a:extLst>
          </p:cNvPr>
          <p:cNvSpPr>
            <a:spLocks noGrp="1"/>
          </p:cNvSpPr>
          <p:nvPr>
            <p:ph type="sldNum" idx="12"/>
          </p:nvPr>
        </p:nvSpPr>
        <p:spPr/>
        <p:txBody>
          <a:bodyPr/>
          <a:lstStyle/>
          <a:p>
            <a:r>
              <a:rPr lang="en-GB"/>
              <a:t>Slide </a:t>
            </a:r>
            <a:fld id="{DE40C9FC-4879-4F20-9ECA-A574A90476B7}" type="slidenum">
              <a:rPr lang="en-GB" smtClean="0"/>
              <a:pPr/>
              <a:t>15</a:t>
            </a:fld>
            <a:endParaRPr lang="en-GB"/>
          </a:p>
        </p:txBody>
      </p:sp>
      <p:sp>
        <p:nvSpPr>
          <p:cNvPr id="9" name="Date Placeholder 8">
            <a:extLst>
              <a:ext uri="{FF2B5EF4-FFF2-40B4-BE49-F238E27FC236}">
                <a16:creationId xmlns:a16="http://schemas.microsoft.com/office/drawing/2014/main" id="{A6A60FF9-7565-4091-8AB4-12137E19D57B}"/>
              </a:ext>
            </a:extLst>
          </p:cNvPr>
          <p:cNvSpPr>
            <a:spLocks noGrp="1"/>
          </p:cNvSpPr>
          <p:nvPr>
            <p:ph type="dt" idx="10"/>
          </p:nvPr>
        </p:nvSpPr>
        <p:spPr/>
        <p:txBody>
          <a:bodyPr/>
          <a:lstStyle/>
          <a:p>
            <a:r>
              <a:rPr lang="en-US"/>
              <a:t>January 2025</a:t>
            </a:r>
            <a:endParaRPr lang="en-GB"/>
          </a:p>
        </p:txBody>
      </p:sp>
    </p:spTree>
    <p:extLst>
      <p:ext uri="{BB962C8B-B14F-4D97-AF65-F5344CB8AC3E}">
        <p14:creationId xmlns:p14="http://schemas.microsoft.com/office/powerpoint/2010/main" val="851424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23DC9-821C-49C8-92CD-7801EA528505}"/>
              </a:ext>
            </a:extLst>
          </p:cNvPr>
          <p:cNvSpPr>
            <a:spLocks noGrp="1"/>
          </p:cNvSpPr>
          <p:nvPr>
            <p:ph type="ctrTitle"/>
          </p:nvPr>
        </p:nvSpPr>
        <p:spPr/>
        <p:txBody>
          <a:bodyPr/>
          <a:lstStyle/>
          <a:p>
            <a:r>
              <a:rPr lang="en-US"/>
              <a:t>WNG SC (Wireless Next Generation)</a:t>
            </a:r>
          </a:p>
        </p:txBody>
      </p:sp>
      <p:sp>
        <p:nvSpPr>
          <p:cNvPr id="3" name="Subtitle 2">
            <a:extLst>
              <a:ext uri="{FF2B5EF4-FFF2-40B4-BE49-F238E27FC236}">
                <a16:creationId xmlns:a16="http://schemas.microsoft.com/office/drawing/2014/main" id="{779B7A34-3830-49B7-8125-2C70646CFEA7}"/>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CF555DB4-572F-4F7A-9B56-5F12CA794B6A}"/>
              </a:ext>
            </a:extLst>
          </p:cNvPr>
          <p:cNvSpPr>
            <a:spLocks noGrp="1"/>
          </p:cNvSpPr>
          <p:nvPr>
            <p:ph type="ftr" idx="11"/>
          </p:nvPr>
        </p:nvSpPr>
        <p:spPr/>
        <p:txBody>
          <a:bodyPr/>
          <a:lstStyle/>
          <a:p>
            <a:r>
              <a:rPr lang="en-GB"/>
              <a:t>Jim Lansford, Farafir SRL</a:t>
            </a:r>
          </a:p>
        </p:txBody>
      </p:sp>
      <p:sp>
        <p:nvSpPr>
          <p:cNvPr id="8" name="Slide Number Placeholder 7">
            <a:extLst>
              <a:ext uri="{FF2B5EF4-FFF2-40B4-BE49-F238E27FC236}">
                <a16:creationId xmlns:a16="http://schemas.microsoft.com/office/drawing/2014/main" id="{8CB5A6E4-EB5B-4A12-B593-8B017D235835}"/>
              </a:ext>
            </a:extLst>
          </p:cNvPr>
          <p:cNvSpPr>
            <a:spLocks noGrp="1"/>
          </p:cNvSpPr>
          <p:nvPr>
            <p:ph type="sldNum" idx="12"/>
          </p:nvPr>
        </p:nvSpPr>
        <p:spPr/>
        <p:txBody>
          <a:bodyPr/>
          <a:lstStyle/>
          <a:p>
            <a:r>
              <a:rPr lang="en-GB"/>
              <a:t>Slide </a:t>
            </a:r>
            <a:fld id="{DE40C9FC-4879-4F20-9ECA-A574A90476B7}" type="slidenum">
              <a:rPr lang="en-GB" smtClean="0"/>
              <a:pPr/>
              <a:t>16</a:t>
            </a:fld>
            <a:endParaRPr lang="en-GB"/>
          </a:p>
        </p:txBody>
      </p:sp>
      <p:sp>
        <p:nvSpPr>
          <p:cNvPr id="9" name="Date Placeholder 8">
            <a:extLst>
              <a:ext uri="{FF2B5EF4-FFF2-40B4-BE49-F238E27FC236}">
                <a16:creationId xmlns:a16="http://schemas.microsoft.com/office/drawing/2014/main" id="{FBB62D5A-A04E-4407-AC4B-6B865EB3A8DD}"/>
              </a:ext>
            </a:extLst>
          </p:cNvPr>
          <p:cNvSpPr>
            <a:spLocks noGrp="1"/>
          </p:cNvSpPr>
          <p:nvPr>
            <p:ph type="dt" idx="10"/>
          </p:nvPr>
        </p:nvSpPr>
        <p:spPr/>
        <p:txBody>
          <a:bodyPr/>
          <a:lstStyle/>
          <a:p>
            <a:r>
              <a:rPr lang="en-US"/>
              <a:t>January 2025</a:t>
            </a:r>
            <a:endParaRPr lang="en-GB"/>
          </a:p>
        </p:txBody>
      </p:sp>
    </p:spTree>
    <p:extLst>
      <p:ext uri="{BB962C8B-B14F-4D97-AF65-F5344CB8AC3E}">
        <p14:creationId xmlns:p14="http://schemas.microsoft.com/office/powerpoint/2010/main" val="94379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AD80D-CE89-4C85-A02A-C854D8C2E37E}"/>
              </a:ext>
            </a:extLst>
          </p:cNvPr>
          <p:cNvSpPr>
            <a:spLocks noGrp="1"/>
          </p:cNvSpPr>
          <p:nvPr>
            <p:ph type="ctrTitle"/>
          </p:nvPr>
        </p:nvSpPr>
        <p:spPr/>
        <p:txBody>
          <a:bodyPr/>
          <a:lstStyle/>
          <a:p>
            <a:r>
              <a:rPr lang="en-US"/>
              <a:t>JTC1 802 SC</a:t>
            </a:r>
          </a:p>
        </p:txBody>
      </p:sp>
      <p:sp>
        <p:nvSpPr>
          <p:cNvPr id="3" name="Subtitle 2">
            <a:extLst>
              <a:ext uri="{FF2B5EF4-FFF2-40B4-BE49-F238E27FC236}">
                <a16:creationId xmlns:a16="http://schemas.microsoft.com/office/drawing/2014/main" id="{F1A29896-8290-4BD7-8B26-3AD8641C93FC}"/>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195D1FE8-5B85-4089-BEBF-CB44E0DE70EC}"/>
              </a:ext>
            </a:extLst>
          </p:cNvPr>
          <p:cNvSpPr>
            <a:spLocks noGrp="1"/>
          </p:cNvSpPr>
          <p:nvPr>
            <p:ph type="ftr" idx="11"/>
          </p:nvPr>
        </p:nvSpPr>
        <p:spPr/>
        <p:txBody>
          <a:bodyPr/>
          <a:lstStyle/>
          <a:p>
            <a:r>
              <a:rPr lang="en-GB"/>
              <a:t>Peter Yee, AKAYLA</a:t>
            </a:r>
          </a:p>
        </p:txBody>
      </p:sp>
      <p:sp>
        <p:nvSpPr>
          <p:cNvPr id="8" name="Slide Number Placeholder 7">
            <a:extLst>
              <a:ext uri="{FF2B5EF4-FFF2-40B4-BE49-F238E27FC236}">
                <a16:creationId xmlns:a16="http://schemas.microsoft.com/office/drawing/2014/main" id="{AF069D8E-C730-418F-B242-2B7980CEC303}"/>
              </a:ext>
            </a:extLst>
          </p:cNvPr>
          <p:cNvSpPr>
            <a:spLocks noGrp="1"/>
          </p:cNvSpPr>
          <p:nvPr>
            <p:ph type="sldNum" idx="12"/>
          </p:nvPr>
        </p:nvSpPr>
        <p:spPr/>
        <p:txBody>
          <a:bodyPr/>
          <a:lstStyle/>
          <a:p>
            <a:r>
              <a:rPr lang="en-GB"/>
              <a:t>Slide </a:t>
            </a:r>
            <a:fld id="{DE40C9FC-4879-4F20-9ECA-A574A90476B7}" type="slidenum">
              <a:rPr lang="en-GB" smtClean="0"/>
              <a:pPr/>
              <a:t>17</a:t>
            </a:fld>
            <a:endParaRPr lang="en-GB"/>
          </a:p>
        </p:txBody>
      </p:sp>
      <p:sp>
        <p:nvSpPr>
          <p:cNvPr id="9" name="Date Placeholder 8">
            <a:extLst>
              <a:ext uri="{FF2B5EF4-FFF2-40B4-BE49-F238E27FC236}">
                <a16:creationId xmlns:a16="http://schemas.microsoft.com/office/drawing/2014/main" id="{276EB9F8-3ED7-434C-A7A9-C92D9B9C6BCC}"/>
              </a:ext>
            </a:extLst>
          </p:cNvPr>
          <p:cNvSpPr>
            <a:spLocks noGrp="1"/>
          </p:cNvSpPr>
          <p:nvPr>
            <p:ph type="dt" idx="10"/>
          </p:nvPr>
        </p:nvSpPr>
        <p:spPr/>
        <p:txBody>
          <a:bodyPr/>
          <a:lstStyle/>
          <a:p>
            <a:r>
              <a:rPr lang="en-US"/>
              <a:t>January 2025</a:t>
            </a:r>
            <a:endParaRPr lang="en-GB"/>
          </a:p>
        </p:txBody>
      </p:sp>
    </p:spTree>
    <p:extLst>
      <p:ext uri="{BB962C8B-B14F-4D97-AF65-F5344CB8AC3E}">
        <p14:creationId xmlns:p14="http://schemas.microsoft.com/office/powerpoint/2010/main" val="1512229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522A0-6C19-4902-B566-07622160AE16}"/>
              </a:ext>
            </a:extLst>
          </p:cNvPr>
          <p:cNvSpPr>
            <a:spLocks noGrp="1"/>
          </p:cNvSpPr>
          <p:nvPr>
            <p:ph type="ctrTitle"/>
          </p:nvPr>
        </p:nvSpPr>
        <p:spPr/>
        <p:txBody>
          <a:bodyPr/>
          <a:lstStyle/>
          <a:p>
            <a:r>
              <a:rPr lang="en-US"/>
              <a:t>TGmf (Maintenance)</a:t>
            </a:r>
          </a:p>
        </p:txBody>
      </p:sp>
      <p:sp>
        <p:nvSpPr>
          <p:cNvPr id="3" name="Subtitle 2">
            <a:extLst>
              <a:ext uri="{FF2B5EF4-FFF2-40B4-BE49-F238E27FC236}">
                <a16:creationId xmlns:a16="http://schemas.microsoft.com/office/drawing/2014/main" id="{423FDB90-1D36-4D1D-9DB2-40503D673674}"/>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3A03381A-1D47-4266-8D5A-FAC60D4B85BE}"/>
              </a:ext>
            </a:extLst>
          </p:cNvPr>
          <p:cNvSpPr>
            <a:spLocks noGrp="1"/>
          </p:cNvSpPr>
          <p:nvPr>
            <p:ph type="ftr" idx="11"/>
          </p:nvPr>
        </p:nvSpPr>
        <p:spPr/>
        <p:txBody>
          <a:bodyPr/>
          <a:lstStyle/>
          <a:p>
            <a:r>
              <a:rPr lang="en-GB"/>
              <a:t>Michael Montemurro, Huawei</a:t>
            </a:r>
          </a:p>
        </p:txBody>
      </p:sp>
      <p:sp>
        <p:nvSpPr>
          <p:cNvPr id="8" name="Slide Number Placeholder 7">
            <a:extLst>
              <a:ext uri="{FF2B5EF4-FFF2-40B4-BE49-F238E27FC236}">
                <a16:creationId xmlns:a16="http://schemas.microsoft.com/office/drawing/2014/main" id="{9FDC3AEF-BCD3-4DC2-B597-A85784D8BD7E}"/>
              </a:ext>
            </a:extLst>
          </p:cNvPr>
          <p:cNvSpPr>
            <a:spLocks noGrp="1"/>
          </p:cNvSpPr>
          <p:nvPr>
            <p:ph type="sldNum" idx="12"/>
          </p:nvPr>
        </p:nvSpPr>
        <p:spPr/>
        <p:txBody>
          <a:bodyPr/>
          <a:lstStyle/>
          <a:p>
            <a:r>
              <a:rPr lang="en-GB"/>
              <a:t>Slide </a:t>
            </a:r>
            <a:fld id="{DE40C9FC-4879-4F20-9ECA-A574A90476B7}" type="slidenum">
              <a:rPr lang="en-GB" smtClean="0"/>
              <a:pPr/>
              <a:t>18</a:t>
            </a:fld>
            <a:endParaRPr lang="en-GB"/>
          </a:p>
        </p:txBody>
      </p:sp>
      <p:sp>
        <p:nvSpPr>
          <p:cNvPr id="9" name="Date Placeholder 8">
            <a:extLst>
              <a:ext uri="{FF2B5EF4-FFF2-40B4-BE49-F238E27FC236}">
                <a16:creationId xmlns:a16="http://schemas.microsoft.com/office/drawing/2014/main" id="{7E268EAE-D91F-4A8D-B507-3AF2440F77C7}"/>
              </a:ext>
            </a:extLst>
          </p:cNvPr>
          <p:cNvSpPr>
            <a:spLocks noGrp="1"/>
          </p:cNvSpPr>
          <p:nvPr>
            <p:ph type="dt" idx="10"/>
          </p:nvPr>
        </p:nvSpPr>
        <p:spPr/>
        <p:txBody>
          <a:bodyPr/>
          <a:lstStyle/>
          <a:p>
            <a:r>
              <a:rPr lang="en-US"/>
              <a:t>January 2025</a:t>
            </a:r>
            <a:endParaRPr lang="en-GB"/>
          </a:p>
        </p:txBody>
      </p:sp>
    </p:spTree>
    <p:extLst>
      <p:ext uri="{BB962C8B-B14F-4D97-AF65-F5344CB8AC3E}">
        <p14:creationId xmlns:p14="http://schemas.microsoft.com/office/powerpoint/2010/main" val="626967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bwMode="auto">
          <a:xfrm>
            <a:off x="2209800" y="9144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pPr lvl="0" defTabSz="914400">
              <a:buClrTx/>
              <a:buSzTx/>
              <a:defRPr/>
            </a:pPr>
            <a:r>
              <a:rPr kumimoji="0" lang="en-US" altLang="zh-CN" sz="2800" b="1" i="0" u="none" strike="noStrike" kern="0" cap="none" spc="0" normalizeH="0" baseline="0" noProof="0" dirty="0">
                <a:ln>
                  <a:noFill/>
                </a:ln>
                <a:solidFill>
                  <a:srgbClr val="000000"/>
                </a:solidFill>
                <a:effectLst/>
                <a:uLnTx/>
                <a:uFillTx/>
                <a:latin typeface="Times New Roman"/>
                <a:ea typeface="+mj-ea"/>
                <a:cs typeface="+mj-cs"/>
              </a:rPr>
              <a:t>Task Group BF</a:t>
            </a:r>
            <a:b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br>
            <a:r>
              <a:rPr lang="en-US" altLang="zh-CN" sz="2800" kern="0" dirty="0">
                <a:solidFill>
                  <a:srgbClr val="0000FF"/>
                </a:solidFill>
              </a:rPr>
              <a:t>January </a:t>
            </a:r>
            <a: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t>2025 Closing Report</a:t>
            </a:r>
            <a:endParaRPr kumimoji="0" lang="en-US" sz="2800" b="1" i="0" u="none" strike="sngStrike" kern="0" cap="none" spc="0" normalizeH="0" baseline="0" noProof="0" dirty="0">
              <a:ln>
                <a:noFill/>
              </a:ln>
              <a:solidFill>
                <a:srgbClr val="FF0000"/>
              </a:solidFill>
              <a:effectLst/>
              <a:uLnTx/>
              <a:uFillTx/>
              <a:latin typeface="Times New Roman"/>
              <a:ea typeface="+mj-ea"/>
              <a:cs typeface="+mj-cs"/>
            </a:endParaRPr>
          </a:p>
        </p:txBody>
      </p:sp>
      <p:sp>
        <p:nvSpPr>
          <p:cNvPr id="16" name="Rectangle 6"/>
          <p:cNvSpPr txBox="1">
            <a:spLocks noChangeArrowheads="1"/>
          </p:cNvSpPr>
          <p:nvPr/>
        </p:nvSpPr>
        <p:spPr bwMode="auto">
          <a:xfrm>
            <a:off x="2209800" y="2515232"/>
            <a:ext cx="7772400" cy="532769"/>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Times New Roman"/>
                <a:ea typeface="+mn-ea"/>
                <a:cs typeface="+mn-cs"/>
              </a:rPr>
              <a:t>Date:</a:t>
            </a:r>
            <a:r>
              <a:rPr kumimoji="0" lang="en-US" sz="2000" b="0" i="0" u="none" strike="noStrike" kern="0" cap="none" spc="0" normalizeH="0" baseline="0" noProof="0" dirty="0">
                <a:ln>
                  <a:noFill/>
                </a:ln>
                <a:solidFill>
                  <a:srgbClr val="000000"/>
                </a:solidFill>
                <a:effectLst/>
                <a:uLnTx/>
                <a:uFillTx/>
                <a:latin typeface="Times New Roman"/>
                <a:ea typeface="+mn-ea"/>
                <a:cs typeface="+mn-cs"/>
              </a:rPr>
              <a:t> 2025-01-15</a:t>
            </a:r>
          </a:p>
        </p:txBody>
      </p:sp>
      <p:sp>
        <p:nvSpPr>
          <p:cNvPr id="17" name="Rectangle 12"/>
          <p:cNvSpPr>
            <a:spLocks noChangeArrowheads="1"/>
          </p:cNvSpPr>
          <p:nvPr/>
        </p:nvSpPr>
        <p:spPr bwMode="auto">
          <a:xfrm>
            <a:off x="2209801" y="2614489"/>
            <a:ext cx="1368339" cy="250021"/>
          </a:xfrm>
          <a:prstGeom prst="rect">
            <a:avLst/>
          </a:prstGeom>
          <a:noFill/>
          <a:ln w="9525">
            <a:noFill/>
            <a:miter lim="800000"/>
            <a:headEnd/>
            <a:tailEnd/>
          </a:ln>
        </p:spPr>
        <p:txBody>
          <a:bodyPr lIns="92075" tIns="46038" rIns="92075" bIns="46038"/>
          <a:lstStyle/>
          <a:p>
            <a:pPr marL="342900" indent="-342900" defTabSz="914400">
              <a:spcBef>
                <a:spcPct val="20000"/>
              </a:spcBef>
              <a:buClrTx/>
              <a:buSzTx/>
              <a:buFontTx/>
              <a:buNone/>
            </a:pPr>
            <a:r>
              <a:rPr lang="en-US" sz="2000" b="1" dirty="0">
                <a:solidFill>
                  <a:srgbClr val="000000"/>
                </a:solidFill>
                <a:latin typeface="Times New Roman" pitchFamily="18" charset="0"/>
                <a:ea typeface="+mn-ea"/>
              </a:rPr>
              <a:t>Authors:</a:t>
            </a:r>
            <a:endParaRPr lang="en-US" sz="2000" dirty="0">
              <a:solidFill>
                <a:srgbClr val="000000"/>
              </a:solidFill>
              <a:latin typeface="Times New Roman" pitchFamily="18" charset="0"/>
              <a:ea typeface="+mn-ea"/>
            </a:endParaRPr>
          </a:p>
        </p:txBody>
      </p:sp>
      <p:graphicFrame>
        <p:nvGraphicFramePr>
          <p:cNvPr id="18" name="Table 8"/>
          <p:cNvGraphicFramePr>
            <a:graphicFrameLocks noGrp="1"/>
          </p:cNvGraphicFramePr>
          <p:nvPr>
            <p:extLst>
              <p:ext uri="{D42A27DB-BD31-4B8C-83A1-F6EECF244321}">
                <p14:modId xmlns:p14="http://schemas.microsoft.com/office/powerpoint/2010/main" val="2707295076"/>
              </p:ext>
            </p:extLst>
          </p:nvPr>
        </p:nvGraphicFramePr>
        <p:xfrm>
          <a:off x="2362200" y="3443108"/>
          <a:ext cx="7620000" cy="824092"/>
        </p:xfrm>
        <a:graphic>
          <a:graphicData uri="http://schemas.openxmlformats.org/drawingml/2006/table">
            <a:tbl>
              <a:tblPr firstRow="1" bandRow="1"/>
              <a:tblGrid>
                <a:gridCol w="1524000">
                  <a:extLst>
                    <a:ext uri="{9D8B030D-6E8A-4147-A177-3AD203B41FA5}">
                      <a16:colId xmlns:a16="http://schemas.microsoft.com/office/drawing/2014/main" val="20000"/>
                    </a:ext>
                  </a:extLst>
                </a:gridCol>
                <a:gridCol w="1203158">
                  <a:extLst>
                    <a:ext uri="{9D8B030D-6E8A-4147-A177-3AD203B41FA5}">
                      <a16:colId xmlns:a16="http://schemas.microsoft.com/office/drawing/2014/main" val="20001"/>
                    </a:ext>
                  </a:extLst>
                </a:gridCol>
                <a:gridCol w="2165684">
                  <a:extLst>
                    <a:ext uri="{9D8B030D-6E8A-4147-A177-3AD203B41FA5}">
                      <a16:colId xmlns:a16="http://schemas.microsoft.com/office/drawing/2014/main" val="20002"/>
                    </a:ext>
                  </a:extLst>
                </a:gridCol>
                <a:gridCol w="802105">
                  <a:extLst>
                    <a:ext uri="{9D8B030D-6E8A-4147-A177-3AD203B41FA5}">
                      <a16:colId xmlns:a16="http://schemas.microsoft.com/office/drawing/2014/main" val="20003"/>
                    </a:ext>
                  </a:extLst>
                </a:gridCol>
                <a:gridCol w="1925053">
                  <a:extLst>
                    <a:ext uri="{9D8B030D-6E8A-4147-A177-3AD203B41FA5}">
                      <a16:colId xmlns:a16="http://schemas.microsoft.com/office/drawing/2014/main" val="20004"/>
                    </a:ext>
                  </a:extLst>
                </a:gridCol>
              </a:tblGrid>
              <a:tr h="275452">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Name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Affiliation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Address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Phone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Email</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75452">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bl>
          </a:graphicData>
        </a:graphic>
      </p:graphicFrame>
      <p:sp>
        <p:nvSpPr>
          <p:cNvPr id="2" name="Footer Placeholder 1">
            <a:extLst>
              <a:ext uri="{FF2B5EF4-FFF2-40B4-BE49-F238E27FC236}">
                <a16:creationId xmlns:a16="http://schemas.microsoft.com/office/drawing/2014/main" id="{057A5858-6FF3-4A88-B8D2-6E27B9548652}"/>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F8121173-4F5B-46A1-A0D9-00D074C9406B}"/>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4" name="Date Placeholder 3">
            <a:extLst>
              <a:ext uri="{FF2B5EF4-FFF2-40B4-BE49-F238E27FC236}">
                <a16:creationId xmlns:a16="http://schemas.microsoft.com/office/drawing/2014/main" id="{1877A2BB-B213-4BA9-B29C-3136B6DE41B8}"/>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21044362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This document is a digest of the closing reports of all 802.11 sub-groups for presentation at the January 2025 closing plenary meeting. Liaison reports (including liaison reports from the mid-week plenary) are also included.</a:t>
            </a:r>
            <a:endParaRPr lang="en-GB" dirty="0"/>
          </a:p>
        </p:txBody>
      </p:sp>
      <p:sp>
        <p:nvSpPr>
          <p:cNvPr id="2" name="Footer Placeholder 1">
            <a:extLst>
              <a:ext uri="{FF2B5EF4-FFF2-40B4-BE49-F238E27FC236}">
                <a16:creationId xmlns:a16="http://schemas.microsoft.com/office/drawing/2014/main" id="{C12E7E5D-05F1-4FFD-8E38-2A598953E554}"/>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8CFC172A-AC47-4F9E-98F1-DBF00135A61E}"/>
              </a:ext>
            </a:extLst>
          </p:cNvPr>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
        <p:nvSpPr>
          <p:cNvPr id="7" name="Date Placeholder 6">
            <a:extLst>
              <a:ext uri="{FF2B5EF4-FFF2-40B4-BE49-F238E27FC236}">
                <a16:creationId xmlns:a16="http://schemas.microsoft.com/office/drawing/2014/main" id="{BBFEAAB7-5F41-48D3-A9C2-5F4B657FC37C}"/>
              </a:ext>
            </a:extLst>
          </p:cNvPr>
          <p:cNvSpPr>
            <a:spLocks noGrp="1"/>
          </p:cNvSpPr>
          <p:nvPr>
            <p:ph type="dt" idx="15"/>
          </p:nvPr>
        </p:nvSpPr>
        <p:spPr/>
        <p:txBody>
          <a:bodyPr/>
          <a:lstStyle/>
          <a:p>
            <a:r>
              <a:rPr lang="en-US"/>
              <a:t>January 2025</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685799"/>
          </a:xfrm>
        </p:spPr>
        <p:txBody>
          <a:bodyPr/>
          <a:lstStyle/>
          <a:p>
            <a:r>
              <a:rPr lang="en-US" altLang="zh-CN" dirty="0" err="1"/>
              <a:t>TGbf</a:t>
            </a:r>
            <a:r>
              <a:rPr lang="en-US" altLang="zh-CN" dirty="0"/>
              <a:t> (WLAN Sensing)</a:t>
            </a:r>
            <a:r>
              <a:rPr lang="en-US" dirty="0"/>
              <a:t>–</a:t>
            </a:r>
            <a:r>
              <a:rPr lang="en-US" altLang="zh-CN" dirty="0"/>
              <a:t> </a:t>
            </a:r>
            <a:r>
              <a:rPr lang="en-US" altLang="zh-CN" dirty="0">
                <a:solidFill>
                  <a:srgbClr val="0000FF"/>
                </a:solidFill>
              </a:rPr>
              <a:t>January </a:t>
            </a:r>
            <a:r>
              <a:rPr lang="en-US" dirty="0"/>
              <a:t>2025</a:t>
            </a:r>
            <a:endParaRPr lang="en-GB" dirty="0"/>
          </a:p>
        </p:txBody>
      </p:sp>
      <p:sp>
        <p:nvSpPr>
          <p:cNvPr id="9218" name="Rectangle 2"/>
          <p:cNvSpPr>
            <a:spLocks noGrp="1" noChangeArrowheads="1"/>
          </p:cNvSpPr>
          <p:nvPr>
            <p:ph idx="1"/>
          </p:nvPr>
        </p:nvSpPr>
        <p:spPr>
          <a:xfrm>
            <a:off x="533401" y="1600200"/>
            <a:ext cx="10742084" cy="4724400"/>
          </a:xfrm>
          <a:ln/>
        </p:spPr>
        <p:txBody>
          <a:bodyPr/>
          <a:lstStyle/>
          <a:p>
            <a:pPr algn="just">
              <a:spcBef>
                <a:spcPts val="0"/>
              </a:spcBef>
              <a:spcAft>
                <a:spcPts val="600"/>
              </a:spcAft>
              <a:buFont typeface="Arial" panose="020B0604020202020204" pitchFamily="34" charset="0"/>
              <a:buChar char="•"/>
            </a:pPr>
            <a:r>
              <a:rPr lang="en-US" altLang="zh-CN" sz="2000" dirty="0"/>
              <a:t>Progress during </a:t>
            </a:r>
            <a:r>
              <a:rPr lang="en-US" altLang="zh-CN" sz="2000" dirty="0">
                <a:solidFill>
                  <a:srgbClr val="0000FF"/>
                </a:solidFill>
              </a:rPr>
              <a:t>January </a:t>
            </a:r>
            <a:r>
              <a:rPr lang="en-US" altLang="zh-CN" sz="2000" dirty="0"/>
              <a:t>2025</a:t>
            </a:r>
            <a:r>
              <a:rPr lang="en-US" altLang="zh-CN" sz="2000" dirty="0">
                <a:solidFill>
                  <a:srgbClr val="0000FF"/>
                </a:solidFill>
              </a:rPr>
              <a:t> </a:t>
            </a:r>
            <a:r>
              <a:rPr lang="en-US" altLang="zh-CN" sz="2000" dirty="0"/>
              <a:t>session</a:t>
            </a:r>
          </a:p>
          <a:p>
            <a:pPr marL="720725" lvl="1" indent="-342900" algn="just">
              <a:spcBef>
                <a:spcPts val="0"/>
              </a:spcBef>
              <a:spcAft>
                <a:spcPts val="600"/>
              </a:spcAft>
              <a:buFont typeface="Times New Roman" panose="02020603050405020304" pitchFamily="18" charset="0"/>
              <a:buChar char="−"/>
            </a:pPr>
            <a:r>
              <a:rPr lang="en-US" altLang="zh-CN" sz="1800" b="1" dirty="0">
                <a:solidFill>
                  <a:srgbClr val="0000FF"/>
                </a:solidFill>
                <a:cs typeface="+mn-cs"/>
              </a:rPr>
              <a:t>1</a:t>
            </a:r>
            <a:r>
              <a:rPr lang="en-US" altLang="zh-CN" sz="1800" b="1" dirty="0">
                <a:cs typeface="+mn-cs"/>
              </a:rPr>
              <a:t> </a:t>
            </a:r>
            <a:r>
              <a:rPr lang="en-US" altLang="zh-CN" sz="1800" dirty="0">
                <a:cs typeface="+mn-cs"/>
              </a:rPr>
              <a:t>slots</a:t>
            </a:r>
            <a:r>
              <a:rPr lang="en-US" altLang="zh-CN" sz="1800" b="1" dirty="0">
                <a:cs typeface="+mn-cs"/>
              </a:rPr>
              <a:t> </a:t>
            </a:r>
            <a:r>
              <a:rPr lang="en-US" altLang="zh-CN" sz="1800" dirty="0"/>
              <a:t>scheduled for </a:t>
            </a:r>
            <a:r>
              <a:rPr lang="en-US" altLang="zh-CN" sz="1800" dirty="0" err="1"/>
              <a:t>TGbf</a:t>
            </a:r>
            <a:endParaRPr lang="en-US" altLang="zh-CN" sz="1800" dirty="0"/>
          </a:p>
          <a:p>
            <a:pPr marL="720725" lvl="1" indent="-342900" algn="just">
              <a:spcBef>
                <a:spcPts val="0"/>
              </a:spcBef>
              <a:spcAft>
                <a:spcPts val="600"/>
              </a:spcAft>
              <a:buFont typeface="Times New Roman" panose="02020603050405020304" pitchFamily="18" charset="0"/>
              <a:buChar char="−"/>
            </a:pPr>
            <a:r>
              <a:rPr lang="en-US" altLang="zh-CN" sz="1800" dirty="0"/>
              <a:t>Approve meeting minutes</a:t>
            </a:r>
          </a:p>
          <a:p>
            <a:pPr marL="720725" lvl="1" indent="-342900" algn="just">
              <a:spcBef>
                <a:spcPts val="0"/>
              </a:spcBef>
              <a:spcAft>
                <a:spcPts val="600"/>
              </a:spcAft>
              <a:buFont typeface="Times New Roman" panose="02020603050405020304" pitchFamily="18" charset="0"/>
              <a:buChar char="−"/>
            </a:pPr>
            <a:r>
              <a:rPr lang="en-US" altLang="zh-CN" sz="1800" dirty="0"/>
              <a:t>Discuss and confirm the plan for teleconference and March Plenary, for the next round (3rd SA Ballot Recirculation )</a:t>
            </a:r>
          </a:p>
          <a:p>
            <a:pPr marL="720725" lvl="1" indent="-342900" algn="just">
              <a:spcBef>
                <a:spcPts val="0"/>
              </a:spcBef>
              <a:spcAft>
                <a:spcPts val="300"/>
              </a:spcAft>
              <a:buSzPct val="50000"/>
              <a:buFont typeface="Wingdings" panose="05000000000000000000" pitchFamily="2" charset="2"/>
              <a:buChar char="n"/>
            </a:pPr>
            <a:endParaRPr lang="en-US" altLang="zh-CN" dirty="0"/>
          </a:p>
          <a:p>
            <a:pPr marL="1657350" lvl="3" indent="-342900" algn="just">
              <a:spcBef>
                <a:spcPts val="0"/>
              </a:spcBef>
              <a:spcAft>
                <a:spcPts val="600"/>
              </a:spcAft>
              <a:buFont typeface="Arial" panose="020B0604020202020204" pitchFamily="34" charset="0"/>
              <a:buChar char="•"/>
            </a:pPr>
            <a:endParaRPr lang="en-US" sz="1100" dirty="0"/>
          </a:p>
          <a:p>
            <a:pPr algn="just">
              <a:spcBef>
                <a:spcPts val="0"/>
              </a:spcBef>
              <a:spcAft>
                <a:spcPts val="600"/>
              </a:spcAft>
              <a:buFont typeface="Arial" panose="020B0604020202020204" pitchFamily="34" charset="0"/>
              <a:buChar char="•"/>
            </a:pPr>
            <a:r>
              <a:rPr lang="en-US" altLang="zh-CN" sz="2000" dirty="0"/>
              <a:t>Goals for the next two months</a:t>
            </a:r>
          </a:p>
          <a:p>
            <a:pPr marL="720725" lvl="1" indent="-342900" algn="just">
              <a:spcBef>
                <a:spcPts val="0"/>
              </a:spcBef>
              <a:spcAft>
                <a:spcPts val="600"/>
              </a:spcAft>
              <a:buFont typeface="Times New Roman" panose="02020603050405020304" pitchFamily="18" charset="0"/>
              <a:buChar char="−"/>
            </a:pPr>
            <a:r>
              <a:rPr lang="en-US" altLang="zh-CN" sz="1800" dirty="0"/>
              <a:t>Release IEEE802.11bf </a:t>
            </a:r>
            <a:r>
              <a:rPr lang="en-US" altLang="zh-CN" sz="1800" dirty="0">
                <a:solidFill>
                  <a:srgbClr val="0000FF"/>
                </a:solidFill>
              </a:rPr>
              <a:t>D6.0</a:t>
            </a:r>
          </a:p>
          <a:p>
            <a:pPr marL="720725" lvl="1" indent="-342900" algn="just">
              <a:spcBef>
                <a:spcPts val="0"/>
              </a:spcBef>
              <a:spcAft>
                <a:spcPts val="600"/>
              </a:spcAft>
              <a:buFont typeface="Times New Roman" panose="02020603050405020304" pitchFamily="18" charset="0"/>
              <a:buChar char="−"/>
            </a:pPr>
            <a:r>
              <a:rPr lang="en-US" altLang="zh-CN" sz="1800" dirty="0"/>
              <a:t>Complete the </a:t>
            </a:r>
            <a:r>
              <a:rPr lang="en-US" altLang="zh-CN" sz="1800" dirty="0">
                <a:solidFill>
                  <a:srgbClr val="0000FF"/>
                </a:solidFill>
              </a:rPr>
              <a:t>3</a:t>
            </a:r>
            <a:r>
              <a:rPr lang="en-US" altLang="zh-CN" sz="1800" baseline="30000" dirty="0">
                <a:solidFill>
                  <a:srgbClr val="0000FF"/>
                </a:solidFill>
              </a:rPr>
              <a:t>rd</a:t>
            </a:r>
            <a:r>
              <a:rPr lang="en-US" altLang="zh-CN" sz="1800" dirty="0">
                <a:solidFill>
                  <a:srgbClr val="0000FF"/>
                </a:solidFill>
              </a:rPr>
              <a:t> SA Ballot Recirculation </a:t>
            </a:r>
            <a:r>
              <a:rPr lang="en-US" altLang="zh-CN" sz="1800" dirty="0"/>
              <a:t>(D7.0)</a:t>
            </a:r>
          </a:p>
          <a:p>
            <a:pPr marL="720725" lvl="1" indent="-342900" algn="just">
              <a:spcBef>
                <a:spcPts val="0"/>
              </a:spcBef>
              <a:spcAft>
                <a:spcPts val="300"/>
              </a:spcAft>
              <a:buFont typeface="Times New Roman" panose="02020603050405020304" pitchFamily="18" charset="0"/>
              <a:buChar char="−"/>
            </a:pPr>
            <a:r>
              <a:rPr lang="en-US" altLang="zh-CN" sz="1800" dirty="0"/>
              <a:t>Start </a:t>
            </a:r>
            <a:r>
              <a:rPr lang="en-US" altLang="zh-CN" sz="1800" dirty="0">
                <a:solidFill>
                  <a:srgbClr val="0000FF"/>
                </a:solidFill>
              </a:rPr>
              <a:t>comment resolution </a:t>
            </a:r>
            <a:r>
              <a:rPr lang="en-US" altLang="zh-CN" sz="1800" dirty="0"/>
              <a:t>for D7.0 </a:t>
            </a:r>
          </a:p>
          <a:p>
            <a:pPr marL="720725" lvl="1" indent="-342900" algn="just">
              <a:spcBef>
                <a:spcPts val="0"/>
              </a:spcBef>
              <a:spcAft>
                <a:spcPts val="300"/>
              </a:spcAft>
              <a:buFont typeface="Times New Roman" panose="02020603050405020304" pitchFamily="18" charset="0"/>
              <a:buChar char="−"/>
            </a:pPr>
            <a:r>
              <a:rPr lang="en-US" altLang="zh-CN" sz="1800" dirty="0"/>
              <a:t>Requested </a:t>
            </a:r>
            <a:r>
              <a:rPr lang="en-US" altLang="zh-CN" sz="1800" dirty="0">
                <a:solidFill>
                  <a:srgbClr val="0000FF"/>
                </a:solidFill>
              </a:rPr>
              <a:t>2</a:t>
            </a:r>
            <a:r>
              <a:rPr lang="en-US" altLang="zh-CN" sz="1800" dirty="0"/>
              <a:t> calls</a:t>
            </a:r>
          </a:p>
        </p:txBody>
      </p:sp>
      <p:sp>
        <p:nvSpPr>
          <p:cNvPr id="3" name="Footer Placeholder 2">
            <a:extLst>
              <a:ext uri="{FF2B5EF4-FFF2-40B4-BE49-F238E27FC236}">
                <a16:creationId xmlns:a16="http://schemas.microsoft.com/office/drawing/2014/main" id="{216C60D6-DF90-46A5-A4DC-92D0E7D8375D}"/>
              </a:ext>
            </a:extLst>
          </p:cNvPr>
          <p:cNvSpPr>
            <a:spLocks noGrp="1"/>
          </p:cNvSpPr>
          <p:nvPr>
            <p:ph type="ftr" idx="14"/>
          </p:nvPr>
        </p:nvSpPr>
        <p:spPr/>
        <p:txBody>
          <a:bodyPr/>
          <a:lstStyle/>
          <a:p>
            <a:r>
              <a:rPr lang="en-GB"/>
              <a:t>Tony Xiao Han, Huawei</a:t>
            </a:r>
            <a:endParaRPr lang="en-GB" dirty="0"/>
          </a:p>
        </p:txBody>
      </p:sp>
      <p:sp>
        <p:nvSpPr>
          <p:cNvPr id="4" name="Slide Number Placeholder 3">
            <a:extLst>
              <a:ext uri="{FF2B5EF4-FFF2-40B4-BE49-F238E27FC236}">
                <a16:creationId xmlns:a16="http://schemas.microsoft.com/office/drawing/2014/main" id="{656AB5BE-EE55-41E6-B0DF-E2A369D3E622}"/>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7" name="Date Placeholder 6">
            <a:extLst>
              <a:ext uri="{FF2B5EF4-FFF2-40B4-BE49-F238E27FC236}">
                <a16:creationId xmlns:a16="http://schemas.microsoft.com/office/drawing/2014/main" id="{C6F10A22-84B8-453C-B77D-20D24504C6D2}"/>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2131991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1862AC4C-4F61-4C2B-A75C-8BCD9FF7D00F}"/>
              </a:ext>
            </a:extLst>
          </p:cNvPr>
          <p:cNvSpPr/>
          <p:nvPr/>
        </p:nvSpPr>
        <p:spPr bwMode="auto">
          <a:xfrm>
            <a:off x="5767445" y="2938633"/>
            <a:ext cx="3605155" cy="642767"/>
          </a:xfrm>
          <a:prstGeom prst="roundRect">
            <a:avLst/>
          </a:prstGeom>
          <a:solidFill>
            <a:schemeClr val="bg1">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100" b="0" i="0" u="none" strike="noStrike" cap="none" normalizeH="0" baseline="0">
              <a:ln>
                <a:noFill/>
              </a:ln>
              <a:solidFill>
                <a:schemeClr val="tx1"/>
              </a:solidFill>
              <a:effectLst/>
              <a:latin typeface="Times New Roman" pitchFamily="18" charset="0"/>
            </a:endParaRPr>
          </a:p>
        </p:txBody>
      </p:sp>
      <p:sp>
        <p:nvSpPr>
          <p:cNvPr id="2" name="Title 1"/>
          <p:cNvSpPr>
            <a:spLocks noGrp="1"/>
          </p:cNvSpPr>
          <p:nvPr>
            <p:ph type="title"/>
          </p:nvPr>
        </p:nvSpPr>
        <p:spPr>
          <a:xfrm>
            <a:off x="460218" y="853201"/>
            <a:ext cx="4645181" cy="457199"/>
          </a:xfrm>
        </p:spPr>
        <p:txBody>
          <a:bodyPr/>
          <a:lstStyle/>
          <a:p>
            <a:r>
              <a:rPr lang="en-US" altLang="zh-CN" sz="2400" dirty="0" err="1">
                <a:solidFill>
                  <a:schemeClr val="tx1"/>
                </a:solidFill>
              </a:rPr>
              <a:t>TGbf</a:t>
            </a:r>
            <a:r>
              <a:rPr lang="en-US" altLang="zh-CN" sz="2400" dirty="0">
                <a:solidFill>
                  <a:schemeClr val="tx1"/>
                </a:solidFill>
              </a:rPr>
              <a:t> Timeline</a:t>
            </a:r>
          </a:p>
        </p:txBody>
      </p:sp>
      <p:sp>
        <p:nvSpPr>
          <p:cNvPr id="8" name="Rectangle 3"/>
          <p:cNvSpPr txBox="1">
            <a:spLocks noChangeArrowheads="1"/>
          </p:cNvSpPr>
          <p:nvPr/>
        </p:nvSpPr>
        <p:spPr bwMode="auto">
          <a:xfrm>
            <a:off x="457201" y="1409700"/>
            <a:ext cx="7162799"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200"/>
              </a:spcBef>
              <a:spcAft>
                <a:spcPts val="600"/>
              </a:spcAft>
              <a:defRPr/>
            </a:pPr>
            <a:r>
              <a:rPr lang="en-US" altLang="zh-CN" sz="1400" kern="0" dirty="0">
                <a:solidFill>
                  <a:srgbClr val="00B050"/>
                </a:solidFill>
              </a:rPr>
              <a:t>PAR approved				Sep 2020</a:t>
            </a:r>
          </a:p>
          <a:p>
            <a:pPr marL="161925" lvl="1" indent="-233363" algn="just" defTabSz="685800" eaLnBrk="1" fontAlgn="auto" hangingPunct="1">
              <a:spcBef>
                <a:spcPts val="200"/>
              </a:spcBef>
              <a:spcAft>
                <a:spcPts val="600"/>
              </a:spcAft>
              <a:defRPr/>
            </a:pPr>
            <a:r>
              <a:rPr lang="en-US" altLang="zh-CN" sz="1400" kern="0" dirty="0">
                <a:solidFill>
                  <a:srgbClr val="00B050"/>
                </a:solidFill>
              </a:rPr>
              <a:t>First TG meeting			Oct 2020</a:t>
            </a:r>
          </a:p>
          <a:p>
            <a:pPr marL="161925" lvl="1" indent="-233363" algn="just" defTabSz="685800" eaLnBrk="1" fontAlgn="auto" hangingPunct="1">
              <a:spcBef>
                <a:spcPts val="200"/>
              </a:spcBef>
              <a:spcAft>
                <a:spcPts val="600"/>
              </a:spcAft>
              <a:defRPr/>
            </a:pPr>
            <a:r>
              <a:rPr lang="en-US" altLang="zh-CN" sz="1400" kern="0" dirty="0">
                <a:solidFill>
                  <a:srgbClr val="00B050"/>
                </a:solidFill>
              </a:rPr>
              <a:t>Comment Collection (D0.1)		</a:t>
            </a:r>
            <a:r>
              <a:rPr lang="en-US" altLang="zh-CN" sz="1400" i="1" strike="sngStrike" kern="0" dirty="0">
                <a:solidFill>
                  <a:schemeClr val="bg1">
                    <a:lumMod val="50000"/>
                  </a:schemeClr>
                </a:solidFill>
              </a:rPr>
              <a:t>Jan 2022</a:t>
            </a:r>
            <a:r>
              <a:rPr lang="en-US" altLang="zh-CN" sz="1400" i="1" strike="sngStrike" kern="0" dirty="0">
                <a:solidFill>
                  <a:schemeClr val="bg1">
                    <a:lumMod val="50000"/>
                  </a:schemeClr>
                </a:solidFill>
                <a:sym typeface="Wingdings" panose="05000000000000000000" pitchFamily="2" charset="2"/>
              </a:rPr>
              <a:t>Mar 2022</a:t>
            </a:r>
            <a:r>
              <a:rPr lang="en-US" altLang="zh-CN" sz="1400" i="1" kern="0" dirty="0">
                <a:solidFill>
                  <a:schemeClr val="bg1">
                    <a:lumMod val="50000"/>
                  </a:schemeClr>
                </a:solidFill>
                <a:sym typeface="Wingdings" panose="05000000000000000000" pitchFamily="2" charset="2"/>
              </a:rPr>
              <a:t> </a:t>
            </a:r>
            <a:r>
              <a:rPr lang="en-US" altLang="zh-CN" sz="1400" i="1" kern="0" dirty="0">
                <a:solidFill>
                  <a:srgbClr val="00B050"/>
                </a:solidFill>
                <a:sym typeface="Wingdings" panose="05000000000000000000" pitchFamily="2" charset="2"/>
              </a:rPr>
              <a:t> April 2022</a:t>
            </a:r>
            <a:endParaRPr lang="en-US" altLang="zh-CN" sz="1400" i="1" kern="0" dirty="0">
              <a:solidFill>
                <a:srgbClr val="00B050"/>
              </a:solidFill>
            </a:endParaRPr>
          </a:p>
          <a:p>
            <a:pPr marL="165100" lvl="1" indent="-238125"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Initial Letter Ballot (D1.0)</a:t>
            </a:r>
            <a:r>
              <a:rPr lang="en-US" altLang="zh-CN" sz="1400" kern="0" dirty="0">
                <a:solidFill>
                  <a:srgbClr val="FF0000"/>
                </a:solidFill>
              </a:rPr>
              <a:t>		</a:t>
            </a:r>
            <a:r>
              <a:rPr lang="en-US" altLang="zh-CN" sz="1400" i="1" strike="sngStrike" kern="0" dirty="0">
                <a:solidFill>
                  <a:schemeClr val="bg1">
                    <a:lumMod val="50000"/>
                  </a:schemeClr>
                </a:solidFill>
              </a:rPr>
              <a:t>Jul 2022</a:t>
            </a:r>
            <a:r>
              <a:rPr lang="en-US" altLang="zh-CN" sz="1400" i="1" strike="sngStrike" kern="0" dirty="0">
                <a:solidFill>
                  <a:schemeClr val="bg1">
                    <a:lumMod val="50000"/>
                  </a:schemeClr>
                </a:solidFill>
                <a:sym typeface="Wingdings" panose="05000000000000000000" pitchFamily="2" charset="2"/>
              </a:rPr>
              <a:t> Sep</a:t>
            </a:r>
            <a:r>
              <a:rPr lang="en-US" altLang="zh-CN" sz="1400" i="1" strike="sngStrike" kern="0" dirty="0">
                <a:solidFill>
                  <a:schemeClr val="bg1">
                    <a:lumMod val="50000"/>
                  </a:schemeClr>
                </a:solidFill>
              </a:rPr>
              <a:t> 2022</a:t>
            </a:r>
            <a:r>
              <a:rPr lang="en-US" altLang="zh-CN" sz="1400" i="1" strike="sngStrike" kern="0" dirty="0">
                <a:solidFill>
                  <a:schemeClr val="bg1">
                    <a:lumMod val="50000"/>
                  </a:schemeClr>
                </a:solidFill>
                <a:sym typeface="Wingdings" panose="05000000000000000000" pitchFamily="2" charset="2"/>
              </a:rPr>
              <a:t> Nov</a:t>
            </a:r>
            <a:r>
              <a:rPr lang="en-US" altLang="zh-CN" sz="1400" i="1" strike="sngStrike" kern="0" dirty="0">
                <a:solidFill>
                  <a:schemeClr val="bg1">
                    <a:lumMod val="50000"/>
                  </a:schemeClr>
                </a:solidFill>
              </a:rPr>
              <a:t> 2022</a:t>
            </a:r>
            <a:r>
              <a:rPr lang="en-US" altLang="zh-CN" sz="1400" i="1" kern="0" dirty="0">
                <a:solidFill>
                  <a:srgbClr val="00B050"/>
                </a:solidFill>
                <a:sym typeface="Wingdings" panose="05000000000000000000" pitchFamily="2" charset="2"/>
              </a:rPr>
              <a:t> Jan </a:t>
            </a:r>
            <a:r>
              <a:rPr lang="en-US" altLang="zh-CN" sz="1400" i="1" kern="0" dirty="0">
                <a:solidFill>
                  <a:srgbClr val="00B050"/>
                </a:solidFill>
              </a:rPr>
              <a:t>2023</a:t>
            </a:r>
          </a:p>
          <a:p>
            <a:pPr marL="165100" lvl="1" indent="-238125"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Recirculation LB (D2.0)			</a:t>
            </a:r>
            <a:r>
              <a:rPr lang="en-US" altLang="zh-CN" sz="1400" i="1" strike="sngStrike" kern="0" dirty="0">
                <a:solidFill>
                  <a:schemeClr val="bg1">
                    <a:lumMod val="50000"/>
                  </a:schemeClr>
                </a:solidFill>
              </a:rPr>
              <a:t>Jan 2023</a:t>
            </a:r>
            <a:r>
              <a:rPr lang="en-US" altLang="zh-CN" sz="1400" i="1" strike="sngStrike" kern="0" dirty="0">
                <a:solidFill>
                  <a:schemeClr val="bg1">
                    <a:lumMod val="50000"/>
                  </a:schemeClr>
                </a:solidFill>
                <a:sym typeface="Wingdings" panose="05000000000000000000" pitchFamily="2" charset="2"/>
              </a:rPr>
              <a:t>  Mar 2023</a:t>
            </a:r>
            <a:r>
              <a:rPr lang="en-US" altLang="zh-CN" sz="1400" i="1" kern="0" dirty="0">
                <a:solidFill>
                  <a:srgbClr val="00B050"/>
                </a:solidFill>
                <a:sym typeface="Wingdings" panose="05000000000000000000" pitchFamily="2" charset="2"/>
              </a:rPr>
              <a:t> </a:t>
            </a:r>
            <a:r>
              <a:rPr lang="en-US" altLang="zh-CN" sz="1400" kern="0" dirty="0">
                <a:solidFill>
                  <a:srgbClr val="00B050"/>
                </a:solidFill>
              </a:rPr>
              <a:t> July 2023</a:t>
            </a:r>
          </a:p>
          <a:p>
            <a:pPr marL="165100" lvl="1" indent="-238125"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Recirculation LB (D3.0)	</a:t>
            </a:r>
            <a:r>
              <a:rPr lang="en-US" altLang="zh-CN" sz="1400" kern="0" dirty="0">
                <a:solidFill>
                  <a:srgbClr val="FF0000"/>
                </a:solidFill>
              </a:rPr>
              <a:t>		</a:t>
            </a:r>
            <a:r>
              <a:rPr lang="en-US" altLang="zh-CN" sz="1400" i="1" strike="sngStrike" kern="0" dirty="0">
                <a:solidFill>
                  <a:schemeClr val="bg1">
                    <a:lumMod val="50000"/>
                  </a:schemeClr>
                </a:solidFill>
              </a:rPr>
              <a:t>May 2023</a:t>
            </a:r>
            <a:r>
              <a:rPr lang="en-US" altLang="zh-CN" sz="1400" i="1" strike="sngStrike" kern="0" dirty="0">
                <a:solidFill>
                  <a:schemeClr val="bg1">
                    <a:lumMod val="50000"/>
                  </a:schemeClr>
                </a:solidFill>
                <a:sym typeface="Wingdings" panose="05000000000000000000" pitchFamily="2" charset="2"/>
              </a:rPr>
              <a:t> </a:t>
            </a:r>
            <a:r>
              <a:rPr lang="en-US" altLang="zh-CN" sz="1400" kern="0" dirty="0">
                <a:solidFill>
                  <a:srgbClr val="FF0000"/>
                </a:solidFill>
              </a:rPr>
              <a:t> </a:t>
            </a:r>
            <a:r>
              <a:rPr lang="en-US" altLang="zh-CN" sz="1400" kern="0" dirty="0">
                <a:solidFill>
                  <a:srgbClr val="00B050"/>
                </a:solidFill>
              </a:rPr>
              <a:t>Nov 2023</a:t>
            </a:r>
          </a:p>
          <a:p>
            <a:pPr marL="165100" lvl="1" indent="-238125"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Conditional EC Approval–SA Ballot	Mar 2024</a:t>
            </a:r>
          </a:p>
          <a:p>
            <a:pPr marL="161925" lvl="1" indent="-233363" algn="just" defTabSz="685800" eaLnBrk="1" fontAlgn="auto" hangingPunct="1">
              <a:spcBef>
                <a:spcPts val="200"/>
              </a:spcBef>
              <a:spcAft>
                <a:spcPts val="600"/>
              </a:spcAft>
              <a:defRPr/>
            </a:pPr>
            <a:r>
              <a:rPr lang="en-US" altLang="zh-CN" sz="1400" kern="0" dirty="0">
                <a:solidFill>
                  <a:srgbClr val="00B050"/>
                </a:solidFill>
              </a:rPr>
              <a:t>Recirculation LB (D4.0)	</a:t>
            </a:r>
            <a:r>
              <a:rPr lang="en-US" altLang="zh-CN" sz="1400" kern="0" dirty="0"/>
              <a:t>		</a:t>
            </a:r>
            <a:r>
              <a:rPr lang="en-US" altLang="zh-CN" sz="1400" i="1" strike="sngStrike" dirty="0">
                <a:solidFill>
                  <a:srgbClr val="7F7F7F"/>
                </a:solidFill>
                <a:ea typeface="宋体" panose="02010600030101010101" pitchFamily="2" charset="-122"/>
              </a:rPr>
              <a:t>July </a:t>
            </a:r>
            <a:r>
              <a:rPr lang="en-US" altLang="zh-CN" sz="1400" i="1" strike="sngStrike" dirty="0">
                <a:solidFill>
                  <a:schemeClr val="bg1">
                    <a:lumMod val="50000"/>
                  </a:schemeClr>
                </a:solidFill>
                <a:ea typeface="宋体" panose="02010600030101010101" pitchFamily="2" charset="-122"/>
              </a:rPr>
              <a:t>2023 </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Jan 2024</a:t>
            </a:r>
            <a:r>
              <a:rPr lang="en-US" altLang="zh-CN" sz="1400" i="1" dirty="0">
                <a:solidFill>
                  <a:srgbClr val="00B05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50"/>
                </a:solidFill>
                <a:ea typeface="宋体" panose="02010600030101010101" pitchFamily="2" charset="-122"/>
              </a:rPr>
              <a:t> Apr 2024</a:t>
            </a:r>
            <a:endParaRPr lang="en-US" altLang="zh-CN" sz="1400" i="1" kern="0" dirty="0">
              <a:solidFill>
                <a:srgbClr val="00B050"/>
              </a:solidFill>
            </a:endParaRPr>
          </a:p>
          <a:p>
            <a:pPr marL="161925" lvl="1" indent="-233363" algn="just" defTabSz="685800" eaLnBrk="1" fontAlgn="auto" hangingPunct="1">
              <a:spcBef>
                <a:spcPts val="200"/>
              </a:spcBef>
              <a:spcAft>
                <a:spcPts val="600"/>
              </a:spcAft>
              <a:defRPr/>
            </a:pPr>
            <a:r>
              <a:rPr lang="en-US" altLang="zh-CN" sz="1400" kern="0" dirty="0">
                <a:solidFill>
                  <a:srgbClr val="00B050"/>
                </a:solidFill>
              </a:rPr>
              <a:t>SA  Ballot pool formation      		Apr 2024</a:t>
            </a:r>
          </a:p>
          <a:p>
            <a:pPr marL="165100" lvl="1" indent="-238125" algn="just" defTabSz="685800" eaLnBrk="1" fontAlgn="auto" hangingPunct="1">
              <a:spcBef>
                <a:spcPts val="200"/>
              </a:spcBef>
              <a:spcAft>
                <a:spcPts val="600"/>
              </a:spcAft>
              <a:defRPr/>
            </a:pPr>
            <a:r>
              <a:rPr lang="en-US" altLang="zh-CN" sz="1400" kern="0" dirty="0">
                <a:solidFill>
                  <a:srgbClr val="00B050"/>
                </a:solidFill>
              </a:rPr>
              <a:t>Initial SA Ballot (D4.0)	</a:t>
            </a:r>
            <a:r>
              <a:rPr lang="en-US" altLang="zh-CN" sz="1400" kern="0" dirty="0"/>
              <a:t>		</a:t>
            </a:r>
            <a:r>
              <a:rPr lang="en-US" altLang="zh-CN" sz="1400" i="1" strike="sngStrike" dirty="0">
                <a:solidFill>
                  <a:srgbClr val="7F7F7F"/>
                </a:solidFill>
                <a:ea typeface="宋体" panose="02010600030101010101" pitchFamily="2" charset="-122"/>
              </a:rPr>
              <a:t>Sep </a:t>
            </a:r>
            <a:r>
              <a:rPr lang="en-US" altLang="zh-CN" sz="1400" i="1" strike="sngStrike" dirty="0">
                <a:solidFill>
                  <a:schemeClr val="bg1">
                    <a:lumMod val="50000"/>
                  </a:schemeClr>
                </a:solidFill>
                <a:ea typeface="宋体" panose="02010600030101010101" pitchFamily="2" charset="-122"/>
              </a:rPr>
              <a:t>2023 </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Mar 2024</a:t>
            </a:r>
            <a:r>
              <a:rPr lang="en-US" altLang="zh-CN" sz="1400" i="1" dirty="0">
                <a:solidFill>
                  <a:srgbClr val="00B05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50"/>
                </a:solidFill>
                <a:ea typeface="宋体" panose="02010600030101010101" pitchFamily="2" charset="-122"/>
              </a:rPr>
              <a:t> May 2024</a:t>
            </a:r>
            <a:endParaRPr lang="en-US" altLang="zh-CN" sz="1400" kern="0" dirty="0">
              <a:solidFill>
                <a:srgbClr val="00B050"/>
              </a:solidFill>
            </a:endParaRPr>
          </a:p>
          <a:p>
            <a:pPr marL="158750" lvl="1" indent="-231775"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1st SA Ballot Recirculation (D5.0)		Sep 2024</a:t>
            </a:r>
          </a:p>
          <a:p>
            <a:pPr marL="158750" lvl="1" indent="-231775"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2nd SA Ballot Recirculation (D6.0)	Jan  2025</a:t>
            </a:r>
          </a:p>
          <a:p>
            <a:pPr marL="214312" lvl="1" algn="just" defTabSz="685800" eaLnBrk="1" fontAlgn="auto" hangingPunct="1">
              <a:spcBef>
                <a:spcPts val="200"/>
              </a:spcBef>
              <a:spcAft>
                <a:spcPts val="600"/>
              </a:spcAft>
              <a:buFont typeface="Wingdings" panose="05000000000000000000" pitchFamily="2" charset="2"/>
              <a:buChar char="Ø"/>
              <a:defRPr/>
            </a:pPr>
            <a:r>
              <a:rPr lang="en-US" altLang="zh-CN" sz="1400" kern="0" dirty="0">
                <a:solidFill>
                  <a:srgbClr val="FF0000"/>
                </a:solidFill>
              </a:rPr>
              <a:t>3rd SA Ballot Recirculation (D7.0)	Mar 2025</a:t>
            </a:r>
          </a:p>
          <a:p>
            <a:pPr marL="161925" lvl="1" indent="-233363" algn="just" defTabSz="685800" eaLnBrk="1" fontAlgn="auto" hangingPunct="1">
              <a:spcBef>
                <a:spcPts val="200"/>
              </a:spcBef>
              <a:spcAft>
                <a:spcPts val="600"/>
              </a:spcAft>
              <a:defRPr/>
            </a:pPr>
            <a:r>
              <a:rPr lang="en-US" altLang="zh-CN" sz="1400" kern="0" dirty="0"/>
              <a:t>Final 802.11 WG approval		</a:t>
            </a:r>
            <a:r>
              <a:rPr lang="en-US" altLang="zh-CN" sz="1400" i="1" strike="sngStrike" dirty="0">
                <a:solidFill>
                  <a:srgbClr val="7F7F7F"/>
                </a:solidFill>
                <a:ea typeface="宋体" panose="02010600030101010101" pitchFamily="2" charset="-122"/>
              </a:rPr>
              <a:t>July </a:t>
            </a:r>
            <a:r>
              <a:rPr lang="en-US" altLang="zh-CN" sz="1400" i="1" strike="sngStrike" dirty="0">
                <a:solidFill>
                  <a:schemeClr val="bg1">
                    <a:lumMod val="50000"/>
                  </a:schemeClr>
                </a:solidFill>
                <a:ea typeface="宋体" panose="02010600030101010101" pitchFamily="2" charset="-122"/>
              </a:rPr>
              <a:t>2024</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Jan 2025</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 2025</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a:t>802 EC approval			</a:t>
            </a:r>
            <a:r>
              <a:rPr lang="en-US" altLang="zh-CN" sz="1400" i="1" strike="sngStrike" dirty="0">
                <a:solidFill>
                  <a:srgbClr val="7F7F7F"/>
                </a:solidFill>
                <a:ea typeface="宋体" panose="02010600030101010101" pitchFamily="2" charset="-122"/>
              </a:rPr>
              <a:t>July </a:t>
            </a:r>
            <a:r>
              <a:rPr lang="en-US" altLang="zh-CN" sz="1400" i="1" strike="sngStrike" dirty="0">
                <a:solidFill>
                  <a:schemeClr val="bg1">
                    <a:lumMod val="50000"/>
                  </a:schemeClr>
                </a:solidFill>
                <a:ea typeface="宋体" panose="02010600030101010101" pitchFamily="2" charset="-122"/>
              </a:rPr>
              <a:t>2024</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Jan 2025</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 2025</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err="1"/>
              <a:t>RevCom</a:t>
            </a:r>
            <a:r>
              <a:rPr lang="en-US" altLang="zh-CN" sz="1400" kern="0" dirty="0"/>
              <a:t> and SASB approval		</a:t>
            </a:r>
            <a:r>
              <a:rPr lang="en-US" altLang="zh-CN" sz="1400" i="1" strike="sngStrike" dirty="0">
                <a:solidFill>
                  <a:srgbClr val="7F7F7F"/>
                </a:solidFill>
                <a:ea typeface="宋体" panose="02010600030101010101" pitchFamily="2" charset="-122"/>
              </a:rPr>
              <a:t>Sep </a:t>
            </a:r>
            <a:r>
              <a:rPr lang="en-US" altLang="zh-CN" sz="1400" i="1" strike="sngStrike" dirty="0">
                <a:solidFill>
                  <a:schemeClr val="bg1">
                    <a:lumMod val="50000"/>
                  </a:schemeClr>
                </a:solidFill>
                <a:ea typeface="宋体" panose="02010600030101010101" pitchFamily="2" charset="-122"/>
              </a:rPr>
              <a:t>2024</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Mar 2025</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Jun 2025</a:t>
            </a:r>
            <a:endParaRPr lang="en-US" altLang="zh-CN" sz="1400" kern="0" dirty="0"/>
          </a:p>
        </p:txBody>
      </p:sp>
      <p:sp>
        <p:nvSpPr>
          <p:cNvPr id="7" name="Content Placeholder 4">
            <a:extLst>
              <a:ext uri="{FF2B5EF4-FFF2-40B4-BE49-F238E27FC236}">
                <a16:creationId xmlns:a16="http://schemas.microsoft.com/office/drawing/2014/main" id="{B7680B5C-39D7-41CF-92D5-EF3D1C6C176E}"/>
              </a:ext>
            </a:extLst>
          </p:cNvPr>
          <p:cNvSpPr txBox="1">
            <a:spLocks/>
          </p:cNvSpPr>
          <p:nvPr/>
        </p:nvSpPr>
        <p:spPr>
          <a:xfrm>
            <a:off x="5767445" y="2938633"/>
            <a:ext cx="3528955" cy="6427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pPr>
            <a:r>
              <a:rPr lang="en-US" sz="1200" dirty="0">
                <a:solidFill>
                  <a:prstClr val="black"/>
                </a:solidFill>
                <a:latin typeface="Calibri" panose="020F0502020204030204"/>
              </a:rPr>
              <a:t>PAR modification approved by the WG	Nov 2023</a:t>
            </a:r>
            <a:endParaRPr lang="en-CA" sz="1200" dirty="0">
              <a:solidFill>
                <a:prstClr val="black"/>
              </a:solidFill>
              <a:latin typeface="Calibri" panose="020F0502020204030204"/>
            </a:endParaRPr>
          </a:p>
          <a:p>
            <a:pPr fontAlgn="auto">
              <a:lnSpc>
                <a:spcPct val="100000"/>
              </a:lnSpc>
              <a:spcBef>
                <a:spcPts val="0"/>
              </a:spcBef>
              <a:spcAft>
                <a:spcPts val="0"/>
              </a:spcAft>
            </a:pPr>
            <a:r>
              <a:rPr lang="en-US" sz="1200" dirty="0">
                <a:solidFill>
                  <a:prstClr val="black"/>
                </a:solidFill>
                <a:latin typeface="Calibri" panose="020F0502020204030204"/>
              </a:rPr>
              <a:t>802EC approval 		</a:t>
            </a:r>
            <a:r>
              <a:rPr lang="en-US" altLang="zh-CN" sz="1200" dirty="0">
                <a:solidFill>
                  <a:prstClr val="black"/>
                </a:solidFill>
                <a:latin typeface="Calibri" panose="020F0502020204030204"/>
                <a:ea typeface="等线" panose="02010600030101010101" pitchFamily="2" charset="-122"/>
              </a:rPr>
              <a:t>Mar 2024</a:t>
            </a:r>
            <a:endParaRPr lang="en-US" sz="1200" dirty="0">
              <a:solidFill>
                <a:prstClr val="black"/>
              </a:solidFill>
              <a:latin typeface="Calibri" panose="020F0502020204030204"/>
            </a:endParaRPr>
          </a:p>
          <a:p>
            <a:pPr fontAlgn="auto">
              <a:lnSpc>
                <a:spcPct val="100000"/>
              </a:lnSpc>
              <a:spcBef>
                <a:spcPts val="0"/>
              </a:spcBef>
              <a:spcAft>
                <a:spcPts val="0"/>
              </a:spcAft>
            </a:pPr>
            <a:r>
              <a:rPr lang="en-US" sz="1200" dirty="0" err="1">
                <a:solidFill>
                  <a:prstClr val="black"/>
                </a:solidFill>
                <a:latin typeface="Calibri" panose="020F0502020204030204"/>
              </a:rPr>
              <a:t>NesCom</a:t>
            </a:r>
            <a:r>
              <a:rPr lang="en-US" sz="1200" dirty="0">
                <a:solidFill>
                  <a:prstClr val="black"/>
                </a:solidFill>
                <a:latin typeface="Calibri" panose="020F0502020204030204"/>
              </a:rPr>
              <a:t>/SASB approval</a:t>
            </a:r>
            <a:r>
              <a:rPr lang="en-US" altLang="zh-CN" sz="1200" dirty="0">
                <a:solidFill>
                  <a:prstClr val="black"/>
                </a:solidFill>
                <a:latin typeface="Calibri" panose="020F0502020204030204"/>
                <a:ea typeface="等线" panose="02010600030101010101" pitchFamily="2" charset="-122"/>
              </a:rPr>
              <a:t>		Mar 2024</a:t>
            </a:r>
            <a:endParaRPr lang="en-US" sz="1200" dirty="0">
              <a:solidFill>
                <a:prstClr val="black"/>
              </a:solidFill>
              <a:latin typeface="Calibri" panose="020F0502020204030204"/>
            </a:endParaRPr>
          </a:p>
        </p:txBody>
      </p:sp>
      <p:sp>
        <p:nvSpPr>
          <p:cNvPr id="11" name="左大括号 10">
            <a:extLst>
              <a:ext uri="{FF2B5EF4-FFF2-40B4-BE49-F238E27FC236}">
                <a16:creationId xmlns:a16="http://schemas.microsoft.com/office/drawing/2014/main" id="{A10E825F-8B8D-4663-83AF-13B2DA7A6B3C}"/>
              </a:ext>
            </a:extLst>
          </p:cNvPr>
          <p:cNvSpPr/>
          <p:nvPr/>
        </p:nvSpPr>
        <p:spPr bwMode="auto">
          <a:xfrm>
            <a:off x="5603013" y="2938635"/>
            <a:ext cx="328864" cy="642766"/>
          </a:xfrm>
          <a:prstGeom prst="leftBrace">
            <a:avLst>
              <a:gd name="adj1" fmla="val 8333"/>
              <a:gd name="adj2" fmla="val 61563"/>
            </a:avLst>
          </a:prstGeom>
          <a:noFill/>
          <a:ln w="2857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zh-CN" altLang="en-US" sz="1600" dirty="0">
              <a:solidFill>
                <a:schemeClr val="bg1"/>
              </a:solidFill>
              <a:latin typeface="Times New Roman" pitchFamily="16" charset="0"/>
              <a:ea typeface="MS Gothic" charset="-128"/>
            </a:endParaRPr>
          </a:p>
        </p:txBody>
      </p:sp>
      <p:sp>
        <p:nvSpPr>
          <p:cNvPr id="4" name="Footer Placeholder 3">
            <a:extLst>
              <a:ext uri="{FF2B5EF4-FFF2-40B4-BE49-F238E27FC236}">
                <a16:creationId xmlns:a16="http://schemas.microsoft.com/office/drawing/2014/main" id="{95195515-B278-44CC-9279-57FC52E85189}"/>
              </a:ext>
            </a:extLst>
          </p:cNvPr>
          <p:cNvSpPr>
            <a:spLocks noGrp="1"/>
          </p:cNvSpPr>
          <p:nvPr>
            <p:ph type="ftr" idx="14"/>
          </p:nvPr>
        </p:nvSpPr>
        <p:spPr/>
        <p:txBody>
          <a:bodyPr/>
          <a:lstStyle/>
          <a:p>
            <a:r>
              <a:rPr lang="en-GB"/>
              <a:t>Tony Xiao Han, Huawei</a:t>
            </a:r>
            <a:endParaRPr lang="en-GB" dirty="0"/>
          </a:p>
        </p:txBody>
      </p:sp>
      <p:sp>
        <p:nvSpPr>
          <p:cNvPr id="5" name="Slide Number Placeholder 4">
            <a:extLst>
              <a:ext uri="{FF2B5EF4-FFF2-40B4-BE49-F238E27FC236}">
                <a16:creationId xmlns:a16="http://schemas.microsoft.com/office/drawing/2014/main" id="{21A20D43-C1C9-4678-8619-18B294539499}"/>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6" name="Date Placeholder 5">
            <a:extLst>
              <a:ext uri="{FF2B5EF4-FFF2-40B4-BE49-F238E27FC236}">
                <a16:creationId xmlns:a16="http://schemas.microsoft.com/office/drawing/2014/main" id="{8FE44934-9295-4F91-A6BD-4F68BAB3E3E5}"/>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22286970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0" y="533400"/>
            <a:ext cx="1219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Times </a:t>
            </a:r>
            <a:r>
              <a:rPr lang="en-US" altLang="zh-CN" b="0" dirty="0"/>
              <a:t>(plan after </a:t>
            </a:r>
            <a:r>
              <a:rPr lang="en-US" altLang="zh-CN" b="0" dirty="0">
                <a:solidFill>
                  <a:srgbClr val="0000FF"/>
                </a:solidFill>
              </a:rPr>
              <a:t>January Interim</a:t>
            </a:r>
            <a:r>
              <a:rPr lang="en-US" altLang="zh-CN" b="0" dirty="0"/>
              <a:t>)</a:t>
            </a:r>
            <a:endParaRPr lang="en-US" altLang="en-US" b="0" dirty="0">
              <a:solidFill>
                <a:schemeClr val="tx2"/>
              </a:solidFill>
            </a:endParaRPr>
          </a:p>
        </p:txBody>
      </p:sp>
      <p:sp>
        <p:nvSpPr>
          <p:cNvPr id="4" name="Rectangle 3">
            <a:extLst>
              <a:ext uri="{FF2B5EF4-FFF2-40B4-BE49-F238E27FC236}">
                <a16:creationId xmlns:a16="http://schemas.microsoft.com/office/drawing/2014/main" id="{8EB501C5-1470-4135-B67C-FD33A1D9BE38}"/>
              </a:ext>
            </a:extLst>
          </p:cNvPr>
          <p:cNvSpPr txBox="1">
            <a:spLocks noChangeArrowheads="1"/>
          </p:cNvSpPr>
          <p:nvPr/>
        </p:nvSpPr>
        <p:spPr bwMode="auto">
          <a:xfrm>
            <a:off x="157348" y="1143000"/>
            <a:ext cx="5100452" cy="526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300"/>
              </a:spcAft>
              <a:buClr>
                <a:srgbClr val="000000"/>
              </a:buClr>
              <a:buFont typeface="Arial" panose="020B0604020202020204" pitchFamily="34" charset="0"/>
              <a:buChar char="•"/>
              <a:defRPr/>
            </a:pPr>
            <a:r>
              <a:rPr lang="en-US" altLang="zh-CN" b="1" dirty="0">
                <a:solidFill>
                  <a:srgbClr val="FF0000"/>
                </a:solidFill>
                <a:cs typeface="Times New Roman" panose="02020603050405020304" pitchFamily="18" charset="0"/>
              </a:rPr>
              <a:t>Confirmed:</a:t>
            </a:r>
          </a:p>
          <a:p>
            <a:pPr marL="685800" lvl="2" indent="-285750" algn="just">
              <a:spcBef>
                <a:spcPct val="0"/>
              </a:spcBef>
              <a:spcAft>
                <a:spcPts val="300"/>
              </a:spcAft>
              <a:buClr>
                <a:srgbClr val="000000"/>
              </a:buClr>
              <a:buFont typeface="Times New Roman" panose="02020603050405020304" pitchFamily="18" charset="0"/>
              <a:buChar char="―"/>
              <a:defRPr/>
            </a:pPr>
            <a:r>
              <a:rPr lang="en-US" altLang="zh-CN" sz="1800" b="1" dirty="0">
                <a:solidFill>
                  <a:srgbClr val="00B0F0"/>
                </a:solidFill>
                <a:cs typeface="Times New Roman" panose="02020603050405020304" pitchFamily="18" charset="0"/>
              </a:rPr>
              <a:t>Jan 	  23 (Thursday)	22</a:t>
            </a:r>
            <a:r>
              <a:rPr lang="zh-CN" altLang="en-US" sz="1800" b="1" dirty="0">
                <a:solidFill>
                  <a:srgbClr val="00B0F0"/>
                </a:solidFill>
                <a:cs typeface="Times New Roman" panose="02020603050405020304" pitchFamily="18" charset="0"/>
              </a:rPr>
              <a:t>：</a:t>
            </a:r>
            <a:r>
              <a:rPr lang="en-US" altLang="zh-CN" sz="1800" b="1" dirty="0">
                <a:solidFill>
                  <a:srgbClr val="00B0F0"/>
                </a:solidFill>
                <a:cs typeface="Times New Roman" panose="02020603050405020304" pitchFamily="18" charset="0"/>
              </a:rPr>
              <a:t>00 - 00:00 ET</a:t>
            </a: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800" b="1" dirty="0">
              <a:cs typeface="Times New Roman" panose="02020603050405020304" pitchFamily="18" charset="0"/>
            </a:endParaRPr>
          </a:p>
          <a:p>
            <a:pPr marL="685800" lvl="2" indent="-285750" algn="just">
              <a:spcBef>
                <a:spcPct val="0"/>
              </a:spcBef>
              <a:spcAft>
                <a:spcPts val="300"/>
              </a:spcAft>
              <a:buClr>
                <a:srgbClr val="000000"/>
              </a:buClr>
              <a:buFont typeface="Times New Roman" panose="02020603050405020304" pitchFamily="18" charset="0"/>
              <a:buChar char="―"/>
              <a:defRPr/>
            </a:pPr>
            <a:r>
              <a:rPr lang="en-US" altLang="zh-CN" sz="1800" b="1" dirty="0">
                <a:cs typeface="Times New Roman" panose="02020603050405020304" pitchFamily="18" charset="0"/>
              </a:rPr>
              <a:t>Feb 	  4   (Tuesday)	09</a:t>
            </a:r>
            <a:r>
              <a:rPr lang="zh-CN" altLang="en-US" sz="1800" b="1" dirty="0">
                <a:cs typeface="Times New Roman" panose="02020603050405020304" pitchFamily="18" charset="0"/>
              </a:rPr>
              <a:t>：</a:t>
            </a:r>
            <a:r>
              <a:rPr lang="en-US" altLang="zh-CN" sz="1800" b="1" dirty="0">
                <a:cs typeface="Times New Roman" panose="02020603050405020304" pitchFamily="18" charset="0"/>
              </a:rPr>
              <a:t>00 - 11:00 ET</a:t>
            </a: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800" b="1" dirty="0">
              <a:cs typeface="Times New Roman" panose="02020603050405020304" pitchFamily="18" charset="0"/>
            </a:endParaRPr>
          </a:p>
          <a:p>
            <a:pPr marL="685800" lvl="2" indent="-285750" algn="just">
              <a:spcBef>
                <a:spcPct val="0"/>
              </a:spcBef>
              <a:spcAft>
                <a:spcPts val="300"/>
              </a:spcAft>
              <a:buClr>
                <a:srgbClr val="000000"/>
              </a:buClr>
              <a:buFont typeface="Times New Roman" panose="02020603050405020304" pitchFamily="18" charset="0"/>
              <a:buChar char="―"/>
              <a:defRPr/>
            </a:pPr>
            <a:r>
              <a:rPr lang="en-US" altLang="zh-CN" sz="1800" b="1" strike="sngStrike" dirty="0">
                <a:solidFill>
                  <a:schemeClr val="bg1">
                    <a:lumMod val="50000"/>
                  </a:schemeClr>
                </a:solidFill>
                <a:cs typeface="Times New Roman" panose="02020603050405020304" pitchFamily="18" charset="0"/>
              </a:rPr>
              <a:t>Feb 	  18 (Tuesday)	09</a:t>
            </a:r>
            <a:r>
              <a:rPr lang="zh-CN" altLang="en-US" sz="1800" b="1" strike="sngStrike" dirty="0">
                <a:solidFill>
                  <a:schemeClr val="bg1">
                    <a:lumMod val="50000"/>
                  </a:schemeClr>
                </a:solidFill>
                <a:cs typeface="Times New Roman" panose="02020603050405020304" pitchFamily="18" charset="0"/>
              </a:rPr>
              <a:t>：</a:t>
            </a:r>
            <a:r>
              <a:rPr lang="en-US" altLang="zh-CN" sz="1800" b="1"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800" b="1" dirty="0">
              <a:solidFill>
                <a:srgbClr val="00B0F0"/>
              </a:solidFill>
              <a:cs typeface="Times New Roman" panose="02020603050405020304" pitchFamily="18" charset="0"/>
            </a:endParaRPr>
          </a:p>
          <a:p>
            <a:pPr marL="685800" lvl="2" indent="-285750" algn="just">
              <a:spcBef>
                <a:spcPct val="0"/>
              </a:spcBef>
              <a:spcAft>
                <a:spcPts val="300"/>
              </a:spcAft>
              <a:buClr>
                <a:srgbClr val="000000"/>
              </a:buClr>
              <a:buFont typeface="Times New Roman" panose="02020603050405020304" pitchFamily="18" charset="0"/>
              <a:buChar char="―"/>
              <a:defRPr/>
            </a:pPr>
            <a:r>
              <a:rPr lang="en-US" altLang="zh-CN" sz="1800" b="1" strike="sngStrike" dirty="0">
                <a:solidFill>
                  <a:schemeClr val="bg1">
                    <a:lumMod val="50000"/>
                  </a:schemeClr>
                </a:solidFill>
                <a:cs typeface="Times New Roman" panose="02020603050405020304" pitchFamily="18" charset="0"/>
              </a:rPr>
              <a:t>Feb 	  28 (Thursday)	22</a:t>
            </a:r>
            <a:r>
              <a:rPr lang="zh-CN" altLang="en-US" sz="1800" b="1" strike="sngStrike" dirty="0">
                <a:solidFill>
                  <a:schemeClr val="bg1">
                    <a:lumMod val="50000"/>
                  </a:schemeClr>
                </a:solidFill>
                <a:cs typeface="Times New Roman" panose="02020603050405020304" pitchFamily="18" charset="0"/>
              </a:rPr>
              <a:t>：</a:t>
            </a:r>
            <a:r>
              <a:rPr lang="en-US" altLang="zh-CN" sz="1800" b="1"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800" b="1" dirty="0">
              <a:solidFill>
                <a:srgbClr val="00B0F0"/>
              </a:solidFill>
              <a:cs typeface="Times New Roman" panose="02020603050405020304" pitchFamily="18" charset="0"/>
            </a:endParaRP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800" b="1" dirty="0">
              <a:cs typeface="Times New Roman" panose="02020603050405020304" pitchFamily="18" charset="0"/>
            </a:endParaRP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800" b="1" dirty="0">
              <a:solidFill>
                <a:srgbClr val="00B0F0"/>
              </a:solidFill>
              <a:cs typeface="Times New Roman" panose="02020603050405020304" pitchFamily="18" charset="0"/>
            </a:endParaRP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800" b="1" dirty="0">
              <a:solidFill>
                <a:srgbClr val="00B0F0"/>
              </a:solidFill>
              <a:cs typeface="Times New Roman" panose="02020603050405020304" pitchFamily="18" charset="0"/>
            </a:endParaRP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800" b="1" dirty="0">
              <a:solidFill>
                <a:srgbClr val="00B0F0"/>
              </a:solidFill>
              <a:cs typeface="Times New Roman" panose="02020603050405020304" pitchFamily="18" charset="0"/>
            </a:endParaRP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800" b="1" dirty="0">
              <a:solidFill>
                <a:srgbClr val="00B0F0"/>
              </a:solidFill>
              <a:cs typeface="Times New Roman" panose="02020603050405020304" pitchFamily="18" charset="0"/>
            </a:endParaRP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800" b="1" dirty="0">
              <a:solidFill>
                <a:srgbClr val="00B0F0"/>
              </a:solidFill>
              <a:cs typeface="Times New Roman" panose="02020603050405020304" pitchFamily="18" charset="0"/>
            </a:endParaRP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800" b="1" dirty="0">
              <a:cs typeface="Times New Roman" panose="02020603050405020304" pitchFamily="18" charset="0"/>
            </a:endParaRPr>
          </a:p>
        </p:txBody>
      </p:sp>
      <p:sp>
        <p:nvSpPr>
          <p:cNvPr id="2" name="Footer Placeholder 1">
            <a:extLst>
              <a:ext uri="{FF2B5EF4-FFF2-40B4-BE49-F238E27FC236}">
                <a16:creationId xmlns:a16="http://schemas.microsoft.com/office/drawing/2014/main" id="{5F3DC9C0-4C4A-4F00-98AF-F2E848786497}"/>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E303E27F-E713-4640-98A2-1A0B4CD466C2}"/>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5" name="Date Placeholder 4">
            <a:extLst>
              <a:ext uri="{FF2B5EF4-FFF2-40B4-BE49-F238E27FC236}">
                <a16:creationId xmlns:a16="http://schemas.microsoft.com/office/drawing/2014/main" id="{681D929C-E8C3-41D7-853F-07E3166C9DF8}"/>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3040595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EB28C-6BE9-4FAA-AC41-D24447AA25F5}"/>
              </a:ext>
            </a:extLst>
          </p:cNvPr>
          <p:cNvSpPr>
            <a:spLocks noGrp="1"/>
          </p:cNvSpPr>
          <p:nvPr>
            <p:ph type="ctrTitle"/>
          </p:nvPr>
        </p:nvSpPr>
        <p:spPr/>
        <p:txBody>
          <a:bodyPr/>
          <a:lstStyle/>
          <a:p>
            <a:r>
              <a:rPr lang="en-US"/>
              <a:t>TGbi (Enhanced Data Privacy)</a:t>
            </a:r>
          </a:p>
        </p:txBody>
      </p:sp>
      <p:sp>
        <p:nvSpPr>
          <p:cNvPr id="3" name="Subtitle 2">
            <a:extLst>
              <a:ext uri="{FF2B5EF4-FFF2-40B4-BE49-F238E27FC236}">
                <a16:creationId xmlns:a16="http://schemas.microsoft.com/office/drawing/2014/main" id="{F5E67655-71F8-45C9-8B0A-669E6DF3BE9D}"/>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5D4C88F6-71B3-4D58-BB53-3C38CCF615D8}"/>
              </a:ext>
            </a:extLst>
          </p:cNvPr>
          <p:cNvSpPr>
            <a:spLocks noGrp="1"/>
          </p:cNvSpPr>
          <p:nvPr>
            <p:ph type="ftr" idx="11"/>
          </p:nvPr>
        </p:nvSpPr>
        <p:spPr/>
        <p:txBody>
          <a:bodyPr/>
          <a:lstStyle/>
          <a:p>
            <a:r>
              <a:rPr lang="en-GB"/>
              <a:t>Carol Ansley, Cox</a:t>
            </a:r>
          </a:p>
        </p:txBody>
      </p:sp>
      <p:sp>
        <p:nvSpPr>
          <p:cNvPr id="8" name="Slide Number Placeholder 7">
            <a:extLst>
              <a:ext uri="{FF2B5EF4-FFF2-40B4-BE49-F238E27FC236}">
                <a16:creationId xmlns:a16="http://schemas.microsoft.com/office/drawing/2014/main" id="{8992EC05-2699-419B-931F-ADB98A4D2828}"/>
              </a:ext>
            </a:extLst>
          </p:cNvPr>
          <p:cNvSpPr>
            <a:spLocks noGrp="1"/>
          </p:cNvSpPr>
          <p:nvPr>
            <p:ph type="sldNum" idx="12"/>
          </p:nvPr>
        </p:nvSpPr>
        <p:spPr/>
        <p:txBody>
          <a:bodyPr/>
          <a:lstStyle/>
          <a:p>
            <a:r>
              <a:rPr lang="en-GB"/>
              <a:t>Slide </a:t>
            </a:r>
            <a:fld id="{DE40C9FC-4879-4F20-9ECA-A574A90476B7}" type="slidenum">
              <a:rPr lang="en-GB" smtClean="0"/>
              <a:pPr/>
              <a:t>23</a:t>
            </a:fld>
            <a:endParaRPr lang="en-GB"/>
          </a:p>
        </p:txBody>
      </p:sp>
      <p:sp>
        <p:nvSpPr>
          <p:cNvPr id="9" name="Date Placeholder 8">
            <a:extLst>
              <a:ext uri="{FF2B5EF4-FFF2-40B4-BE49-F238E27FC236}">
                <a16:creationId xmlns:a16="http://schemas.microsoft.com/office/drawing/2014/main" id="{F7545E36-E184-4C94-AD8F-546A16188800}"/>
              </a:ext>
            </a:extLst>
          </p:cNvPr>
          <p:cNvSpPr>
            <a:spLocks noGrp="1"/>
          </p:cNvSpPr>
          <p:nvPr>
            <p:ph type="dt" idx="10"/>
          </p:nvPr>
        </p:nvSpPr>
        <p:spPr/>
        <p:txBody>
          <a:bodyPr/>
          <a:lstStyle/>
          <a:p>
            <a:r>
              <a:rPr lang="en-US"/>
              <a:t>January 2025</a:t>
            </a:r>
            <a:endParaRPr lang="en-GB"/>
          </a:p>
        </p:txBody>
      </p:sp>
    </p:spTree>
    <p:extLst>
      <p:ext uri="{BB962C8B-B14F-4D97-AF65-F5344CB8AC3E}">
        <p14:creationId xmlns:p14="http://schemas.microsoft.com/office/powerpoint/2010/main" val="4896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674BB-D7B5-43B2-9FC0-62B100EFC3B1}"/>
              </a:ext>
            </a:extLst>
          </p:cNvPr>
          <p:cNvSpPr>
            <a:spLocks noGrp="1"/>
          </p:cNvSpPr>
          <p:nvPr>
            <p:ph type="ctrTitle"/>
          </p:nvPr>
        </p:nvSpPr>
        <p:spPr/>
        <p:txBody>
          <a:bodyPr/>
          <a:lstStyle/>
          <a:p>
            <a:r>
              <a:rPr lang="en-US"/>
              <a:t>TGbk (320 MHz Positioning)</a:t>
            </a:r>
          </a:p>
        </p:txBody>
      </p:sp>
      <p:sp>
        <p:nvSpPr>
          <p:cNvPr id="3" name="Subtitle 2">
            <a:extLst>
              <a:ext uri="{FF2B5EF4-FFF2-40B4-BE49-F238E27FC236}">
                <a16:creationId xmlns:a16="http://schemas.microsoft.com/office/drawing/2014/main" id="{AF8AF1A5-2BD2-4119-840F-462693EDF9D6}"/>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EDFD3120-3369-46FA-A0C7-89694DCCFD78}"/>
              </a:ext>
            </a:extLst>
          </p:cNvPr>
          <p:cNvSpPr>
            <a:spLocks noGrp="1"/>
          </p:cNvSpPr>
          <p:nvPr>
            <p:ph type="ftr" idx="11"/>
          </p:nvPr>
        </p:nvSpPr>
        <p:spPr/>
        <p:txBody>
          <a:bodyPr/>
          <a:lstStyle/>
          <a:p>
            <a:r>
              <a:rPr lang="en-GB"/>
              <a:t>Jonathan Segev, Intel</a:t>
            </a:r>
          </a:p>
        </p:txBody>
      </p:sp>
      <p:sp>
        <p:nvSpPr>
          <p:cNvPr id="8" name="Slide Number Placeholder 7">
            <a:extLst>
              <a:ext uri="{FF2B5EF4-FFF2-40B4-BE49-F238E27FC236}">
                <a16:creationId xmlns:a16="http://schemas.microsoft.com/office/drawing/2014/main" id="{9DB785B4-8F5A-4406-9FF7-A10C1268C234}"/>
              </a:ext>
            </a:extLst>
          </p:cNvPr>
          <p:cNvSpPr>
            <a:spLocks noGrp="1"/>
          </p:cNvSpPr>
          <p:nvPr>
            <p:ph type="sldNum" idx="12"/>
          </p:nvPr>
        </p:nvSpPr>
        <p:spPr/>
        <p:txBody>
          <a:bodyPr/>
          <a:lstStyle/>
          <a:p>
            <a:r>
              <a:rPr lang="en-GB"/>
              <a:t>Slide </a:t>
            </a:r>
            <a:fld id="{DE40C9FC-4879-4F20-9ECA-A574A90476B7}" type="slidenum">
              <a:rPr lang="en-GB" smtClean="0"/>
              <a:pPr/>
              <a:t>24</a:t>
            </a:fld>
            <a:endParaRPr lang="en-GB"/>
          </a:p>
        </p:txBody>
      </p:sp>
      <p:sp>
        <p:nvSpPr>
          <p:cNvPr id="9" name="Date Placeholder 8">
            <a:extLst>
              <a:ext uri="{FF2B5EF4-FFF2-40B4-BE49-F238E27FC236}">
                <a16:creationId xmlns:a16="http://schemas.microsoft.com/office/drawing/2014/main" id="{4AAA515B-6985-47AE-8CFA-2DCD4B1A8B6B}"/>
              </a:ext>
            </a:extLst>
          </p:cNvPr>
          <p:cNvSpPr>
            <a:spLocks noGrp="1"/>
          </p:cNvSpPr>
          <p:nvPr>
            <p:ph type="dt" idx="10"/>
          </p:nvPr>
        </p:nvSpPr>
        <p:spPr/>
        <p:txBody>
          <a:bodyPr/>
          <a:lstStyle/>
          <a:p>
            <a:r>
              <a:rPr lang="en-US"/>
              <a:t>January 2025</a:t>
            </a:r>
            <a:endParaRPr lang="en-GB"/>
          </a:p>
        </p:txBody>
      </p:sp>
    </p:spTree>
    <p:extLst>
      <p:ext uri="{BB962C8B-B14F-4D97-AF65-F5344CB8AC3E}">
        <p14:creationId xmlns:p14="http://schemas.microsoft.com/office/powerpoint/2010/main" val="1676733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A8058-50C5-4257-B1E2-DEEEE59A436B}"/>
              </a:ext>
            </a:extLst>
          </p:cNvPr>
          <p:cNvSpPr>
            <a:spLocks noGrp="1"/>
          </p:cNvSpPr>
          <p:nvPr>
            <p:ph type="ctrTitle"/>
          </p:nvPr>
        </p:nvSpPr>
        <p:spPr/>
        <p:txBody>
          <a:bodyPr/>
          <a:lstStyle/>
          <a:p>
            <a:r>
              <a:rPr lang="en-US"/>
              <a:t>TGbn (Ultra High Reliability)</a:t>
            </a:r>
          </a:p>
        </p:txBody>
      </p:sp>
      <p:sp>
        <p:nvSpPr>
          <p:cNvPr id="3" name="Subtitle 2">
            <a:extLst>
              <a:ext uri="{FF2B5EF4-FFF2-40B4-BE49-F238E27FC236}">
                <a16:creationId xmlns:a16="http://schemas.microsoft.com/office/drawing/2014/main" id="{5CB3835C-B9B8-4CD4-9152-701B80547816}"/>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0D0D5574-DA8D-441C-90EC-6BA9C836C924}"/>
              </a:ext>
            </a:extLst>
          </p:cNvPr>
          <p:cNvSpPr>
            <a:spLocks noGrp="1"/>
          </p:cNvSpPr>
          <p:nvPr>
            <p:ph type="ftr" idx="11"/>
          </p:nvPr>
        </p:nvSpPr>
        <p:spPr/>
        <p:txBody>
          <a:bodyPr/>
          <a:lstStyle/>
          <a:p>
            <a:r>
              <a:rPr lang="en-GB"/>
              <a:t>Alfred Asterjadhi, Qualcomm</a:t>
            </a:r>
          </a:p>
        </p:txBody>
      </p:sp>
      <p:sp>
        <p:nvSpPr>
          <p:cNvPr id="8" name="Slide Number Placeholder 7">
            <a:extLst>
              <a:ext uri="{FF2B5EF4-FFF2-40B4-BE49-F238E27FC236}">
                <a16:creationId xmlns:a16="http://schemas.microsoft.com/office/drawing/2014/main" id="{59D45CF9-8AD3-4234-9AEE-57572F850B58}"/>
              </a:ext>
            </a:extLst>
          </p:cNvPr>
          <p:cNvSpPr>
            <a:spLocks noGrp="1"/>
          </p:cNvSpPr>
          <p:nvPr>
            <p:ph type="sldNum" idx="12"/>
          </p:nvPr>
        </p:nvSpPr>
        <p:spPr/>
        <p:txBody>
          <a:bodyPr/>
          <a:lstStyle/>
          <a:p>
            <a:r>
              <a:rPr lang="en-GB"/>
              <a:t>Slide </a:t>
            </a:r>
            <a:fld id="{DE40C9FC-4879-4F20-9ECA-A574A90476B7}" type="slidenum">
              <a:rPr lang="en-GB" smtClean="0"/>
              <a:pPr/>
              <a:t>25</a:t>
            </a:fld>
            <a:endParaRPr lang="en-GB"/>
          </a:p>
        </p:txBody>
      </p:sp>
      <p:sp>
        <p:nvSpPr>
          <p:cNvPr id="9" name="Date Placeholder 8">
            <a:extLst>
              <a:ext uri="{FF2B5EF4-FFF2-40B4-BE49-F238E27FC236}">
                <a16:creationId xmlns:a16="http://schemas.microsoft.com/office/drawing/2014/main" id="{C3970908-28AA-4DEF-8EC4-55B07D7FAB9D}"/>
              </a:ext>
            </a:extLst>
          </p:cNvPr>
          <p:cNvSpPr>
            <a:spLocks noGrp="1"/>
          </p:cNvSpPr>
          <p:nvPr>
            <p:ph type="dt" idx="10"/>
          </p:nvPr>
        </p:nvSpPr>
        <p:spPr/>
        <p:txBody>
          <a:bodyPr/>
          <a:lstStyle/>
          <a:p>
            <a:r>
              <a:rPr lang="en-US"/>
              <a:t>January 2025</a:t>
            </a:r>
            <a:endParaRPr lang="en-GB"/>
          </a:p>
        </p:txBody>
      </p:sp>
    </p:spTree>
    <p:extLst>
      <p:ext uri="{BB962C8B-B14F-4D97-AF65-F5344CB8AC3E}">
        <p14:creationId xmlns:p14="http://schemas.microsoft.com/office/powerpoint/2010/main" val="29396475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704C5-28F0-4D3B-A4E1-356A0E8DF658}"/>
              </a:ext>
            </a:extLst>
          </p:cNvPr>
          <p:cNvSpPr>
            <a:spLocks noGrp="1"/>
          </p:cNvSpPr>
          <p:nvPr>
            <p:ph type="ctrTitle"/>
          </p:nvPr>
        </p:nvSpPr>
        <p:spPr/>
        <p:txBody>
          <a:bodyPr/>
          <a:lstStyle/>
          <a:p>
            <a:r>
              <a:rPr lang="en-US"/>
              <a:t>TGbp (Ambient Power)</a:t>
            </a:r>
          </a:p>
        </p:txBody>
      </p:sp>
      <p:sp>
        <p:nvSpPr>
          <p:cNvPr id="3" name="Subtitle 2">
            <a:extLst>
              <a:ext uri="{FF2B5EF4-FFF2-40B4-BE49-F238E27FC236}">
                <a16:creationId xmlns:a16="http://schemas.microsoft.com/office/drawing/2014/main" id="{51EDFA10-3D69-4C51-8DF0-224149B08CB8}"/>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CECF62F2-D42D-49C8-A150-C8B3E171C6B2}"/>
              </a:ext>
            </a:extLst>
          </p:cNvPr>
          <p:cNvSpPr>
            <a:spLocks noGrp="1"/>
          </p:cNvSpPr>
          <p:nvPr>
            <p:ph type="ftr" idx="11"/>
          </p:nvPr>
        </p:nvSpPr>
        <p:spPr/>
        <p:txBody>
          <a:bodyPr/>
          <a:lstStyle/>
          <a:p>
            <a:r>
              <a:rPr lang="en-GB"/>
              <a:t>Bo Sun, Sanechips</a:t>
            </a:r>
          </a:p>
        </p:txBody>
      </p:sp>
      <p:sp>
        <p:nvSpPr>
          <p:cNvPr id="8" name="Slide Number Placeholder 7">
            <a:extLst>
              <a:ext uri="{FF2B5EF4-FFF2-40B4-BE49-F238E27FC236}">
                <a16:creationId xmlns:a16="http://schemas.microsoft.com/office/drawing/2014/main" id="{4A64D9DD-5E40-4095-877A-9BD70055061F}"/>
              </a:ext>
            </a:extLst>
          </p:cNvPr>
          <p:cNvSpPr>
            <a:spLocks noGrp="1"/>
          </p:cNvSpPr>
          <p:nvPr>
            <p:ph type="sldNum" idx="12"/>
          </p:nvPr>
        </p:nvSpPr>
        <p:spPr/>
        <p:txBody>
          <a:bodyPr/>
          <a:lstStyle/>
          <a:p>
            <a:r>
              <a:rPr lang="en-GB"/>
              <a:t>Slide </a:t>
            </a:r>
            <a:fld id="{DE40C9FC-4879-4F20-9ECA-A574A90476B7}" type="slidenum">
              <a:rPr lang="en-GB" smtClean="0"/>
              <a:pPr/>
              <a:t>26</a:t>
            </a:fld>
            <a:endParaRPr lang="en-GB"/>
          </a:p>
        </p:txBody>
      </p:sp>
      <p:sp>
        <p:nvSpPr>
          <p:cNvPr id="9" name="Date Placeholder 8">
            <a:extLst>
              <a:ext uri="{FF2B5EF4-FFF2-40B4-BE49-F238E27FC236}">
                <a16:creationId xmlns:a16="http://schemas.microsoft.com/office/drawing/2014/main" id="{2D5F9FE6-440E-4176-86F8-2EC6A98E9202}"/>
              </a:ext>
            </a:extLst>
          </p:cNvPr>
          <p:cNvSpPr>
            <a:spLocks noGrp="1"/>
          </p:cNvSpPr>
          <p:nvPr>
            <p:ph type="dt" idx="10"/>
          </p:nvPr>
        </p:nvSpPr>
        <p:spPr/>
        <p:txBody>
          <a:bodyPr/>
          <a:lstStyle/>
          <a:p>
            <a:r>
              <a:rPr lang="en-US"/>
              <a:t>January 2025</a:t>
            </a:r>
            <a:endParaRPr lang="en-GB"/>
          </a:p>
        </p:txBody>
      </p:sp>
    </p:spTree>
    <p:extLst>
      <p:ext uri="{BB962C8B-B14F-4D97-AF65-F5344CB8AC3E}">
        <p14:creationId xmlns:p14="http://schemas.microsoft.com/office/powerpoint/2010/main" val="865328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A7192-B0D3-4F8F-A571-233C424410CC}"/>
              </a:ext>
            </a:extLst>
          </p:cNvPr>
          <p:cNvSpPr>
            <a:spLocks noGrp="1"/>
          </p:cNvSpPr>
          <p:nvPr>
            <p:ph type="ctrTitle"/>
          </p:nvPr>
        </p:nvSpPr>
        <p:spPr/>
        <p:txBody>
          <a:bodyPr/>
          <a:lstStyle/>
          <a:p>
            <a:r>
              <a:rPr lang="en-US"/>
              <a:t>TGbq (Integrated mmWave)</a:t>
            </a:r>
          </a:p>
        </p:txBody>
      </p:sp>
      <p:sp>
        <p:nvSpPr>
          <p:cNvPr id="3" name="Subtitle 2">
            <a:extLst>
              <a:ext uri="{FF2B5EF4-FFF2-40B4-BE49-F238E27FC236}">
                <a16:creationId xmlns:a16="http://schemas.microsoft.com/office/drawing/2014/main" id="{75A67EB2-B309-4718-9091-32F77A997FD4}"/>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0C9B6219-2E7B-4351-B9C5-1F7E51B4D91D}"/>
              </a:ext>
            </a:extLst>
          </p:cNvPr>
          <p:cNvSpPr>
            <a:spLocks noGrp="1"/>
          </p:cNvSpPr>
          <p:nvPr>
            <p:ph type="ftr" idx="11"/>
          </p:nvPr>
        </p:nvSpPr>
        <p:spPr/>
        <p:txBody>
          <a:bodyPr/>
          <a:lstStyle/>
          <a:p>
            <a:r>
              <a:rPr lang="en-GB"/>
              <a:t>Edward Au, Huawei</a:t>
            </a:r>
          </a:p>
        </p:txBody>
      </p:sp>
      <p:sp>
        <p:nvSpPr>
          <p:cNvPr id="8" name="Slide Number Placeholder 7">
            <a:extLst>
              <a:ext uri="{FF2B5EF4-FFF2-40B4-BE49-F238E27FC236}">
                <a16:creationId xmlns:a16="http://schemas.microsoft.com/office/drawing/2014/main" id="{A41354F6-4AAD-4C5F-BE05-8E214CA97227}"/>
              </a:ext>
            </a:extLst>
          </p:cNvPr>
          <p:cNvSpPr>
            <a:spLocks noGrp="1"/>
          </p:cNvSpPr>
          <p:nvPr>
            <p:ph type="sldNum" idx="12"/>
          </p:nvPr>
        </p:nvSpPr>
        <p:spPr/>
        <p:txBody>
          <a:bodyPr/>
          <a:lstStyle/>
          <a:p>
            <a:r>
              <a:rPr lang="en-GB"/>
              <a:t>Slide </a:t>
            </a:r>
            <a:fld id="{DE40C9FC-4879-4F20-9ECA-A574A90476B7}" type="slidenum">
              <a:rPr lang="en-GB" smtClean="0"/>
              <a:pPr/>
              <a:t>27</a:t>
            </a:fld>
            <a:endParaRPr lang="en-GB"/>
          </a:p>
        </p:txBody>
      </p:sp>
      <p:sp>
        <p:nvSpPr>
          <p:cNvPr id="9" name="Date Placeholder 8">
            <a:extLst>
              <a:ext uri="{FF2B5EF4-FFF2-40B4-BE49-F238E27FC236}">
                <a16:creationId xmlns:a16="http://schemas.microsoft.com/office/drawing/2014/main" id="{5C35027C-5F6E-4786-BA92-904B0917C111}"/>
              </a:ext>
            </a:extLst>
          </p:cNvPr>
          <p:cNvSpPr>
            <a:spLocks noGrp="1"/>
          </p:cNvSpPr>
          <p:nvPr>
            <p:ph type="dt" idx="10"/>
          </p:nvPr>
        </p:nvSpPr>
        <p:spPr/>
        <p:txBody>
          <a:bodyPr/>
          <a:lstStyle/>
          <a:p>
            <a:r>
              <a:rPr lang="en-US"/>
              <a:t>January 2025</a:t>
            </a:r>
            <a:endParaRPr lang="en-GB"/>
          </a:p>
        </p:txBody>
      </p:sp>
    </p:spTree>
    <p:extLst>
      <p:ext uri="{BB962C8B-B14F-4D97-AF65-F5344CB8AC3E}">
        <p14:creationId xmlns:p14="http://schemas.microsoft.com/office/powerpoint/2010/main" val="4469545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299FE-1978-4C06-96B9-78413EF39912}"/>
              </a:ext>
            </a:extLst>
          </p:cNvPr>
          <p:cNvSpPr>
            <a:spLocks noGrp="1"/>
          </p:cNvSpPr>
          <p:nvPr>
            <p:ph type="ctrTitle"/>
          </p:nvPr>
        </p:nvSpPr>
        <p:spPr/>
        <p:txBody>
          <a:bodyPr/>
          <a:lstStyle/>
          <a:p>
            <a:r>
              <a:rPr lang="en-US"/>
              <a:t>ELC SG (Enhanced Light Communications)</a:t>
            </a:r>
          </a:p>
        </p:txBody>
      </p:sp>
      <p:sp>
        <p:nvSpPr>
          <p:cNvPr id="3" name="Subtitle 2">
            <a:extLst>
              <a:ext uri="{FF2B5EF4-FFF2-40B4-BE49-F238E27FC236}">
                <a16:creationId xmlns:a16="http://schemas.microsoft.com/office/drawing/2014/main" id="{55C8EAE0-8165-492A-8A22-9DE625D0FC88}"/>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90DD5579-3F01-4C32-B50A-CB3FF5E3B120}"/>
              </a:ext>
            </a:extLst>
          </p:cNvPr>
          <p:cNvSpPr>
            <a:spLocks noGrp="1"/>
          </p:cNvSpPr>
          <p:nvPr>
            <p:ph type="ftr" idx="11"/>
          </p:nvPr>
        </p:nvSpPr>
        <p:spPr/>
        <p:txBody>
          <a:bodyPr/>
          <a:lstStyle/>
          <a:p>
            <a:r>
              <a:rPr lang="en-GB"/>
              <a:t>Nikola Serafimovski, pureLiFi</a:t>
            </a:r>
          </a:p>
        </p:txBody>
      </p:sp>
      <p:sp>
        <p:nvSpPr>
          <p:cNvPr id="8" name="Slide Number Placeholder 7">
            <a:extLst>
              <a:ext uri="{FF2B5EF4-FFF2-40B4-BE49-F238E27FC236}">
                <a16:creationId xmlns:a16="http://schemas.microsoft.com/office/drawing/2014/main" id="{22B6B417-518A-4E7B-8B37-30B6F6FCB3EE}"/>
              </a:ext>
            </a:extLst>
          </p:cNvPr>
          <p:cNvSpPr>
            <a:spLocks noGrp="1"/>
          </p:cNvSpPr>
          <p:nvPr>
            <p:ph type="sldNum" idx="12"/>
          </p:nvPr>
        </p:nvSpPr>
        <p:spPr/>
        <p:txBody>
          <a:bodyPr/>
          <a:lstStyle/>
          <a:p>
            <a:r>
              <a:rPr lang="en-GB"/>
              <a:t>Slide </a:t>
            </a:r>
            <a:fld id="{DE40C9FC-4879-4F20-9ECA-A574A90476B7}" type="slidenum">
              <a:rPr lang="en-GB" smtClean="0"/>
              <a:pPr/>
              <a:t>28</a:t>
            </a:fld>
            <a:endParaRPr lang="en-GB"/>
          </a:p>
        </p:txBody>
      </p:sp>
      <p:sp>
        <p:nvSpPr>
          <p:cNvPr id="9" name="Date Placeholder 8">
            <a:extLst>
              <a:ext uri="{FF2B5EF4-FFF2-40B4-BE49-F238E27FC236}">
                <a16:creationId xmlns:a16="http://schemas.microsoft.com/office/drawing/2014/main" id="{8629B41C-3EF2-4D5B-BF7D-E076B99F9FB4}"/>
              </a:ext>
            </a:extLst>
          </p:cNvPr>
          <p:cNvSpPr>
            <a:spLocks noGrp="1"/>
          </p:cNvSpPr>
          <p:nvPr>
            <p:ph type="dt" idx="10"/>
          </p:nvPr>
        </p:nvSpPr>
        <p:spPr/>
        <p:txBody>
          <a:bodyPr/>
          <a:lstStyle/>
          <a:p>
            <a:r>
              <a:rPr lang="en-US"/>
              <a:t>January 2025</a:t>
            </a:r>
            <a:endParaRPr lang="en-GB"/>
          </a:p>
        </p:txBody>
      </p:sp>
    </p:spTree>
    <p:extLst>
      <p:ext uri="{BB962C8B-B14F-4D97-AF65-F5344CB8AC3E}">
        <p14:creationId xmlns:p14="http://schemas.microsoft.com/office/powerpoint/2010/main" val="39520728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Automotive TIG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2025-01-17</a:t>
            </a:r>
          </a:p>
        </p:txBody>
      </p:sp>
      <p:graphicFrame>
        <p:nvGraphicFramePr>
          <p:cNvPr id="13319" name="Object 5"/>
          <p:cNvGraphicFramePr>
            <a:graphicFrameLocks noChangeAspect="1"/>
          </p:cNvGraphicFramePr>
          <p:nvPr>
            <p:extLst>
              <p:ext uri="{D42A27DB-BD31-4B8C-83A1-F6EECF244321}">
                <p14:modId xmlns:p14="http://schemas.microsoft.com/office/powerpoint/2010/main" val="4167730937"/>
              </p:ext>
            </p:extLst>
          </p:nvPr>
        </p:nvGraphicFramePr>
        <p:xfrm>
          <a:off x="2086710" y="2744789"/>
          <a:ext cx="9675812" cy="2360612"/>
        </p:xfrm>
        <a:graphic>
          <a:graphicData uri="http://schemas.openxmlformats.org/presentationml/2006/ole">
            <mc:AlternateContent xmlns:mc="http://schemas.openxmlformats.org/markup-compatibility/2006">
              <mc:Choice xmlns:v="urn:schemas-microsoft-com:vml" Requires="v">
                <p:oleObj spid="_x0000_s2051" name="Document" r:id="rId4" imgW="9590328" imgH="2353359" progId="Word.Document.8">
                  <p:embed/>
                </p:oleObj>
              </mc:Choice>
              <mc:Fallback>
                <p:oleObj name="Document" r:id="rId4" imgW="9590328" imgH="2353359" progId="Word.Document.8">
                  <p:embed/>
                  <p:pic>
                    <p:nvPicPr>
                      <p:cNvPr id="13319" name="Object 5"/>
                      <p:cNvPicPr>
                        <a:picLocks noChangeAspect="1" noChangeArrowheads="1"/>
                      </p:cNvPicPr>
                      <p:nvPr/>
                    </p:nvPicPr>
                    <p:blipFill>
                      <a:blip r:embed="rId5"/>
                      <a:srcRect/>
                      <a:stretch>
                        <a:fillRect/>
                      </a:stretch>
                    </p:blipFill>
                    <p:spPr bwMode="auto">
                      <a:xfrm>
                        <a:off x="2086710" y="2744789"/>
                        <a:ext cx="9675812" cy="2360612"/>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Footer Placeholder 1">
            <a:extLst>
              <a:ext uri="{FF2B5EF4-FFF2-40B4-BE49-F238E27FC236}">
                <a16:creationId xmlns:a16="http://schemas.microsoft.com/office/drawing/2014/main" id="{F9149801-6ABA-40F1-AC1B-464AFC3F05BD}"/>
              </a:ext>
            </a:extLst>
          </p:cNvPr>
          <p:cNvSpPr>
            <a:spLocks noGrp="1"/>
          </p:cNvSpPr>
          <p:nvPr>
            <p:ph type="ftr" idx="14"/>
          </p:nvPr>
        </p:nvSpPr>
        <p:spPr/>
        <p:txBody>
          <a:bodyPr/>
          <a:lstStyle/>
          <a:p>
            <a:r>
              <a:rPr lang="en-GB"/>
              <a:t>Jim Lansford, Farafir SRL</a:t>
            </a:r>
            <a:endParaRPr lang="en-GB" dirty="0"/>
          </a:p>
        </p:txBody>
      </p:sp>
      <p:sp>
        <p:nvSpPr>
          <p:cNvPr id="3" name="Slide Number Placeholder 2">
            <a:extLst>
              <a:ext uri="{FF2B5EF4-FFF2-40B4-BE49-F238E27FC236}">
                <a16:creationId xmlns:a16="http://schemas.microsoft.com/office/drawing/2014/main" id="{BF45AC7F-B161-4F5D-8A88-27CCC3662A0B}"/>
              </a:ext>
            </a:extLst>
          </p:cNvPr>
          <p:cNvSpPr>
            <a:spLocks noGrp="1"/>
          </p:cNvSpPr>
          <p:nvPr>
            <p:ph type="sldNum" idx="12"/>
          </p:nvPr>
        </p:nvSpPr>
        <p:spPr/>
        <p:txBody>
          <a:bodyPr/>
          <a:lstStyle/>
          <a:p>
            <a:r>
              <a:rPr lang="en-GB"/>
              <a:t>Slide </a:t>
            </a:r>
            <a:fld id="{440F5867-744E-4AA6-B0ED-4C44D2DFBB7B}" type="slidenum">
              <a:rPr lang="en-GB" smtClean="0"/>
              <a:pPr/>
              <a:t>29</a:t>
            </a:fld>
            <a:endParaRPr lang="en-GB" dirty="0"/>
          </a:p>
        </p:txBody>
      </p:sp>
      <p:sp>
        <p:nvSpPr>
          <p:cNvPr id="4" name="Date Placeholder 3">
            <a:extLst>
              <a:ext uri="{FF2B5EF4-FFF2-40B4-BE49-F238E27FC236}">
                <a16:creationId xmlns:a16="http://schemas.microsoft.com/office/drawing/2014/main" id="{659C79B8-CAD1-448F-B04B-6F6BBCD62855}"/>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1877644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January 2025 Editors’ Meeting Agenda and Report</a:t>
            </a:r>
          </a:p>
        </p:txBody>
      </p:sp>
      <p:sp>
        <p:nvSpPr>
          <p:cNvPr id="3" name="Content Placeholder 2"/>
          <p:cNvSpPr>
            <a:spLocks noGrp="1"/>
          </p:cNvSpPr>
          <p:nvPr>
            <p:ph idx="1"/>
          </p:nvPr>
        </p:nvSpPr>
        <p:spPr>
          <a:xfrm>
            <a:off x="914401" y="1751014"/>
            <a:ext cx="10361084" cy="4724400"/>
          </a:xfrm>
        </p:spPr>
        <p:txBody>
          <a:bodyPr/>
          <a:lstStyle/>
          <a:p>
            <a:pPr>
              <a:buFont typeface="Arial" panose="020B0604020202020204" pitchFamily="34" charset="0"/>
              <a:buChar char="•"/>
            </a:pPr>
            <a:r>
              <a:rPr lang="en-US" sz="2000" dirty="0"/>
              <a:t>Roll Call / Contacts / Reflector</a:t>
            </a:r>
          </a:p>
          <a:p>
            <a:pPr>
              <a:buFont typeface="Arial" panose="020B0604020202020204" pitchFamily="34" charset="0"/>
              <a:buChar char="•"/>
            </a:pPr>
            <a:r>
              <a:rPr lang="en-US" sz="2000" dirty="0"/>
              <a:t>Brief status report</a:t>
            </a:r>
          </a:p>
          <a:p>
            <a:pPr>
              <a:buFont typeface="Arial" panose="020B0604020202020204" pitchFamily="34" charset="0"/>
              <a:buChar char="•"/>
            </a:pPr>
            <a:r>
              <a:rPr lang="en-US" sz="2000" dirty="0"/>
              <a:t>Amendment alignments and draft development snapshot</a:t>
            </a:r>
          </a:p>
          <a:p>
            <a:pPr>
              <a:buFont typeface="Arial" panose="020B0604020202020204" pitchFamily="34" charset="0"/>
              <a:buChar char="•"/>
            </a:pPr>
            <a:r>
              <a:rPr lang="en-US" sz="2000" dirty="0"/>
              <a:t>Review Publication Process</a:t>
            </a:r>
          </a:p>
          <a:p>
            <a:pPr>
              <a:buFont typeface="Arial" panose="020B0604020202020204" pitchFamily="34" charset="0"/>
              <a:buChar char="•"/>
            </a:pPr>
            <a:r>
              <a:rPr lang="en-US" sz="2000" dirty="0"/>
              <a:t>Form the publication review committees</a:t>
            </a:r>
          </a:p>
          <a:p>
            <a:pPr>
              <a:buFont typeface="Arial" panose="020B0604020202020204" pitchFamily="34" charset="0"/>
              <a:buChar char="•"/>
            </a:pPr>
            <a:r>
              <a:rPr lang="en-US" sz="2000" dirty="0"/>
              <a:t>Editorial Style Guide updates and issues for feedback</a:t>
            </a:r>
          </a:p>
          <a:p>
            <a:pPr>
              <a:buFont typeface="Arial" panose="020B0604020202020204" pitchFamily="34" charset="0"/>
              <a:buChar char="•"/>
            </a:pPr>
            <a:r>
              <a:rPr lang="en-US" sz="2000" dirty="0"/>
              <a:t>ANA number spaces</a:t>
            </a:r>
            <a:endParaRPr lang="en-US" sz="1600" dirty="0"/>
          </a:p>
          <a:p>
            <a:endParaRPr lang="en-US" sz="2000" dirty="0"/>
          </a:p>
        </p:txBody>
      </p:sp>
      <p:sp>
        <p:nvSpPr>
          <p:cNvPr id="7" name="Footer Placeholder 6">
            <a:extLst>
              <a:ext uri="{FF2B5EF4-FFF2-40B4-BE49-F238E27FC236}">
                <a16:creationId xmlns:a16="http://schemas.microsoft.com/office/drawing/2014/main" id="{1ABFF7B6-BCD2-4FF8-9D71-91442A87E682}"/>
              </a:ext>
            </a:extLst>
          </p:cNvPr>
          <p:cNvSpPr>
            <a:spLocks noGrp="1"/>
          </p:cNvSpPr>
          <p:nvPr>
            <p:ph type="ftr" idx="14"/>
          </p:nvPr>
        </p:nvSpPr>
        <p:spPr/>
        <p:txBody>
          <a:bodyPr/>
          <a:lstStyle/>
          <a:p>
            <a:r>
              <a:rPr lang="en-GB"/>
              <a:t>Emily Qi, Self</a:t>
            </a:r>
            <a:endParaRPr lang="en-GB" dirty="0"/>
          </a:p>
        </p:txBody>
      </p:sp>
      <p:sp>
        <p:nvSpPr>
          <p:cNvPr id="8" name="Slide Number Placeholder 7">
            <a:extLst>
              <a:ext uri="{FF2B5EF4-FFF2-40B4-BE49-F238E27FC236}">
                <a16:creationId xmlns:a16="http://schemas.microsoft.com/office/drawing/2014/main" id="{69831741-D0F2-43D3-A4FF-18E810BB4D50}"/>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9" name="Date Placeholder 8">
            <a:extLst>
              <a:ext uri="{FF2B5EF4-FFF2-40B4-BE49-F238E27FC236}">
                <a16:creationId xmlns:a16="http://schemas.microsoft.com/office/drawing/2014/main" id="{492600F4-159D-452E-A9B6-D339DF01F24B}"/>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35158431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a:noFill/>
        </p:spPr>
        <p:txBody>
          <a:bodyPr/>
          <a:lstStyle/>
          <a:p>
            <a:r>
              <a:rPr lang="en-GB" altLang="en-US" dirty="0"/>
              <a:t>Abstract</a:t>
            </a:r>
          </a:p>
        </p:txBody>
      </p:sp>
      <p:sp>
        <p:nvSpPr>
          <p:cNvPr id="14342" name="Rectangle 3"/>
          <p:cNvSpPr>
            <a:spLocks noGrp="1" noChangeArrowheads="1"/>
          </p:cNvSpPr>
          <p:nvPr>
            <p:ph type="body" idx="1"/>
          </p:nvPr>
        </p:nvSpPr>
        <p:spPr>
          <a:xfrm>
            <a:off x="2279576" y="1746738"/>
            <a:ext cx="7346447" cy="4114800"/>
          </a:xfrm>
          <a:noFill/>
        </p:spPr>
        <p:txBody>
          <a:bodyPr/>
          <a:lstStyle/>
          <a:p>
            <a:pPr algn="ctr">
              <a:buFontTx/>
              <a:buNone/>
            </a:pPr>
            <a:r>
              <a:rPr lang="en-GB" altLang="en-US" sz="3200" dirty="0"/>
              <a:t> Closing report for AUTO TIG</a:t>
            </a:r>
          </a:p>
          <a:p>
            <a:pPr algn="ctr">
              <a:buFontTx/>
              <a:buNone/>
            </a:pPr>
            <a:r>
              <a:rPr lang="en-US" altLang="en-US" sz="3200" dirty="0"/>
              <a:t>November 2024</a:t>
            </a:r>
            <a:r>
              <a:rPr lang="en-GB" altLang="en-US" sz="3200" dirty="0"/>
              <a:t> mixed-mode plenary meeting</a:t>
            </a:r>
          </a:p>
        </p:txBody>
      </p:sp>
      <p:sp>
        <p:nvSpPr>
          <p:cNvPr id="2" name="Footer Placeholder 1">
            <a:extLst>
              <a:ext uri="{FF2B5EF4-FFF2-40B4-BE49-F238E27FC236}">
                <a16:creationId xmlns:a16="http://schemas.microsoft.com/office/drawing/2014/main" id="{8396A21D-B22E-48BF-94CC-9FB59916C2B2}"/>
              </a:ext>
            </a:extLst>
          </p:cNvPr>
          <p:cNvSpPr>
            <a:spLocks noGrp="1"/>
          </p:cNvSpPr>
          <p:nvPr>
            <p:ph type="ftr" idx="14"/>
          </p:nvPr>
        </p:nvSpPr>
        <p:spPr/>
        <p:txBody>
          <a:bodyPr/>
          <a:lstStyle/>
          <a:p>
            <a:r>
              <a:rPr lang="en-GB"/>
              <a:t>Jim Lansford, Farafir SRL</a:t>
            </a:r>
            <a:endParaRPr lang="en-GB" dirty="0"/>
          </a:p>
        </p:txBody>
      </p:sp>
      <p:sp>
        <p:nvSpPr>
          <p:cNvPr id="3" name="Slide Number Placeholder 2">
            <a:extLst>
              <a:ext uri="{FF2B5EF4-FFF2-40B4-BE49-F238E27FC236}">
                <a16:creationId xmlns:a16="http://schemas.microsoft.com/office/drawing/2014/main" id="{FF3C9554-0705-4D0A-A06B-F4AA16EE96B9}"/>
              </a:ext>
            </a:extLst>
          </p:cNvPr>
          <p:cNvSpPr>
            <a:spLocks noGrp="1"/>
          </p:cNvSpPr>
          <p:nvPr>
            <p:ph type="sldNum" idx="12"/>
          </p:nvPr>
        </p:nvSpPr>
        <p:spPr/>
        <p:txBody>
          <a:bodyPr/>
          <a:lstStyle/>
          <a:p>
            <a:r>
              <a:rPr lang="en-GB"/>
              <a:t>Slide </a:t>
            </a:r>
            <a:fld id="{440F5867-744E-4AA6-B0ED-4C44D2DFBB7B}" type="slidenum">
              <a:rPr lang="en-GB" smtClean="0"/>
              <a:pPr/>
              <a:t>30</a:t>
            </a:fld>
            <a:endParaRPr lang="en-GB" dirty="0"/>
          </a:p>
        </p:txBody>
      </p:sp>
      <p:sp>
        <p:nvSpPr>
          <p:cNvPr id="4" name="Date Placeholder 3">
            <a:extLst>
              <a:ext uri="{FF2B5EF4-FFF2-40B4-BE49-F238E27FC236}">
                <a16:creationId xmlns:a16="http://schemas.microsoft.com/office/drawing/2014/main" id="{2DA760D9-EDA7-474E-B2A5-BE1F68D69328}"/>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31827994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body" idx="1"/>
          </p:nvPr>
        </p:nvSpPr>
        <p:spPr>
          <a:xfrm>
            <a:off x="407368" y="548680"/>
            <a:ext cx="11593288" cy="5184576"/>
          </a:xfrm>
        </p:spPr>
        <p:txBody>
          <a:bodyPr/>
          <a:lstStyle/>
          <a:p>
            <a:pPr marL="0" indent="0" algn="ctr" eaLnBrk="1" hangingPunct="1">
              <a:spcBef>
                <a:spcPts val="0"/>
              </a:spcBef>
              <a:buNone/>
            </a:pPr>
            <a:r>
              <a:rPr lang="en-US" altLang="en-US" sz="2800" dirty="0"/>
              <a:t>Summary</a:t>
            </a:r>
          </a:p>
          <a:p>
            <a:pPr eaLnBrk="1" hangingPunct="1">
              <a:spcBef>
                <a:spcPts val="0"/>
              </a:spcBef>
            </a:pPr>
            <a:r>
              <a:rPr lang="en-US" altLang="en-US" sz="2000" dirty="0"/>
              <a:t>Final Agenda</a:t>
            </a:r>
          </a:p>
          <a:p>
            <a:pPr marL="857250" lvl="1" indent="-457200">
              <a:spcBef>
                <a:spcPts val="0"/>
              </a:spcBef>
              <a:defRPr/>
            </a:pPr>
            <a:r>
              <a:rPr lang="en-US" sz="2000" dirty="0">
                <a:cs typeface="Arial" panose="020B0604020202020204" pitchFamily="34" charset="0"/>
                <a:hlinkClick r:id="rId3"/>
              </a:rPr>
              <a:t>https://mentor.ieee.org/802.11/dcn/24/11-24-2082-00-auto-agenda-for-automotive-tig-2025-january.pptx</a:t>
            </a:r>
            <a:r>
              <a:rPr lang="en-US" sz="1800" dirty="0">
                <a:cs typeface="Arial" panose="020B0604020202020204" pitchFamily="34" charset="0"/>
              </a:rPr>
              <a:t> </a:t>
            </a:r>
            <a:endParaRPr lang="en-US" sz="2000" dirty="0">
              <a:cs typeface="Arial" panose="020B0604020202020204" pitchFamily="34" charset="0"/>
            </a:endParaRPr>
          </a:p>
          <a:p>
            <a:pPr>
              <a:spcBef>
                <a:spcPts val="0"/>
              </a:spcBef>
              <a:buFont typeface="Arial" panose="020B0604020202020204" pitchFamily="34" charset="0"/>
              <a:buChar char="•"/>
            </a:pPr>
            <a:r>
              <a:rPr lang="en-US" sz="2000" dirty="0">
                <a:cs typeface="Arial" panose="020B0604020202020204" pitchFamily="34" charset="0"/>
              </a:rPr>
              <a:t>Presentation of submissions</a:t>
            </a:r>
          </a:p>
          <a:p>
            <a:pPr lvl="1">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“Field Considerations on </a:t>
            </a:r>
            <a:r>
              <a:rPr lang="en-US" sz="1800" dirty="0" err="1">
                <a:latin typeface="Arial" panose="020B0604020202020204" pitchFamily="34" charset="0"/>
                <a:cs typeface="Arial" panose="020B0604020202020204" pitchFamily="34" charset="0"/>
              </a:rPr>
              <a:t>WiFi</a:t>
            </a:r>
            <a:r>
              <a:rPr lang="en-US" sz="1800" dirty="0">
                <a:latin typeface="Arial" panose="020B0604020202020204" pitchFamily="34" charset="0"/>
                <a:cs typeface="Arial" panose="020B0604020202020204" pitchFamily="34" charset="0"/>
              </a:rPr>
              <a:t> for Vehicles,” Javier Contreras (Cisco Systems)</a:t>
            </a:r>
          </a:p>
          <a:p>
            <a:pPr lvl="2">
              <a:spcBef>
                <a:spcPts val="0"/>
              </a:spcBef>
              <a:buFont typeface="Arial" panose="020B0604020202020204" pitchFamily="34" charset="0"/>
              <a:buChar char="•"/>
            </a:pPr>
            <a:r>
              <a:rPr lang="en-US" sz="1600" dirty="0">
                <a:latin typeface="Arial" panose="020B0604020202020204" pitchFamily="34" charset="0"/>
                <a:cs typeface="Arial" panose="020B0604020202020204" pitchFamily="34" charset="0"/>
                <a:hlinkClick r:id="rId4"/>
              </a:rPr>
              <a:t>https://mentor.ieee.org/802.11/dcn/25/11-25-0070-00-auto-field-considerations-on-wifi-for-vehicles-8203.pptx</a:t>
            </a:r>
            <a:r>
              <a:rPr lang="en-US" sz="1600" dirty="0">
                <a:latin typeface="Arial" panose="020B0604020202020204" pitchFamily="34" charset="0"/>
                <a:cs typeface="Arial" panose="020B0604020202020204" pitchFamily="34" charset="0"/>
              </a:rPr>
              <a:t> </a:t>
            </a:r>
          </a:p>
          <a:p>
            <a:pPr lvl="1">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“Mobile-Wi-Fi,” Lili </a:t>
            </a:r>
            <a:r>
              <a:rPr lang="en-US" sz="1800" dirty="0" err="1">
                <a:latin typeface="Arial" panose="020B0604020202020204" pitchFamily="34" charset="0"/>
                <a:cs typeface="Arial" panose="020B0604020202020204" pitchFamily="34" charset="0"/>
              </a:rPr>
              <a:t>Hervieu</a:t>
            </a:r>
            <a:r>
              <a:rPr lang="en-US" sz="1800" dirty="0">
                <a:latin typeface="Arial" panose="020B0604020202020204" pitchFamily="34" charset="0"/>
                <a:cs typeface="Arial" panose="020B0604020202020204" pitchFamily="34" charset="0"/>
              </a:rPr>
              <a:t>, Steve Arendt (</a:t>
            </a:r>
            <a:r>
              <a:rPr lang="en-US" sz="1800" dirty="0" err="1">
                <a:latin typeface="Arial" panose="020B0604020202020204" pitchFamily="34" charset="0"/>
                <a:cs typeface="Arial" panose="020B0604020202020204" pitchFamily="34" charset="0"/>
              </a:rPr>
              <a:t>CableLabs</a:t>
            </a:r>
            <a:r>
              <a:rPr lang="en-US" sz="1800" dirty="0">
                <a:latin typeface="Arial" panose="020B0604020202020204" pitchFamily="34" charset="0"/>
                <a:cs typeface="Arial" panose="020B0604020202020204" pitchFamily="34" charset="0"/>
              </a:rPr>
              <a:t>)</a:t>
            </a:r>
          </a:p>
          <a:p>
            <a:pPr lvl="2">
              <a:spcBef>
                <a:spcPts val="0"/>
              </a:spcBef>
              <a:buFont typeface="Arial" panose="020B0604020202020204" pitchFamily="34" charset="0"/>
              <a:buChar char="•"/>
            </a:pPr>
            <a:r>
              <a:rPr lang="en-US" sz="1600" dirty="0">
                <a:latin typeface="Arial" panose="020B0604020202020204" pitchFamily="34" charset="0"/>
                <a:cs typeface="Arial" panose="020B0604020202020204" pitchFamily="34" charset="0"/>
                <a:hlinkClick r:id="rId5"/>
              </a:rPr>
              <a:t>https://mentor.ieee.org/802.11/dcn/25/11-25-0017-00-auto-mobile-wi-fi.pptx</a:t>
            </a:r>
            <a:r>
              <a:rPr lang="en-US" sz="1600" dirty="0">
                <a:latin typeface="Arial" panose="020B0604020202020204" pitchFamily="34" charset="0"/>
                <a:cs typeface="Arial" panose="020B0604020202020204" pitchFamily="34" charset="0"/>
              </a:rPr>
              <a:t> </a:t>
            </a:r>
          </a:p>
          <a:p>
            <a:pPr lvl="1">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“Follow-up of Automotive WLAN use case study,” Jing Ma (Toyota)</a:t>
            </a:r>
          </a:p>
          <a:p>
            <a:pPr lvl="2">
              <a:spcBef>
                <a:spcPts val="0"/>
              </a:spcBef>
              <a:buFont typeface="Arial" panose="020B0604020202020204" pitchFamily="34" charset="0"/>
              <a:buChar char="•"/>
            </a:pPr>
            <a:r>
              <a:rPr lang="en-US" sz="1600" dirty="0">
                <a:latin typeface="Arial" panose="020B0604020202020204" pitchFamily="34" charset="0"/>
                <a:cs typeface="Arial" panose="020B0604020202020204" pitchFamily="34" charset="0"/>
                <a:hlinkClick r:id="rId6"/>
              </a:rPr>
              <a:t>https://mentor.ieee.org/802.11/dcn/25/11-25-0069-01-auto-follow-up-of-automotive-wlan-use-case-study.pptx</a:t>
            </a:r>
            <a:r>
              <a:rPr lang="en-US" sz="1600" dirty="0">
                <a:latin typeface="Arial" panose="020B0604020202020204" pitchFamily="34" charset="0"/>
                <a:cs typeface="Arial" panose="020B0604020202020204" pitchFamily="34" charset="0"/>
              </a:rPr>
              <a:t> </a:t>
            </a:r>
          </a:p>
          <a:p>
            <a:pPr marL="457200" indent="-457200">
              <a:spcBef>
                <a:spcPts val="0"/>
              </a:spcBef>
            </a:pPr>
            <a:r>
              <a:rPr lang="en-GB" altLang="en-US" sz="2000" dirty="0"/>
              <a:t>Minutes</a:t>
            </a:r>
          </a:p>
          <a:p>
            <a:pPr lvl="1">
              <a:spcBef>
                <a:spcPts val="0"/>
              </a:spcBef>
            </a:pPr>
            <a:r>
              <a:rPr lang="en-GB" altLang="en-US" sz="1800" dirty="0">
                <a:hlinkClick r:id="rId7"/>
              </a:rPr>
              <a:t>https://mentor.ieee.org/802.11/dcn/25/11-25-0159-00-auto-january-2025-kobe-auto-tig-meeting-minutes.docx</a:t>
            </a:r>
            <a:r>
              <a:rPr lang="en-GB" altLang="en-US" sz="1800" dirty="0"/>
              <a:t> </a:t>
            </a:r>
          </a:p>
          <a:p>
            <a:pPr>
              <a:spcBef>
                <a:spcPts val="0"/>
              </a:spcBef>
            </a:pPr>
            <a:r>
              <a:rPr lang="en-GB" altLang="ko-KR" dirty="0">
                <a:ea typeface="Gulim" pitchFamily="34" charset="-127"/>
              </a:rPr>
              <a:t>Plans for March</a:t>
            </a:r>
            <a:endParaRPr lang="en-US" altLang="en-US" dirty="0"/>
          </a:p>
          <a:p>
            <a:pPr lvl="1" eaLnBrk="1" hangingPunct="1">
              <a:spcBef>
                <a:spcPts val="0"/>
              </a:spcBef>
              <a:defRPr/>
            </a:pPr>
            <a:r>
              <a:rPr lang="en-US" altLang="en-US" sz="1800" dirty="0"/>
              <a:t>Presentations on use cases, requirements and KPIs</a:t>
            </a:r>
          </a:p>
          <a:p>
            <a:pPr eaLnBrk="1" hangingPunct="1">
              <a:spcBef>
                <a:spcPts val="0"/>
              </a:spcBef>
              <a:defRPr/>
            </a:pPr>
            <a:r>
              <a:rPr lang="en-US" altLang="en-US" sz="2000" dirty="0"/>
              <a:t>No motions or teleconferences, 3 straw polls</a:t>
            </a:r>
            <a:endParaRPr lang="en-GB" altLang="en-US" sz="1600" dirty="0"/>
          </a:p>
        </p:txBody>
      </p:sp>
      <p:sp>
        <p:nvSpPr>
          <p:cNvPr id="2" name="Footer Placeholder 1">
            <a:extLst>
              <a:ext uri="{FF2B5EF4-FFF2-40B4-BE49-F238E27FC236}">
                <a16:creationId xmlns:a16="http://schemas.microsoft.com/office/drawing/2014/main" id="{1693E7BE-C3C4-4242-A53B-D7FC45C77CF5}"/>
              </a:ext>
            </a:extLst>
          </p:cNvPr>
          <p:cNvSpPr>
            <a:spLocks noGrp="1"/>
          </p:cNvSpPr>
          <p:nvPr>
            <p:ph type="ftr" idx="14"/>
          </p:nvPr>
        </p:nvSpPr>
        <p:spPr/>
        <p:txBody>
          <a:bodyPr/>
          <a:lstStyle/>
          <a:p>
            <a:r>
              <a:rPr lang="en-GB"/>
              <a:t>Jim Lansford, Farafir SRL</a:t>
            </a:r>
            <a:endParaRPr lang="en-GB" dirty="0"/>
          </a:p>
        </p:txBody>
      </p:sp>
      <p:sp>
        <p:nvSpPr>
          <p:cNvPr id="3" name="Slide Number Placeholder 2">
            <a:extLst>
              <a:ext uri="{FF2B5EF4-FFF2-40B4-BE49-F238E27FC236}">
                <a16:creationId xmlns:a16="http://schemas.microsoft.com/office/drawing/2014/main" id="{6A6E1C40-085B-46CF-AA40-F0BFD4B7BA50}"/>
              </a:ext>
            </a:extLst>
          </p:cNvPr>
          <p:cNvSpPr>
            <a:spLocks noGrp="1"/>
          </p:cNvSpPr>
          <p:nvPr>
            <p:ph type="sldNum" idx="12"/>
          </p:nvPr>
        </p:nvSpPr>
        <p:spPr/>
        <p:txBody>
          <a:bodyPr/>
          <a:lstStyle/>
          <a:p>
            <a:r>
              <a:rPr lang="en-GB"/>
              <a:t>Slide </a:t>
            </a:r>
            <a:fld id="{440F5867-744E-4AA6-B0ED-4C44D2DFBB7B}" type="slidenum">
              <a:rPr lang="en-GB" smtClean="0"/>
              <a:pPr/>
              <a:t>31</a:t>
            </a:fld>
            <a:endParaRPr lang="en-GB" dirty="0"/>
          </a:p>
        </p:txBody>
      </p:sp>
      <p:sp>
        <p:nvSpPr>
          <p:cNvPr id="4" name="Date Placeholder 3">
            <a:extLst>
              <a:ext uri="{FF2B5EF4-FFF2-40B4-BE49-F238E27FC236}">
                <a16:creationId xmlns:a16="http://schemas.microsoft.com/office/drawing/2014/main" id="{30B7ED51-BEC6-4CCF-B71C-D42152220AB3}"/>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21034295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512DF-BDE8-4247-8D44-47D6024050D0}"/>
              </a:ext>
            </a:extLst>
          </p:cNvPr>
          <p:cNvSpPr>
            <a:spLocks noGrp="1"/>
          </p:cNvSpPr>
          <p:nvPr>
            <p:ph type="ctrTitle"/>
          </p:nvPr>
        </p:nvSpPr>
        <p:spPr/>
        <p:txBody>
          <a:bodyPr/>
          <a:lstStyle/>
          <a:p>
            <a:r>
              <a:rPr lang="en-US"/>
              <a:t>802.15 liaison</a:t>
            </a:r>
          </a:p>
        </p:txBody>
      </p:sp>
      <p:sp>
        <p:nvSpPr>
          <p:cNvPr id="3" name="Subtitle 2">
            <a:extLst>
              <a:ext uri="{FF2B5EF4-FFF2-40B4-BE49-F238E27FC236}">
                <a16:creationId xmlns:a16="http://schemas.microsoft.com/office/drawing/2014/main" id="{C5BF4B6F-5F80-4AFA-9454-DAF64E081027}"/>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0691A103-BF23-40D6-8117-B721229A7D17}"/>
              </a:ext>
            </a:extLst>
          </p:cNvPr>
          <p:cNvSpPr>
            <a:spLocks noGrp="1"/>
          </p:cNvSpPr>
          <p:nvPr>
            <p:ph type="ftr" idx="11"/>
          </p:nvPr>
        </p:nvSpPr>
        <p:spPr/>
        <p:txBody>
          <a:bodyPr/>
          <a:lstStyle/>
          <a:p>
            <a:r>
              <a:rPr lang="en-GB"/>
              <a:t>Ben Rolfe, BCA</a:t>
            </a:r>
          </a:p>
        </p:txBody>
      </p:sp>
      <p:sp>
        <p:nvSpPr>
          <p:cNvPr id="8" name="Slide Number Placeholder 7">
            <a:extLst>
              <a:ext uri="{FF2B5EF4-FFF2-40B4-BE49-F238E27FC236}">
                <a16:creationId xmlns:a16="http://schemas.microsoft.com/office/drawing/2014/main" id="{7A02BCD3-6A12-4203-A109-FC056013D4AB}"/>
              </a:ext>
            </a:extLst>
          </p:cNvPr>
          <p:cNvSpPr>
            <a:spLocks noGrp="1"/>
          </p:cNvSpPr>
          <p:nvPr>
            <p:ph type="sldNum" idx="12"/>
          </p:nvPr>
        </p:nvSpPr>
        <p:spPr/>
        <p:txBody>
          <a:bodyPr/>
          <a:lstStyle/>
          <a:p>
            <a:r>
              <a:rPr lang="en-GB"/>
              <a:t>Slide </a:t>
            </a:r>
            <a:fld id="{DE40C9FC-4879-4F20-9ECA-A574A90476B7}" type="slidenum">
              <a:rPr lang="en-GB" smtClean="0"/>
              <a:pPr/>
              <a:t>32</a:t>
            </a:fld>
            <a:endParaRPr lang="en-GB"/>
          </a:p>
        </p:txBody>
      </p:sp>
      <p:sp>
        <p:nvSpPr>
          <p:cNvPr id="9" name="Date Placeholder 8">
            <a:extLst>
              <a:ext uri="{FF2B5EF4-FFF2-40B4-BE49-F238E27FC236}">
                <a16:creationId xmlns:a16="http://schemas.microsoft.com/office/drawing/2014/main" id="{023811D2-E467-4534-B821-1DEAFE9C12B7}"/>
              </a:ext>
            </a:extLst>
          </p:cNvPr>
          <p:cNvSpPr>
            <a:spLocks noGrp="1"/>
          </p:cNvSpPr>
          <p:nvPr>
            <p:ph type="dt" idx="10"/>
          </p:nvPr>
        </p:nvSpPr>
        <p:spPr/>
        <p:txBody>
          <a:bodyPr/>
          <a:lstStyle/>
          <a:p>
            <a:r>
              <a:rPr lang="en-US"/>
              <a:t>January 2025</a:t>
            </a:r>
            <a:endParaRPr lang="en-GB"/>
          </a:p>
        </p:txBody>
      </p:sp>
    </p:spTree>
    <p:extLst>
      <p:ext uri="{BB962C8B-B14F-4D97-AF65-F5344CB8AC3E}">
        <p14:creationId xmlns:p14="http://schemas.microsoft.com/office/powerpoint/2010/main" val="34789893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3505200" y="1435894"/>
            <a:ext cx="77724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Times New Roman" charset="0"/>
              </a:rPr>
              <a:t>802.18 Liaison Report – January 2025</a:t>
            </a:r>
            <a:endParaRPr lang="en-GB" dirty="0"/>
          </a:p>
        </p:txBody>
      </p:sp>
      <p:sp>
        <p:nvSpPr>
          <p:cNvPr id="3074" name="Rectangle 2"/>
          <p:cNvSpPr>
            <a:spLocks noGrp="1" noChangeArrowheads="1"/>
          </p:cNvSpPr>
          <p:nvPr>
            <p:ph type="body" idx="1"/>
          </p:nvPr>
        </p:nvSpPr>
        <p:spPr>
          <a:xfrm>
            <a:off x="3505200" y="2502694"/>
            <a:ext cx="7772400" cy="771524"/>
          </a:xfrm>
          <a:ln/>
        </p:spPr>
        <p:txBody>
          <a:bodyPr/>
          <a:lstStyle/>
          <a:p>
            <a:pPr algn="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a:t>
            </a:r>
            <a:r>
              <a:rPr lang="en-GB" sz="2000" b="0" dirty="0"/>
              <a:t>15 January 2025</a:t>
            </a:r>
          </a:p>
        </p:txBody>
      </p:sp>
      <p:sp>
        <p:nvSpPr>
          <p:cNvPr id="11" name="Rectangle 4"/>
          <p:cNvSpPr>
            <a:spLocks noChangeArrowheads="1"/>
          </p:cNvSpPr>
          <p:nvPr/>
        </p:nvSpPr>
        <p:spPr bwMode="auto">
          <a:xfrm>
            <a:off x="2971801" y="36576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b="1" dirty="0">
                <a:solidFill>
                  <a:srgbClr val="000000"/>
                </a:solidFill>
              </a:rPr>
              <a:t>Author:</a:t>
            </a:r>
          </a:p>
        </p:txBody>
      </p:sp>
      <p:graphicFrame>
        <p:nvGraphicFramePr>
          <p:cNvPr id="9" name="Table 8"/>
          <p:cNvGraphicFramePr>
            <a:graphicFrameLocks noGrp="1"/>
          </p:cNvGraphicFramePr>
          <p:nvPr>
            <p:extLst>
              <p:ext uri="{D42A27DB-BD31-4B8C-83A1-F6EECF244321}">
                <p14:modId xmlns:p14="http://schemas.microsoft.com/office/powerpoint/2010/main" val="3842562896"/>
              </p:ext>
            </p:extLst>
          </p:nvPr>
        </p:nvGraphicFramePr>
        <p:xfrm>
          <a:off x="3048000" y="4191000"/>
          <a:ext cx="8305801" cy="1131181"/>
        </p:xfrm>
        <a:graphic>
          <a:graphicData uri="http://schemas.openxmlformats.org/drawingml/2006/table">
            <a:tbl>
              <a:tblPr firstRow="1" bandRow="1">
                <a:tableStyleId>{5940675A-B579-460E-94D1-54222C63F5DA}</a:tableStyleId>
              </a:tblPr>
              <a:tblGrid>
                <a:gridCol w="16002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2514601">
                  <a:extLst>
                    <a:ext uri="{9D8B030D-6E8A-4147-A177-3AD203B41FA5}">
                      <a16:colId xmlns:a16="http://schemas.microsoft.com/office/drawing/2014/main" val="20004"/>
                    </a:ext>
                  </a:extLst>
                </a:gridCol>
              </a:tblGrid>
              <a:tr h="389501">
                <a:tc>
                  <a:txBody>
                    <a:bodyPr/>
                    <a:lstStyle/>
                    <a:p>
                      <a:r>
                        <a:rPr lang="en-US" sz="1400" b="1" dirty="0"/>
                        <a:t>Name</a:t>
                      </a:r>
                    </a:p>
                  </a:txBody>
                  <a:tcPr/>
                </a:tc>
                <a:tc>
                  <a:txBody>
                    <a:bodyPr/>
                    <a:lstStyle/>
                    <a:p>
                      <a:r>
                        <a:rPr lang="en-US" sz="1400" b="1" dirty="0"/>
                        <a:t>Company</a:t>
                      </a:r>
                    </a:p>
                  </a:txBody>
                  <a:tcPr/>
                </a:tc>
                <a:tc>
                  <a:txBody>
                    <a:bodyPr/>
                    <a:lstStyle/>
                    <a:p>
                      <a:r>
                        <a:rPr lang="en-US" sz="1400" b="1" dirty="0"/>
                        <a:t>Address</a:t>
                      </a:r>
                    </a:p>
                  </a:txBody>
                  <a:tcPr/>
                </a:tc>
                <a:tc>
                  <a:txBody>
                    <a:bodyPr/>
                    <a:lstStyle/>
                    <a:p>
                      <a:r>
                        <a:rPr lang="en-US" sz="1400" b="1" dirty="0"/>
                        <a:t>Phone</a:t>
                      </a:r>
                    </a:p>
                  </a:txBody>
                  <a:tcPr/>
                </a:tc>
                <a:tc>
                  <a:txBody>
                    <a:bodyPr/>
                    <a:lstStyle/>
                    <a:p>
                      <a:r>
                        <a:rPr lang="en-US" sz="1400" b="1" dirty="0"/>
                        <a:t>Email</a:t>
                      </a:r>
                    </a:p>
                  </a:txBody>
                  <a:tcPr/>
                </a:tc>
                <a:extLst>
                  <a:ext uri="{0D108BD9-81ED-4DB2-BD59-A6C34878D82A}">
                    <a16:rowId xmlns:a16="http://schemas.microsoft.com/office/drawing/2014/main" val="10000"/>
                  </a:ext>
                </a:extLst>
              </a:tr>
              <a:tr h="370840">
                <a:tc>
                  <a:txBody>
                    <a:bodyPr/>
                    <a:lstStyle/>
                    <a:p>
                      <a:r>
                        <a:rPr lang="en-US" sz="1400" dirty="0"/>
                        <a:t>Edward Au</a:t>
                      </a:r>
                    </a:p>
                  </a:txBody>
                  <a:tcPr/>
                </a:tc>
                <a:tc>
                  <a:txBody>
                    <a:bodyPr/>
                    <a:lstStyle/>
                    <a:p>
                      <a:r>
                        <a:rPr lang="en-US" sz="1400" dirty="0"/>
                        <a:t>Huawei Technologies</a:t>
                      </a:r>
                    </a:p>
                  </a:txBody>
                  <a:tcPr/>
                </a:tc>
                <a:tc>
                  <a:txBody>
                    <a:bodyPr/>
                    <a:lstStyle/>
                    <a:p>
                      <a:endParaRPr lang="en-US" sz="1400" dirty="0"/>
                    </a:p>
                  </a:txBody>
                  <a:tcPr/>
                </a:tc>
                <a:tc>
                  <a:txBody>
                    <a:bodyPr/>
                    <a:lstStyle/>
                    <a:p>
                      <a:endParaRPr lang="en-US" sz="1400" dirty="0"/>
                    </a:p>
                  </a:txBody>
                  <a:tcPr/>
                </a:tc>
                <a:tc>
                  <a:txBody>
                    <a:bodyPr/>
                    <a:lstStyle/>
                    <a:p>
                      <a:r>
                        <a:rPr lang="en-US" sz="1400" dirty="0"/>
                        <a:t>edward.ks.au@gmail.com</a:t>
                      </a:r>
                    </a:p>
                  </a:txBody>
                  <a:tcPr/>
                </a:tc>
                <a:extLst>
                  <a:ext uri="{0D108BD9-81ED-4DB2-BD59-A6C34878D82A}">
                    <a16:rowId xmlns:a16="http://schemas.microsoft.com/office/drawing/2014/main" val="10001"/>
                  </a:ext>
                </a:extLst>
              </a:tr>
              <a:tr h="370840">
                <a:tc>
                  <a:txBody>
                    <a:bodyPr/>
                    <a:lstStyle/>
                    <a:p>
                      <a:r>
                        <a:rPr lang="en-US" sz="1400" dirty="0"/>
                        <a:t>Gaurav </a:t>
                      </a:r>
                      <a:r>
                        <a:rPr lang="en-US" sz="1400" dirty="0" err="1"/>
                        <a:t>Patwardhan</a:t>
                      </a:r>
                      <a:endParaRPr lang="en-US" sz="1400" dirty="0"/>
                    </a:p>
                  </a:txBody>
                  <a:tcPr/>
                </a:tc>
                <a:tc>
                  <a:txBody>
                    <a:bodyPr/>
                    <a:lstStyle/>
                    <a:p>
                      <a:r>
                        <a:rPr lang="en-US" sz="1400" dirty="0"/>
                        <a:t>Hewlett Packard Enterprise</a:t>
                      </a:r>
                    </a:p>
                  </a:txBody>
                  <a:tcPr/>
                </a:tc>
                <a:tc>
                  <a:txBody>
                    <a:bodyPr/>
                    <a:lstStyle/>
                    <a:p>
                      <a:endParaRPr lang="en-US" sz="1400" dirty="0"/>
                    </a:p>
                  </a:txBody>
                  <a:tcPr/>
                </a:tc>
                <a:tc>
                  <a:txBody>
                    <a:bodyPr/>
                    <a:lstStyle/>
                    <a:p>
                      <a:endParaRPr lang="en-US" sz="1400" dirty="0"/>
                    </a:p>
                  </a:txBody>
                  <a:tcPr/>
                </a:tc>
                <a:tc>
                  <a:txBody>
                    <a:bodyPr/>
                    <a:lstStyle/>
                    <a:p>
                      <a:r>
                        <a:rPr lang="en-US" sz="1400" dirty="0"/>
                        <a:t>gauravpatwardhan1@gmail.com </a:t>
                      </a:r>
                    </a:p>
                  </a:txBody>
                  <a:tcPr/>
                </a:tc>
                <a:extLst>
                  <a:ext uri="{0D108BD9-81ED-4DB2-BD59-A6C34878D82A}">
                    <a16:rowId xmlns:a16="http://schemas.microsoft.com/office/drawing/2014/main" val="10002"/>
                  </a:ext>
                </a:extLst>
              </a:tr>
            </a:tbl>
          </a:graphicData>
        </a:graphic>
      </p:graphicFrame>
      <p:sp>
        <p:nvSpPr>
          <p:cNvPr id="2" name="Footer Placeholder 1">
            <a:extLst>
              <a:ext uri="{FF2B5EF4-FFF2-40B4-BE49-F238E27FC236}">
                <a16:creationId xmlns:a16="http://schemas.microsoft.com/office/drawing/2014/main" id="{EE05D5DD-CA77-4CD3-B9AA-7FADF6BCAD98}"/>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0BAD5698-B4E0-46DB-AC2D-269BCFFA877B}"/>
              </a:ext>
            </a:extLst>
          </p:cNvPr>
          <p:cNvSpPr>
            <a:spLocks noGrp="1"/>
          </p:cNvSpPr>
          <p:nvPr>
            <p:ph type="sldNum" idx="12"/>
          </p:nvPr>
        </p:nvSpPr>
        <p:spPr/>
        <p:txBody>
          <a:bodyPr/>
          <a:lstStyle/>
          <a:p>
            <a:r>
              <a:rPr lang="en-GB"/>
              <a:t>Slide </a:t>
            </a:r>
            <a:fld id="{440F5867-744E-4AA6-B0ED-4C44D2DFBB7B}" type="slidenum">
              <a:rPr lang="en-GB" smtClean="0"/>
              <a:pPr/>
              <a:t>33</a:t>
            </a:fld>
            <a:endParaRPr lang="en-GB" dirty="0"/>
          </a:p>
        </p:txBody>
      </p:sp>
      <p:sp>
        <p:nvSpPr>
          <p:cNvPr id="4" name="Date Placeholder 3">
            <a:extLst>
              <a:ext uri="{FF2B5EF4-FFF2-40B4-BE49-F238E27FC236}">
                <a16:creationId xmlns:a16="http://schemas.microsoft.com/office/drawing/2014/main" id="{3C22E9D0-B5FB-406E-AD3B-E6EFC55BC813}"/>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26840389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RR-TAG at a glance</a:t>
            </a:r>
          </a:p>
        </p:txBody>
      </p:sp>
      <p:sp>
        <p:nvSpPr>
          <p:cNvPr id="10" name="Content Placeholder 2"/>
          <p:cNvSpPr>
            <a:spLocks noGrp="1"/>
          </p:cNvSpPr>
          <p:nvPr>
            <p:ph idx="1"/>
          </p:nvPr>
        </p:nvSpPr>
        <p:spPr>
          <a:xfrm>
            <a:off x="838200" y="1524000"/>
            <a:ext cx="10363200" cy="4113213"/>
          </a:xfrm>
        </p:spPr>
        <p:txBody>
          <a:bodyPr/>
          <a:lstStyle/>
          <a:p>
            <a:pPr algn="just"/>
            <a:r>
              <a:rPr lang="en-US" altLang="en-US" sz="2200" dirty="0"/>
              <a:t>Membership as of 15 November 2024</a:t>
            </a:r>
          </a:p>
          <a:p>
            <a:pPr lvl="1" algn="just">
              <a:spcBef>
                <a:spcPts val="300"/>
              </a:spcBef>
              <a:buFont typeface="Arial" panose="020B0604020202020204" pitchFamily="34" charset="0"/>
              <a:buChar char="•"/>
            </a:pPr>
            <a:r>
              <a:rPr lang="en-US" altLang="en-US" sz="1800" dirty="0"/>
              <a:t>68 voters (including 10 on LMSC)</a:t>
            </a:r>
          </a:p>
          <a:p>
            <a:pPr lvl="1" algn="just">
              <a:spcBef>
                <a:spcPts val="300"/>
              </a:spcBef>
              <a:buFont typeface="Arial" panose="020B0604020202020204" pitchFamily="34" charset="0"/>
              <a:buChar char="•"/>
            </a:pPr>
            <a:r>
              <a:rPr lang="en-US" altLang="en-US" sz="1800" dirty="0"/>
              <a:t>2 nearly voters</a:t>
            </a:r>
          </a:p>
          <a:p>
            <a:pPr lvl="1" algn="just">
              <a:spcBef>
                <a:spcPts val="300"/>
              </a:spcBef>
              <a:buFont typeface="Arial" panose="020B0604020202020204" pitchFamily="34" charset="0"/>
              <a:buChar char="•"/>
            </a:pPr>
            <a:r>
              <a:rPr lang="en-US" altLang="en-US" sz="1800" dirty="0"/>
              <a:t>10 aspirants </a:t>
            </a:r>
            <a:endParaRPr lang="en-US" altLang="en-US" dirty="0"/>
          </a:p>
          <a:p>
            <a:pPr algn="just"/>
            <a:r>
              <a:rPr lang="en-US" altLang="en-US" sz="2200" dirty="0"/>
              <a:t>Officers</a:t>
            </a:r>
          </a:p>
          <a:p>
            <a:pPr lvl="1" algn="just">
              <a:spcBef>
                <a:spcPts val="300"/>
              </a:spcBef>
              <a:buFont typeface="Arial" panose="020B0604020202020204" pitchFamily="34" charset="0"/>
              <a:buChar char="•"/>
            </a:pPr>
            <a:r>
              <a:rPr lang="en-US" altLang="en-US" sz="1800" dirty="0"/>
              <a:t>Chair:  Edward Au (Huawei Technologies)</a:t>
            </a:r>
          </a:p>
          <a:p>
            <a:pPr lvl="1" algn="just">
              <a:spcBef>
                <a:spcPts val="300"/>
              </a:spcBef>
              <a:buFont typeface="Arial" panose="020B0604020202020204" pitchFamily="34" charset="0"/>
              <a:buChar char="•"/>
            </a:pPr>
            <a:r>
              <a:rPr lang="en-US" altLang="en-US" sz="1800" dirty="0"/>
              <a:t>Co-Vice Chair:  Gaurav </a:t>
            </a:r>
            <a:r>
              <a:rPr lang="en-US" altLang="en-US" sz="1800" dirty="0" err="1"/>
              <a:t>Patwardhan</a:t>
            </a:r>
            <a:r>
              <a:rPr lang="en-US" altLang="en-US" sz="1800" dirty="0"/>
              <a:t> (Hewlett Packard Enterprise)</a:t>
            </a:r>
          </a:p>
          <a:p>
            <a:pPr lvl="1" algn="just">
              <a:spcBef>
                <a:spcPts val="300"/>
              </a:spcBef>
              <a:buFont typeface="Arial" panose="020B0604020202020204" pitchFamily="34" charset="0"/>
              <a:buChar char="•"/>
            </a:pPr>
            <a:r>
              <a:rPr lang="en-US" altLang="en-US" sz="1800" dirty="0"/>
              <a:t>Co-Vice Chair:  Al </a:t>
            </a:r>
            <a:r>
              <a:rPr lang="en-US" altLang="en-US" sz="1800" dirty="0" err="1"/>
              <a:t>Petrick</a:t>
            </a:r>
            <a:r>
              <a:rPr lang="en-US" altLang="en-US" sz="1800" dirty="0"/>
              <a:t> (Jones-</a:t>
            </a:r>
            <a:r>
              <a:rPr lang="en-US" altLang="en-US" sz="1800" dirty="0" err="1"/>
              <a:t>Petrick</a:t>
            </a:r>
            <a:r>
              <a:rPr lang="en-US" altLang="en-US" sz="1800" dirty="0"/>
              <a:t> Associates)</a:t>
            </a:r>
          </a:p>
          <a:p>
            <a:pPr lvl="1" algn="just">
              <a:spcBef>
                <a:spcPts val="300"/>
              </a:spcBef>
              <a:buFont typeface="Arial" panose="020B0604020202020204" pitchFamily="34" charset="0"/>
              <a:buChar char="•"/>
            </a:pPr>
            <a:r>
              <a:rPr lang="en-US" altLang="en-US" sz="1800" dirty="0"/>
              <a:t>Secretary (for this interim):  </a:t>
            </a:r>
            <a:r>
              <a:rPr lang="en-US" altLang="en-US" sz="1800" dirty="0" err="1"/>
              <a:t>Chenhe</a:t>
            </a:r>
            <a:r>
              <a:rPr lang="en-US" altLang="en-US" sz="1800" dirty="0"/>
              <a:t> Ji (Huawei Technologies)</a:t>
            </a:r>
          </a:p>
          <a:p>
            <a:pPr lvl="1" algn="just">
              <a:spcBef>
                <a:spcPts val="300"/>
              </a:spcBef>
              <a:buFont typeface="Arial" panose="020B0604020202020204" pitchFamily="34" charset="0"/>
              <a:buChar char="•"/>
            </a:pPr>
            <a:r>
              <a:rPr lang="en-US" altLang="en-US" sz="1800" dirty="0">
                <a:solidFill>
                  <a:schemeClr val="tx1"/>
                </a:solidFill>
                <a:cs typeface="Arial" panose="020B0604020202020204" pitchFamily="34" charset="0"/>
              </a:rPr>
              <a:t>IEEE SA Program Manager:  Jodi </a:t>
            </a:r>
            <a:r>
              <a:rPr lang="en-US" altLang="en-US" sz="1800" dirty="0" err="1">
                <a:solidFill>
                  <a:schemeClr val="tx1"/>
                </a:solidFill>
                <a:cs typeface="Arial" panose="020B0604020202020204" pitchFamily="34" charset="0"/>
              </a:rPr>
              <a:t>Haasz</a:t>
            </a:r>
            <a:r>
              <a:rPr lang="en-US" altLang="en-US" sz="1800" dirty="0">
                <a:solidFill>
                  <a:schemeClr val="tx1"/>
                </a:solidFill>
                <a:cs typeface="Arial" panose="020B0604020202020204" pitchFamily="34" charset="0"/>
              </a:rPr>
              <a:t> (IEEE SA)</a:t>
            </a:r>
            <a:endParaRPr lang="en-US" altLang="en-US" sz="1800" dirty="0">
              <a:solidFill>
                <a:schemeClr val="tx1"/>
              </a:solidFill>
            </a:endParaRPr>
          </a:p>
          <a:p>
            <a:pPr marL="230188" marR="117475" indent="-230188" algn="just">
              <a:buFont typeface="Times New Roman" pitchFamily="16" charset="0"/>
              <a:buChar char="•"/>
              <a:tabLst>
                <a:tab pos="230188" algn="l"/>
              </a:tabLst>
            </a:pPr>
            <a:endParaRPr lang="en-US" sz="1600" spc="-5" dirty="0">
              <a:latin typeface="Arial"/>
              <a:cs typeface="Arial"/>
            </a:endParaRPr>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C493D97A-E4DC-49E4-B67A-0DE1105F2F25}"/>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7CE4321F-0076-43AB-856E-3A2BB360BB92}"/>
              </a:ext>
            </a:extLst>
          </p:cNvPr>
          <p:cNvSpPr>
            <a:spLocks noGrp="1"/>
          </p:cNvSpPr>
          <p:nvPr>
            <p:ph type="sldNum" idx="12"/>
          </p:nvPr>
        </p:nvSpPr>
        <p:spPr/>
        <p:txBody>
          <a:bodyPr/>
          <a:lstStyle/>
          <a:p>
            <a:r>
              <a:rPr lang="en-GB"/>
              <a:t>Slide </a:t>
            </a:r>
            <a:fld id="{440F5867-744E-4AA6-B0ED-4C44D2DFBB7B}" type="slidenum">
              <a:rPr lang="en-GB" smtClean="0"/>
              <a:pPr/>
              <a:t>34</a:t>
            </a:fld>
            <a:endParaRPr lang="en-GB" dirty="0"/>
          </a:p>
        </p:txBody>
      </p:sp>
      <p:sp>
        <p:nvSpPr>
          <p:cNvPr id="5" name="Date Placeholder 4">
            <a:extLst>
              <a:ext uri="{FF2B5EF4-FFF2-40B4-BE49-F238E27FC236}">
                <a16:creationId xmlns:a16="http://schemas.microsoft.com/office/drawing/2014/main" id="{2EDC782A-3C11-4350-8A0F-D0F3D94DCF2E}"/>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6568457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Progress since the 2024 November plenary</a:t>
            </a:r>
          </a:p>
        </p:txBody>
      </p:sp>
      <p:sp>
        <p:nvSpPr>
          <p:cNvPr id="10" name="Content Placeholder 2"/>
          <p:cNvSpPr>
            <a:spLocks noGrp="1"/>
          </p:cNvSpPr>
          <p:nvPr>
            <p:ph idx="1"/>
          </p:nvPr>
        </p:nvSpPr>
        <p:spPr>
          <a:xfrm>
            <a:off x="838200" y="1524001"/>
            <a:ext cx="10363200" cy="762000"/>
          </a:xfrm>
        </p:spPr>
        <p:txBody>
          <a:bodyPr/>
          <a:lstStyle/>
          <a:p>
            <a:pPr algn="just">
              <a:buFont typeface="Arial" panose="020B0604020202020204" pitchFamily="34" charset="0"/>
              <a:buChar char="•"/>
            </a:pPr>
            <a:r>
              <a:rPr lang="en-US" altLang="en-US" sz="2200" dirty="0"/>
              <a:t>Reviewed the </a:t>
            </a:r>
            <a:r>
              <a:rPr lang="en-US" altLang="en-US" sz="2200" dirty="0">
                <a:hlinkClick r:id="rId3"/>
              </a:rPr>
              <a:t>latest ongoing consultations</a:t>
            </a:r>
            <a:endParaRPr lang="en-US" altLang="en-US" sz="2200" dirty="0"/>
          </a:p>
          <a:p>
            <a:pPr algn="just">
              <a:spcBef>
                <a:spcPts val="1800"/>
              </a:spcBef>
              <a:buFont typeface="Arial" panose="020B0604020202020204" pitchFamily="34" charset="0"/>
              <a:buChar char="•"/>
            </a:pPr>
            <a:r>
              <a:rPr lang="en-US" altLang="en-US" sz="2200" dirty="0"/>
              <a:t>Approved the following IEEE 802 LMSC submissions:</a:t>
            </a:r>
          </a:p>
          <a:p>
            <a:pPr lvl="1" algn="just">
              <a:buFont typeface="Arial" panose="020B0604020202020204" pitchFamily="34" charset="0"/>
              <a:buChar char="•"/>
            </a:pPr>
            <a:r>
              <a:rPr lang="en-US" sz="1600" dirty="0">
                <a:latin typeface="+mj-lt"/>
              </a:rPr>
              <a:t>Japan MIC:  </a:t>
            </a:r>
            <a:r>
              <a:rPr lang="en-US" sz="1600" dirty="0">
                <a:latin typeface="+mj-lt"/>
                <a:hlinkClick r:id="rId4"/>
              </a:rPr>
              <a:t>Call for opinions on the proposed ministerial ordinance to amend part of the Radio Law Enforcement Regulations: Addition of systems and bands to the special exemption system for non-technical equipment</a:t>
            </a:r>
            <a:endParaRPr lang="en-US" sz="1600" dirty="0">
              <a:latin typeface="+mj-lt"/>
            </a:endParaRPr>
          </a:p>
          <a:p>
            <a:pPr lvl="1" algn="just">
              <a:buFont typeface="Arial" panose="020B0604020202020204" pitchFamily="34" charset="0"/>
              <a:buChar char="•"/>
            </a:pPr>
            <a:r>
              <a:rPr lang="en-US" sz="1600" dirty="0">
                <a:latin typeface="+mj-lt"/>
              </a:rPr>
              <a:t>Saudi Arabia CST:  </a:t>
            </a:r>
            <a:r>
              <a:rPr lang="en-US" sz="1600" dirty="0">
                <a:latin typeface="+mj-lt"/>
                <a:hlinkClick r:id="rId5"/>
              </a:rPr>
              <a:t>Light </a:t>
            </a:r>
            <a:r>
              <a:rPr lang="en-US" sz="1600" kern="1200" dirty="0">
                <a:latin typeface="+mj-lt"/>
                <a:hlinkClick r:id="rId5"/>
              </a:rPr>
              <a:t>Licensing Regulations Annex for the 6 GHz Frequency Band</a:t>
            </a:r>
            <a:endParaRPr lang="en-US" sz="1600" kern="1200" dirty="0">
              <a:latin typeface="+mj-lt"/>
            </a:endParaRPr>
          </a:p>
          <a:p>
            <a:pPr lvl="1" algn="just">
              <a:buFont typeface="Arial" panose="020B0604020202020204" pitchFamily="34" charset="0"/>
              <a:buChar char="•"/>
            </a:pPr>
            <a:r>
              <a:rPr lang="en-US" sz="1600" kern="1200" dirty="0">
                <a:latin typeface="+mj-lt"/>
              </a:rPr>
              <a:t>Vietnam MIC:  </a:t>
            </a:r>
            <a:r>
              <a:rPr lang="en-US" sz="1600" kern="1200" dirty="0">
                <a:latin typeface="+mj-lt"/>
                <a:hlinkClick r:id="rId6"/>
              </a:rPr>
              <a:t>Draft Circular amending and supplementing a number of articles of Circular No. 08/2021/TT-BTTTT dated October 14, 2021 of the Minister of Information and Communications stipulating the List of radio equipment exempted from radio frequency use licenses, technical conditions and accompanying exploitation</a:t>
            </a:r>
            <a:endParaRPr lang="en-US" sz="1600" dirty="0">
              <a:latin typeface="+mj-lt"/>
            </a:endParaRPr>
          </a:p>
          <a:p>
            <a:pPr algn="just">
              <a:spcBef>
                <a:spcPts val="2400"/>
              </a:spcBef>
              <a:spcAft>
                <a:spcPts val="600"/>
              </a:spcAft>
              <a:buFont typeface="Arial" panose="020B0604020202020204" pitchFamily="34" charset="0"/>
              <a:buChar char="•"/>
            </a:pPr>
            <a:r>
              <a:rPr lang="en-US" altLang="en-US" sz="2200" dirty="0"/>
              <a:t>Discussed the latest topics related to spectrum and regulation in Europe, North America, and Asia Pacific.</a:t>
            </a:r>
          </a:p>
          <a:p>
            <a:pPr algn="just">
              <a:buFont typeface="Arial" panose="020B0604020202020204" pitchFamily="34" charset="0"/>
              <a:buChar char="•"/>
            </a:pPr>
            <a:endParaRPr lang="en-US" altLang="en-US" sz="22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7E0F3D76-8638-4006-AA39-93888E77B130}"/>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28EA7914-3610-46B1-9815-81AC12834088}"/>
              </a:ext>
            </a:extLst>
          </p:cNvPr>
          <p:cNvSpPr>
            <a:spLocks noGrp="1"/>
          </p:cNvSpPr>
          <p:nvPr>
            <p:ph type="sldNum" idx="12"/>
          </p:nvPr>
        </p:nvSpPr>
        <p:spPr/>
        <p:txBody>
          <a:bodyPr/>
          <a:lstStyle/>
          <a:p>
            <a:r>
              <a:rPr lang="en-GB"/>
              <a:t>Slide </a:t>
            </a:r>
            <a:fld id="{440F5867-744E-4AA6-B0ED-4C44D2DFBB7B}" type="slidenum">
              <a:rPr lang="en-GB" smtClean="0"/>
              <a:pPr/>
              <a:t>35</a:t>
            </a:fld>
            <a:endParaRPr lang="en-GB" dirty="0"/>
          </a:p>
        </p:txBody>
      </p:sp>
      <p:sp>
        <p:nvSpPr>
          <p:cNvPr id="5" name="Date Placeholder 4">
            <a:extLst>
              <a:ext uri="{FF2B5EF4-FFF2-40B4-BE49-F238E27FC236}">
                <a16:creationId xmlns:a16="http://schemas.microsoft.com/office/drawing/2014/main" id="{AF9DA464-72A0-4D81-96FE-8AFDDAAB9DFD}"/>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10247071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Objectives this week (1)</a:t>
            </a:r>
          </a:p>
        </p:txBody>
      </p:sp>
      <p:sp>
        <p:nvSpPr>
          <p:cNvPr id="10" name="Content Placeholder 2"/>
          <p:cNvSpPr>
            <a:spLocks noGrp="1"/>
          </p:cNvSpPr>
          <p:nvPr>
            <p:ph idx="1"/>
          </p:nvPr>
        </p:nvSpPr>
        <p:spPr>
          <a:xfrm>
            <a:off x="838200" y="1524000"/>
            <a:ext cx="10439400" cy="4648200"/>
          </a:xfrm>
        </p:spPr>
        <p:txBody>
          <a:bodyPr/>
          <a:lstStyle/>
          <a:p>
            <a:pPr algn="just">
              <a:spcBef>
                <a:spcPts val="1800"/>
              </a:spcBef>
              <a:buFont typeface="Arial" panose="020B0604020202020204" pitchFamily="34" charset="0"/>
              <a:buChar char="•"/>
            </a:pPr>
            <a:r>
              <a:rPr lang="en-US" altLang="en-US" sz="2200" dirty="0">
                <a:cs typeface="Arial" panose="020B0604020202020204" pitchFamily="34" charset="0"/>
              </a:rPr>
              <a:t>Review and approve draft responses to the following consultations:</a:t>
            </a:r>
          </a:p>
          <a:p>
            <a:pPr lvl="1" algn="just">
              <a:spcBef>
                <a:spcPts val="600"/>
              </a:spcBef>
              <a:buFont typeface="Arial" panose="020B0604020202020204" pitchFamily="34" charset="0"/>
              <a:buChar char="•"/>
            </a:pPr>
            <a:r>
              <a:rPr lang="en-US" sz="1600" dirty="0"/>
              <a:t>France ARCEP:  </a:t>
            </a:r>
            <a:r>
              <a:rPr lang="en-US" sz="1600" dirty="0">
                <a:hlinkClick r:id="rId3"/>
              </a:rPr>
              <a:t>Draft decision repealing decision no. 2007-0683 of 24 July 2007 as amended and setting the conditions for use of radio frequencies for equipment operating using ultra-wideband technology</a:t>
            </a:r>
            <a:endParaRPr lang="en-US" sz="1600" dirty="0"/>
          </a:p>
          <a:p>
            <a:pPr lvl="1" algn="just">
              <a:spcBef>
                <a:spcPts val="600"/>
              </a:spcBef>
              <a:buFont typeface="Arial" panose="020B0604020202020204" pitchFamily="34" charset="0"/>
              <a:buChar char="•"/>
            </a:pPr>
            <a:r>
              <a:rPr lang="en-US" sz="1600" dirty="0"/>
              <a:t>UK </a:t>
            </a:r>
            <a:r>
              <a:rPr lang="en-US" sz="1600" dirty="0" err="1"/>
              <a:t>Ofcom</a:t>
            </a:r>
            <a:r>
              <a:rPr lang="en-US" sz="1600" dirty="0"/>
              <a:t>:  </a:t>
            </a:r>
            <a:r>
              <a:rPr lang="en-US" sz="1600" dirty="0" err="1">
                <a:hlinkClick r:id="rId4"/>
              </a:rPr>
              <a:t>Ofcom’s</a:t>
            </a:r>
            <a:r>
              <a:rPr lang="en-US" sz="1600" dirty="0">
                <a:hlinkClick r:id="rId4"/>
              </a:rPr>
              <a:t> Plan of Work 2025/26</a:t>
            </a:r>
            <a:endParaRPr lang="en-US" sz="1600" spc="-5" dirty="0">
              <a:solidFill>
                <a:schemeClr val="tx1"/>
              </a:solidFill>
              <a:cs typeface="Arial"/>
            </a:endParaRPr>
          </a:p>
          <a:p>
            <a:pPr algn="just">
              <a:spcBef>
                <a:spcPts val="1800"/>
              </a:spcBef>
              <a:buFont typeface="Arial" panose="020B0604020202020204" pitchFamily="34" charset="0"/>
              <a:buChar char="•"/>
            </a:pPr>
            <a:r>
              <a:rPr lang="en-US" altLang="en-US" sz="2200" dirty="0">
                <a:cs typeface="Arial" panose="020B0604020202020204" pitchFamily="34" charset="0"/>
              </a:rPr>
              <a:t>Review draft responses to the following external liaisons:</a:t>
            </a:r>
          </a:p>
          <a:p>
            <a:pPr lvl="1" algn="just">
              <a:spcBef>
                <a:spcPts val="600"/>
              </a:spcBef>
              <a:buFont typeface="Arial" panose="020B0604020202020204" pitchFamily="34" charset="0"/>
              <a:buChar char="•"/>
            </a:pPr>
            <a:r>
              <a:rPr lang="en-US" altLang="en-US" sz="1600" dirty="0">
                <a:cs typeface="Arial" panose="020B0604020202020204" pitchFamily="34" charset="0"/>
                <a:hlinkClick r:id="rId5"/>
              </a:rPr>
              <a:t>ITU-R Working Party 5C liaison re 450 GHz to 1000 GHz</a:t>
            </a:r>
            <a:endParaRPr lang="en-US" altLang="en-US" sz="1600" dirty="0">
              <a:cs typeface="Arial" panose="020B0604020202020204" pitchFamily="34" charset="0"/>
            </a:endParaRPr>
          </a:p>
          <a:p>
            <a:pPr lvl="1" algn="just">
              <a:spcBef>
                <a:spcPts val="600"/>
              </a:spcBef>
              <a:buFont typeface="Arial" panose="020B0604020202020204" pitchFamily="34" charset="0"/>
              <a:buChar char="•"/>
            </a:pPr>
            <a:r>
              <a:rPr lang="en-US" altLang="en-US" sz="1600" dirty="0">
                <a:cs typeface="Arial" panose="020B0604020202020204" pitchFamily="34" charset="0"/>
                <a:hlinkClick r:id="rId6"/>
              </a:rPr>
              <a:t>ITU-R Working Party 5A and 5C re IEEE </a:t>
            </a:r>
            <a:r>
              <a:rPr lang="en-US" altLang="en-US" sz="1600" dirty="0" err="1">
                <a:cs typeface="Arial" panose="020B0604020202020204" pitchFamily="34" charset="0"/>
                <a:hlinkClick r:id="rId6"/>
              </a:rPr>
              <a:t>Std</a:t>
            </a:r>
            <a:r>
              <a:rPr lang="en-US" altLang="en-US" sz="1600" dirty="0">
                <a:cs typeface="Arial" panose="020B0604020202020204" pitchFamily="34" charset="0"/>
                <a:hlinkClick r:id="rId6"/>
              </a:rPr>
              <a:t> 802.15.3-2023</a:t>
            </a:r>
            <a:endParaRPr lang="en-US" altLang="en-US" sz="1600" dirty="0">
              <a:cs typeface="Arial" panose="020B0604020202020204" pitchFamily="34" charset="0"/>
            </a:endParaRPr>
          </a:p>
          <a:p>
            <a:pPr algn="just">
              <a:spcBef>
                <a:spcPts val="1800"/>
              </a:spcBef>
              <a:buFont typeface="Arial" panose="020B0604020202020204" pitchFamily="34" charset="0"/>
              <a:buChar char="•"/>
            </a:pPr>
            <a:r>
              <a:rPr lang="en-US" altLang="en-US" sz="2200" dirty="0">
                <a:cs typeface="Arial" panose="020B0604020202020204" pitchFamily="34" charset="0"/>
              </a:rPr>
              <a:t>Discuss the latest topics related to spectrum and regulation in Europe, North America, and Asia Pacific, including </a:t>
            </a:r>
            <a:r>
              <a:rPr lang="en-US" altLang="en-US" sz="2200" dirty="0">
                <a:cs typeface="Arial" panose="020B0604020202020204" pitchFamily="34" charset="0"/>
                <a:hlinkClick r:id="rId7"/>
              </a:rPr>
              <a:t>ETSI BRAN update</a:t>
            </a:r>
            <a:r>
              <a:rPr lang="en-US" altLang="en-US" sz="2200" dirty="0">
                <a:cs typeface="Arial" panose="020B0604020202020204" pitchFamily="34" charset="0"/>
              </a:rPr>
              <a:t> and </a:t>
            </a:r>
            <a:r>
              <a:rPr lang="en-US" altLang="en-US" sz="2200" dirty="0">
                <a:cs typeface="Arial" panose="020B0604020202020204" pitchFamily="34" charset="0"/>
                <a:hlinkClick r:id="rId8"/>
              </a:rPr>
              <a:t>ETSI ISG THZ liaison</a:t>
            </a:r>
            <a:endParaRPr lang="en-US" altLang="en-US" sz="2200" dirty="0">
              <a:cs typeface="Arial" panose="020B0604020202020204" pitchFamily="34" charset="0"/>
            </a:endParaRPr>
          </a:p>
          <a:p>
            <a:pPr marL="0" indent="0" algn="just"/>
            <a:endParaRPr lang="en-US" altLang="en-US" sz="20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6156799F-ED1B-4F5A-B1E1-6EF344A83145}"/>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483B3D76-554E-4237-9A6D-359218CAC642}"/>
              </a:ext>
            </a:extLst>
          </p:cNvPr>
          <p:cNvSpPr>
            <a:spLocks noGrp="1"/>
          </p:cNvSpPr>
          <p:nvPr>
            <p:ph type="sldNum" idx="12"/>
          </p:nvPr>
        </p:nvSpPr>
        <p:spPr/>
        <p:txBody>
          <a:bodyPr/>
          <a:lstStyle/>
          <a:p>
            <a:r>
              <a:rPr lang="en-GB"/>
              <a:t>Slide </a:t>
            </a:r>
            <a:fld id="{440F5867-744E-4AA6-B0ED-4C44D2DFBB7B}" type="slidenum">
              <a:rPr lang="en-GB" smtClean="0"/>
              <a:pPr/>
              <a:t>36</a:t>
            </a:fld>
            <a:endParaRPr lang="en-GB" dirty="0"/>
          </a:p>
        </p:txBody>
      </p:sp>
      <p:sp>
        <p:nvSpPr>
          <p:cNvPr id="5" name="Date Placeholder 4">
            <a:extLst>
              <a:ext uri="{FF2B5EF4-FFF2-40B4-BE49-F238E27FC236}">
                <a16:creationId xmlns:a16="http://schemas.microsoft.com/office/drawing/2014/main" id="{78930EED-DD03-4752-9351-147E870614D9}"/>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39764491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Objectives this week (2)</a:t>
            </a:r>
          </a:p>
        </p:txBody>
      </p:sp>
      <p:sp>
        <p:nvSpPr>
          <p:cNvPr id="11" name="Content Placeholder 2"/>
          <p:cNvSpPr>
            <a:spLocks noGrp="1"/>
          </p:cNvSpPr>
          <p:nvPr>
            <p:ph idx="1"/>
          </p:nvPr>
        </p:nvSpPr>
        <p:spPr>
          <a:xfrm>
            <a:off x="914400" y="1524000"/>
            <a:ext cx="7315200" cy="4495800"/>
          </a:xfrm>
        </p:spPr>
        <p:txBody>
          <a:bodyPr/>
          <a:lstStyle/>
          <a:p>
            <a:pPr marL="230188" marR="117475" indent="-230188" algn="just">
              <a:buFont typeface="Times New Roman" pitchFamily="16" charset="0"/>
              <a:buChar char="•"/>
              <a:tabLst>
                <a:tab pos="230188" algn="l"/>
              </a:tabLst>
            </a:pPr>
            <a:r>
              <a:rPr lang="en-US" sz="1800" dirty="0"/>
              <a:t>Invited presentation from Australia ACMA </a:t>
            </a:r>
          </a:p>
          <a:p>
            <a:pPr marL="630238" marR="117475" lvl="1" indent="-230188" algn="just">
              <a:buFont typeface="Times New Roman" pitchFamily="16" charset="0"/>
              <a:buChar char="•"/>
              <a:tabLst>
                <a:tab pos="230188" algn="l"/>
              </a:tabLst>
            </a:pPr>
            <a:r>
              <a:rPr lang="en-US" sz="1600" dirty="0"/>
              <a:t>Title:  </a:t>
            </a:r>
            <a:r>
              <a:rPr lang="nn-NO" sz="1600" dirty="0"/>
              <a:t>ACMA Spectrum planning for Wi-Fi</a:t>
            </a:r>
            <a:endParaRPr lang="en-US" sz="1600" dirty="0"/>
          </a:p>
          <a:p>
            <a:pPr marL="630238" marR="117475" lvl="1" indent="-230188" algn="just">
              <a:buFont typeface="Times New Roman" pitchFamily="16" charset="0"/>
              <a:buChar char="•"/>
              <a:tabLst>
                <a:tab pos="230188" algn="l"/>
              </a:tabLst>
            </a:pPr>
            <a:r>
              <a:rPr lang="en-US" sz="1600" dirty="0"/>
              <a:t>Author:  Andrew Stewart (Senior Manager, Spectrum Planning Section, Australian Communications and Media Authority)</a:t>
            </a:r>
          </a:p>
          <a:p>
            <a:pPr marL="630238" marR="117475" lvl="1" indent="-230188" algn="just">
              <a:buFont typeface="Times New Roman" pitchFamily="16" charset="0"/>
              <a:buChar char="•"/>
              <a:tabLst>
                <a:tab pos="230188" algn="l"/>
              </a:tabLst>
            </a:pPr>
            <a:r>
              <a:rPr lang="en-US" sz="1600" spc="-5" dirty="0">
                <a:solidFill>
                  <a:schemeClr val="tx1"/>
                </a:solidFill>
                <a:cs typeface="Arial"/>
              </a:rPr>
              <a:t>Document:  </a:t>
            </a:r>
            <a:r>
              <a:rPr lang="en-US" sz="1600" spc="-5" dirty="0">
                <a:solidFill>
                  <a:schemeClr val="tx1"/>
                </a:solidFill>
                <a:cs typeface="Arial"/>
                <a:hlinkClick r:id="rId3"/>
              </a:rPr>
              <a:t>18-25/0001</a:t>
            </a:r>
            <a:endParaRPr lang="en-US" sz="1600" spc="-5" dirty="0">
              <a:solidFill>
                <a:schemeClr val="tx1"/>
              </a:solidFill>
              <a:cs typeface="Arial"/>
            </a:endParaRPr>
          </a:p>
          <a:p>
            <a:pPr marL="1030288" marR="117475" lvl="2" indent="-230188" algn="just">
              <a:spcBef>
                <a:spcPts val="600"/>
              </a:spcBef>
              <a:buFont typeface="Times New Roman" pitchFamily="16" charset="0"/>
              <a:buChar char="•"/>
              <a:tabLst>
                <a:tab pos="230188" algn="l"/>
              </a:tabLst>
            </a:pPr>
            <a:endParaRPr lang="en-US" sz="1400" spc="-5" dirty="0">
              <a:solidFill>
                <a:schemeClr val="tx1"/>
              </a:solidFill>
              <a:cs typeface="Arial"/>
            </a:endParaRPr>
          </a:p>
          <a:p>
            <a:pPr marL="630238" marR="117475" lvl="1" indent="-230188" algn="just">
              <a:spcBef>
                <a:spcPts val="600"/>
              </a:spcBef>
              <a:buFont typeface="Times New Roman" pitchFamily="16" charset="0"/>
              <a:buChar char="•"/>
              <a:tabLst>
                <a:tab pos="230188" algn="l"/>
              </a:tabLst>
            </a:pPr>
            <a:endParaRPr lang="en-US" sz="1600" spc="-5" dirty="0">
              <a:solidFill>
                <a:schemeClr val="tx1"/>
              </a:solidFill>
              <a:cs typeface="Arial"/>
            </a:endParaRPr>
          </a:p>
          <a:p>
            <a:pPr marL="230188" marR="117475" indent="-230188" algn="just">
              <a:buFont typeface="Times New Roman" pitchFamily="16" charset="0"/>
              <a:buChar char="•"/>
              <a:tabLst>
                <a:tab pos="230188" algn="l"/>
              </a:tabLst>
            </a:pPr>
            <a:endParaRPr lang="en-US" sz="1600" spc="-5" dirty="0">
              <a:latin typeface="+mj-lt"/>
              <a:cs typeface="Arial"/>
            </a:endParaRPr>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48489" y="1731927"/>
            <a:ext cx="2749730" cy="3497940"/>
          </a:xfrm>
          <a:prstGeom prst="rect">
            <a:avLst/>
          </a:prstGeom>
        </p:spPr>
      </p:pic>
      <p:sp>
        <p:nvSpPr>
          <p:cNvPr id="3" name="Footer Placeholder 2">
            <a:extLst>
              <a:ext uri="{FF2B5EF4-FFF2-40B4-BE49-F238E27FC236}">
                <a16:creationId xmlns:a16="http://schemas.microsoft.com/office/drawing/2014/main" id="{156B6545-9339-4D7C-B057-A671B60A8B8B}"/>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D302E526-328D-45C4-BFA9-0CB919336E35}"/>
              </a:ext>
            </a:extLst>
          </p:cNvPr>
          <p:cNvSpPr>
            <a:spLocks noGrp="1"/>
          </p:cNvSpPr>
          <p:nvPr>
            <p:ph type="sldNum" idx="12"/>
          </p:nvPr>
        </p:nvSpPr>
        <p:spPr/>
        <p:txBody>
          <a:bodyPr/>
          <a:lstStyle/>
          <a:p>
            <a:r>
              <a:rPr lang="en-GB"/>
              <a:t>Slide </a:t>
            </a:r>
            <a:fld id="{440F5867-744E-4AA6-B0ED-4C44D2DFBB7B}" type="slidenum">
              <a:rPr lang="en-GB" smtClean="0"/>
              <a:pPr/>
              <a:t>37</a:t>
            </a:fld>
            <a:endParaRPr lang="en-GB" dirty="0"/>
          </a:p>
        </p:txBody>
      </p:sp>
      <p:sp>
        <p:nvSpPr>
          <p:cNvPr id="5" name="Date Placeholder 4">
            <a:extLst>
              <a:ext uri="{FF2B5EF4-FFF2-40B4-BE49-F238E27FC236}">
                <a16:creationId xmlns:a16="http://schemas.microsoft.com/office/drawing/2014/main" id="{5729DB57-5D73-4D18-A3A0-D47A72297256}"/>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41309034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29218" y="674307"/>
            <a:ext cx="10363200" cy="749300"/>
          </a:xfrm>
          <a:ln/>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i="0" dirty="0">
                <a:solidFill>
                  <a:srgbClr val="000000"/>
                </a:solidFill>
                <a:effectLst/>
              </a:rPr>
              <a:t>802.19 WG  January 2025 Liaison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2025-1-14</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9" name="Object 3">
            <a:extLst>
              <a:ext uri="{FF2B5EF4-FFF2-40B4-BE49-F238E27FC236}">
                <a16:creationId xmlns:a16="http://schemas.microsoft.com/office/drawing/2014/main" id="{AFC3DD29-9CAC-4260-9BE4-AE28C71128F4}"/>
              </a:ext>
            </a:extLst>
          </p:cNvPr>
          <p:cNvGraphicFramePr>
            <a:graphicFrameLocks noChangeAspect="1"/>
          </p:cNvGraphicFramePr>
          <p:nvPr>
            <p:extLst>
              <p:ext uri="{D42A27DB-BD31-4B8C-83A1-F6EECF244321}">
                <p14:modId xmlns:p14="http://schemas.microsoft.com/office/powerpoint/2010/main" val="2587987956"/>
              </p:ext>
            </p:extLst>
          </p:nvPr>
        </p:nvGraphicFramePr>
        <p:xfrm>
          <a:off x="989013" y="2384425"/>
          <a:ext cx="9761537" cy="3003550"/>
        </p:xfrm>
        <a:graphic>
          <a:graphicData uri="http://schemas.openxmlformats.org/presentationml/2006/ole">
            <mc:AlternateContent xmlns:mc="http://schemas.openxmlformats.org/markup-compatibility/2006">
              <mc:Choice xmlns:v="urn:schemas-microsoft-com:vml" Requires="v">
                <p:oleObj spid="_x0000_s3075" name="Document" r:id="rId4" imgW="8255780" imgH="2547135" progId="Word.Document.8">
                  <p:embed/>
                </p:oleObj>
              </mc:Choice>
              <mc:Fallback>
                <p:oleObj name="Document" r:id="rId4" imgW="8255780" imgH="2547135" progId="Word.Document.8">
                  <p:embed/>
                  <p:pic>
                    <p:nvPicPr>
                      <p:cNvPr id="9" name="Object 3">
                        <a:extLst>
                          <a:ext uri="{FF2B5EF4-FFF2-40B4-BE49-F238E27FC236}">
                            <a16:creationId xmlns:a16="http://schemas.microsoft.com/office/drawing/2014/main" id="{AFC3DD29-9CAC-4260-9BE4-AE28C71128F4}"/>
                          </a:ext>
                        </a:extLst>
                      </p:cNvPr>
                      <p:cNvPicPr>
                        <a:picLocks noChangeAspect="1" noChangeArrowheads="1"/>
                      </p:cNvPicPr>
                      <p:nvPr/>
                    </p:nvPicPr>
                    <p:blipFill>
                      <a:blip r:embed="rId5"/>
                      <a:srcRect/>
                      <a:stretch>
                        <a:fillRect/>
                      </a:stretch>
                    </p:blipFill>
                    <p:spPr bwMode="auto">
                      <a:xfrm>
                        <a:off x="989013" y="2384425"/>
                        <a:ext cx="9761537" cy="3003550"/>
                      </a:xfrm>
                      <a:prstGeom prst="rect">
                        <a:avLst/>
                      </a:prstGeom>
                      <a:noFill/>
                    </p:spPr>
                  </p:pic>
                </p:oleObj>
              </mc:Fallback>
            </mc:AlternateContent>
          </a:graphicData>
        </a:graphic>
      </p:graphicFrame>
      <p:sp>
        <p:nvSpPr>
          <p:cNvPr id="3" name="Footer Placeholder 2">
            <a:extLst>
              <a:ext uri="{FF2B5EF4-FFF2-40B4-BE49-F238E27FC236}">
                <a16:creationId xmlns:a16="http://schemas.microsoft.com/office/drawing/2014/main" id="{8B200A80-2C30-460E-8185-3ECAC90EAAFC}"/>
              </a:ext>
            </a:extLst>
          </p:cNvPr>
          <p:cNvSpPr>
            <a:spLocks noGrp="1"/>
          </p:cNvSpPr>
          <p:nvPr>
            <p:ph type="ftr" idx="11"/>
          </p:nvPr>
        </p:nvSpPr>
        <p:spPr/>
        <p:txBody>
          <a:bodyPr/>
          <a:lstStyle/>
          <a:p>
            <a:r>
              <a:rPr lang="en-GB"/>
              <a:t>Tuncer Baykas, Ofinno</a:t>
            </a:r>
          </a:p>
        </p:txBody>
      </p:sp>
      <p:sp>
        <p:nvSpPr>
          <p:cNvPr id="4" name="Slide Number Placeholder 3">
            <a:extLst>
              <a:ext uri="{FF2B5EF4-FFF2-40B4-BE49-F238E27FC236}">
                <a16:creationId xmlns:a16="http://schemas.microsoft.com/office/drawing/2014/main" id="{D4D057D7-3B32-46DD-83E6-9464AF2871C9}"/>
              </a:ext>
            </a:extLst>
          </p:cNvPr>
          <p:cNvSpPr>
            <a:spLocks noGrp="1"/>
          </p:cNvSpPr>
          <p:nvPr>
            <p:ph type="sldNum" idx="12"/>
          </p:nvPr>
        </p:nvSpPr>
        <p:spPr/>
        <p:txBody>
          <a:bodyPr/>
          <a:lstStyle/>
          <a:p>
            <a:r>
              <a:rPr lang="en-GB"/>
              <a:t>Slide </a:t>
            </a:r>
            <a:fld id="{DE40C9FC-4879-4F20-9ECA-A574A90476B7}" type="slidenum">
              <a:rPr lang="en-GB" smtClean="0"/>
              <a:pPr/>
              <a:t>38</a:t>
            </a:fld>
            <a:endParaRPr lang="en-GB"/>
          </a:p>
        </p:txBody>
      </p:sp>
      <p:sp>
        <p:nvSpPr>
          <p:cNvPr id="5" name="Date Placeholder 4">
            <a:extLst>
              <a:ext uri="{FF2B5EF4-FFF2-40B4-BE49-F238E27FC236}">
                <a16:creationId xmlns:a16="http://schemas.microsoft.com/office/drawing/2014/main" id="{7F802A12-DA9D-4D8F-88CE-37C2C37A93FA}"/>
              </a:ext>
            </a:extLst>
          </p:cNvPr>
          <p:cNvSpPr>
            <a:spLocks noGrp="1"/>
          </p:cNvSpPr>
          <p:nvPr>
            <p:ph type="dt" idx="10"/>
          </p:nvPr>
        </p:nvSpPr>
        <p:spPr/>
        <p:txBody>
          <a:bodyPr/>
          <a:lstStyle/>
          <a:p>
            <a:r>
              <a:rPr lang="en-US"/>
              <a:t>January 2025</a:t>
            </a:r>
            <a:endParaRPr lang="en-GB"/>
          </a:p>
        </p:txBody>
      </p:sp>
    </p:spTree>
    <p:extLst>
      <p:ext uri="{BB962C8B-B14F-4D97-AF65-F5344CB8AC3E}">
        <p14:creationId xmlns:p14="http://schemas.microsoft.com/office/powerpoint/2010/main" val="23878928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1"/>
            <a:ext cx="10361084" cy="533399"/>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IEEE 802.19 Overview</a:t>
            </a:r>
          </a:p>
        </p:txBody>
      </p:sp>
      <p:sp>
        <p:nvSpPr>
          <p:cNvPr id="5" name="Content Placeholder 4">
            <a:extLst>
              <a:ext uri="{FF2B5EF4-FFF2-40B4-BE49-F238E27FC236}">
                <a16:creationId xmlns:a16="http://schemas.microsoft.com/office/drawing/2014/main" id="{7BBF4F36-0B54-E231-3296-454318BFC1D7}"/>
              </a:ext>
            </a:extLst>
          </p:cNvPr>
          <p:cNvSpPr>
            <a:spLocks noGrp="1"/>
          </p:cNvSpPr>
          <p:nvPr>
            <p:ph idx="1"/>
          </p:nvPr>
        </p:nvSpPr>
        <p:spPr>
          <a:xfrm>
            <a:off x="952501" y="1372393"/>
            <a:ext cx="10744199" cy="4113213"/>
          </a:xfrm>
        </p:spPr>
        <p:txBody>
          <a:bodyPr/>
          <a:lstStyle/>
          <a:p>
            <a:pPr marL="0">
              <a:buFont typeface="Arial" panose="020B0604020202020204" pitchFamily="34" charset="0"/>
              <a:buChar char="•"/>
            </a:pPr>
            <a:r>
              <a:rPr lang="en-US" b="0" i="0" dirty="0">
                <a:solidFill>
                  <a:schemeClr val="tx1"/>
                </a:solidFill>
                <a:effectLst/>
                <a:latin typeface="+mj-lt"/>
              </a:rPr>
              <a:t>IEEE 802.19 group reviews coexistence assessment documents (CAD) produced by working groups developing new wireless standards for unlicensed devices.</a:t>
            </a:r>
          </a:p>
          <a:p>
            <a:pPr marL="0">
              <a:buFont typeface="Arial" panose="020B0604020202020204" pitchFamily="34" charset="0"/>
              <a:buChar char="•"/>
            </a:pPr>
            <a:r>
              <a:rPr lang="en-US" b="0" i="0" dirty="0">
                <a:solidFill>
                  <a:schemeClr val="tx1"/>
                </a:solidFill>
                <a:effectLst/>
                <a:latin typeface="+mj-lt"/>
              </a:rPr>
              <a:t>IEEE 802.19 develops standards for coexistence between wireless standards of unlicensed devices.</a:t>
            </a:r>
          </a:p>
          <a:p>
            <a:pPr marL="0">
              <a:buFont typeface="Arial" panose="020B0604020202020204" pitchFamily="34" charset="0"/>
              <a:buChar char="•"/>
            </a:pPr>
            <a:r>
              <a:rPr lang="en-US" b="0" dirty="0">
                <a:solidFill>
                  <a:schemeClr val="tx1"/>
                </a:solidFill>
                <a:latin typeface="+mj-lt"/>
              </a:rPr>
              <a:t>Meeting times: Monday PM3 and Thursday PM3 (6:30 PM). </a:t>
            </a:r>
          </a:p>
          <a:p>
            <a:pPr marL="0">
              <a:buFont typeface="Arial" panose="020B0604020202020204" pitchFamily="34" charset="0"/>
              <a:buChar char="•"/>
            </a:pPr>
            <a:endParaRPr lang="en-US" b="0" i="0" dirty="0">
              <a:solidFill>
                <a:schemeClr val="tx1"/>
              </a:solidFill>
              <a:effectLst/>
              <a:latin typeface="+mj-lt"/>
            </a:endParaRPr>
          </a:p>
          <a:p>
            <a:pPr marL="0" indent="0"/>
            <a:br>
              <a:rPr lang="en-US" b="1" i="0" dirty="0">
                <a:solidFill>
                  <a:srgbClr val="006699"/>
                </a:solidFill>
                <a:effectLst/>
                <a:latin typeface="+mj-lt"/>
              </a:rPr>
            </a:br>
            <a:endParaRPr lang="en-US" dirty="0">
              <a:latin typeface="+mj-lt"/>
            </a:endParaRPr>
          </a:p>
        </p:txBody>
      </p:sp>
      <p:graphicFrame>
        <p:nvGraphicFramePr>
          <p:cNvPr id="7" name="Table 7">
            <a:extLst>
              <a:ext uri="{FF2B5EF4-FFF2-40B4-BE49-F238E27FC236}">
                <a16:creationId xmlns:a16="http://schemas.microsoft.com/office/drawing/2014/main" id="{33FD431F-2698-6EFD-037F-D426BCC76382}"/>
              </a:ext>
            </a:extLst>
          </p:cNvPr>
          <p:cNvGraphicFramePr>
            <a:graphicFrameLocks/>
          </p:cNvGraphicFramePr>
          <p:nvPr>
            <p:extLst>
              <p:ext uri="{D42A27DB-BD31-4B8C-83A1-F6EECF244321}">
                <p14:modId xmlns:p14="http://schemas.microsoft.com/office/powerpoint/2010/main" val="2186674704"/>
              </p:ext>
            </p:extLst>
          </p:nvPr>
        </p:nvGraphicFramePr>
        <p:xfrm>
          <a:off x="2180432" y="3648710"/>
          <a:ext cx="8288336" cy="2377440"/>
        </p:xfrm>
        <a:graphic>
          <a:graphicData uri="http://schemas.openxmlformats.org/drawingml/2006/table">
            <a:tbl>
              <a:tblPr firstRow="1" bandRow="1">
                <a:tableStyleId>{21E4AEA4-8DFA-4A89-87EB-49C32662AFE0}</a:tableStyleId>
              </a:tblPr>
              <a:tblGrid>
                <a:gridCol w="4144168">
                  <a:extLst>
                    <a:ext uri="{9D8B030D-6E8A-4147-A177-3AD203B41FA5}">
                      <a16:colId xmlns:a16="http://schemas.microsoft.com/office/drawing/2014/main" val="189339927"/>
                    </a:ext>
                  </a:extLst>
                </a:gridCol>
                <a:gridCol w="4144168">
                  <a:extLst>
                    <a:ext uri="{9D8B030D-6E8A-4147-A177-3AD203B41FA5}">
                      <a16:colId xmlns:a16="http://schemas.microsoft.com/office/drawing/2014/main" val="1781321727"/>
                    </a:ext>
                  </a:extLst>
                </a:gridCol>
              </a:tblGrid>
              <a:tr h="370840">
                <a:tc>
                  <a:txBody>
                    <a:bodyPr/>
                    <a:lstStyle/>
                    <a:p>
                      <a:r>
                        <a:rPr lang="en-US" sz="2000" dirty="0">
                          <a:latin typeface="Calibri" panose="020F0502020204030204" pitchFamily="34" charset="0"/>
                          <a:cs typeface="Calibri" panose="020F0502020204030204" pitchFamily="34" charset="0"/>
                        </a:rPr>
                        <a:t>Position</a:t>
                      </a:r>
                    </a:p>
                  </a:txBody>
                  <a:tcPr/>
                </a:tc>
                <a:tc>
                  <a:txBody>
                    <a:bodyPr/>
                    <a:lstStyle/>
                    <a:p>
                      <a:r>
                        <a:rPr lang="en-US" sz="2000" dirty="0">
                          <a:latin typeface="Calibri" panose="020F0502020204030204" pitchFamily="34" charset="0"/>
                          <a:cs typeface="Calibri" panose="020F0502020204030204" pitchFamily="34" charset="0"/>
                        </a:rPr>
                        <a:t>Person</a:t>
                      </a:r>
                    </a:p>
                  </a:txBody>
                  <a:tcPr/>
                </a:tc>
                <a:extLst>
                  <a:ext uri="{0D108BD9-81ED-4DB2-BD59-A6C34878D82A}">
                    <a16:rowId xmlns:a16="http://schemas.microsoft.com/office/drawing/2014/main" val="1368241674"/>
                  </a:ext>
                </a:extLst>
              </a:tr>
              <a:tr h="370840">
                <a:tc>
                  <a:txBody>
                    <a:bodyPr/>
                    <a:lstStyle/>
                    <a:p>
                      <a:r>
                        <a:rPr lang="en-US" sz="2000" dirty="0">
                          <a:latin typeface="Calibri" panose="020F0502020204030204" pitchFamily="34" charset="0"/>
                          <a:cs typeface="Calibri" panose="020F0502020204030204" pitchFamily="34" charset="0"/>
                        </a:rPr>
                        <a:t>Working Group Chair</a:t>
                      </a:r>
                    </a:p>
                  </a:txBody>
                  <a:tcPr/>
                </a:tc>
                <a:tc>
                  <a:txBody>
                    <a:bodyPr/>
                    <a:lstStyle/>
                    <a:p>
                      <a:r>
                        <a:rPr lang="en-US" sz="2000" dirty="0">
                          <a:latin typeface="Calibri" panose="020F0502020204030204" pitchFamily="34" charset="0"/>
                          <a:cs typeface="Calibri" panose="020F0502020204030204" pitchFamily="34" charset="0"/>
                        </a:rPr>
                        <a:t>Tuncer Baykas (</a:t>
                      </a:r>
                      <a:r>
                        <a:rPr lang="en-US" sz="2000" dirty="0" err="1">
                          <a:latin typeface="Calibri" panose="020F0502020204030204" pitchFamily="34" charset="0"/>
                          <a:cs typeface="Calibri" panose="020F0502020204030204" pitchFamily="34" charset="0"/>
                        </a:rPr>
                        <a:t>Ofinno</a:t>
                      </a:r>
                      <a:r>
                        <a:rPr lang="en-US" sz="2000" dirty="0">
                          <a:latin typeface="Calibri" panose="020F0502020204030204" pitchFamily="34" charset="0"/>
                          <a:cs typeface="Calibri" panose="020F0502020204030204" pitchFamily="34" charset="0"/>
                        </a:rPr>
                        <a:t>) </a:t>
                      </a:r>
                    </a:p>
                  </a:txBody>
                  <a:tcPr/>
                </a:tc>
                <a:extLst>
                  <a:ext uri="{0D108BD9-81ED-4DB2-BD59-A6C34878D82A}">
                    <a16:rowId xmlns:a16="http://schemas.microsoft.com/office/drawing/2014/main" val="271438856"/>
                  </a:ext>
                </a:extLst>
              </a:tr>
              <a:tr h="370840">
                <a:tc>
                  <a:txBody>
                    <a:bodyPr/>
                    <a:lstStyle/>
                    <a:p>
                      <a:r>
                        <a:rPr lang="en-US" sz="2000" dirty="0">
                          <a:latin typeface="Calibri" panose="020F0502020204030204" pitchFamily="34" charset="0"/>
                          <a:cs typeface="Calibri" panose="020F0502020204030204" pitchFamily="34" charset="0"/>
                        </a:rPr>
                        <a:t>Working Group Vice Chair</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Steve </a:t>
                      </a:r>
                      <a:r>
                        <a:rPr lang="en-US" sz="2000" dirty="0" err="1">
                          <a:latin typeface="Calibri" panose="020F0502020204030204" pitchFamily="34" charset="0"/>
                          <a:cs typeface="Calibri" panose="020F0502020204030204" pitchFamily="34" charset="0"/>
                        </a:rPr>
                        <a:t>Shellhammer</a:t>
                      </a:r>
                      <a:r>
                        <a:rPr lang="en-US" sz="2000" dirty="0">
                          <a:latin typeface="Calibri" panose="020F0502020204030204" pitchFamily="34" charset="0"/>
                          <a:cs typeface="Calibri" panose="020F0502020204030204" pitchFamily="34" charset="0"/>
                        </a:rPr>
                        <a:t> (Qualcomm)</a:t>
                      </a:r>
                    </a:p>
                  </a:txBody>
                  <a:tcPr/>
                </a:tc>
                <a:extLst>
                  <a:ext uri="{0D108BD9-81ED-4DB2-BD59-A6C34878D82A}">
                    <a16:rowId xmlns:a16="http://schemas.microsoft.com/office/drawing/2014/main" val="1117612258"/>
                  </a:ext>
                </a:extLst>
              </a:tr>
              <a:tr h="370840">
                <a:tc>
                  <a:txBody>
                    <a:bodyPr/>
                    <a:lstStyle/>
                    <a:p>
                      <a:r>
                        <a:rPr lang="en-US" sz="2000" dirty="0">
                          <a:latin typeface="Calibri" panose="020F0502020204030204" pitchFamily="34" charset="0"/>
                          <a:cs typeface="Calibri" panose="020F0502020204030204" pitchFamily="34" charset="0"/>
                        </a:rPr>
                        <a:t>Work Group Secretary</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err="1">
                          <a:latin typeface="Calibri" panose="020F0502020204030204" pitchFamily="34" charset="0"/>
                          <a:cs typeface="Calibri" panose="020F0502020204030204" pitchFamily="34" charset="0"/>
                        </a:rPr>
                        <a:t>Yukimasa</a:t>
                      </a:r>
                      <a:r>
                        <a:rPr lang="en-US" sz="2000" dirty="0">
                          <a:latin typeface="Calibri" panose="020F0502020204030204" pitchFamily="34" charset="0"/>
                          <a:cs typeface="Calibri" panose="020F0502020204030204" pitchFamily="34" charset="0"/>
                        </a:rPr>
                        <a:t> Nagai (Mitsubishi Electric)</a:t>
                      </a:r>
                    </a:p>
                  </a:txBody>
                  <a:tcPr/>
                </a:tc>
                <a:extLst>
                  <a:ext uri="{0D108BD9-81ED-4DB2-BD59-A6C34878D82A}">
                    <a16:rowId xmlns:a16="http://schemas.microsoft.com/office/drawing/2014/main" val="2408979462"/>
                  </a:ext>
                </a:extLst>
              </a:tr>
              <a:tr h="370840">
                <a:tc>
                  <a:txBody>
                    <a:bodyPr/>
                    <a:lstStyle/>
                    <a:p>
                      <a:r>
                        <a:rPr lang="en-US" sz="2000" dirty="0">
                          <a:latin typeface="Calibri" panose="020F0502020204030204" pitchFamily="34" charset="0"/>
                          <a:cs typeface="Calibri" panose="020F0502020204030204" pitchFamily="34" charset="0"/>
                        </a:rPr>
                        <a:t>Task Group 3a Chair</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Ben Rolfe (Blind Creek Associates)</a:t>
                      </a:r>
                    </a:p>
                  </a:txBody>
                  <a:tcPr/>
                </a:tc>
                <a:extLst>
                  <a:ext uri="{0D108BD9-81ED-4DB2-BD59-A6C34878D82A}">
                    <a16:rowId xmlns:a16="http://schemas.microsoft.com/office/drawing/2014/main" val="1726122403"/>
                  </a:ext>
                </a:extLst>
              </a:tr>
              <a:tr h="370840">
                <a:tc>
                  <a:txBody>
                    <a:bodyPr/>
                    <a:lstStyle/>
                    <a:p>
                      <a:r>
                        <a:rPr lang="en-US" sz="2000" dirty="0">
                          <a:latin typeface="Calibri" panose="020F0502020204030204" pitchFamily="34" charset="0"/>
                          <a:cs typeface="Calibri" panose="020F0502020204030204" pitchFamily="34" charset="0"/>
                        </a:rPr>
                        <a:t>Liaison To/From 802.11</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Tuncer Baykas (Ofinno)</a:t>
                      </a:r>
                    </a:p>
                  </a:txBody>
                  <a:tcPr/>
                </a:tc>
                <a:extLst>
                  <a:ext uri="{0D108BD9-81ED-4DB2-BD59-A6C34878D82A}">
                    <a16:rowId xmlns:a16="http://schemas.microsoft.com/office/drawing/2014/main" val="1369687732"/>
                  </a:ext>
                </a:extLst>
              </a:tr>
            </a:tbl>
          </a:graphicData>
        </a:graphic>
      </p:graphicFrame>
      <p:sp>
        <p:nvSpPr>
          <p:cNvPr id="3" name="Footer Placeholder 2">
            <a:extLst>
              <a:ext uri="{FF2B5EF4-FFF2-40B4-BE49-F238E27FC236}">
                <a16:creationId xmlns:a16="http://schemas.microsoft.com/office/drawing/2014/main" id="{BAB3AEED-F97F-4F60-A549-CD06DCA7D547}"/>
              </a:ext>
            </a:extLst>
          </p:cNvPr>
          <p:cNvSpPr>
            <a:spLocks noGrp="1"/>
          </p:cNvSpPr>
          <p:nvPr>
            <p:ph type="ftr" idx="14"/>
          </p:nvPr>
        </p:nvSpPr>
        <p:spPr/>
        <p:txBody>
          <a:bodyPr/>
          <a:lstStyle/>
          <a:p>
            <a:r>
              <a:rPr lang="en-GB"/>
              <a:t>Tuncer Baykas, Ofinno</a:t>
            </a:r>
            <a:endParaRPr lang="en-GB" dirty="0"/>
          </a:p>
        </p:txBody>
      </p:sp>
      <p:sp>
        <p:nvSpPr>
          <p:cNvPr id="8" name="Slide Number Placeholder 7">
            <a:extLst>
              <a:ext uri="{FF2B5EF4-FFF2-40B4-BE49-F238E27FC236}">
                <a16:creationId xmlns:a16="http://schemas.microsoft.com/office/drawing/2014/main" id="{324B0134-8E53-4910-978D-28B9856B7C39}"/>
              </a:ext>
            </a:extLst>
          </p:cNvPr>
          <p:cNvSpPr>
            <a:spLocks noGrp="1"/>
          </p:cNvSpPr>
          <p:nvPr>
            <p:ph type="sldNum" idx="12"/>
          </p:nvPr>
        </p:nvSpPr>
        <p:spPr/>
        <p:txBody>
          <a:bodyPr/>
          <a:lstStyle/>
          <a:p>
            <a:r>
              <a:rPr lang="en-GB"/>
              <a:t>Slide </a:t>
            </a:r>
            <a:fld id="{440F5867-744E-4AA6-B0ED-4C44D2DFBB7B}" type="slidenum">
              <a:rPr lang="en-GB" smtClean="0"/>
              <a:pPr/>
              <a:t>39</a:t>
            </a:fld>
            <a:endParaRPr lang="en-GB" dirty="0"/>
          </a:p>
        </p:txBody>
      </p:sp>
      <p:sp>
        <p:nvSpPr>
          <p:cNvPr id="9" name="Date Placeholder 8">
            <a:extLst>
              <a:ext uri="{FF2B5EF4-FFF2-40B4-BE49-F238E27FC236}">
                <a16:creationId xmlns:a16="http://schemas.microsoft.com/office/drawing/2014/main" id="{B42929AD-4F78-44C4-9DA7-0B354877B5A7}"/>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37730675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Editor Contacts</a:t>
            </a:r>
            <a:endParaRPr lang="en-GB" dirty="0"/>
          </a:p>
        </p:txBody>
      </p:sp>
      <p:sp>
        <p:nvSpPr>
          <p:cNvPr id="8" name="Rectangle 3"/>
          <p:cNvSpPr>
            <a:spLocks noGrp="1" noChangeArrowheads="1"/>
          </p:cNvSpPr>
          <p:nvPr>
            <p:ph idx="1"/>
          </p:nvPr>
        </p:nvSpPr>
        <p:spPr>
          <a:xfrm>
            <a:off x="907283" y="1524000"/>
            <a:ext cx="10361084" cy="4876800"/>
          </a:xfrm>
          <a:noFill/>
        </p:spPr>
        <p:txBody>
          <a:bodyPr/>
          <a:lstStyle/>
          <a:p>
            <a:pPr marL="342900" lvl="1" indent="-342900">
              <a:buFontTx/>
              <a:buChar char="•"/>
            </a:pPr>
            <a:r>
              <a:rPr lang="en-US" sz="1600" b="1" dirty="0"/>
              <a:t>WG – Robert Stacey </a:t>
            </a:r>
            <a:r>
              <a:rPr lang="en-US" sz="1600" dirty="0"/>
              <a:t>– </a:t>
            </a:r>
            <a:r>
              <a:rPr lang="en-US" sz="1600" dirty="0">
                <a:hlinkClick r:id="rId3"/>
              </a:rPr>
              <a:t>robert.stacey@intel.com</a:t>
            </a:r>
            <a:r>
              <a:rPr lang="en-US" sz="1600" dirty="0"/>
              <a:t>, </a:t>
            </a:r>
            <a:r>
              <a:rPr lang="en-US" sz="1600" b="1" dirty="0"/>
              <a:t>Emily Qi </a:t>
            </a:r>
            <a:r>
              <a:rPr lang="en-US" sz="1600" dirty="0"/>
              <a:t>– </a:t>
            </a:r>
            <a:r>
              <a:rPr lang="en-US" sz="1600" b="0" dirty="0">
                <a:hlinkClick r:id="rId4"/>
              </a:rPr>
              <a:t>emily.h.qi@</a:t>
            </a:r>
            <a:r>
              <a:rPr lang="en-US" sz="1600" dirty="0">
                <a:hlinkClick r:id="rId4"/>
              </a:rPr>
              <a:t>gmail</a:t>
            </a:r>
            <a:r>
              <a:rPr lang="en-US" sz="1600" b="0" dirty="0">
                <a:hlinkClick r:id="rId4"/>
              </a:rPr>
              <a:t>.com</a:t>
            </a:r>
            <a:endParaRPr lang="en-US" sz="1600" b="1" dirty="0"/>
          </a:p>
          <a:p>
            <a:pPr marL="342900" lvl="1" indent="-342900">
              <a:buFontTx/>
              <a:buChar char="•"/>
            </a:pPr>
            <a:r>
              <a:rPr lang="en-US" sz="1600" b="1" dirty="0" err="1"/>
              <a:t>TGbe</a:t>
            </a:r>
            <a:r>
              <a:rPr lang="en-US" sz="1600" b="1" dirty="0"/>
              <a:t> – Edward Au </a:t>
            </a:r>
            <a:r>
              <a:rPr lang="en-US" sz="1600" dirty="0"/>
              <a:t>– </a:t>
            </a:r>
            <a:r>
              <a:rPr lang="en-US" sz="1600" u="sng" dirty="0">
                <a:hlinkClick r:id="rId5"/>
              </a:rPr>
              <a:t>edward.ks.au@gmail.com</a:t>
            </a:r>
            <a:r>
              <a:rPr lang="en-US" sz="1600" u="sng" dirty="0"/>
              <a:t> </a:t>
            </a:r>
            <a:r>
              <a:rPr lang="en-US" sz="1600" dirty="0"/>
              <a:t> </a:t>
            </a:r>
          </a:p>
          <a:p>
            <a:pPr marL="342900" lvl="1" indent="-342900">
              <a:buFontTx/>
              <a:buChar char="•"/>
            </a:pPr>
            <a:r>
              <a:rPr lang="en-US" sz="1600" b="1" dirty="0" err="1"/>
              <a:t>TGbh</a:t>
            </a:r>
            <a:r>
              <a:rPr lang="en-US" sz="1600" b="1" dirty="0"/>
              <a:t> – Carol Ansley </a:t>
            </a:r>
            <a:r>
              <a:rPr lang="en-US" sz="1600" dirty="0"/>
              <a:t>– </a:t>
            </a:r>
            <a:r>
              <a:rPr lang="en-US" sz="1600" dirty="0">
                <a:hlinkClick r:id="rId6"/>
              </a:rPr>
              <a:t>carol@ansley.com</a:t>
            </a:r>
            <a:endParaRPr lang="en-US" sz="1600" dirty="0"/>
          </a:p>
          <a:p>
            <a:pPr marL="342900" lvl="1" indent="-342900">
              <a:buFontTx/>
              <a:buChar char="•"/>
            </a:pPr>
            <a:r>
              <a:rPr lang="en-US" sz="1600" b="1" dirty="0" err="1"/>
              <a:t>TGbi</a:t>
            </a:r>
            <a:r>
              <a:rPr lang="en-US" sz="1600" b="1" dirty="0"/>
              <a:t> – Po-kai Huang </a:t>
            </a:r>
            <a:r>
              <a:rPr lang="en-US" sz="1600" dirty="0"/>
              <a:t>– </a:t>
            </a:r>
            <a:r>
              <a:rPr lang="en-US" sz="1600" dirty="0">
                <a:hlinkClick r:id="rId7"/>
              </a:rPr>
              <a:t>po-kai.huang@intel.com</a:t>
            </a:r>
            <a:r>
              <a:rPr lang="en-US" sz="1600" dirty="0"/>
              <a:t> </a:t>
            </a:r>
          </a:p>
          <a:p>
            <a:pPr marL="342900" lvl="1" indent="-342900">
              <a:buFontTx/>
              <a:buChar char="•"/>
            </a:pPr>
            <a:r>
              <a:rPr lang="en-US" sz="1600" b="1" dirty="0" err="1"/>
              <a:t>TGbn</a:t>
            </a:r>
            <a:r>
              <a:rPr lang="en-US" sz="1600" b="1" dirty="0"/>
              <a:t>- Ross Jian Yu </a:t>
            </a:r>
            <a:r>
              <a:rPr lang="fi-FI" sz="1600" dirty="0">
                <a:hlinkClick r:id="rId8"/>
              </a:rPr>
              <a:t>ross.yujian@huawei.com</a:t>
            </a:r>
            <a:endParaRPr lang="fi-FI" sz="1600" dirty="0"/>
          </a:p>
          <a:p>
            <a:pPr>
              <a:buFont typeface="Arial" panose="020B0604020202020204" pitchFamily="34" charset="0"/>
              <a:buChar char="•"/>
            </a:pPr>
            <a:r>
              <a:rPr lang="en-US" sz="1600" b="1" dirty="0" err="1"/>
              <a:t>TGbk</a:t>
            </a:r>
            <a:r>
              <a:rPr lang="en-US" sz="1600" b="1" dirty="0"/>
              <a:t> – Roy Want </a:t>
            </a:r>
            <a:r>
              <a:rPr lang="en-US" sz="1600" dirty="0">
                <a:hlinkClick r:id="rId9"/>
              </a:rPr>
              <a:t>RoyWant@google.com</a:t>
            </a:r>
            <a:endParaRPr lang="en-US" sz="1600" dirty="0"/>
          </a:p>
          <a:p>
            <a:pPr>
              <a:buFont typeface="Arial" panose="020B0604020202020204" pitchFamily="34" charset="0"/>
              <a:buChar char="•"/>
            </a:pPr>
            <a:r>
              <a:rPr lang="en-US" sz="1600" b="1" dirty="0" err="1"/>
              <a:t>TGbf</a:t>
            </a:r>
            <a:r>
              <a:rPr lang="en-US" sz="1600" b="1" dirty="0"/>
              <a:t> – Claudio da Silva </a:t>
            </a:r>
            <a:r>
              <a:rPr lang="en-US" sz="1600" dirty="0"/>
              <a:t>– </a:t>
            </a:r>
            <a:r>
              <a:rPr lang="en-US" sz="1600" dirty="0">
                <a:hlinkClick r:id="rId10"/>
              </a:rPr>
              <a:t>claudiodasilva@meta.com</a:t>
            </a:r>
            <a:r>
              <a:rPr lang="en-US" sz="1600" dirty="0"/>
              <a:t>  </a:t>
            </a:r>
          </a:p>
          <a:p>
            <a:pPr marL="342900" lvl="1" indent="-342900">
              <a:buFontTx/>
              <a:buChar char="•"/>
            </a:pPr>
            <a:r>
              <a:rPr lang="en-US" sz="1600" b="1" dirty="0" err="1"/>
              <a:t>REVme</a:t>
            </a:r>
            <a:r>
              <a:rPr lang="en-US" sz="1600" b="1" dirty="0"/>
              <a:t> – Emily Qi </a:t>
            </a:r>
            <a:r>
              <a:rPr lang="en-US" sz="1600" dirty="0"/>
              <a:t>– </a:t>
            </a:r>
            <a:r>
              <a:rPr lang="en-US" sz="1600" b="0" dirty="0">
                <a:hlinkClick r:id="rId11"/>
              </a:rPr>
              <a:t>emily.h.qi@</a:t>
            </a:r>
            <a:r>
              <a:rPr lang="en-US" sz="1600" dirty="0">
                <a:hlinkClick r:id="rId11"/>
              </a:rPr>
              <a:t>gmail</a:t>
            </a:r>
            <a:r>
              <a:rPr lang="en-US" sz="1600" b="0" dirty="0">
                <a:hlinkClick r:id="rId11"/>
              </a:rPr>
              <a:t>.com</a:t>
            </a:r>
            <a:r>
              <a:rPr lang="en-US" sz="1600" dirty="0"/>
              <a:t>, </a:t>
            </a:r>
            <a:r>
              <a:rPr lang="en-US" sz="1600" b="1" dirty="0"/>
              <a:t>Edward Au </a:t>
            </a:r>
            <a:r>
              <a:rPr lang="en-US" sz="1600" dirty="0"/>
              <a:t>– </a:t>
            </a:r>
            <a:r>
              <a:rPr lang="en-US" sz="1600" b="0" u="sng" dirty="0">
                <a:hlinkClick r:id="rId5"/>
              </a:rPr>
              <a:t>edward.ks.au@</a:t>
            </a:r>
            <a:r>
              <a:rPr lang="en-US" sz="1600" u="sng" dirty="0">
                <a:hlinkClick r:id="rId5"/>
              </a:rPr>
              <a:t>gmail.com</a:t>
            </a:r>
            <a:endParaRPr lang="en-US" sz="1600" u="sng" dirty="0"/>
          </a:p>
          <a:p>
            <a:pPr marL="342900" lvl="1" indent="-342900">
              <a:buFontTx/>
              <a:buChar char="•"/>
            </a:pPr>
            <a:r>
              <a:rPr lang="en-US" sz="1600" b="1" dirty="0" err="1"/>
              <a:t>REVmf</a:t>
            </a:r>
            <a:r>
              <a:rPr lang="en-US" sz="1600" b="1" dirty="0"/>
              <a:t> - Po-kai Huang </a:t>
            </a:r>
            <a:r>
              <a:rPr lang="en-US" sz="1600" dirty="0"/>
              <a:t>– </a:t>
            </a:r>
            <a:r>
              <a:rPr lang="en-US" sz="1600" dirty="0">
                <a:hlinkClick r:id="rId7"/>
              </a:rPr>
              <a:t>po-kai.huang@intel.com</a:t>
            </a:r>
            <a:r>
              <a:rPr lang="en-US" sz="1600" dirty="0"/>
              <a:t>, </a:t>
            </a:r>
            <a:r>
              <a:rPr lang="en-US" sz="1600" b="1" dirty="0"/>
              <a:t>Edward Au </a:t>
            </a:r>
            <a:r>
              <a:rPr lang="en-US" sz="1600" dirty="0"/>
              <a:t>– </a:t>
            </a:r>
            <a:r>
              <a:rPr lang="en-US" sz="1600" b="0" u="sng" dirty="0">
                <a:hlinkClick r:id="rId5"/>
              </a:rPr>
              <a:t>edward.ks.au@</a:t>
            </a:r>
            <a:r>
              <a:rPr lang="en-US" sz="1600" u="sng" dirty="0">
                <a:hlinkClick r:id="rId5"/>
              </a:rPr>
              <a:t>gmail.com</a:t>
            </a:r>
            <a:endParaRPr lang="en-US" sz="1600" dirty="0"/>
          </a:p>
          <a:p>
            <a:pPr lvl="1"/>
            <a:endParaRPr lang="en-US" sz="1600" dirty="0"/>
          </a:p>
          <a:p>
            <a:pPr lvl="1"/>
            <a:endParaRPr lang="en-US" sz="1600" dirty="0"/>
          </a:p>
        </p:txBody>
      </p:sp>
      <p:sp>
        <p:nvSpPr>
          <p:cNvPr id="3" name="Footer Placeholder 2">
            <a:extLst>
              <a:ext uri="{FF2B5EF4-FFF2-40B4-BE49-F238E27FC236}">
                <a16:creationId xmlns:a16="http://schemas.microsoft.com/office/drawing/2014/main" id="{614613A2-EB59-43EA-A177-917A7851F206}"/>
              </a:ext>
            </a:extLst>
          </p:cNvPr>
          <p:cNvSpPr>
            <a:spLocks noGrp="1"/>
          </p:cNvSpPr>
          <p:nvPr>
            <p:ph type="ftr" idx="14"/>
          </p:nvPr>
        </p:nvSpPr>
        <p:spPr/>
        <p:txBody>
          <a:bodyPr/>
          <a:lstStyle/>
          <a:p>
            <a:r>
              <a:rPr lang="en-GB"/>
              <a:t>Emily Qi, Self</a:t>
            </a:r>
            <a:endParaRPr lang="en-GB" dirty="0"/>
          </a:p>
        </p:txBody>
      </p:sp>
      <p:sp>
        <p:nvSpPr>
          <p:cNvPr id="7" name="Slide Number Placeholder 6">
            <a:extLst>
              <a:ext uri="{FF2B5EF4-FFF2-40B4-BE49-F238E27FC236}">
                <a16:creationId xmlns:a16="http://schemas.microsoft.com/office/drawing/2014/main" id="{DAFAF67E-35C0-4E9B-86B3-2D63FD0156D6}"/>
              </a:ext>
            </a:extLst>
          </p:cNvPr>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9" name="Date Placeholder 8">
            <a:extLst>
              <a:ext uri="{FF2B5EF4-FFF2-40B4-BE49-F238E27FC236}">
                <a16:creationId xmlns:a16="http://schemas.microsoft.com/office/drawing/2014/main" id="{AF9C3867-E3D4-4480-AF2A-1E30C60C52DC}"/>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16572912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D03C1B9-7403-0407-5658-ABD7ABA12253}"/>
              </a:ext>
            </a:extLst>
          </p:cNvPr>
          <p:cNvSpPr>
            <a:spLocks noGrp="1"/>
          </p:cNvSpPr>
          <p:nvPr>
            <p:ph type="title"/>
          </p:nvPr>
        </p:nvSpPr>
        <p:spPr>
          <a:xfrm>
            <a:off x="743372" y="731522"/>
            <a:ext cx="10454909" cy="1136227"/>
          </a:xfrm>
        </p:spPr>
        <p:txBody>
          <a:bodyPr/>
          <a:lstStyle/>
          <a:p>
            <a:r>
              <a:rPr lang="en-US" sz="3200" dirty="0"/>
              <a:t>Coexistence Assessment Documents</a:t>
            </a:r>
          </a:p>
        </p:txBody>
      </p:sp>
      <p:sp>
        <p:nvSpPr>
          <p:cNvPr id="3" name="Content Placeholder 2">
            <a:extLst>
              <a:ext uri="{FF2B5EF4-FFF2-40B4-BE49-F238E27FC236}">
                <a16:creationId xmlns:a16="http://schemas.microsoft.com/office/drawing/2014/main" id="{F5EB4504-AB26-1302-9AC9-56110D8EB187}"/>
              </a:ext>
            </a:extLst>
          </p:cNvPr>
          <p:cNvSpPr txBox="1">
            <a:spLocks/>
          </p:cNvSpPr>
          <p:nvPr/>
        </p:nvSpPr>
        <p:spPr bwMode="auto">
          <a:xfrm>
            <a:off x="1295400" y="1977606"/>
            <a:ext cx="9448800" cy="4765356"/>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spcAft>
                <a:spcPts val="0"/>
              </a:spcAft>
            </a:pPr>
            <a:r>
              <a:rPr lang="en-US" sz="2000" b="0" kern="0" dirty="0">
                <a:solidFill>
                  <a:srgbClr val="222222"/>
                </a:solidFill>
                <a:highlight>
                  <a:srgbClr val="FFFFFF"/>
                </a:highlight>
                <a:latin typeface="Arial" panose="020B0604020202020204" pitchFamily="34" charset="0"/>
              </a:rPr>
              <a:t>       No ballots before November meeting.</a:t>
            </a:r>
          </a:p>
          <a:p>
            <a:endParaRPr lang="en-US" kern="0" dirty="0"/>
          </a:p>
        </p:txBody>
      </p:sp>
      <p:sp>
        <p:nvSpPr>
          <p:cNvPr id="2" name="Footer Placeholder 1">
            <a:extLst>
              <a:ext uri="{FF2B5EF4-FFF2-40B4-BE49-F238E27FC236}">
                <a16:creationId xmlns:a16="http://schemas.microsoft.com/office/drawing/2014/main" id="{760887D9-98A4-4787-9682-E0F3BB703E3D}"/>
              </a:ext>
            </a:extLst>
          </p:cNvPr>
          <p:cNvSpPr>
            <a:spLocks noGrp="1"/>
          </p:cNvSpPr>
          <p:nvPr>
            <p:ph type="ftr" idx="14"/>
          </p:nvPr>
        </p:nvSpPr>
        <p:spPr/>
        <p:txBody>
          <a:bodyPr/>
          <a:lstStyle/>
          <a:p>
            <a:r>
              <a:rPr lang="en-GB"/>
              <a:t>Tuncer Baykas, Ofinno</a:t>
            </a:r>
            <a:endParaRPr lang="en-GB" dirty="0"/>
          </a:p>
        </p:txBody>
      </p:sp>
      <p:sp>
        <p:nvSpPr>
          <p:cNvPr id="8" name="Slide Number Placeholder 7">
            <a:extLst>
              <a:ext uri="{FF2B5EF4-FFF2-40B4-BE49-F238E27FC236}">
                <a16:creationId xmlns:a16="http://schemas.microsoft.com/office/drawing/2014/main" id="{55E25337-7B7E-4DB5-ABAC-1C7DA3B1BC64}"/>
              </a:ext>
            </a:extLst>
          </p:cNvPr>
          <p:cNvSpPr>
            <a:spLocks noGrp="1"/>
          </p:cNvSpPr>
          <p:nvPr>
            <p:ph type="sldNum" idx="12"/>
          </p:nvPr>
        </p:nvSpPr>
        <p:spPr/>
        <p:txBody>
          <a:bodyPr/>
          <a:lstStyle/>
          <a:p>
            <a:r>
              <a:rPr lang="en-GB"/>
              <a:t>Slide </a:t>
            </a:r>
            <a:fld id="{440F5867-744E-4AA6-B0ED-4C44D2DFBB7B}" type="slidenum">
              <a:rPr lang="en-GB" smtClean="0"/>
              <a:pPr/>
              <a:t>40</a:t>
            </a:fld>
            <a:endParaRPr lang="en-GB" dirty="0"/>
          </a:p>
        </p:txBody>
      </p:sp>
      <p:sp>
        <p:nvSpPr>
          <p:cNvPr id="9" name="Date Placeholder 8">
            <a:extLst>
              <a:ext uri="{FF2B5EF4-FFF2-40B4-BE49-F238E27FC236}">
                <a16:creationId xmlns:a16="http://schemas.microsoft.com/office/drawing/2014/main" id="{3C1A4DD4-A855-41E4-8D34-E84F683C4B6D}"/>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28098433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D03C1B9-7403-0407-5658-ABD7ABA12253}"/>
              </a:ext>
            </a:extLst>
          </p:cNvPr>
          <p:cNvSpPr>
            <a:spLocks noGrp="1"/>
          </p:cNvSpPr>
          <p:nvPr>
            <p:ph type="title"/>
          </p:nvPr>
        </p:nvSpPr>
        <p:spPr>
          <a:xfrm>
            <a:off x="743372" y="731523"/>
            <a:ext cx="10454909" cy="716278"/>
          </a:xfrm>
        </p:spPr>
        <p:txBody>
          <a:bodyPr/>
          <a:lstStyle/>
          <a:p>
            <a:r>
              <a:rPr lang="en-US" sz="3200" dirty="0"/>
              <a:t>802.19.3a Task Group</a:t>
            </a:r>
          </a:p>
        </p:txBody>
      </p:sp>
      <p:sp>
        <p:nvSpPr>
          <p:cNvPr id="3" name="Content Placeholder 2">
            <a:extLst>
              <a:ext uri="{FF2B5EF4-FFF2-40B4-BE49-F238E27FC236}">
                <a16:creationId xmlns:a16="http://schemas.microsoft.com/office/drawing/2014/main" id="{F5EB4504-AB26-1302-9AC9-56110D8EB187}"/>
              </a:ext>
            </a:extLst>
          </p:cNvPr>
          <p:cNvSpPr txBox="1">
            <a:spLocks/>
          </p:cNvSpPr>
          <p:nvPr/>
        </p:nvSpPr>
        <p:spPr bwMode="auto">
          <a:xfrm>
            <a:off x="1142999" y="1511030"/>
            <a:ext cx="10055281" cy="4765356"/>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a:spcAft>
                <a:spcPts val="0"/>
              </a:spcAft>
            </a:pPr>
            <a:r>
              <a:rPr lang="en-US" sz="2000" kern="0" dirty="0"/>
              <a:t>Scope of the project: This amendment updates and expands coexistence recommendations to address new market requirements, increasing data traffic, greater device density of devices, and increased potential for congestion based on both IEEE Std 802.11-2020 and IEEE Std 802.15.4 sub-1 GHz standards.</a:t>
            </a:r>
          </a:p>
          <a:p>
            <a:pPr marL="0">
              <a:spcAft>
                <a:spcPts val="0"/>
              </a:spcAft>
            </a:pPr>
            <a:endParaRPr lang="en-US" sz="2000" kern="0" dirty="0"/>
          </a:p>
          <a:p>
            <a:pPr marL="0">
              <a:spcAft>
                <a:spcPts val="0"/>
              </a:spcAft>
            </a:pPr>
            <a:r>
              <a:rPr lang="en-US" sz="2000" kern="0" dirty="0"/>
              <a:t>Thursday 6:30 PM:</a:t>
            </a:r>
          </a:p>
          <a:p>
            <a:pPr marL="0">
              <a:spcAft>
                <a:spcPts val="0"/>
              </a:spcAft>
            </a:pPr>
            <a:r>
              <a:rPr lang="en-US" sz="2000" b="1" i="0" u="none" strike="noStrike" kern="1200" dirty="0">
                <a:solidFill>
                  <a:srgbClr val="000000"/>
                </a:solidFill>
                <a:effectLst/>
                <a:ea typeface="Calibri" panose="020F0502020204030204" pitchFamily="34" charset="0"/>
                <a:cs typeface="Calibri" panose="020F0502020204030204" pitchFamily="34" charset="0"/>
              </a:rPr>
              <a:t>IEEE 802.11ah and IEEE 802.15.4g SUN OFDM PHY Coexistence Simulation,</a:t>
            </a:r>
            <a:r>
              <a:rPr lang="en-US" sz="2000" b="0" dirty="0">
                <a:ea typeface="Calibri" panose="020F0502020204030204" pitchFamily="34" charset="0"/>
                <a:cs typeface="Calibri" panose="020F0502020204030204" pitchFamily="34" charset="0"/>
              </a:rPr>
              <a:t> </a:t>
            </a:r>
            <a:r>
              <a:rPr lang="en-US" sz="2000" i="0" u="none" strike="noStrike" kern="1200" dirty="0" err="1">
                <a:solidFill>
                  <a:srgbClr val="000000"/>
                </a:solidFill>
                <a:effectLst/>
                <a:ea typeface="Calibri" panose="020F0502020204030204" pitchFamily="34" charset="0"/>
                <a:cs typeface="Calibri" panose="020F0502020204030204" pitchFamily="34" charset="0"/>
              </a:rPr>
              <a:t>Takenori</a:t>
            </a:r>
            <a:r>
              <a:rPr lang="en-US" sz="2000" i="0" u="none" strike="noStrike" kern="1200" dirty="0">
                <a:solidFill>
                  <a:srgbClr val="000000"/>
                </a:solidFill>
                <a:effectLst/>
                <a:ea typeface="Calibri" panose="020F0502020204030204" pitchFamily="34" charset="0"/>
                <a:cs typeface="Calibri" panose="020F0502020204030204" pitchFamily="34" charset="0"/>
              </a:rPr>
              <a:t> Sumi</a:t>
            </a:r>
            <a:endParaRPr lang="en-US" sz="2000" i="0" u="none" strike="noStrike" dirty="0">
              <a:effectLst/>
              <a:ea typeface="Calibri" panose="020F0502020204030204" pitchFamily="34" charset="0"/>
              <a:cs typeface="Calibri" panose="020F0502020204030204" pitchFamily="34" charset="0"/>
            </a:endParaRPr>
          </a:p>
          <a:p>
            <a:pPr marL="0">
              <a:spcAft>
                <a:spcPts val="0"/>
              </a:spcAft>
            </a:pPr>
            <a:endParaRPr lang="en-US" sz="2000" kern="0" dirty="0"/>
          </a:p>
          <a:p>
            <a:pPr marL="0">
              <a:spcAft>
                <a:spcPts val="0"/>
              </a:spcAft>
            </a:pPr>
            <a:endParaRPr lang="en-US" sz="2000" kern="0" dirty="0"/>
          </a:p>
          <a:p>
            <a:pPr>
              <a:spcAft>
                <a:spcPts val="0"/>
              </a:spcAft>
            </a:pPr>
            <a:endParaRPr lang="en-US" sz="2000" kern="0" dirty="0"/>
          </a:p>
          <a:p>
            <a:pPr>
              <a:spcAft>
                <a:spcPts val="0"/>
              </a:spcAft>
            </a:pPr>
            <a:endParaRPr lang="en-US" sz="2000" kern="0" dirty="0"/>
          </a:p>
          <a:p>
            <a:pPr>
              <a:spcAft>
                <a:spcPts val="0"/>
              </a:spcAft>
            </a:pPr>
            <a:endParaRPr lang="en-US" kern="0" dirty="0"/>
          </a:p>
        </p:txBody>
      </p:sp>
      <p:sp>
        <p:nvSpPr>
          <p:cNvPr id="2" name="Footer Placeholder 1">
            <a:extLst>
              <a:ext uri="{FF2B5EF4-FFF2-40B4-BE49-F238E27FC236}">
                <a16:creationId xmlns:a16="http://schemas.microsoft.com/office/drawing/2014/main" id="{D2F105A5-ADE8-4613-87A8-321C73AC6055}"/>
              </a:ext>
            </a:extLst>
          </p:cNvPr>
          <p:cNvSpPr>
            <a:spLocks noGrp="1"/>
          </p:cNvSpPr>
          <p:nvPr>
            <p:ph type="ftr" idx="14"/>
          </p:nvPr>
        </p:nvSpPr>
        <p:spPr/>
        <p:txBody>
          <a:bodyPr/>
          <a:lstStyle/>
          <a:p>
            <a:r>
              <a:rPr lang="en-GB"/>
              <a:t>Tuncer Baykas, Ofinno</a:t>
            </a:r>
            <a:endParaRPr lang="en-GB" dirty="0"/>
          </a:p>
        </p:txBody>
      </p:sp>
      <p:sp>
        <p:nvSpPr>
          <p:cNvPr id="8" name="Slide Number Placeholder 7">
            <a:extLst>
              <a:ext uri="{FF2B5EF4-FFF2-40B4-BE49-F238E27FC236}">
                <a16:creationId xmlns:a16="http://schemas.microsoft.com/office/drawing/2014/main" id="{BC8A856C-AC29-4D95-8779-2AAFF31AE33A}"/>
              </a:ext>
            </a:extLst>
          </p:cNvPr>
          <p:cNvSpPr>
            <a:spLocks noGrp="1"/>
          </p:cNvSpPr>
          <p:nvPr>
            <p:ph type="sldNum" idx="12"/>
          </p:nvPr>
        </p:nvSpPr>
        <p:spPr/>
        <p:txBody>
          <a:bodyPr/>
          <a:lstStyle/>
          <a:p>
            <a:r>
              <a:rPr lang="en-GB"/>
              <a:t>Slide </a:t>
            </a:r>
            <a:fld id="{440F5867-744E-4AA6-B0ED-4C44D2DFBB7B}" type="slidenum">
              <a:rPr lang="en-GB" smtClean="0"/>
              <a:pPr/>
              <a:t>41</a:t>
            </a:fld>
            <a:endParaRPr lang="en-GB" dirty="0"/>
          </a:p>
        </p:txBody>
      </p:sp>
      <p:sp>
        <p:nvSpPr>
          <p:cNvPr id="9" name="Date Placeholder 8">
            <a:extLst>
              <a:ext uri="{FF2B5EF4-FFF2-40B4-BE49-F238E27FC236}">
                <a16:creationId xmlns:a16="http://schemas.microsoft.com/office/drawing/2014/main" id="{1E5292DD-D426-400C-86E3-0487EFEC3613}"/>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1225715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6DD04B5-8339-8B0E-16D9-9B4B7021F63B}"/>
              </a:ext>
            </a:extLst>
          </p:cNvPr>
          <p:cNvSpPr>
            <a:spLocks noGrp="1"/>
          </p:cNvSpPr>
          <p:nvPr>
            <p:ph type="title"/>
          </p:nvPr>
        </p:nvSpPr>
        <p:spPr>
          <a:xfrm>
            <a:off x="1950509" y="668974"/>
            <a:ext cx="8288868" cy="640078"/>
          </a:xfrm>
        </p:spPr>
        <p:txBody>
          <a:bodyPr/>
          <a:lstStyle/>
          <a:p>
            <a:r>
              <a:rPr lang="en-US" dirty="0"/>
              <a:t>IEICE Conference in Kyoto</a:t>
            </a:r>
          </a:p>
        </p:txBody>
      </p:sp>
      <p:graphicFrame>
        <p:nvGraphicFramePr>
          <p:cNvPr id="8" name="Table 7">
            <a:extLst>
              <a:ext uri="{FF2B5EF4-FFF2-40B4-BE49-F238E27FC236}">
                <a16:creationId xmlns:a16="http://schemas.microsoft.com/office/drawing/2014/main" id="{9654BD5B-6C3C-5041-9969-BE751F02785F}"/>
              </a:ext>
            </a:extLst>
          </p:cNvPr>
          <p:cNvGraphicFramePr>
            <a:graphicFrameLocks noGrp="1"/>
          </p:cNvGraphicFramePr>
          <p:nvPr>
            <p:extLst>
              <p:ext uri="{D42A27DB-BD31-4B8C-83A1-F6EECF244321}">
                <p14:modId xmlns:p14="http://schemas.microsoft.com/office/powerpoint/2010/main" val="2008490711"/>
              </p:ext>
            </p:extLst>
          </p:nvPr>
        </p:nvGraphicFramePr>
        <p:xfrm>
          <a:off x="1054524" y="1302481"/>
          <a:ext cx="10035541" cy="3809474"/>
        </p:xfrm>
        <a:graphic>
          <a:graphicData uri="http://schemas.openxmlformats.org/drawingml/2006/table">
            <a:tbl>
              <a:tblPr/>
              <a:tblGrid>
                <a:gridCol w="621876">
                  <a:extLst>
                    <a:ext uri="{9D8B030D-6E8A-4147-A177-3AD203B41FA5}">
                      <a16:colId xmlns:a16="http://schemas.microsoft.com/office/drawing/2014/main" val="3451783588"/>
                    </a:ext>
                  </a:extLst>
                </a:gridCol>
                <a:gridCol w="1183205">
                  <a:extLst>
                    <a:ext uri="{9D8B030D-6E8A-4147-A177-3AD203B41FA5}">
                      <a16:colId xmlns:a16="http://schemas.microsoft.com/office/drawing/2014/main" val="216226079"/>
                    </a:ext>
                  </a:extLst>
                </a:gridCol>
                <a:gridCol w="5721575">
                  <a:extLst>
                    <a:ext uri="{9D8B030D-6E8A-4147-A177-3AD203B41FA5}">
                      <a16:colId xmlns:a16="http://schemas.microsoft.com/office/drawing/2014/main" val="3316198348"/>
                    </a:ext>
                  </a:extLst>
                </a:gridCol>
                <a:gridCol w="2508885">
                  <a:extLst>
                    <a:ext uri="{9D8B030D-6E8A-4147-A177-3AD203B41FA5}">
                      <a16:colId xmlns:a16="http://schemas.microsoft.com/office/drawing/2014/main" val="970259893"/>
                    </a:ext>
                  </a:extLst>
                </a:gridCol>
              </a:tblGrid>
              <a:tr h="310243">
                <a:tc gridSpan="4">
                  <a:txBody>
                    <a:bodyPr/>
                    <a:lstStyle/>
                    <a:p>
                      <a:r>
                        <a:rPr lang="en-US" sz="1200" b="1" dirty="0">
                          <a:effectLst/>
                          <a:latin typeface="+mj-lt"/>
                          <a:ea typeface="MS PGothic" panose="020B0600070205080204" pitchFamily="34" charset="-128"/>
                        </a:rPr>
                        <a:t>Fri, Jan 17 AM  Special Session on IEEE 802 Standardization (</a:t>
                      </a:r>
                      <a:r>
                        <a:rPr lang="en-US" sz="1200" b="1" dirty="0" err="1">
                          <a:effectLst/>
                          <a:latin typeface="+mj-lt"/>
                          <a:ea typeface="MS PGothic" panose="020B0600070205080204" pitchFamily="34" charset="-128"/>
                        </a:rPr>
                        <a:t>Maskawa</a:t>
                      </a:r>
                      <a:r>
                        <a:rPr lang="en-US" sz="1200" b="1" dirty="0">
                          <a:effectLst/>
                          <a:latin typeface="+mj-lt"/>
                          <a:ea typeface="MS PGothic" panose="020B0600070205080204" pitchFamily="34" charset="-128"/>
                        </a:rPr>
                        <a:t> Hall, Kyoto University) 11:00 - 17:30</a:t>
                      </a:r>
                    </a:p>
                  </a:txBody>
                  <a:tcPr marL="8164" marR="8164" marT="8164" marB="8164" anchor="ctr">
                    <a:lnL>
                      <a:noFill/>
                    </a:lnL>
                    <a:lnR>
                      <a:noFill/>
                    </a:lnR>
                    <a:lnT>
                      <a:noFill/>
                    </a:lnT>
                    <a:lnB>
                      <a:noFill/>
                    </a:lnB>
                    <a:solidFill>
                      <a:srgbClr val="FFEFDE"/>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18554161"/>
                  </a:ext>
                </a:extLst>
              </a:tr>
              <a:tr h="604157">
                <a:tc>
                  <a:txBody>
                    <a:bodyPr/>
                    <a:lstStyle/>
                    <a:p>
                      <a:pPr algn="ctr"/>
                      <a:r>
                        <a:rPr lang="en-US" sz="1600" b="1" dirty="0">
                          <a:solidFill>
                            <a:schemeClr val="tx1"/>
                          </a:solidFill>
                          <a:effectLst/>
                          <a:latin typeface="+mj-lt"/>
                          <a:ea typeface="MS PGothic" panose="020B0600070205080204" pitchFamily="34" charset="-128"/>
                        </a:rPr>
                        <a:t>(1)</a:t>
                      </a:r>
                    </a:p>
                  </a:txBody>
                  <a:tcPr marL="8164" marR="8164" marT="8164" marB="8164" anchor="ctr">
                    <a:lnL>
                      <a:noFill/>
                    </a:lnL>
                    <a:lnR>
                      <a:noFill/>
                    </a:lnR>
                    <a:lnT>
                      <a:noFill/>
                    </a:lnT>
                    <a:lnB>
                      <a:noFill/>
                    </a:lnB>
                    <a:solidFill>
                      <a:srgbClr val="FFFFFF"/>
                    </a:solidFill>
                  </a:tcPr>
                </a:tc>
                <a:tc>
                  <a:txBody>
                    <a:bodyPr/>
                    <a:lstStyle/>
                    <a:p>
                      <a:r>
                        <a:rPr lang="en-US" sz="1600" b="1" dirty="0">
                          <a:solidFill>
                            <a:schemeClr val="tx1"/>
                          </a:solidFill>
                          <a:effectLst/>
                          <a:latin typeface="+mj-lt"/>
                          <a:ea typeface="MS PGothic" panose="020B0600070205080204" pitchFamily="34" charset="-128"/>
                        </a:rPr>
                        <a:t>11:00-11:50</a:t>
                      </a:r>
                    </a:p>
                  </a:txBody>
                  <a:tcPr marL="8164" marR="8164" marT="8164" marB="8164" anchor="ctr">
                    <a:lnL>
                      <a:noFill/>
                    </a:lnL>
                    <a:lnR>
                      <a:noFill/>
                    </a:lnR>
                    <a:lnT>
                      <a:noFill/>
                    </a:lnT>
                    <a:lnB>
                      <a:noFill/>
                    </a:lnB>
                    <a:solidFill>
                      <a:srgbClr val="FFFFFF"/>
                    </a:solidFill>
                  </a:tcPr>
                </a:tc>
                <a:tc>
                  <a:txBody>
                    <a:bodyPr/>
                    <a:lstStyle/>
                    <a:p>
                      <a:r>
                        <a:rPr lang="en-US" sz="1600" b="1" dirty="0">
                          <a:solidFill>
                            <a:schemeClr val="tx1"/>
                          </a:solidFill>
                          <a:effectLst/>
                          <a:latin typeface="+mj-lt"/>
                          <a:ea typeface="MS PGothic" panose="020B0600070205080204" pitchFamily="34" charset="-128"/>
                          <a:hlinkClick r:id="rId2">
                            <a:extLst>
                              <a:ext uri="{A12FA001-AC4F-418D-AE19-62706E023703}">
                                <ahyp:hlinkClr xmlns:ahyp="http://schemas.microsoft.com/office/drawing/2018/hyperlinkcolor" val="tx"/>
                              </a:ext>
                            </a:extLst>
                          </a:hlinkClick>
                        </a:rPr>
                        <a:t>IEEE 802.19 Wireless Coexistence Working Group</a:t>
                      </a:r>
                      <a:r>
                        <a:rPr lang="en-US" sz="1600" b="1" dirty="0">
                          <a:solidFill>
                            <a:schemeClr val="tx1"/>
                          </a:solidFill>
                          <a:effectLst/>
                          <a:latin typeface="+mj-lt"/>
                          <a:ea typeface="MS PGothic" panose="020B0600070205080204" pitchFamily="34" charset="-128"/>
                        </a:rPr>
                        <a:t> </a:t>
                      </a:r>
                    </a:p>
                  </a:txBody>
                  <a:tcPr marL="8164" marR="8164" marT="8164" marB="8164" anchor="ctr">
                    <a:lnL>
                      <a:noFill/>
                    </a:lnL>
                    <a:lnR>
                      <a:noFill/>
                    </a:lnR>
                    <a:lnT>
                      <a:noFill/>
                    </a:lnT>
                    <a:lnB>
                      <a:noFill/>
                    </a:lnB>
                    <a:solidFill>
                      <a:srgbClr val="FFFFFF"/>
                    </a:solidFill>
                  </a:tcPr>
                </a:tc>
                <a:tc>
                  <a:txBody>
                    <a:bodyPr/>
                    <a:lstStyle/>
                    <a:p>
                      <a:r>
                        <a:rPr lang="en-US" sz="1600" b="1">
                          <a:solidFill>
                            <a:schemeClr val="tx1"/>
                          </a:solidFill>
                          <a:effectLst/>
                          <a:latin typeface="+mj-lt"/>
                          <a:ea typeface="MS PGothic" panose="020B0600070205080204" pitchFamily="34" charset="-128"/>
                          <a:hlinkClick r:id="rId3">
                            <a:extLst>
                              <a:ext uri="{A12FA001-AC4F-418D-AE19-62706E023703}">
                                <ahyp:hlinkClr xmlns:ahyp="http://schemas.microsoft.com/office/drawing/2018/hyperlinkcolor" val="tx"/>
                              </a:ext>
                            </a:extLst>
                          </a:hlinkClick>
                        </a:rPr>
                        <a:t>Tuncer Baykas</a:t>
                      </a:r>
                      <a:r>
                        <a:rPr lang="en-US" sz="1600" b="1">
                          <a:solidFill>
                            <a:schemeClr val="tx1"/>
                          </a:solidFill>
                          <a:effectLst/>
                          <a:latin typeface="+mj-lt"/>
                          <a:ea typeface="MS PGothic" panose="020B0600070205080204" pitchFamily="34" charset="-128"/>
                        </a:rPr>
                        <a:t> (</a:t>
                      </a:r>
                      <a:r>
                        <a:rPr lang="en-US" sz="1600" b="1">
                          <a:solidFill>
                            <a:schemeClr val="tx1"/>
                          </a:solidFill>
                          <a:effectLst/>
                          <a:latin typeface="+mj-lt"/>
                          <a:ea typeface="MS PGothic" panose="020B0600070205080204" pitchFamily="34" charset="-128"/>
                          <a:hlinkClick r:id="rId4">
                            <a:extLst>
                              <a:ext uri="{A12FA001-AC4F-418D-AE19-62706E023703}">
                                <ahyp:hlinkClr xmlns:ahyp="http://schemas.microsoft.com/office/drawing/2018/hyperlinkcolor" val="tx"/>
                              </a:ext>
                            </a:extLst>
                          </a:hlinkClick>
                        </a:rPr>
                        <a:t>Ofinno</a:t>
                      </a:r>
                      <a:r>
                        <a:rPr lang="en-US" sz="1600" b="1">
                          <a:solidFill>
                            <a:schemeClr val="tx1"/>
                          </a:solidFill>
                          <a:effectLst/>
                          <a:latin typeface="+mj-lt"/>
                          <a:ea typeface="MS PGothic" panose="020B0600070205080204" pitchFamily="34" charset="-128"/>
                        </a:rPr>
                        <a:t>)</a:t>
                      </a:r>
                    </a:p>
                  </a:txBody>
                  <a:tcPr marL="8164" marR="8164" marT="8164" marB="8164" anchor="ctr">
                    <a:lnL>
                      <a:noFill/>
                    </a:lnL>
                    <a:lnR>
                      <a:noFill/>
                    </a:lnR>
                    <a:lnT>
                      <a:noFill/>
                    </a:lnT>
                    <a:lnB>
                      <a:noFill/>
                    </a:lnB>
                    <a:solidFill>
                      <a:srgbClr val="FFFFFF"/>
                    </a:solidFill>
                  </a:tcPr>
                </a:tc>
                <a:extLst>
                  <a:ext uri="{0D108BD9-81ED-4DB2-BD59-A6C34878D82A}">
                    <a16:rowId xmlns:a16="http://schemas.microsoft.com/office/drawing/2014/main" val="4047420154"/>
                  </a:ext>
                </a:extLst>
              </a:tr>
              <a:tr h="604157">
                <a:tc>
                  <a:txBody>
                    <a:bodyPr/>
                    <a:lstStyle/>
                    <a:p>
                      <a:pPr algn="ctr"/>
                      <a:r>
                        <a:rPr lang="en-US" sz="1600" b="1" dirty="0">
                          <a:solidFill>
                            <a:schemeClr val="tx1"/>
                          </a:solidFill>
                          <a:effectLst/>
                          <a:latin typeface="+mj-lt"/>
                          <a:ea typeface="MS PGothic" panose="020B0600070205080204" pitchFamily="34" charset="-128"/>
                        </a:rPr>
                        <a:t>(2)</a:t>
                      </a:r>
                    </a:p>
                  </a:txBody>
                  <a:tcPr marL="8164" marR="8164" marT="8164" marB="8164" anchor="ctr">
                    <a:lnL>
                      <a:noFill/>
                    </a:lnL>
                    <a:lnR>
                      <a:noFill/>
                    </a:lnR>
                    <a:lnT>
                      <a:noFill/>
                    </a:lnT>
                    <a:lnB>
                      <a:noFill/>
                    </a:lnB>
                    <a:solidFill>
                      <a:srgbClr val="FFFFFF"/>
                    </a:solidFill>
                  </a:tcPr>
                </a:tc>
                <a:tc>
                  <a:txBody>
                    <a:bodyPr/>
                    <a:lstStyle/>
                    <a:p>
                      <a:r>
                        <a:rPr lang="en-US" sz="1600" b="1" dirty="0">
                          <a:solidFill>
                            <a:schemeClr val="tx1"/>
                          </a:solidFill>
                          <a:effectLst/>
                          <a:latin typeface="+mj-lt"/>
                          <a:ea typeface="MS PGothic" panose="020B0600070205080204" pitchFamily="34" charset="-128"/>
                        </a:rPr>
                        <a:t>13:00-13:50</a:t>
                      </a:r>
                    </a:p>
                  </a:txBody>
                  <a:tcPr marL="8164" marR="8164" marT="8164" marB="8164" anchor="ctr">
                    <a:lnL>
                      <a:noFill/>
                    </a:lnL>
                    <a:lnR>
                      <a:noFill/>
                    </a:lnR>
                    <a:lnT>
                      <a:noFill/>
                    </a:lnT>
                    <a:lnB>
                      <a:noFill/>
                    </a:lnB>
                    <a:solidFill>
                      <a:srgbClr val="FFFFFF"/>
                    </a:solidFill>
                  </a:tcPr>
                </a:tc>
                <a:tc>
                  <a:txBody>
                    <a:bodyPr/>
                    <a:lstStyle/>
                    <a:p>
                      <a:r>
                        <a:rPr lang="en-US" sz="1600" b="1" dirty="0">
                          <a:solidFill>
                            <a:schemeClr val="tx1"/>
                          </a:solidFill>
                          <a:effectLst/>
                          <a:latin typeface="+mj-lt"/>
                          <a:ea typeface="MS PGothic" panose="020B0600070205080204" pitchFamily="34" charset="-128"/>
                          <a:hlinkClick r:id="rId5">
                            <a:extLst>
                              <a:ext uri="{A12FA001-AC4F-418D-AE19-62706E023703}">
                                <ahyp:hlinkClr xmlns:ahyp="http://schemas.microsoft.com/office/drawing/2018/hyperlinkcolor" val="tx"/>
                              </a:ext>
                            </a:extLst>
                          </a:hlinkClick>
                        </a:rPr>
                        <a:t>Latest trends in IEEE 802.15 and Wi-SUN Alliance</a:t>
                      </a:r>
                      <a:r>
                        <a:rPr lang="en-US" sz="1600" b="1" dirty="0">
                          <a:solidFill>
                            <a:schemeClr val="tx1"/>
                          </a:solidFill>
                          <a:effectLst/>
                          <a:latin typeface="+mj-lt"/>
                          <a:ea typeface="MS PGothic" panose="020B0600070205080204" pitchFamily="34" charset="-128"/>
                        </a:rPr>
                        <a:t> </a:t>
                      </a:r>
                    </a:p>
                  </a:txBody>
                  <a:tcPr marL="8164" marR="8164" marT="8164" marB="8164" anchor="ctr">
                    <a:lnL>
                      <a:noFill/>
                    </a:lnL>
                    <a:lnR>
                      <a:noFill/>
                    </a:lnR>
                    <a:lnT>
                      <a:noFill/>
                    </a:lnT>
                    <a:lnB>
                      <a:noFill/>
                    </a:lnB>
                    <a:solidFill>
                      <a:srgbClr val="FFFFFF"/>
                    </a:solidFill>
                  </a:tcPr>
                </a:tc>
                <a:tc>
                  <a:txBody>
                    <a:bodyPr/>
                    <a:lstStyle/>
                    <a:p>
                      <a:r>
                        <a:rPr lang="en-US" sz="1600" b="1" dirty="0">
                          <a:solidFill>
                            <a:schemeClr val="tx1"/>
                          </a:solidFill>
                          <a:effectLst/>
                          <a:latin typeface="+mj-lt"/>
                          <a:ea typeface="MS PGothic" panose="020B0600070205080204" pitchFamily="34" charset="-128"/>
                          <a:hlinkClick r:id="rId6">
                            <a:extLst>
                              <a:ext uri="{A12FA001-AC4F-418D-AE19-62706E023703}">
                                <ahyp:hlinkClr xmlns:ahyp="http://schemas.microsoft.com/office/drawing/2018/hyperlinkcolor" val="tx"/>
                              </a:ext>
                            </a:extLst>
                          </a:hlinkClick>
                        </a:rPr>
                        <a:t>Phil Beecher</a:t>
                      </a:r>
                      <a:r>
                        <a:rPr lang="en-US" sz="1600" b="1" dirty="0">
                          <a:solidFill>
                            <a:schemeClr val="tx1"/>
                          </a:solidFill>
                          <a:effectLst/>
                          <a:latin typeface="+mj-lt"/>
                          <a:ea typeface="MS PGothic" panose="020B0600070205080204" pitchFamily="34" charset="-128"/>
                        </a:rPr>
                        <a:t> (</a:t>
                      </a:r>
                      <a:r>
                        <a:rPr lang="en-US" sz="1600" b="1" dirty="0">
                          <a:solidFill>
                            <a:schemeClr val="tx1"/>
                          </a:solidFill>
                          <a:effectLst/>
                          <a:latin typeface="+mj-lt"/>
                          <a:ea typeface="MS PGothic" panose="020B0600070205080204" pitchFamily="34" charset="-128"/>
                          <a:hlinkClick r:id="rId7">
                            <a:extLst>
                              <a:ext uri="{A12FA001-AC4F-418D-AE19-62706E023703}">
                                <ahyp:hlinkClr xmlns:ahyp="http://schemas.microsoft.com/office/drawing/2018/hyperlinkcolor" val="tx"/>
                              </a:ext>
                            </a:extLst>
                          </a:hlinkClick>
                        </a:rPr>
                        <a:t>Wi-SUN Alliance</a:t>
                      </a:r>
                      <a:r>
                        <a:rPr lang="en-US" sz="1600" b="1" dirty="0">
                          <a:solidFill>
                            <a:schemeClr val="tx1"/>
                          </a:solidFill>
                          <a:effectLst/>
                          <a:latin typeface="+mj-lt"/>
                          <a:ea typeface="MS PGothic" panose="020B0600070205080204" pitchFamily="34" charset="-128"/>
                        </a:rPr>
                        <a:t>)</a:t>
                      </a:r>
                    </a:p>
                  </a:txBody>
                  <a:tcPr marL="8164" marR="8164" marT="8164" marB="8164" anchor="ctr">
                    <a:lnL>
                      <a:noFill/>
                    </a:lnL>
                    <a:lnR>
                      <a:noFill/>
                    </a:lnR>
                    <a:lnT>
                      <a:noFill/>
                    </a:lnT>
                    <a:lnB>
                      <a:noFill/>
                    </a:lnB>
                    <a:solidFill>
                      <a:srgbClr val="FFFFFF"/>
                    </a:solidFill>
                  </a:tcPr>
                </a:tc>
                <a:extLst>
                  <a:ext uri="{0D108BD9-81ED-4DB2-BD59-A6C34878D82A}">
                    <a16:rowId xmlns:a16="http://schemas.microsoft.com/office/drawing/2014/main" val="250063195"/>
                  </a:ext>
                </a:extLst>
              </a:tr>
              <a:tr h="731257">
                <a:tc>
                  <a:txBody>
                    <a:bodyPr/>
                    <a:lstStyle/>
                    <a:p>
                      <a:pPr algn="ctr"/>
                      <a:r>
                        <a:rPr lang="en-US" sz="1600" b="1" dirty="0">
                          <a:solidFill>
                            <a:schemeClr val="tx1"/>
                          </a:solidFill>
                          <a:effectLst/>
                          <a:latin typeface="+mj-lt"/>
                          <a:ea typeface="MS PGothic" panose="020B0600070205080204" pitchFamily="34" charset="-128"/>
                        </a:rPr>
                        <a:t>(3)</a:t>
                      </a:r>
                    </a:p>
                  </a:txBody>
                  <a:tcPr marL="8164" marR="8164" marT="8164" marB="8164" anchor="ctr">
                    <a:lnL>
                      <a:noFill/>
                    </a:lnL>
                    <a:lnR>
                      <a:noFill/>
                    </a:lnR>
                    <a:lnT>
                      <a:noFill/>
                    </a:lnT>
                    <a:lnB>
                      <a:noFill/>
                    </a:lnB>
                    <a:solidFill>
                      <a:srgbClr val="FFFFFF"/>
                    </a:solidFill>
                  </a:tcPr>
                </a:tc>
                <a:tc>
                  <a:txBody>
                    <a:bodyPr/>
                    <a:lstStyle/>
                    <a:p>
                      <a:r>
                        <a:rPr lang="en-US" sz="1600" b="1" dirty="0">
                          <a:solidFill>
                            <a:schemeClr val="tx1"/>
                          </a:solidFill>
                          <a:effectLst/>
                          <a:latin typeface="+mj-lt"/>
                          <a:ea typeface="MS PGothic" panose="020B0600070205080204" pitchFamily="34" charset="-128"/>
                        </a:rPr>
                        <a:t>13:55-14:45</a:t>
                      </a:r>
                    </a:p>
                  </a:txBody>
                  <a:tcPr marL="8164" marR="8164" marT="8164" marB="8164" anchor="ctr">
                    <a:lnL>
                      <a:noFill/>
                    </a:lnL>
                    <a:lnR>
                      <a:noFill/>
                    </a:lnR>
                    <a:lnT>
                      <a:noFill/>
                    </a:lnT>
                    <a:lnB>
                      <a:noFill/>
                    </a:lnB>
                    <a:solidFill>
                      <a:srgbClr val="FFFFFF"/>
                    </a:solidFill>
                  </a:tcPr>
                </a:tc>
                <a:tc>
                  <a:txBody>
                    <a:bodyPr/>
                    <a:lstStyle/>
                    <a:p>
                      <a:r>
                        <a:rPr lang="en-US" sz="1600" b="1" dirty="0">
                          <a:solidFill>
                            <a:schemeClr val="tx1"/>
                          </a:solidFill>
                          <a:effectLst/>
                          <a:latin typeface="+mj-lt"/>
                          <a:ea typeface="MS PGothic" panose="020B0600070205080204" pitchFamily="34" charset="-128"/>
                          <a:hlinkClick r:id="rId8">
                            <a:extLst>
                              <a:ext uri="{A12FA001-AC4F-418D-AE19-62706E023703}">
                                <ahyp:hlinkClr xmlns:ahyp="http://schemas.microsoft.com/office/drawing/2018/hyperlinkcolor" val="tx"/>
                              </a:ext>
                            </a:extLst>
                          </a:hlinkClick>
                        </a:rPr>
                        <a:t>Latest trends in In-Body CA Localization and IEEE 802.15.6ma</a:t>
                      </a:r>
                      <a:r>
                        <a:rPr lang="en-US" sz="1600" b="1" dirty="0">
                          <a:solidFill>
                            <a:schemeClr val="tx1"/>
                          </a:solidFill>
                          <a:effectLst/>
                          <a:latin typeface="+mj-lt"/>
                          <a:ea typeface="MS PGothic" panose="020B0600070205080204" pitchFamily="34" charset="-128"/>
                        </a:rPr>
                        <a:t> </a:t>
                      </a:r>
                    </a:p>
                  </a:txBody>
                  <a:tcPr marL="8164" marR="8164" marT="8164" marB="8164" anchor="ctr">
                    <a:lnL>
                      <a:noFill/>
                    </a:lnL>
                    <a:lnR>
                      <a:noFill/>
                    </a:lnR>
                    <a:lnT>
                      <a:noFill/>
                    </a:lnT>
                    <a:lnB>
                      <a:noFill/>
                    </a:lnB>
                    <a:solidFill>
                      <a:srgbClr val="FFFFFF"/>
                    </a:solidFill>
                  </a:tcPr>
                </a:tc>
                <a:tc>
                  <a:txBody>
                    <a:bodyPr/>
                    <a:lstStyle/>
                    <a:p>
                      <a:r>
                        <a:rPr lang="en-US" sz="1600" b="1" dirty="0">
                          <a:solidFill>
                            <a:schemeClr val="tx1"/>
                          </a:solidFill>
                          <a:effectLst/>
                          <a:latin typeface="+mj-lt"/>
                          <a:ea typeface="MS PGothic" panose="020B0600070205080204" pitchFamily="34" charset="-128"/>
                          <a:hlinkClick r:id="rId9">
                            <a:extLst>
                              <a:ext uri="{A12FA001-AC4F-418D-AE19-62706E023703}">
                                <ahyp:hlinkClr xmlns:ahyp="http://schemas.microsoft.com/office/drawing/2018/hyperlinkcolor" val="tx"/>
                              </a:ext>
                            </a:extLst>
                          </a:hlinkClick>
                        </a:rPr>
                        <a:t>Daisuke </a:t>
                      </a:r>
                      <a:r>
                        <a:rPr lang="en-US" sz="1600" b="1" dirty="0" err="1">
                          <a:solidFill>
                            <a:schemeClr val="tx1"/>
                          </a:solidFill>
                          <a:effectLst/>
                          <a:latin typeface="+mj-lt"/>
                          <a:ea typeface="MS PGothic" panose="020B0600070205080204" pitchFamily="34" charset="-128"/>
                          <a:hlinkClick r:id="rId9">
                            <a:extLst>
                              <a:ext uri="{A12FA001-AC4F-418D-AE19-62706E023703}">
                                <ahyp:hlinkClr xmlns:ahyp="http://schemas.microsoft.com/office/drawing/2018/hyperlinkcolor" val="tx"/>
                              </a:ext>
                            </a:extLst>
                          </a:hlinkClick>
                        </a:rPr>
                        <a:t>Anzai</a:t>
                      </a:r>
                      <a:r>
                        <a:rPr lang="en-US" sz="1600" b="1" dirty="0">
                          <a:solidFill>
                            <a:schemeClr val="tx1"/>
                          </a:solidFill>
                          <a:effectLst/>
                          <a:latin typeface="+mj-lt"/>
                          <a:ea typeface="MS PGothic" panose="020B0600070205080204" pitchFamily="34" charset="-128"/>
                        </a:rPr>
                        <a:t> (</a:t>
                      </a:r>
                      <a:r>
                        <a:rPr lang="en-US" sz="1600" b="1" dirty="0">
                          <a:solidFill>
                            <a:schemeClr val="tx1"/>
                          </a:solidFill>
                          <a:effectLst/>
                          <a:latin typeface="+mj-lt"/>
                          <a:ea typeface="MS PGothic" panose="020B0600070205080204" pitchFamily="34" charset="-128"/>
                          <a:hlinkClick r:id="rId10">
                            <a:extLst>
                              <a:ext uri="{A12FA001-AC4F-418D-AE19-62706E023703}">
                                <ahyp:hlinkClr xmlns:ahyp="http://schemas.microsoft.com/office/drawing/2018/hyperlinkcolor" val="tx"/>
                              </a:ext>
                            </a:extLst>
                          </a:hlinkClick>
                        </a:rPr>
                        <a:t>Nagoya Inst. of Tech.</a:t>
                      </a:r>
                      <a:r>
                        <a:rPr lang="en-US" sz="1600" b="1" dirty="0">
                          <a:solidFill>
                            <a:schemeClr val="tx1"/>
                          </a:solidFill>
                          <a:effectLst/>
                          <a:latin typeface="+mj-lt"/>
                          <a:ea typeface="MS PGothic" panose="020B0600070205080204" pitchFamily="34" charset="-128"/>
                        </a:rPr>
                        <a:t>)</a:t>
                      </a:r>
                    </a:p>
                  </a:txBody>
                  <a:tcPr marL="8164" marR="8164" marT="8164" marB="8164" anchor="ctr">
                    <a:lnL>
                      <a:noFill/>
                    </a:lnL>
                    <a:lnR>
                      <a:noFill/>
                    </a:lnR>
                    <a:lnT>
                      <a:noFill/>
                    </a:lnT>
                    <a:lnB>
                      <a:noFill/>
                    </a:lnB>
                    <a:solidFill>
                      <a:srgbClr val="FFFFFF"/>
                    </a:solidFill>
                  </a:tcPr>
                </a:tc>
                <a:extLst>
                  <a:ext uri="{0D108BD9-81ED-4DB2-BD59-A6C34878D82A}">
                    <a16:rowId xmlns:a16="http://schemas.microsoft.com/office/drawing/2014/main" val="2969089815"/>
                  </a:ext>
                </a:extLst>
              </a:tr>
              <a:tr h="1299492">
                <a:tc>
                  <a:txBody>
                    <a:bodyPr/>
                    <a:lstStyle/>
                    <a:p>
                      <a:pPr algn="ctr"/>
                      <a:r>
                        <a:rPr lang="en-US" sz="1600" b="1">
                          <a:solidFill>
                            <a:schemeClr val="tx1"/>
                          </a:solidFill>
                          <a:effectLst/>
                          <a:latin typeface="+mj-lt"/>
                          <a:ea typeface="MS PGothic" panose="020B0600070205080204" pitchFamily="34" charset="-128"/>
                        </a:rPr>
                        <a:t>(4)</a:t>
                      </a:r>
                    </a:p>
                  </a:txBody>
                  <a:tcPr marL="8164" marR="8164" marT="8164" marB="8164" anchor="ctr">
                    <a:lnL>
                      <a:noFill/>
                    </a:lnL>
                    <a:lnR>
                      <a:noFill/>
                    </a:lnR>
                    <a:lnT>
                      <a:noFill/>
                    </a:lnT>
                    <a:lnB>
                      <a:noFill/>
                    </a:lnB>
                    <a:solidFill>
                      <a:srgbClr val="FFFFFF"/>
                    </a:solidFill>
                  </a:tcPr>
                </a:tc>
                <a:tc>
                  <a:txBody>
                    <a:bodyPr/>
                    <a:lstStyle/>
                    <a:p>
                      <a:r>
                        <a:rPr lang="en-US" sz="1600" b="1" dirty="0">
                          <a:solidFill>
                            <a:schemeClr val="tx1"/>
                          </a:solidFill>
                          <a:effectLst/>
                          <a:latin typeface="+mj-lt"/>
                          <a:ea typeface="MS PGothic" panose="020B0600070205080204" pitchFamily="34" charset="-128"/>
                        </a:rPr>
                        <a:t>15:00-15:50</a:t>
                      </a:r>
                    </a:p>
                  </a:txBody>
                  <a:tcPr marL="8164" marR="8164" marT="8164" marB="8164" anchor="ctr">
                    <a:lnL>
                      <a:noFill/>
                    </a:lnL>
                    <a:lnR>
                      <a:noFill/>
                    </a:lnR>
                    <a:lnT>
                      <a:noFill/>
                    </a:lnT>
                    <a:lnB>
                      <a:noFill/>
                    </a:lnB>
                    <a:solidFill>
                      <a:srgbClr val="FFFFFF"/>
                    </a:solidFill>
                  </a:tcPr>
                </a:tc>
                <a:tc>
                  <a:txBody>
                    <a:bodyPr/>
                    <a:lstStyle/>
                    <a:p>
                      <a:r>
                        <a:rPr lang="en-US" sz="1600" b="1" dirty="0">
                          <a:solidFill>
                            <a:schemeClr val="tx1"/>
                          </a:solidFill>
                          <a:effectLst/>
                          <a:latin typeface="+mj-lt"/>
                          <a:ea typeface="MS PGothic" panose="020B0600070205080204" pitchFamily="34" charset="-128"/>
                          <a:hlinkClick r:id="rId11">
                            <a:extLst>
                              <a:ext uri="{A12FA001-AC4F-418D-AE19-62706E023703}">
                                <ahyp:hlinkClr xmlns:ahyp="http://schemas.microsoft.com/office/drawing/2018/hyperlinkcolor" val="tx"/>
                              </a:ext>
                            </a:extLst>
                          </a:hlinkClick>
                        </a:rPr>
                        <a:t>Latest trends of wireless LAN standardization in IEEE 802.11, and development of system-level simulator for evaluating reliability of cybernetic avatar operation</a:t>
                      </a:r>
                      <a:r>
                        <a:rPr lang="en-US" sz="1600" b="1" dirty="0">
                          <a:solidFill>
                            <a:schemeClr val="tx1"/>
                          </a:solidFill>
                          <a:effectLst/>
                          <a:latin typeface="+mj-lt"/>
                          <a:ea typeface="MS PGothic" panose="020B0600070205080204" pitchFamily="34" charset="-128"/>
                        </a:rPr>
                        <a:t> </a:t>
                      </a:r>
                    </a:p>
                  </a:txBody>
                  <a:tcPr marL="8164" marR="8164" marT="8164" marB="8164" anchor="ctr">
                    <a:lnL>
                      <a:noFill/>
                    </a:lnL>
                    <a:lnR>
                      <a:noFill/>
                    </a:lnR>
                    <a:lnT>
                      <a:noFill/>
                    </a:lnT>
                    <a:lnB>
                      <a:noFill/>
                    </a:lnB>
                    <a:solidFill>
                      <a:srgbClr val="FFFFFF"/>
                    </a:solidFill>
                  </a:tcPr>
                </a:tc>
                <a:tc>
                  <a:txBody>
                    <a:bodyPr/>
                    <a:lstStyle/>
                    <a:p>
                      <a:r>
                        <a:rPr lang="en-US" sz="1600" b="1" dirty="0">
                          <a:solidFill>
                            <a:schemeClr val="tx1"/>
                          </a:solidFill>
                          <a:effectLst/>
                          <a:latin typeface="+mj-lt"/>
                          <a:ea typeface="MS PGothic" panose="020B0600070205080204" pitchFamily="34" charset="-128"/>
                          <a:hlinkClick r:id="rId12">
                            <a:extLst>
                              <a:ext uri="{A12FA001-AC4F-418D-AE19-62706E023703}">
                                <ahyp:hlinkClr xmlns:ahyp="http://schemas.microsoft.com/office/drawing/2018/hyperlinkcolor" val="tx"/>
                              </a:ext>
                            </a:extLst>
                          </a:hlinkClick>
                        </a:rPr>
                        <a:t>Kazuto Yano</a:t>
                      </a:r>
                      <a:r>
                        <a:rPr lang="en-US" sz="1600" b="1" dirty="0">
                          <a:solidFill>
                            <a:schemeClr val="tx1"/>
                          </a:solidFill>
                          <a:effectLst/>
                          <a:latin typeface="+mj-lt"/>
                          <a:ea typeface="MS PGothic" panose="020B0600070205080204" pitchFamily="34" charset="-128"/>
                        </a:rPr>
                        <a:t> (</a:t>
                      </a:r>
                      <a:r>
                        <a:rPr lang="en-US" sz="1600" b="1" dirty="0">
                          <a:solidFill>
                            <a:schemeClr val="tx1"/>
                          </a:solidFill>
                          <a:effectLst/>
                          <a:latin typeface="+mj-lt"/>
                          <a:ea typeface="MS PGothic" panose="020B0600070205080204" pitchFamily="34" charset="-128"/>
                          <a:hlinkClick r:id="rId13">
                            <a:extLst>
                              <a:ext uri="{A12FA001-AC4F-418D-AE19-62706E023703}">
                                <ahyp:hlinkClr xmlns:ahyp="http://schemas.microsoft.com/office/drawing/2018/hyperlinkcolor" val="tx"/>
                              </a:ext>
                            </a:extLst>
                          </a:hlinkClick>
                        </a:rPr>
                        <a:t>ATR</a:t>
                      </a:r>
                      <a:r>
                        <a:rPr lang="en-US" sz="1600" b="1" dirty="0">
                          <a:solidFill>
                            <a:schemeClr val="tx1"/>
                          </a:solidFill>
                          <a:effectLst/>
                          <a:latin typeface="+mj-lt"/>
                          <a:ea typeface="MS PGothic" panose="020B0600070205080204" pitchFamily="34" charset="-128"/>
                        </a:rPr>
                        <a:t>)</a:t>
                      </a:r>
                    </a:p>
                  </a:txBody>
                  <a:tcPr marL="8164" marR="8164" marT="8164" marB="8164" anchor="ctr">
                    <a:lnL>
                      <a:noFill/>
                    </a:lnL>
                    <a:lnR>
                      <a:noFill/>
                    </a:lnR>
                    <a:lnT>
                      <a:noFill/>
                    </a:lnT>
                    <a:lnB>
                      <a:noFill/>
                    </a:lnB>
                    <a:solidFill>
                      <a:srgbClr val="FFFFFF"/>
                    </a:solidFill>
                  </a:tcPr>
                </a:tc>
                <a:extLst>
                  <a:ext uri="{0D108BD9-81ED-4DB2-BD59-A6C34878D82A}">
                    <a16:rowId xmlns:a16="http://schemas.microsoft.com/office/drawing/2014/main" val="394484192"/>
                  </a:ext>
                </a:extLst>
              </a:tr>
              <a:tr h="163286">
                <a:tc>
                  <a:txBody>
                    <a:bodyPr/>
                    <a:lstStyle/>
                    <a:p>
                      <a:pPr algn="ctr"/>
                      <a:r>
                        <a:rPr lang="en-US" sz="1600" b="1">
                          <a:solidFill>
                            <a:schemeClr val="tx1"/>
                          </a:solidFill>
                          <a:effectLst/>
                          <a:latin typeface="+mj-lt"/>
                          <a:ea typeface="MS PGothic" panose="020B0600070205080204" pitchFamily="34" charset="-128"/>
                        </a:rPr>
                        <a:t>(5)</a:t>
                      </a:r>
                    </a:p>
                  </a:txBody>
                  <a:tcPr marL="8164" marR="8164" marT="8164" marB="8164" anchor="ctr">
                    <a:lnL>
                      <a:noFill/>
                    </a:lnL>
                    <a:lnR>
                      <a:noFill/>
                    </a:lnR>
                    <a:lnT>
                      <a:noFill/>
                    </a:lnT>
                    <a:lnB>
                      <a:noFill/>
                    </a:lnB>
                    <a:solidFill>
                      <a:srgbClr val="FFFFFF"/>
                    </a:solidFill>
                  </a:tcPr>
                </a:tc>
                <a:tc>
                  <a:txBody>
                    <a:bodyPr/>
                    <a:lstStyle/>
                    <a:p>
                      <a:r>
                        <a:rPr lang="en-US" sz="1600" b="1" dirty="0">
                          <a:solidFill>
                            <a:schemeClr val="tx1"/>
                          </a:solidFill>
                          <a:effectLst/>
                          <a:latin typeface="+mj-lt"/>
                          <a:ea typeface="MS PGothic" panose="020B0600070205080204" pitchFamily="34" charset="-128"/>
                        </a:rPr>
                        <a:t>16:00-17:30</a:t>
                      </a:r>
                    </a:p>
                  </a:txBody>
                  <a:tcPr marL="8164" marR="8164" marT="8164" marB="8164" anchor="ctr">
                    <a:lnL>
                      <a:noFill/>
                    </a:lnL>
                    <a:lnR>
                      <a:noFill/>
                    </a:lnR>
                    <a:lnT>
                      <a:noFill/>
                    </a:lnT>
                    <a:lnB>
                      <a:noFill/>
                    </a:lnB>
                    <a:solidFill>
                      <a:srgbClr val="FFFFFF"/>
                    </a:solidFill>
                  </a:tcPr>
                </a:tc>
                <a:tc gridSpan="2">
                  <a:txBody>
                    <a:bodyPr/>
                    <a:lstStyle/>
                    <a:p>
                      <a:r>
                        <a:rPr lang="en-US" sz="1600" b="1" dirty="0">
                          <a:solidFill>
                            <a:schemeClr val="tx1"/>
                          </a:solidFill>
                          <a:effectLst/>
                          <a:latin typeface="+mj-lt"/>
                          <a:ea typeface="MS PGothic" panose="020B0600070205080204" pitchFamily="34" charset="-128"/>
                        </a:rPr>
                        <a:t>Discussion session</a:t>
                      </a:r>
                    </a:p>
                  </a:txBody>
                  <a:tcPr marL="8164" marR="8164" marT="8164" marB="8164" anchor="ctr">
                    <a:lnL>
                      <a:noFill/>
                    </a:lnL>
                    <a:lnR>
                      <a:noFill/>
                    </a:lnR>
                    <a:lnT>
                      <a:noFill/>
                    </a:lnT>
                    <a:lnB>
                      <a:noFill/>
                    </a:lnB>
                    <a:solidFill>
                      <a:srgbClr val="FFFFFF"/>
                    </a:solidFill>
                  </a:tcPr>
                </a:tc>
                <a:tc hMerge="1">
                  <a:txBody>
                    <a:bodyPr/>
                    <a:lstStyle/>
                    <a:p>
                      <a:endParaRPr lang="en-US"/>
                    </a:p>
                  </a:txBody>
                  <a:tcPr/>
                </a:tc>
                <a:extLst>
                  <a:ext uri="{0D108BD9-81ED-4DB2-BD59-A6C34878D82A}">
                    <a16:rowId xmlns:a16="http://schemas.microsoft.com/office/drawing/2014/main" val="2802032223"/>
                  </a:ext>
                </a:extLst>
              </a:tr>
            </a:tbl>
          </a:graphicData>
        </a:graphic>
      </p:graphicFrame>
      <p:sp>
        <p:nvSpPr>
          <p:cNvPr id="9" name="TextBox 8">
            <a:extLst>
              <a:ext uri="{FF2B5EF4-FFF2-40B4-BE49-F238E27FC236}">
                <a16:creationId xmlns:a16="http://schemas.microsoft.com/office/drawing/2014/main" id="{B953907C-CD8E-089A-52CB-508B7B863554}"/>
              </a:ext>
            </a:extLst>
          </p:cNvPr>
          <p:cNvSpPr txBox="1"/>
          <p:nvPr/>
        </p:nvSpPr>
        <p:spPr>
          <a:xfrm>
            <a:off x="649395" y="5453413"/>
            <a:ext cx="10845800" cy="1015663"/>
          </a:xfrm>
          <a:prstGeom prst="rect">
            <a:avLst/>
          </a:prstGeom>
          <a:noFill/>
        </p:spPr>
        <p:txBody>
          <a:bodyPr wrap="square">
            <a:spAutoFit/>
          </a:bodyPr>
          <a:lstStyle/>
          <a:p>
            <a:r>
              <a:rPr lang="en-US" sz="2000" dirty="0">
                <a:solidFill>
                  <a:schemeClr val="tx1"/>
                </a:solidFill>
              </a:rPr>
              <a:t>For more info: https://ken.ieice.org/ken/program/index.php?tgs_regid=58056984cfac617843301b8c7cd5c46dd6c281f7addbd8c4f4245a7de3ec65e9&amp;tgid=IEICE-SRW&amp;lang=eng</a:t>
            </a:r>
          </a:p>
        </p:txBody>
      </p:sp>
      <p:sp>
        <p:nvSpPr>
          <p:cNvPr id="2" name="Footer Placeholder 1">
            <a:extLst>
              <a:ext uri="{FF2B5EF4-FFF2-40B4-BE49-F238E27FC236}">
                <a16:creationId xmlns:a16="http://schemas.microsoft.com/office/drawing/2014/main" id="{EABE0193-3EA1-4044-A94A-4DE14BFB3CAA}"/>
              </a:ext>
            </a:extLst>
          </p:cNvPr>
          <p:cNvSpPr>
            <a:spLocks noGrp="1"/>
          </p:cNvSpPr>
          <p:nvPr>
            <p:ph type="ftr" idx="14"/>
          </p:nvPr>
        </p:nvSpPr>
        <p:spPr/>
        <p:txBody>
          <a:bodyPr/>
          <a:lstStyle/>
          <a:p>
            <a:r>
              <a:rPr lang="en-GB"/>
              <a:t>Tuncer Baykas, Ofinno</a:t>
            </a:r>
            <a:endParaRPr lang="en-GB" dirty="0"/>
          </a:p>
        </p:txBody>
      </p:sp>
      <p:sp>
        <p:nvSpPr>
          <p:cNvPr id="3" name="Slide Number Placeholder 2">
            <a:extLst>
              <a:ext uri="{FF2B5EF4-FFF2-40B4-BE49-F238E27FC236}">
                <a16:creationId xmlns:a16="http://schemas.microsoft.com/office/drawing/2014/main" id="{970EA926-18D4-4031-9F78-73D650F1C42C}"/>
              </a:ext>
            </a:extLst>
          </p:cNvPr>
          <p:cNvSpPr>
            <a:spLocks noGrp="1"/>
          </p:cNvSpPr>
          <p:nvPr>
            <p:ph type="sldNum" idx="12"/>
          </p:nvPr>
        </p:nvSpPr>
        <p:spPr/>
        <p:txBody>
          <a:bodyPr/>
          <a:lstStyle/>
          <a:p>
            <a:r>
              <a:rPr lang="en-GB"/>
              <a:t>Slide </a:t>
            </a:r>
            <a:fld id="{440F5867-744E-4AA6-B0ED-4C44D2DFBB7B}" type="slidenum">
              <a:rPr lang="en-GB" smtClean="0"/>
              <a:pPr/>
              <a:t>42</a:t>
            </a:fld>
            <a:endParaRPr lang="en-GB" dirty="0"/>
          </a:p>
        </p:txBody>
      </p:sp>
      <p:sp>
        <p:nvSpPr>
          <p:cNvPr id="10" name="Date Placeholder 9">
            <a:extLst>
              <a:ext uri="{FF2B5EF4-FFF2-40B4-BE49-F238E27FC236}">
                <a16:creationId xmlns:a16="http://schemas.microsoft.com/office/drawing/2014/main" id="{73E17DE2-F975-4FFA-BC0F-85967C567DF1}"/>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26724259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802REVc Status January 2025 Update</a:t>
            </a:r>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2025-01-12</a:t>
            </a:r>
          </a:p>
        </p:txBody>
      </p:sp>
      <p:graphicFrame>
        <p:nvGraphicFramePr>
          <p:cNvPr id="3075" name="Object 3"/>
          <p:cNvGraphicFramePr>
            <a:graphicFrameLocks noChangeAspect="1"/>
          </p:cNvGraphicFramePr>
          <p:nvPr>
            <p:extLst>
              <p:ext uri="{D42A27DB-BD31-4B8C-83A1-F6EECF244321}">
                <p14:modId xmlns:p14="http://schemas.microsoft.com/office/powerpoint/2010/main" val="2377486171"/>
              </p:ext>
            </p:extLst>
          </p:nvPr>
        </p:nvGraphicFramePr>
        <p:xfrm>
          <a:off x="995363" y="2411413"/>
          <a:ext cx="10279062" cy="2503487"/>
        </p:xfrm>
        <a:graphic>
          <a:graphicData uri="http://schemas.openxmlformats.org/presentationml/2006/ole">
            <mc:AlternateContent xmlns:mc="http://schemas.openxmlformats.org/markup-compatibility/2006">
              <mc:Choice xmlns:v="urn:schemas-microsoft-com:vml" Requires="v">
                <p:oleObj spid="_x0000_s4099" name="Document" r:id="rId4" imgW="10438783" imgH="2543776" progId="Word.Document.8">
                  <p:embed/>
                </p:oleObj>
              </mc:Choice>
              <mc:Fallback>
                <p:oleObj name="Document" r:id="rId4" imgW="10438783" imgH="2543776" progId="Word.Document.8">
                  <p:embed/>
                  <p:pic>
                    <p:nvPicPr>
                      <p:cNvPr id="3075" name="Object 3"/>
                      <p:cNvPicPr>
                        <a:picLocks noChangeAspect="1" noChangeArrowheads="1"/>
                      </p:cNvPicPr>
                      <p:nvPr/>
                    </p:nvPicPr>
                    <p:blipFill>
                      <a:blip r:embed="rId5"/>
                      <a:srcRect/>
                      <a:stretch>
                        <a:fillRect/>
                      </a:stretch>
                    </p:blipFill>
                    <p:spPr bwMode="auto">
                      <a:xfrm>
                        <a:off x="995363" y="2411413"/>
                        <a:ext cx="10279062" cy="2503487"/>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FAA0AD71-1C93-4C5B-99C1-CF4DC93E4991}"/>
              </a:ext>
            </a:extLst>
          </p:cNvPr>
          <p:cNvSpPr>
            <a:spLocks noGrp="1"/>
          </p:cNvSpPr>
          <p:nvPr>
            <p:ph type="ftr" idx="11"/>
          </p:nvPr>
        </p:nvSpPr>
        <p:spPr/>
        <p:txBody>
          <a:bodyPr/>
          <a:lstStyle/>
          <a:p>
            <a:r>
              <a:rPr lang="en-GB"/>
              <a:t>Joseph Levy, InterDigital</a:t>
            </a:r>
          </a:p>
        </p:txBody>
      </p:sp>
      <p:sp>
        <p:nvSpPr>
          <p:cNvPr id="3" name="Slide Number Placeholder 2">
            <a:extLst>
              <a:ext uri="{FF2B5EF4-FFF2-40B4-BE49-F238E27FC236}">
                <a16:creationId xmlns:a16="http://schemas.microsoft.com/office/drawing/2014/main" id="{6C87D7A5-6872-4833-B1C4-4D8739F0C77B}"/>
              </a:ext>
            </a:extLst>
          </p:cNvPr>
          <p:cNvSpPr>
            <a:spLocks noGrp="1"/>
          </p:cNvSpPr>
          <p:nvPr>
            <p:ph type="sldNum" idx="12"/>
          </p:nvPr>
        </p:nvSpPr>
        <p:spPr/>
        <p:txBody>
          <a:bodyPr/>
          <a:lstStyle/>
          <a:p>
            <a:r>
              <a:rPr lang="en-GB"/>
              <a:t>Slide </a:t>
            </a:r>
            <a:fld id="{DE40C9FC-4879-4F20-9ECA-A574A90476B7}" type="slidenum">
              <a:rPr lang="en-GB" smtClean="0"/>
              <a:pPr/>
              <a:t>43</a:t>
            </a:fld>
            <a:endParaRPr lang="en-GB"/>
          </a:p>
        </p:txBody>
      </p:sp>
      <p:sp>
        <p:nvSpPr>
          <p:cNvPr id="4" name="Date Placeholder 3">
            <a:extLst>
              <a:ext uri="{FF2B5EF4-FFF2-40B4-BE49-F238E27FC236}">
                <a16:creationId xmlns:a16="http://schemas.microsoft.com/office/drawing/2014/main" id="{52527028-27E9-4869-9380-5FC775A2609E}"/>
              </a:ext>
            </a:extLst>
          </p:cNvPr>
          <p:cNvSpPr>
            <a:spLocks noGrp="1"/>
          </p:cNvSpPr>
          <p:nvPr>
            <p:ph type="dt" idx="10"/>
          </p:nvPr>
        </p:nvSpPr>
        <p:spPr/>
        <p:txBody>
          <a:bodyPr/>
          <a:lstStyle/>
          <a:p>
            <a:r>
              <a:rPr lang="en-US"/>
              <a:t>January 2025</a:t>
            </a:r>
            <a:endParaRPr lang="en-GB"/>
          </a:p>
        </p:txBody>
      </p:sp>
    </p:spTree>
    <p:extLst>
      <p:ext uri="{BB962C8B-B14F-4D97-AF65-F5344CB8AC3E}">
        <p14:creationId xmlns:p14="http://schemas.microsoft.com/office/powerpoint/2010/main" val="26455865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This document intended to be a status report for the 802.11 WG and the 802.11 ARC SC. </a:t>
            </a:r>
          </a:p>
        </p:txBody>
      </p:sp>
      <p:sp>
        <p:nvSpPr>
          <p:cNvPr id="2" name="Footer Placeholder 1">
            <a:extLst>
              <a:ext uri="{FF2B5EF4-FFF2-40B4-BE49-F238E27FC236}">
                <a16:creationId xmlns:a16="http://schemas.microsoft.com/office/drawing/2014/main" id="{2F485F8C-1FB8-4914-BF55-F14217FF6C5A}"/>
              </a:ext>
            </a:extLst>
          </p:cNvPr>
          <p:cNvSpPr>
            <a:spLocks noGrp="1"/>
          </p:cNvSpPr>
          <p:nvPr>
            <p:ph type="ftr" idx="14"/>
          </p:nvPr>
        </p:nvSpPr>
        <p:spPr/>
        <p:txBody>
          <a:bodyPr/>
          <a:lstStyle/>
          <a:p>
            <a:r>
              <a:rPr lang="en-GB"/>
              <a:t>Joseph Levy, InterDigital</a:t>
            </a:r>
            <a:endParaRPr lang="en-GB" dirty="0"/>
          </a:p>
        </p:txBody>
      </p:sp>
      <p:sp>
        <p:nvSpPr>
          <p:cNvPr id="3" name="Slide Number Placeholder 2">
            <a:extLst>
              <a:ext uri="{FF2B5EF4-FFF2-40B4-BE49-F238E27FC236}">
                <a16:creationId xmlns:a16="http://schemas.microsoft.com/office/drawing/2014/main" id="{27F3143C-EACB-46C2-B27F-F5D4CE83A309}"/>
              </a:ext>
            </a:extLst>
          </p:cNvPr>
          <p:cNvSpPr>
            <a:spLocks noGrp="1"/>
          </p:cNvSpPr>
          <p:nvPr>
            <p:ph type="sldNum" idx="12"/>
          </p:nvPr>
        </p:nvSpPr>
        <p:spPr/>
        <p:txBody>
          <a:bodyPr/>
          <a:lstStyle/>
          <a:p>
            <a:r>
              <a:rPr lang="en-GB"/>
              <a:t>Slide </a:t>
            </a:r>
            <a:fld id="{440F5867-744E-4AA6-B0ED-4C44D2DFBB7B}" type="slidenum">
              <a:rPr lang="en-GB" smtClean="0"/>
              <a:pPr/>
              <a:t>44</a:t>
            </a:fld>
            <a:endParaRPr lang="en-GB" dirty="0"/>
          </a:p>
        </p:txBody>
      </p:sp>
      <p:sp>
        <p:nvSpPr>
          <p:cNvPr id="7" name="Date Placeholder 6">
            <a:extLst>
              <a:ext uri="{FF2B5EF4-FFF2-40B4-BE49-F238E27FC236}">
                <a16:creationId xmlns:a16="http://schemas.microsoft.com/office/drawing/2014/main" id="{1E3EAAE4-97EE-4392-B09D-75E2EB9179B2}"/>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21991241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8C178A41-8ADB-9D62-74EB-77ECEBAD556B}"/>
              </a:ext>
            </a:extLst>
          </p:cNvPr>
          <p:cNvSpPr>
            <a:spLocks noGrp="1" noChangeArrowheads="1"/>
          </p:cNvSpPr>
          <p:nvPr>
            <p:ph type="title"/>
          </p:nvPr>
        </p:nvSpPr>
        <p:spPr>
          <a:xfrm>
            <a:off x="914400" y="620713"/>
            <a:ext cx="10361613" cy="439737"/>
          </a:xfrm>
        </p:spPr>
        <p:txBody>
          <a:bodyPr/>
          <a:lstStyle/>
          <a:p>
            <a:r>
              <a:rPr lang="en-US" altLang="en-US" dirty="0"/>
              <a:t>IEEE Std 802-REVc Overview</a:t>
            </a:r>
          </a:p>
        </p:txBody>
      </p:sp>
      <p:sp>
        <p:nvSpPr>
          <p:cNvPr id="3" name="Content Placeholder 2">
            <a:extLst>
              <a:ext uri="{FF2B5EF4-FFF2-40B4-BE49-F238E27FC236}">
                <a16:creationId xmlns:a16="http://schemas.microsoft.com/office/drawing/2014/main" id="{C9D42B5F-C1A7-B851-3CEB-7F883AE0D273}"/>
              </a:ext>
            </a:extLst>
          </p:cNvPr>
          <p:cNvSpPr>
            <a:spLocks noGrp="1"/>
          </p:cNvSpPr>
          <p:nvPr>
            <p:ph idx="1"/>
          </p:nvPr>
        </p:nvSpPr>
        <p:spPr>
          <a:xfrm>
            <a:off x="514350" y="1060450"/>
            <a:ext cx="11161713" cy="5522913"/>
          </a:xfrm>
        </p:spPr>
        <p:txBody>
          <a:bodyPr/>
          <a:lstStyle/>
          <a:p>
            <a:pPr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000" b="0" dirty="0">
                <a:solidFill>
                  <a:srgbClr val="2487D7"/>
                </a:solidFill>
                <a:latin typeface="+mj-lt"/>
                <a:hlinkClick r:id="rId2"/>
              </a:rPr>
              <a:t>PAR</a:t>
            </a:r>
            <a:r>
              <a:rPr lang="en-GB" altLang="tr-TR" sz="2000" b="0" dirty="0">
                <a:latin typeface="+mj-lt"/>
              </a:rPr>
              <a:t> </a:t>
            </a:r>
            <a:r>
              <a:rPr lang="en-US" sz="2000" b="0" dirty="0">
                <a:solidFill>
                  <a:srgbClr val="333333"/>
                </a:solidFill>
                <a:latin typeface="+mj-lt"/>
              </a:rPr>
              <a:t>was approved </a:t>
            </a:r>
            <a:r>
              <a:rPr lang="en-GB" altLang="tr-TR" sz="2000" b="0" dirty="0">
                <a:latin typeface="+mj-lt"/>
              </a:rPr>
              <a:t>on 24 March 2022 </a:t>
            </a:r>
            <a:r>
              <a:rPr lang="en-US" sz="2000" b="0" dirty="0">
                <a:solidFill>
                  <a:srgbClr val="333333"/>
                </a:solidFill>
                <a:latin typeface="+mj-lt"/>
              </a:rPr>
              <a:t>to create:</a:t>
            </a:r>
            <a:br>
              <a:rPr lang="en-US" sz="2000" b="0" dirty="0">
                <a:solidFill>
                  <a:srgbClr val="333333"/>
                </a:solidFill>
                <a:latin typeface="+mj-lt"/>
              </a:rPr>
            </a:br>
            <a:r>
              <a:rPr lang="en-US" sz="1600" b="0" dirty="0">
                <a:solidFill>
                  <a:srgbClr val="333333"/>
                </a:solidFill>
                <a:latin typeface="+mj-lt"/>
              </a:rPr>
              <a:t>802-REVc - “Standard for Local and Metropolitan Area Networks: Overview and Architecture”</a:t>
            </a:r>
            <a:br>
              <a:rPr lang="en-US" sz="1600" b="0" dirty="0">
                <a:solidFill>
                  <a:srgbClr val="333333"/>
                </a:solidFill>
                <a:latin typeface="+mj-lt"/>
              </a:rPr>
            </a:br>
            <a:r>
              <a:rPr lang="en-US" sz="1600" b="0" i="1" dirty="0">
                <a:solidFill>
                  <a:srgbClr val="333333"/>
                </a:solidFill>
                <a:latin typeface="+mj-lt"/>
              </a:rPr>
              <a:t>A maintenance roll up of the outstanding amendments of IEEE std 802-2014 – 802.c, 802d, 802f </a:t>
            </a:r>
            <a:endParaRPr lang="en-GB" altLang="tr-TR" sz="1800" dirty="0"/>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400" dirty="0"/>
              <a:t>Assigned to 802.1 Maintenance – </a:t>
            </a:r>
            <a:r>
              <a:rPr lang="en-US" sz="1100" b="0" i="0" dirty="0">
                <a:solidFill>
                  <a:srgbClr val="333333"/>
                </a:solidFill>
                <a:effectLst/>
                <a:highlight>
                  <a:srgbClr val="FFFFFF"/>
                </a:highlight>
                <a:latin typeface="Arial" panose="020B0604020202020204" pitchFamily="34" charset="0"/>
                <a:hlinkClick r:id="rId3"/>
              </a:rPr>
              <a:t>Mark Hantel </a:t>
            </a:r>
            <a:r>
              <a:rPr lang="en-GB" altLang="tr-TR" sz="1200" dirty="0"/>
              <a:t>Maintenance TG Chair, </a:t>
            </a:r>
            <a:r>
              <a:rPr lang="en-US" sz="1200" dirty="0">
                <a:solidFill>
                  <a:srgbClr val="23527C"/>
                </a:solidFill>
                <a:hlinkClick r:id="rId4"/>
              </a:rPr>
              <a:t>Glenn Parsons</a:t>
            </a:r>
            <a:r>
              <a:rPr lang="en-US" sz="1200" dirty="0">
                <a:solidFill>
                  <a:srgbClr val="23527C"/>
                </a:solidFill>
              </a:rPr>
              <a:t> </a:t>
            </a:r>
            <a:r>
              <a:rPr lang="en-US" sz="1200" dirty="0">
                <a:solidFill>
                  <a:schemeClr val="tx1"/>
                </a:solidFill>
              </a:rPr>
              <a:t>802.1 </a:t>
            </a:r>
            <a:r>
              <a:rPr lang="en-US" sz="1400" dirty="0">
                <a:solidFill>
                  <a:schemeClr val="tx1"/>
                </a:solidFill>
              </a:rPr>
              <a:t>Chair</a:t>
            </a:r>
            <a:endParaRPr lang="en-GB" altLang="tr-TR" sz="1400" dirty="0">
              <a:solidFill>
                <a:schemeClr val="tx1"/>
              </a:solidFill>
            </a:endParaRP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400" dirty="0"/>
              <a:t>Status/documents/comments are available: </a:t>
            </a:r>
            <a:r>
              <a:rPr lang="en-GB" altLang="tr-TR" sz="1400" dirty="0">
                <a:hlinkClick r:id="rId5">
                  <a:extLst>
                    <a:ext uri="{A12FA001-AC4F-418D-AE19-62706E023703}">
                      <ahyp:hlinkClr xmlns:ahyp="http://schemas.microsoft.com/office/drawing/2018/hyperlinkcolor" val="tx"/>
                    </a:ext>
                  </a:extLst>
                </a:hlinkClick>
              </a:rPr>
              <a:t>https://1.ieee802.org/maintenance/802-revc/</a:t>
            </a:r>
            <a:r>
              <a:rPr lang="en-GB" altLang="tr-TR" sz="1400" dirty="0"/>
              <a:t> </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400" dirty="0"/>
              <a:t>Files available</a:t>
            </a:r>
            <a:r>
              <a:rPr lang="en-GB" altLang="tr-TR" sz="1200" dirty="0">
                <a:solidFill>
                  <a:srgbClr val="23527C"/>
                </a:solidFill>
              </a:rPr>
              <a:t>: </a:t>
            </a:r>
            <a:r>
              <a:rPr lang="en-GB" altLang="tr-TR" sz="1400" dirty="0">
                <a:solidFill>
                  <a:srgbClr val="23527C"/>
                </a:solidFill>
                <a:hlinkClick r:id="rId6">
                  <a:extLst>
                    <a:ext uri="{A12FA001-AC4F-418D-AE19-62706E023703}">
                      <ahyp:hlinkClr xmlns:ahyp="http://schemas.microsoft.com/office/drawing/2018/hyperlinkcolor" val="tx"/>
                    </a:ext>
                  </a:extLst>
                </a:hlinkClick>
              </a:rPr>
              <a:t>https://www.ieee802.org/1/files/private/802-REVc-drafts</a:t>
            </a:r>
            <a:r>
              <a:rPr lang="en-GB" altLang="tr-TR" sz="1400" dirty="0">
                <a:hlinkClick r:id="rId7"/>
              </a:rPr>
              <a:t>/</a:t>
            </a:r>
            <a:r>
              <a:rPr lang="en-GB" altLang="tr-TR" sz="1400" dirty="0"/>
              <a:t> (members only, .11 members)</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400" dirty="0"/>
              <a:t>Editor: </a:t>
            </a:r>
            <a:r>
              <a:rPr lang="en-US" sz="1400" dirty="0">
                <a:solidFill>
                  <a:srgbClr val="0000E5"/>
                </a:solidFill>
                <a:hlinkClick r:id="rId8"/>
              </a:rPr>
              <a:t>James Gilb</a:t>
            </a:r>
            <a:r>
              <a:rPr lang="en-US" sz="1400" dirty="0">
                <a:solidFill>
                  <a:srgbClr val="0000E5"/>
                </a:solidFill>
              </a:rPr>
              <a:t> </a:t>
            </a:r>
            <a:endParaRPr lang="en-US" sz="1600" dirty="0">
              <a:solidFill>
                <a:srgbClr val="333333"/>
              </a:solidFill>
              <a:latin typeface="+mj-lt"/>
            </a:endParaRPr>
          </a:p>
          <a:p>
            <a:pPr marL="0" indent="0"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2800" dirty="0">
                <a:solidFill>
                  <a:srgbClr val="333333"/>
                </a:solidFill>
                <a:latin typeface="+mj-lt"/>
              </a:rPr>
              <a:t>Draft Status Overview:</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600" dirty="0">
                <a:solidFill>
                  <a:srgbClr val="333333"/>
                </a:solidFill>
                <a:latin typeface="+mj-lt"/>
              </a:rPr>
              <a:t>WG ballot phase has completed.</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600" dirty="0">
                <a:solidFill>
                  <a:srgbClr val="333333"/>
                </a:solidFill>
                <a:latin typeface="+mj-lt"/>
              </a:rPr>
              <a:t>SA ballot phase has completed.</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2400" b="1" dirty="0"/>
              <a:t>RevCom recommended and SASB approved publication December 2024</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2400" b="1" dirty="0"/>
              <a:t>Final draft of IEEE Std 802-REVc is available </a:t>
            </a:r>
            <a:r>
              <a:rPr lang="en-GB" altLang="tr-TR" sz="2400" b="1" dirty="0">
                <a:hlinkClick r:id="rId9"/>
              </a:rPr>
              <a:t>IEEE Std 802-REVc-d2.2 </a:t>
            </a:r>
            <a:endParaRPr lang="en-GB" altLang="tr-TR" sz="2400" b="1" dirty="0"/>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2400" b="1" dirty="0">
                <a:solidFill>
                  <a:srgbClr val="333333"/>
                </a:solidFill>
                <a:latin typeface="+mj-lt"/>
              </a:rPr>
              <a:t>IEEE Std 802-REVc will be published as IEEE Std 802-2024 in Q1 of 2025</a:t>
            </a:r>
          </a:p>
        </p:txBody>
      </p:sp>
      <p:sp>
        <p:nvSpPr>
          <p:cNvPr id="2" name="Footer Placeholder 1">
            <a:extLst>
              <a:ext uri="{FF2B5EF4-FFF2-40B4-BE49-F238E27FC236}">
                <a16:creationId xmlns:a16="http://schemas.microsoft.com/office/drawing/2014/main" id="{177C46C4-9581-42CE-AF48-57118FC09AAE}"/>
              </a:ext>
            </a:extLst>
          </p:cNvPr>
          <p:cNvSpPr>
            <a:spLocks noGrp="1"/>
          </p:cNvSpPr>
          <p:nvPr>
            <p:ph type="ftr" idx="14"/>
          </p:nvPr>
        </p:nvSpPr>
        <p:spPr/>
        <p:txBody>
          <a:bodyPr/>
          <a:lstStyle/>
          <a:p>
            <a:r>
              <a:rPr lang="en-GB"/>
              <a:t>Joseph Levy, InterDigital</a:t>
            </a:r>
            <a:endParaRPr lang="en-GB" dirty="0"/>
          </a:p>
        </p:txBody>
      </p:sp>
      <p:sp>
        <p:nvSpPr>
          <p:cNvPr id="4" name="Slide Number Placeholder 3">
            <a:extLst>
              <a:ext uri="{FF2B5EF4-FFF2-40B4-BE49-F238E27FC236}">
                <a16:creationId xmlns:a16="http://schemas.microsoft.com/office/drawing/2014/main" id="{3B77A9D5-0BF1-4CBE-B8BC-7923F76F1C47}"/>
              </a:ext>
            </a:extLst>
          </p:cNvPr>
          <p:cNvSpPr>
            <a:spLocks noGrp="1"/>
          </p:cNvSpPr>
          <p:nvPr>
            <p:ph type="sldNum" idx="12"/>
          </p:nvPr>
        </p:nvSpPr>
        <p:spPr/>
        <p:txBody>
          <a:bodyPr/>
          <a:lstStyle/>
          <a:p>
            <a:r>
              <a:rPr lang="en-GB"/>
              <a:t>Slide </a:t>
            </a:r>
            <a:fld id="{440F5867-744E-4AA6-B0ED-4C44D2DFBB7B}" type="slidenum">
              <a:rPr lang="en-GB" smtClean="0"/>
              <a:pPr/>
              <a:t>45</a:t>
            </a:fld>
            <a:endParaRPr lang="en-GB" dirty="0"/>
          </a:p>
        </p:txBody>
      </p:sp>
      <p:sp>
        <p:nvSpPr>
          <p:cNvPr id="5" name="Date Placeholder 4">
            <a:extLst>
              <a:ext uri="{FF2B5EF4-FFF2-40B4-BE49-F238E27FC236}">
                <a16:creationId xmlns:a16="http://schemas.microsoft.com/office/drawing/2014/main" id="{BBC859C9-3E92-45A5-924A-7B2C7675F6A7}"/>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7809924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12CB9-4289-9006-0F14-DB4E7EA6B071}"/>
              </a:ext>
            </a:extLst>
          </p:cNvPr>
          <p:cNvSpPr>
            <a:spLocks noGrp="1"/>
          </p:cNvSpPr>
          <p:nvPr>
            <p:ph type="title"/>
          </p:nvPr>
        </p:nvSpPr>
        <p:spPr>
          <a:xfrm>
            <a:off x="914401" y="685801"/>
            <a:ext cx="10361084" cy="838199"/>
          </a:xfrm>
        </p:spPr>
        <p:txBody>
          <a:bodyPr/>
          <a:lstStyle/>
          <a:p>
            <a:r>
              <a:rPr lang="en-US" dirty="0"/>
              <a:t>Next Steps</a:t>
            </a:r>
          </a:p>
        </p:txBody>
      </p:sp>
      <p:sp>
        <p:nvSpPr>
          <p:cNvPr id="3" name="Content Placeholder 2">
            <a:extLst>
              <a:ext uri="{FF2B5EF4-FFF2-40B4-BE49-F238E27FC236}">
                <a16:creationId xmlns:a16="http://schemas.microsoft.com/office/drawing/2014/main" id="{E5E806D8-EC48-A516-1A4C-2BB3257E7BBC}"/>
              </a:ext>
            </a:extLst>
          </p:cNvPr>
          <p:cNvSpPr>
            <a:spLocks noGrp="1"/>
          </p:cNvSpPr>
          <p:nvPr>
            <p:ph idx="1"/>
          </p:nvPr>
        </p:nvSpPr>
        <p:spPr>
          <a:xfrm>
            <a:off x="973667" y="1600200"/>
            <a:ext cx="11048999" cy="4875214"/>
          </a:xfrm>
        </p:spPr>
        <p:txBody>
          <a:bodyPr/>
          <a:lstStyle/>
          <a:p>
            <a:pPr>
              <a:buFont typeface="Arial" panose="020B0604020202020204" pitchFamily="34" charset="0"/>
              <a:buChar char="•"/>
            </a:pPr>
            <a:r>
              <a:rPr lang="en-US" dirty="0"/>
              <a:t>Awaiting IEEE publication of IEEE Std 802-2024</a:t>
            </a:r>
            <a:endParaRPr lang="en-US" altLang="tr-TR" dirty="0">
              <a:solidFill>
                <a:srgbClr val="333333"/>
              </a:solidFill>
              <a:latin typeface="+mj-lt"/>
            </a:endParaRPr>
          </a:p>
          <a:p>
            <a:pPr>
              <a:buFont typeface="Arial" panose="020B0604020202020204" pitchFamily="34" charset="0"/>
              <a:buChar char="•"/>
            </a:pPr>
            <a:r>
              <a:rPr lang="en-US" altLang="tr-TR" dirty="0">
                <a:solidFill>
                  <a:srgbClr val="333333"/>
                </a:solidFill>
                <a:latin typeface="+mj-lt"/>
              </a:rPr>
              <a:t>802.11 next steps: </a:t>
            </a:r>
          </a:p>
          <a:p>
            <a:pPr lvl="1">
              <a:buFont typeface="Arial" panose="020B0604020202020204" pitchFamily="34" charset="0"/>
              <a:buChar char="•"/>
            </a:pPr>
            <a:r>
              <a:rPr lang="en-US" altLang="tr-TR" dirty="0">
                <a:solidFill>
                  <a:srgbClr val="333333"/>
                </a:solidFill>
                <a:latin typeface="+mj-lt"/>
              </a:rPr>
              <a:t>Align 802.11 to be consistent with the updated IEEE Std 802</a:t>
            </a:r>
          </a:p>
          <a:p>
            <a:pPr lvl="1">
              <a:buFont typeface="Arial" panose="020B0604020202020204" pitchFamily="34" charset="0"/>
              <a:buChar char="•"/>
            </a:pPr>
            <a:r>
              <a:rPr lang="en-US" altLang="tr-TR" dirty="0">
                <a:solidFill>
                  <a:srgbClr val="333333"/>
                </a:solidFill>
                <a:latin typeface="+mj-lt"/>
              </a:rPr>
              <a:t>It is anticipated work will be done in 802.11 ARC SC and implemented in 802.11 TGmf.</a:t>
            </a:r>
          </a:p>
          <a:p>
            <a:pPr lvl="1">
              <a:buFont typeface="Arial" panose="020B0604020202020204" pitchFamily="34" charset="0"/>
              <a:buChar char="•"/>
            </a:pPr>
            <a:r>
              <a:rPr lang="en-US" altLang="tr-TR" dirty="0">
                <a:solidFill>
                  <a:srgbClr val="333333"/>
                </a:solidFill>
                <a:latin typeface="+mj-lt"/>
              </a:rPr>
              <a:t>802.11 ARC SC has identified the following potential topics to be addressed:</a:t>
            </a:r>
          </a:p>
          <a:p>
            <a:pPr marL="1257300" lvl="5" indent="-342900">
              <a:spcBef>
                <a:spcPts val="300"/>
              </a:spcBef>
              <a:buFont typeface="Arial" panose="020B0604020202020204" pitchFamily="34" charset="0"/>
              <a:buChar char="•"/>
              <a:defRPr/>
            </a:pPr>
            <a:r>
              <a:rPr lang="en-US" sz="1800" kern="0" dirty="0"/>
              <a:t>EPD and LPD terms are going away – we need to update 802.11 to align</a:t>
            </a:r>
          </a:p>
          <a:p>
            <a:pPr marL="1257300" lvl="5" indent="-342900">
              <a:spcBef>
                <a:spcPts val="300"/>
              </a:spcBef>
              <a:buFont typeface="Arial" panose="020B0604020202020204" pitchFamily="34" charset="0"/>
              <a:buChar char="•"/>
              <a:defRPr/>
            </a:pPr>
            <a:r>
              <a:rPr lang="en-US" sz="1800" dirty="0">
                <a:latin typeface="Times New Roman" panose="02020603050405020304" pitchFamily="18" charset="0"/>
                <a:cs typeface="+mn-cs"/>
              </a:rPr>
              <a:t>Review MAC address ordering discussion, and 802.11 assumptions (</a:t>
            </a:r>
            <a:r>
              <a:rPr lang="en-US" sz="1400" i="0" u="sng" dirty="0">
                <a:solidFill>
                  <a:srgbClr val="64B4FA"/>
                </a:solidFill>
                <a:effectLst/>
                <a:latin typeface="Segoe UI" panose="020B0502040204020203" pitchFamily="34" charset="0"/>
                <a:hlinkClick r:id="rId2"/>
              </a:rPr>
              <a:t>1-24/0034r0</a:t>
            </a:r>
            <a:r>
              <a:rPr lang="en-US" sz="1400" i="0" u="sng" dirty="0">
                <a:solidFill>
                  <a:srgbClr val="64B4FA"/>
                </a:solidFill>
                <a:effectLst/>
                <a:latin typeface="Segoe UI" panose="020B0502040204020203" pitchFamily="34" charset="0"/>
              </a:rPr>
              <a:t>)</a:t>
            </a:r>
            <a:endParaRPr lang="en-US" sz="1200" dirty="0">
              <a:latin typeface="Times New Roman" panose="02020603050405020304" pitchFamily="18" charset="0"/>
              <a:cs typeface="+mn-cs"/>
            </a:endParaRPr>
          </a:p>
          <a:p>
            <a:pPr marL="1257300" lvl="5" indent="-342900">
              <a:spcBef>
                <a:spcPts val="300"/>
              </a:spcBef>
              <a:buFont typeface="Arial" panose="020B0604020202020204" pitchFamily="34" charset="0"/>
              <a:buChar char="•"/>
              <a:defRPr/>
            </a:pPr>
            <a:r>
              <a:rPr lang="en-US" sz="1800" dirty="0">
                <a:latin typeface="Times New Roman" panose="02020603050405020304" pitchFamily="18" charset="0"/>
                <a:cs typeface="+mn-cs"/>
              </a:rPr>
              <a:t>Review 802.1AC mapping from ISS to 802.11 MAC SAP interface</a:t>
            </a:r>
          </a:p>
          <a:p>
            <a:pPr marL="1257300" lvl="5" indent="-342900">
              <a:spcBef>
                <a:spcPts val="300"/>
              </a:spcBef>
              <a:buFont typeface="Arial" panose="020B0604020202020204" pitchFamily="34" charset="0"/>
              <a:buChar char="•"/>
              <a:defRPr/>
            </a:pPr>
            <a:r>
              <a:rPr lang="en-US" sz="1800" dirty="0">
                <a:latin typeface="Times New Roman" panose="02020603050405020304" pitchFamily="18" charset="0"/>
                <a:cs typeface="+mn-cs"/>
              </a:rPr>
              <a:t>Consider any changes to remove 802.2/LLC terms?</a:t>
            </a:r>
          </a:p>
          <a:p>
            <a:pPr marL="1257300" lvl="5" indent="-342900">
              <a:spcBef>
                <a:spcPts val="300"/>
              </a:spcBef>
              <a:buFont typeface="Arial" panose="020B0604020202020204" pitchFamily="34" charset="0"/>
              <a:buChar char="•"/>
              <a:defRPr/>
            </a:pPr>
            <a:r>
              <a:rPr lang="en-US" sz="1800" dirty="0">
                <a:latin typeface="Times New Roman" panose="02020603050405020304" pitchFamily="18" charset="0"/>
                <a:cs typeface="+mn-cs"/>
              </a:rPr>
              <a:t>802.11’s “Portal”, and mapping to/usage of IEEE Std 802 terminology</a:t>
            </a:r>
          </a:p>
          <a:p>
            <a:pPr marL="1257300" lvl="5" indent="-342900">
              <a:spcBef>
                <a:spcPts val="300"/>
              </a:spcBef>
              <a:buFont typeface="Arial" panose="020B0604020202020204" pitchFamily="34" charset="0"/>
              <a:buChar char="•"/>
              <a:defRPr/>
            </a:pPr>
            <a:r>
              <a:rPr lang="en-US" sz="1800" dirty="0">
                <a:latin typeface="Times New Roman" panose="02020603050405020304" pitchFamily="18" charset="0"/>
                <a:cs typeface="+mn-cs"/>
              </a:rPr>
              <a:t>Access Domains: “802 Access Domains”?</a:t>
            </a:r>
          </a:p>
          <a:p>
            <a:pPr marL="1257300" lvl="5" indent="-342900">
              <a:spcBef>
                <a:spcPts val="300"/>
              </a:spcBef>
              <a:buFont typeface="Arial" panose="020B0604020202020204" pitchFamily="34" charset="0"/>
              <a:buChar char="•"/>
              <a:defRPr/>
            </a:pPr>
            <a:r>
              <a:rPr lang="en-US" sz="1800" dirty="0">
                <a:latin typeface="Times New Roman" panose="02020603050405020304" pitchFamily="18" charset="0"/>
                <a:cs typeface="+mn-cs"/>
              </a:rPr>
              <a:t>What if we make the DS a bridge (small ‘b’)?</a:t>
            </a:r>
          </a:p>
          <a:p>
            <a:pPr marL="1257300" lvl="5" indent="-342900">
              <a:spcBef>
                <a:spcPts val="300"/>
              </a:spcBef>
              <a:buFont typeface="Arial" panose="020B0604020202020204" pitchFamily="34" charset="0"/>
              <a:buChar char="•"/>
              <a:defRPr/>
            </a:pPr>
            <a:r>
              <a:rPr lang="en-US" sz="1800" dirty="0">
                <a:latin typeface="Times New Roman" panose="02020603050405020304" pitchFamily="18" charset="0"/>
                <a:cs typeface="+mn-cs"/>
              </a:rPr>
              <a:t>Adding something about VLANs (just informational?) into 802.11?  </a:t>
            </a:r>
          </a:p>
        </p:txBody>
      </p:sp>
      <p:sp>
        <p:nvSpPr>
          <p:cNvPr id="7" name="Footer Placeholder 6">
            <a:extLst>
              <a:ext uri="{FF2B5EF4-FFF2-40B4-BE49-F238E27FC236}">
                <a16:creationId xmlns:a16="http://schemas.microsoft.com/office/drawing/2014/main" id="{7C16EEC4-9747-4D9F-87EF-73273F1ED4C6}"/>
              </a:ext>
            </a:extLst>
          </p:cNvPr>
          <p:cNvSpPr>
            <a:spLocks noGrp="1"/>
          </p:cNvSpPr>
          <p:nvPr>
            <p:ph type="ftr" idx="14"/>
          </p:nvPr>
        </p:nvSpPr>
        <p:spPr/>
        <p:txBody>
          <a:bodyPr/>
          <a:lstStyle/>
          <a:p>
            <a:r>
              <a:rPr lang="en-GB"/>
              <a:t>Joseph Levy, InterDigital</a:t>
            </a:r>
            <a:endParaRPr lang="en-GB" dirty="0"/>
          </a:p>
        </p:txBody>
      </p:sp>
      <p:sp>
        <p:nvSpPr>
          <p:cNvPr id="8" name="Slide Number Placeholder 7">
            <a:extLst>
              <a:ext uri="{FF2B5EF4-FFF2-40B4-BE49-F238E27FC236}">
                <a16:creationId xmlns:a16="http://schemas.microsoft.com/office/drawing/2014/main" id="{29B0DBEA-7537-44DC-A06C-0E0DFF5C4D19}"/>
              </a:ext>
            </a:extLst>
          </p:cNvPr>
          <p:cNvSpPr>
            <a:spLocks noGrp="1"/>
          </p:cNvSpPr>
          <p:nvPr>
            <p:ph type="sldNum" idx="12"/>
          </p:nvPr>
        </p:nvSpPr>
        <p:spPr/>
        <p:txBody>
          <a:bodyPr/>
          <a:lstStyle/>
          <a:p>
            <a:r>
              <a:rPr lang="en-GB"/>
              <a:t>Slide </a:t>
            </a:r>
            <a:fld id="{440F5867-744E-4AA6-B0ED-4C44D2DFBB7B}" type="slidenum">
              <a:rPr lang="en-GB" smtClean="0"/>
              <a:pPr/>
              <a:t>46</a:t>
            </a:fld>
            <a:endParaRPr lang="en-GB" dirty="0"/>
          </a:p>
        </p:txBody>
      </p:sp>
      <p:sp>
        <p:nvSpPr>
          <p:cNvPr id="9" name="Date Placeholder 8">
            <a:extLst>
              <a:ext uri="{FF2B5EF4-FFF2-40B4-BE49-F238E27FC236}">
                <a16:creationId xmlns:a16="http://schemas.microsoft.com/office/drawing/2014/main" id="{7E8EC753-A1AE-4E33-B29E-21246E844964}"/>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18497349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References</a:t>
            </a:r>
          </a:p>
        </p:txBody>
      </p:sp>
      <p:sp>
        <p:nvSpPr>
          <p:cNvPr id="2" name="Content Placeholder 1"/>
          <p:cNvSpPr>
            <a:spLocks noGrp="1"/>
          </p:cNvSpPr>
          <p:nvPr>
            <p:ph idx="1"/>
          </p:nvPr>
        </p:nvSpPr>
        <p:spPr/>
        <p:txBody>
          <a:bodyPr/>
          <a:lstStyle/>
          <a:p>
            <a:endParaRPr lang="en-GB" dirty="0"/>
          </a:p>
        </p:txBody>
      </p:sp>
      <p:sp>
        <p:nvSpPr>
          <p:cNvPr id="3" name="Footer Placeholder 2">
            <a:extLst>
              <a:ext uri="{FF2B5EF4-FFF2-40B4-BE49-F238E27FC236}">
                <a16:creationId xmlns:a16="http://schemas.microsoft.com/office/drawing/2014/main" id="{88E40B70-BE56-4DE7-AAC0-EC970443DB5F}"/>
              </a:ext>
            </a:extLst>
          </p:cNvPr>
          <p:cNvSpPr>
            <a:spLocks noGrp="1"/>
          </p:cNvSpPr>
          <p:nvPr>
            <p:ph type="ftr" idx="14"/>
          </p:nvPr>
        </p:nvSpPr>
        <p:spPr/>
        <p:txBody>
          <a:bodyPr/>
          <a:lstStyle/>
          <a:p>
            <a:r>
              <a:rPr lang="en-GB"/>
              <a:t>Joseph Levy, InterDigital</a:t>
            </a:r>
            <a:endParaRPr lang="en-GB" dirty="0"/>
          </a:p>
        </p:txBody>
      </p:sp>
      <p:sp>
        <p:nvSpPr>
          <p:cNvPr id="7" name="Slide Number Placeholder 6">
            <a:extLst>
              <a:ext uri="{FF2B5EF4-FFF2-40B4-BE49-F238E27FC236}">
                <a16:creationId xmlns:a16="http://schemas.microsoft.com/office/drawing/2014/main" id="{45F03BF6-1CF3-4525-A040-02024FEE045F}"/>
              </a:ext>
            </a:extLst>
          </p:cNvPr>
          <p:cNvSpPr>
            <a:spLocks noGrp="1"/>
          </p:cNvSpPr>
          <p:nvPr>
            <p:ph type="sldNum" idx="12"/>
          </p:nvPr>
        </p:nvSpPr>
        <p:spPr/>
        <p:txBody>
          <a:bodyPr/>
          <a:lstStyle/>
          <a:p>
            <a:r>
              <a:rPr lang="en-GB"/>
              <a:t>Slide </a:t>
            </a:r>
            <a:fld id="{440F5867-744E-4AA6-B0ED-4C44D2DFBB7B}" type="slidenum">
              <a:rPr lang="en-GB" smtClean="0"/>
              <a:pPr/>
              <a:t>47</a:t>
            </a:fld>
            <a:endParaRPr lang="en-GB" dirty="0"/>
          </a:p>
        </p:txBody>
      </p:sp>
      <p:sp>
        <p:nvSpPr>
          <p:cNvPr id="8" name="Date Placeholder 7">
            <a:extLst>
              <a:ext uri="{FF2B5EF4-FFF2-40B4-BE49-F238E27FC236}">
                <a16:creationId xmlns:a16="http://schemas.microsoft.com/office/drawing/2014/main" id="{5EBDBE07-A67B-423D-AEBF-2E64DCF201AC}"/>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14138294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b="0" dirty="0"/>
              <a:t>Wi-Fi Alliance (WFA) Liaison January 2025 Update</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2025-01-15</a:t>
            </a:r>
          </a:p>
        </p:txBody>
      </p:sp>
      <p:graphicFrame>
        <p:nvGraphicFramePr>
          <p:cNvPr id="3075" name="Object 3"/>
          <p:cNvGraphicFramePr>
            <a:graphicFrameLocks noChangeAspect="1"/>
          </p:cNvGraphicFramePr>
          <p:nvPr>
            <p:extLst>
              <p:ext uri="{D42A27DB-BD31-4B8C-83A1-F6EECF244321}">
                <p14:modId xmlns:p14="http://schemas.microsoft.com/office/powerpoint/2010/main" val="3449797883"/>
              </p:ext>
            </p:extLst>
          </p:nvPr>
        </p:nvGraphicFramePr>
        <p:xfrm>
          <a:off x="993775" y="2414588"/>
          <a:ext cx="10218738" cy="2476500"/>
        </p:xfrm>
        <a:graphic>
          <a:graphicData uri="http://schemas.openxmlformats.org/presentationml/2006/ole">
            <mc:AlternateContent xmlns:mc="http://schemas.openxmlformats.org/markup-compatibility/2006">
              <mc:Choice xmlns:v="urn:schemas-microsoft-com:vml" Requires="v">
                <p:oleObj spid="_x0000_s5123" name="Document" r:id="rId4" imgW="10439485" imgH="2543802" progId="Word.Document.8">
                  <p:embed/>
                </p:oleObj>
              </mc:Choice>
              <mc:Fallback>
                <p:oleObj name="Document" r:id="rId4" imgW="10439485" imgH="2543802" progId="Word.Document.8">
                  <p:embed/>
                  <p:pic>
                    <p:nvPicPr>
                      <p:cNvPr id="3075" name="Object 3"/>
                      <p:cNvPicPr>
                        <a:picLocks noChangeAspect="1" noChangeArrowheads="1"/>
                      </p:cNvPicPr>
                      <p:nvPr/>
                    </p:nvPicPr>
                    <p:blipFill>
                      <a:blip r:embed="rId5"/>
                      <a:srcRect/>
                      <a:stretch>
                        <a:fillRect/>
                      </a:stretch>
                    </p:blipFill>
                    <p:spPr bwMode="auto">
                      <a:xfrm>
                        <a:off x="993775" y="2414588"/>
                        <a:ext cx="10218738" cy="2476500"/>
                      </a:xfrm>
                      <a:prstGeom prst="rect">
                        <a:avLst/>
                      </a:prstGeom>
                      <a:noFill/>
                      <a:extLst/>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D5FC2912-E22F-4B58-827F-A609A797D558}"/>
              </a:ext>
            </a:extLst>
          </p:cNvPr>
          <p:cNvSpPr>
            <a:spLocks noGrp="1"/>
          </p:cNvSpPr>
          <p:nvPr>
            <p:ph type="ftr" idx="11"/>
          </p:nvPr>
        </p:nvSpPr>
        <p:spPr/>
        <p:txBody>
          <a:bodyPr/>
          <a:lstStyle/>
          <a:p>
            <a:r>
              <a:rPr lang="en-GB"/>
              <a:t>Srinivas Kandala, Samsung</a:t>
            </a:r>
          </a:p>
        </p:txBody>
      </p:sp>
      <p:sp>
        <p:nvSpPr>
          <p:cNvPr id="3" name="Slide Number Placeholder 2">
            <a:extLst>
              <a:ext uri="{FF2B5EF4-FFF2-40B4-BE49-F238E27FC236}">
                <a16:creationId xmlns:a16="http://schemas.microsoft.com/office/drawing/2014/main" id="{1296161D-1A89-4E38-A705-D6AF1D1C94AE}"/>
              </a:ext>
            </a:extLst>
          </p:cNvPr>
          <p:cNvSpPr>
            <a:spLocks noGrp="1"/>
          </p:cNvSpPr>
          <p:nvPr>
            <p:ph type="sldNum" idx="12"/>
          </p:nvPr>
        </p:nvSpPr>
        <p:spPr/>
        <p:txBody>
          <a:bodyPr/>
          <a:lstStyle/>
          <a:p>
            <a:r>
              <a:rPr lang="en-GB"/>
              <a:t>Slide </a:t>
            </a:r>
            <a:fld id="{DE40C9FC-4879-4F20-9ECA-A574A90476B7}" type="slidenum">
              <a:rPr lang="en-GB" smtClean="0"/>
              <a:pPr/>
              <a:t>48</a:t>
            </a:fld>
            <a:endParaRPr lang="en-GB"/>
          </a:p>
        </p:txBody>
      </p:sp>
      <p:sp>
        <p:nvSpPr>
          <p:cNvPr id="4" name="Date Placeholder 3">
            <a:extLst>
              <a:ext uri="{FF2B5EF4-FFF2-40B4-BE49-F238E27FC236}">
                <a16:creationId xmlns:a16="http://schemas.microsoft.com/office/drawing/2014/main" id="{7FE73690-419C-4255-B52F-C95358D427A0}"/>
              </a:ext>
            </a:extLst>
          </p:cNvPr>
          <p:cNvSpPr>
            <a:spLocks noGrp="1"/>
          </p:cNvSpPr>
          <p:nvPr>
            <p:ph type="dt" idx="10"/>
          </p:nvPr>
        </p:nvSpPr>
        <p:spPr/>
        <p:txBody>
          <a:bodyPr/>
          <a:lstStyle/>
          <a:p>
            <a:r>
              <a:rPr lang="en-US"/>
              <a:t>January 2025</a:t>
            </a:r>
            <a:endParaRPr lang="en-GB"/>
          </a:p>
        </p:txBody>
      </p:sp>
    </p:spTree>
    <p:extLst>
      <p:ext uri="{BB962C8B-B14F-4D97-AF65-F5344CB8AC3E}">
        <p14:creationId xmlns:p14="http://schemas.microsoft.com/office/powerpoint/2010/main" val="166040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This presentation contains the Wi-Fi Alliance (WFA) liaison update for January 2025 IEEE 802.11 meeting</a:t>
            </a:r>
            <a:endParaRPr lang="en-GB" dirty="0"/>
          </a:p>
        </p:txBody>
      </p:sp>
      <p:sp>
        <p:nvSpPr>
          <p:cNvPr id="2" name="Footer Placeholder 1">
            <a:extLst>
              <a:ext uri="{FF2B5EF4-FFF2-40B4-BE49-F238E27FC236}">
                <a16:creationId xmlns:a16="http://schemas.microsoft.com/office/drawing/2014/main" id="{536A0CB8-FEB7-452F-9326-2B2F17DDFF8C}"/>
              </a:ext>
            </a:extLst>
          </p:cNvPr>
          <p:cNvSpPr>
            <a:spLocks noGrp="1"/>
          </p:cNvSpPr>
          <p:nvPr>
            <p:ph type="ftr" idx="14"/>
          </p:nvPr>
        </p:nvSpPr>
        <p:spPr/>
        <p:txBody>
          <a:bodyPr/>
          <a:lstStyle/>
          <a:p>
            <a:r>
              <a:rPr lang="en-GB"/>
              <a:t>Srinivas Kandala, Samsung</a:t>
            </a:r>
            <a:endParaRPr lang="en-GB" dirty="0"/>
          </a:p>
        </p:txBody>
      </p:sp>
      <p:sp>
        <p:nvSpPr>
          <p:cNvPr id="3" name="Slide Number Placeholder 2">
            <a:extLst>
              <a:ext uri="{FF2B5EF4-FFF2-40B4-BE49-F238E27FC236}">
                <a16:creationId xmlns:a16="http://schemas.microsoft.com/office/drawing/2014/main" id="{30D40319-750B-4CF5-BF36-445648E02B64}"/>
              </a:ext>
            </a:extLst>
          </p:cNvPr>
          <p:cNvSpPr>
            <a:spLocks noGrp="1"/>
          </p:cNvSpPr>
          <p:nvPr>
            <p:ph type="sldNum" idx="12"/>
          </p:nvPr>
        </p:nvSpPr>
        <p:spPr/>
        <p:txBody>
          <a:bodyPr/>
          <a:lstStyle/>
          <a:p>
            <a:r>
              <a:rPr lang="en-GB"/>
              <a:t>Slide </a:t>
            </a:r>
            <a:fld id="{440F5867-744E-4AA6-B0ED-4C44D2DFBB7B}" type="slidenum">
              <a:rPr lang="en-GB" smtClean="0"/>
              <a:pPr/>
              <a:t>49</a:t>
            </a:fld>
            <a:endParaRPr lang="en-GB" dirty="0"/>
          </a:p>
        </p:txBody>
      </p:sp>
      <p:sp>
        <p:nvSpPr>
          <p:cNvPr id="7" name="Date Placeholder 6">
            <a:extLst>
              <a:ext uri="{FF2B5EF4-FFF2-40B4-BE49-F238E27FC236}">
                <a16:creationId xmlns:a16="http://schemas.microsoft.com/office/drawing/2014/main" id="{7CA503A2-D767-4353-81E2-E11E76BB3278}"/>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20065121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458" y="685800"/>
            <a:ext cx="10361084" cy="1065213"/>
          </a:xfrm>
        </p:spPr>
        <p:txBody>
          <a:bodyPr/>
          <a:lstStyle/>
          <a:p>
            <a:r>
              <a:rPr lang="en-GB" dirty="0"/>
              <a:t>January meeting roundtable status report (to be updated)</a:t>
            </a:r>
          </a:p>
        </p:txBody>
      </p:sp>
      <p:sp>
        <p:nvSpPr>
          <p:cNvPr id="9218" name="Rectangle 2"/>
          <p:cNvSpPr>
            <a:spLocks noGrp="1" noChangeArrowheads="1"/>
          </p:cNvSpPr>
          <p:nvPr>
            <p:ph idx="1"/>
          </p:nvPr>
        </p:nvSpPr>
        <p:spPr>
          <a:xfrm>
            <a:off x="911728" y="1791534"/>
            <a:ext cx="10361084" cy="4380666"/>
          </a:xfrm>
          <a:ln/>
        </p:spPr>
        <p:txBody>
          <a:bodyPr/>
          <a:lstStyle/>
          <a:p>
            <a:r>
              <a:rPr lang="en-GB" sz="1600" dirty="0" err="1"/>
              <a:t>REVme</a:t>
            </a:r>
            <a:r>
              <a:rPr lang="en-GB" sz="1600" dirty="0"/>
              <a:t> – D7.0, </a:t>
            </a:r>
            <a:r>
              <a:rPr lang="en-GB" sz="1600" b="0" dirty="0"/>
              <a:t>approved by IEEE SASB, will be published as </a:t>
            </a:r>
            <a:r>
              <a:rPr lang="en-US" sz="1600" b="0" dirty="0"/>
              <a:t>IEEE Std 802.11™-2024</a:t>
            </a:r>
          </a:p>
          <a:p>
            <a:r>
              <a:rPr lang="en-GB" sz="1600" dirty="0"/>
              <a:t>11bh – D6.0, </a:t>
            </a:r>
            <a:r>
              <a:rPr lang="en-GB" sz="1600" b="0" dirty="0"/>
              <a:t>approved by IEEE SASB, will be published as </a:t>
            </a:r>
            <a:r>
              <a:rPr lang="en-US" sz="1600" b="0" dirty="0"/>
              <a:t>IEEE Std 802.11bh™-2024</a:t>
            </a:r>
            <a:endParaRPr lang="en-GB" sz="1600" b="0" dirty="0"/>
          </a:p>
          <a:p>
            <a:r>
              <a:rPr lang="en-GB" sz="1600" dirty="0"/>
              <a:t>11be – </a:t>
            </a:r>
            <a:r>
              <a:rPr lang="en-US" sz="1600" dirty="0"/>
              <a:t>D7.0</a:t>
            </a:r>
            <a:r>
              <a:rPr lang="en-US" sz="1600" b="0" dirty="0"/>
              <a:t>, </a:t>
            </a:r>
            <a:r>
              <a:rPr lang="en-GB" sz="1600" b="0" dirty="0"/>
              <a:t>approved by IEEE SASB, will be published as I</a:t>
            </a:r>
            <a:r>
              <a:rPr lang="en-US" sz="1600" b="0" dirty="0"/>
              <a:t>EEE Std 802.11be™-2024</a:t>
            </a:r>
          </a:p>
          <a:p>
            <a:endParaRPr lang="en-GB" sz="1600" b="0" dirty="0"/>
          </a:p>
          <a:p>
            <a:r>
              <a:rPr lang="en-GB" sz="1600" dirty="0"/>
              <a:t>11bk</a:t>
            </a:r>
            <a:r>
              <a:rPr lang="en-GB" sz="1600" b="0" dirty="0"/>
              <a:t> – Completed initial SA ballot on D3.0. All 78 Comment resolved. D4.0 should be ready end of the week.</a:t>
            </a:r>
          </a:p>
          <a:p>
            <a:r>
              <a:rPr lang="en-US" sz="1600" dirty="0"/>
              <a:t>11bf </a:t>
            </a:r>
            <a:r>
              <a:rPr lang="en-GB" sz="1600" dirty="0"/>
              <a:t>– </a:t>
            </a:r>
            <a:r>
              <a:rPr lang="en-GB" sz="1600" b="0" dirty="0"/>
              <a:t>Currently in SA recirc 2; closes Friday on D7.0. Most likely the final recirc. Then waiting for 11bk to move forward.</a:t>
            </a:r>
          </a:p>
          <a:p>
            <a:r>
              <a:rPr lang="en-GB" sz="1600" dirty="0"/>
              <a:t>11bi – </a:t>
            </a:r>
            <a:r>
              <a:rPr lang="en-GB" sz="1600" b="0" dirty="0"/>
              <a:t>D0.7 is available. 58 comments need to be resolved, 24 ready for motion. Still expect D1.0 to go to initial WG ballot out of January. </a:t>
            </a:r>
          </a:p>
          <a:p>
            <a:r>
              <a:rPr lang="en-GB" sz="1600" dirty="0"/>
              <a:t>11bn </a:t>
            </a:r>
            <a:r>
              <a:rPr lang="en-GB" sz="1600" b="0" dirty="0"/>
              <a:t>– Plan to run a motion to approve D0.1 this session. Should be available February.</a:t>
            </a:r>
          </a:p>
          <a:p>
            <a:r>
              <a:rPr lang="en-GB" sz="1600" dirty="0" err="1"/>
              <a:t>REVmf</a:t>
            </a:r>
            <a:r>
              <a:rPr lang="en-GB" sz="1600" b="0" dirty="0"/>
              <a:t> – Plan to have the initial draft 0.0 from published version. Then have D0.1 with 11bh and D0.2 with 11be. Implement approved changes to date in D1.0 coming out of May session (might be July).</a:t>
            </a:r>
          </a:p>
          <a:p>
            <a:endParaRPr lang="en-GB" sz="1600" b="0" dirty="0"/>
          </a:p>
          <a:p>
            <a:r>
              <a:rPr lang="en-GB" sz="1400" b="0" dirty="0"/>
              <a:t> </a:t>
            </a:r>
            <a:endParaRPr lang="en-GB" sz="2000" dirty="0"/>
          </a:p>
        </p:txBody>
      </p:sp>
      <p:sp>
        <p:nvSpPr>
          <p:cNvPr id="3" name="Footer Placeholder 2">
            <a:extLst>
              <a:ext uri="{FF2B5EF4-FFF2-40B4-BE49-F238E27FC236}">
                <a16:creationId xmlns:a16="http://schemas.microsoft.com/office/drawing/2014/main" id="{6C89C0E3-F315-417C-890D-27A0FB709E37}"/>
              </a:ext>
            </a:extLst>
          </p:cNvPr>
          <p:cNvSpPr>
            <a:spLocks noGrp="1"/>
          </p:cNvSpPr>
          <p:nvPr>
            <p:ph type="ftr" idx="14"/>
          </p:nvPr>
        </p:nvSpPr>
        <p:spPr/>
        <p:txBody>
          <a:bodyPr/>
          <a:lstStyle/>
          <a:p>
            <a:r>
              <a:rPr lang="en-GB"/>
              <a:t>Emily Qi, Self</a:t>
            </a:r>
            <a:endParaRPr lang="en-GB" dirty="0"/>
          </a:p>
        </p:txBody>
      </p:sp>
      <p:sp>
        <p:nvSpPr>
          <p:cNvPr id="7" name="Slide Number Placeholder 6">
            <a:extLst>
              <a:ext uri="{FF2B5EF4-FFF2-40B4-BE49-F238E27FC236}">
                <a16:creationId xmlns:a16="http://schemas.microsoft.com/office/drawing/2014/main" id="{5DDF8A83-EC7F-49A8-A6EC-CC15A72A2C8C}"/>
              </a:ext>
            </a:extLst>
          </p:cNvPr>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
        <p:nvSpPr>
          <p:cNvPr id="8" name="Date Placeholder 7">
            <a:extLst>
              <a:ext uri="{FF2B5EF4-FFF2-40B4-BE49-F238E27FC236}">
                <a16:creationId xmlns:a16="http://schemas.microsoft.com/office/drawing/2014/main" id="{33306DD0-6580-4ACB-9F82-05433986E683}"/>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38559987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Meetings</a:t>
            </a:r>
          </a:p>
        </p:txBody>
      </p:sp>
      <p:sp>
        <p:nvSpPr>
          <p:cNvPr id="9218" name="Rectangle 2"/>
          <p:cNvSpPr>
            <a:spLocks noGrp="1" noChangeArrowheads="1"/>
          </p:cNvSpPr>
          <p:nvPr>
            <p:ph idx="1"/>
          </p:nvPr>
        </p:nvSpPr>
        <p:spPr>
          <a:xfrm>
            <a:off x="914401" y="1981201"/>
            <a:ext cx="10361084" cy="4113213"/>
          </a:xfrm>
          <a:ln/>
        </p:spPr>
        <p:txBody>
          <a:bodyPr/>
          <a:lstStyle/>
          <a:p>
            <a:pPr>
              <a:buFont typeface="Times New Roman" pitchFamily="16" charset="0"/>
              <a:buChar char="•"/>
            </a:pPr>
            <a:r>
              <a:rPr lang="en-US" dirty="0"/>
              <a:t>This year marks the 25th Anniversary </a:t>
            </a:r>
            <a:r>
              <a:rPr lang="en-US" sz="2400" b="1" dirty="0"/>
              <a:t>of the WFA</a:t>
            </a:r>
          </a:p>
          <a:p>
            <a:pPr>
              <a:buFont typeface="Arial" panose="020B0604020202020204" pitchFamily="34" charset="0"/>
              <a:buChar char="•"/>
            </a:pPr>
            <a:r>
              <a:rPr lang="en-US" sz="2000" dirty="0"/>
              <a:t>Celebration of W-Fi future at Malaga, Spain in the Europe member meeting, Oct 15-17 after covering future earlier in the year in Singapore and Austin, TX</a:t>
            </a:r>
          </a:p>
          <a:p>
            <a:pPr lvl="1">
              <a:buFont typeface="Arial" panose="020B0604020202020204" pitchFamily="34" charset="0"/>
              <a:buChar char="•"/>
            </a:pPr>
            <a:r>
              <a:rPr lang="en-US" sz="1600" dirty="0"/>
              <a:t>Keynote speeches by industry experts</a:t>
            </a:r>
          </a:p>
          <a:p>
            <a:pPr lvl="1">
              <a:buFont typeface="Arial" panose="020B0604020202020204" pitchFamily="34" charset="0"/>
              <a:buChar char="•"/>
            </a:pPr>
            <a:r>
              <a:rPr lang="en-US" sz="1600" dirty="0"/>
              <a:t>Panel discussions on expanding enterprise opportunity, innovation, connected healthcare, market segment insights and demos</a:t>
            </a:r>
          </a:p>
          <a:p>
            <a:pPr lvl="1">
              <a:buFont typeface="Arial" panose="020B0604020202020204" pitchFamily="34" charset="0"/>
              <a:buChar char="•"/>
            </a:pPr>
            <a:r>
              <a:rPr lang="en-US" sz="1600" dirty="0">
                <a:solidFill>
                  <a:schemeClr val="tx1"/>
                </a:solidFill>
                <a:hlinkClick r:id="rId3">
                  <a:extLst>
                    <a:ext uri="{A12FA001-AC4F-418D-AE19-62706E023703}">
                      <ahyp:hlinkClr xmlns:ahyp="http://schemas.microsoft.com/office/drawing/2018/hyperlinkcolor" val="tx"/>
                    </a:ext>
                  </a:extLst>
                </a:hlinkClick>
              </a:rPr>
              <a:t>Meeting reports available</a:t>
            </a:r>
            <a:r>
              <a:rPr lang="en-US" sz="1600" dirty="0">
                <a:solidFill>
                  <a:schemeClr val="tx1"/>
                </a:solidFill>
              </a:rPr>
              <a:t> </a:t>
            </a:r>
            <a:r>
              <a:rPr lang="en-US" sz="1600" dirty="0"/>
              <a:t>for members</a:t>
            </a:r>
            <a:endParaRPr lang="en-US" sz="1600" dirty="0">
              <a:solidFill>
                <a:schemeClr val="tx1"/>
              </a:solidFill>
            </a:endParaRPr>
          </a:p>
          <a:p>
            <a:pPr>
              <a:buFont typeface="Times New Roman" pitchFamily="16" charset="0"/>
              <a:buChar char="•"/>
            </a:pPr>
            <a:r>
              <a:rPr lang="en-US" dirty="0"/>
              <a:t>The next WFA F2F (Asia) member meeting will </a:t>
            </a:r>
            <a:r>
              <a:rPr lang="en-US" sz="2400" b="1" dirty="0"/>
              <a:t>take place on Feb 18</a:t>
            </a:r>
            <a:r>
              <a:rPr lang="en-US" sz="2400" b="1" baseline="30000" dirty="0"/>
              <a:t>th</a:t>
            </a:r>
            <a:r>
              <a:rPr lang="en-US" sz="2400" b="1" dirty="0"/>
              <a:t>-20</a:t>
            </a:r>
            <a:r>
              <a:rPr lang="en-US" sz="2400" b="1" baseline="30000" dirty="0"/>
              <a:t>th</a:t>
            </a:r>
            <a:r>
              <a:rPr lang="en-US" sz="2400" b="1" dirty="0"/>
              <a:t>, 2024, in Tokyo, Japan</a:t>
            </a:r>
          </a:p>
        </p:txBody>
      </p:sp>
      <p:sp>
        <p:nvSpPr>
          <p:cNvPr id="6" name="Footer Placeholder 5">
            <a:extLst>
              <a:ext uri="{FF2B5EF4-FFF2-40B4-BE49-F238E27FC236}">
                <a16:creationId xmlns:a16="http://schemas.microsoft.com/office/drawing/2014/main" id="{E9516B0D-E0A3-42A1-B65F-ECA8EF555E07}"/>
              </a:ext>
            </a:extLst>
          </p:cNvPr>
          <p:cNvSpPr>
            <a:spLocks noGrp="1"/>
          </p:cNvSpPr>
          <p:nvPr>
            <p:ph type="ftr" idx="14"/>
          </p:nvPr>
        </p:nvSpPr>
        <p:spPr/>
        <p:txBody>
          <a:bodyPr/>
          <a:lstStyle/>
          <a:p>
            <a:r>
              <a:rPr lang="en-GB"/>
              <a:t>Srinivas Kandala, Samsung</a:t>
            </a:r>
            <a:endParaRPr lang="en-GB" dirty="0"/>
          </a:p>
        </p:txBody>
      </p:sp>
      <p:sp>
        <p:nvSpPr>
          <p:cNvPr id="7" name="Slide Number Placeholder 6">
            <a:extLst>
              <a:ext uri="{FF2B5EF4-FFF2-40B4-BE49-F238E27FC236}">
                <a16:creationId xmlns:a16="http://schemas.microsoft.com/office/drawing/2014/main" id="{15441F54-5EE2-45E0-BA8D-AA84A7DF218A}"/>
              </a:ext>
            </a:extLst>
          </p:cNvPr>
          <p:cNvSpPr>
            <a:spLocks noGrp="1"/>
          </p:cNvSpPr>
          <p:nvPr>
            <p:ph type="sldNum" idx="12"/>
          </p:nvPr>
        </p:nvSpPr>
        <p:spPr/>
        <p:txBody>
          <a:bodyPr/>
          <a:lstStyle/>
          <a:p>
            <a:r>
              <a:rPr lang="en-GB"/>
              <a:t>Slide </a:t>
            </a:r>
            <a:fld id="{440F5867-744E-4AA6-B0ED-4C44D2DFBB7B}" type="slidenum">
              <a:rPr lang="en-GB" smtClean="0"/>
              <a:pPr/>
              <a:t>50</a:t>
            </a:fld>
            <a:endParaRPr lang="en-GB" dirty="0"/>
          </a:p>
        </p:txBody>
      </p:sp>
      <p:sp>
        <p:nvSpPr>
          <p:cNvPr id="8" name="Date Placeholder 7">
            <a:extLst>
              <a:ext uri="{FF2B5EF4-FFF2-40B4-BE49-F238E27FC236}">
                <a16:creationId xmlns:a16="http://schemas.microsoft.com/office/drawing/2014/main" id="{BD1A295F-3E9D-4A8B-ABAA-9205C1506500}"/>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12928633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86C88-9CCF-4929-AFF6-17774C465990}"/>
              </a:ext>
            </a:extLst>
          </p:cNvPr>
          <p:cNvSpPr>
            <a:spLocks noGrp="1"/>
          </p:cNvSpPr>
          <p:nvPr>
            <p:ph type="title"/>
          </p:nvPr>
        </p:nvSpPr>
        <p:spPr/>
        <p:txBody>
          <a:bodyPr/>
          <a:lstStyle/>
          <a:p>
            <a:r>
              <a:rPr lang="en-US" dirty="0"/>
              <a:t>Activities</a:t>
            </a:r>
          </a:p>
        </p:txBody>
      </p:sp>
      <p:sp>
        <p:nvSpPr>
          <p:cNvPr id="3" name="Content Placeholder 2">
            <a:extLst>
              <a:ext uri="{FF2B5EF4-FFF2-40B4-BE49-F238E27FC236}">
                <a16:creationId xmlns:a16="http://schemas.microsoft.com/office/drawing/2014/main" id="{F81F383E-5938-41D1-AAE6-CA10B6C6E472}"/>
              </a:ext>
            </a:extLst>
          </p:cNvPr>
          <p:cNvSpPr>
            <a:spLocks noGrp="1"/>
          </p:cNvSpPr>
          <p:nvPr>
            <p:ph idx="1"/>
          </p:nvPr>
        </p:nvSpPr>
        <p:spPr/>
        <p:txBody>
          <a:bodyPr/>
          <a:lstStyle/>
          <a:p>
            <a:pPr>
              <a:buFont typeface="Arial" panose="020B0604020202020204" pitchFamily="34" charset="0"/>
              <a:buChar char="•"/>
            </a:pPr>
            <a:r>
              <a:rPr lang="en-US" sz="1800" dirty="0"/>
              <a:t>Technical activity at WFA that has recently led to certification</a:t>
            </a:r>
          </a:p>
          <a:p>
            <a:pPr lvl="1">
              <a:buFont typeface="Arial" panose="020B0604020202020204" pitchFamily="34" charset="0"/>
              <a:buChar char="•"/>
            </a:pPr>
            <a:r>
              <a:rPr lang="en-US" sz="1600" dirty="0"/>
              <a:t>Wi-Fi 7</a:t>
            </a:r>
          </a:p>
          <a:p>
            <a:pPr lvl="1">
              <a:buFont typeface="Arial" panose="020B0604020202020204" pitchFamily="34" charset="0"/>
              <a:buChar char="•"/>
            </a:pPr>
            <a:r>
              <a:rPr lang="en-US" sz="1600" dirty="0"/>
              <a:t>QoS Management</a:t>
            </a:r>
          </a:p>
          <a:p>
            <a:pPr lvl="1">
              <a:buFont typeface="Arial" panose="020B0604020202020204" pitchFamily="34" charset="0"/>
              <a:buChar char="•"/>
            </a:pPr>
            <a:r>
              <a:rPr lang="en-US" sz="1600" dirty="0" err="1"/>
              <a:t>EasyMesh</a:t>
            </a:r>
            <a:endParaRPr lang="en-US" sz="1600" dirty="0"/>
          </a:p>
          <a:p>
            <a:pPr lvl="1">
              <a:buFont typeface="Arial" panose="020B0604020202020204" pitchFamily="34" charset="0"/>
              <a:buChar char="•"/>
            </a:pPr>
            <a:r>
              <a:rPr lang="en-US" sz="1600" dirty="0"/>
              <a:t>WPA3 </a:t>
            </a:r>
          </a:p>
          <a:p>
            <a:pPr lvl="1">
              <a:buFont typeface="Arial" panose="020B0604020202020204" pitchFamily="34" charset="0"/>
              <a:buChar char="•"/>
            </a:pPr>
            <a:r>
              <a:rPr lang="en-US" sz="1600" dirty="0"/>
              <a:t>Wi-Fi proximity ranging</a:t>
            </a:r>
          </a:p>
          <a:p>
            <a:pPr>
              <a:buFont typeface="Arial" panose="020B0604020202020204" pitchFamily="34" charset="0"/>
              <a:buChar char="•"/>
            </a:pPr>
            <a:r>
              <a:rPr lang="en-US" sz="1800" dirty="0"/>
              <a:t>Technical activity at WFA that is expected to lead to certification</a:t>
            </a:r>
          </a:p>
          <a:p>
            <a:pPr lvl="1">
              <a:buFont typeface="Arial" panose="020B0604020202020204" pitchFamily="34" charset="0"/>
              <a:buChar char="•"/>
            </a:pPr>
            <a:r>
              <a:rPr lang="en-US" sz="1600" dirty="0"/>
              <a:t>Wi-Fi 7 R2</a:t>
            </a:r>
          </a:p>
          <a:p>
            <a:pPr lvl="1">
              <a:buFont typeface="Arial" panose="020B0604020202020204" pitchFamily="34" charset="0"/>
              <a:buChar char="•"/>
            </a:pPr>
            <a:r>
              <a:rPr lang="en-US" sz="1600" dirty="0"/>
              <a:t>6 GHz standard power</a:t>
            </a:r>
          </a:p>
          <a:p>
            <a:pPr lvl="1">
              <a:buFont typeface="Arial" panose="020B0604020202020204" pitchFamily="34" charset="0"/>
              <a:buChar char="•"/>
            </a:pPr>
            <a:r>
              <a:rPr lang="en-US" sz="1600" dirty="0"/>
              <a:t>Wi-Fi Direct</a:t>
            </a:r>
          </a:p>
          <a:p>
            <a:pPr lvl="1">
              <a:buFont typeface="Arial" panose="020B0604020202020204" pitchFamily="34" charset="0"/>
              <a:buChar char="•"/>
            </a:pPr>
            <a:r>
              <a:rPr lang="en-US" sz="1600" dirty="0"/>
              <a:t>XR (Augmented / Virtual / Mixed Reality)</a:t>
            </a:r>
          </a:p>
          <a:p>
            <a:pPr lvl="1">
              <a:buFont typeface="Arial" panose="020B0604020202020204" pitchFamily="34" charset="0"/>
              <a:buChar char="•"/>
            </a:pPr>
            <a:r>
              <a:rPr lang="en-US" sz="1600" dirty="0"/>
              <a:t>QoS Management</a:t>
            </a:r>
          </a:p>
          <a:p>
            <a:pPr>
              <a:buFont typeface="Arial" panose="020B0604020202020204" pitchFamily="34" charset="0"/>
              <a:buChar char="•"/>
            </a:pPr>
            <a:r>
              <a:rPr lang="en-US" sz="1800" dirty="0"/>
              <a:t>Increased use of interoperability events with commercial products after program launches</a:t>
            </a:r>
          </a:p>
        </p:txBody>
      </p:sp>
      <p:sp>
        <p:nvSpPr>
          <p:cNvPr id="4" name="Footer Placeholder 3">
            <a:extLst>
              <a:ext uri="{FF2B5EF4-FFF2-40B4-BE49-F238E27FC236}">
                <a16:creationId xmlns:a16="http://schemas.microsoft.com/office/drawing/2014/main" id="{17E9A0ED-748E-46A1-83C7-8392776BF975}"/>
              </a:ext>
            </a:extLst>
          </p:cNvPr>
          <p:cNvSpPr>
            <a:spLocks noGrp="1"/>
          </p:cNvSpPr>
          <p:nvPr>
            <p:ph type="ftr" idx="14"/>
          </p:nvPr>
        </p:nvSpPr>
        <p:spPr/>
        <p:txBody>
          <a:bodyPr/>
          <a:lstStyle/>
          <a:p>
            <a:r>
              <a:rPr lang="en-GB"/>
              <a:t>Srinivas Kandala, Samsung</a:t>
            </a:r>
            <a:endParaRPr lang="en-GB" dirty="0"/>
          </a:p>
        </p:txBody>
      </p:sp>
      <p:sp>
        <p:nvSpPr>
          <p:cNvPr id="8" name="Slide Number Placeholder 7">
            <a:extLst>
              <a:ext uri="{FF2B5EF4-FFF2-40B4-BE49-F238E27FC236}">
                <a16:creationId xmlns:a16="http://schemas.microsoft.com/office/drawing/2014/main" id="{25748C92-31EA-4DFC-995A-25877542F4D2}"/>
              </a:ext>
            </a:extLst>
          </p:cNvPr>
          <p:cNvSpPr>
            <a:spLocks noGrp="1"/>
          </p:cNvSpPr>
          <p:nvPr>
            <p:ph type="sldNum" idx="12"/>
          </p:nvPr>
        </p:nvSpPr>
        <p:spPr/>
        <p:txBody>
          <a:bodyPr/>
          <a:lstStyle/>
          <a:p>
            <a:r>
              <a:rPr lang="en-GB"/>
              <a:t>Slide </a:t>
            </a:r>
            <a:fld id="{440F5867-744E-4AA6-B0ED-4C44D2DFBB7B}" type="slidenum">
              <a:rPr lang="en-GB" smtClean="0"/>
              <a:pPr/>
              <a:t>51</a:t>
            </a:fld>
            <a:endParaRPr lang="en-GB" dirty="0"/>
          </a:p>
        </p:txBody>
      </p:sp>
      <p:sp>
        <p:nvSpPr>
          <p:cNvPr id="9" name="Date Placeholder 8">
            <a:extLst>
              <a:ext uri="{FF2B5EF4-FFF2-40B4-BE49-F238E27FC236}">
                <a16:creationId xmlns:a16="http://schemas.microsoft.com/office/drawing/2014/main" id="{8811CA14-6F5C-4214-B50D-70AA9FB579A9}"/>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7878547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0418F-22E1-4C26-BF00-FAAEFE1B7EC6}"/>
              </a:ext>
            </a:extLst>
          </p:cNvPr>
          <p:cNvSpPr>
            <a:spLocks noGrp="1"/>
          </p:cNvSpPr>
          <p:nvPr>
            <p:ph type="title"/>
          </p:nvPr>
        </p:nvSpPr>
        <p:spPr/>
        <p:txBody>
          <a:bodyPr/>
          <a:lstStyle/>
          <a:p>
            <a:r>
              <a:rPr lang="en-US" dirty="0"/>
              <a:t>Additional Work Areas</a:t>
            </a:r>
          </a:p>
        </p:txBody>
      </p:sp>
      <p:sp>
        <p:nvSpPr>
          <p:cNvPr id="3" name="Content Placeholder 2">
            <a:extLst>
              <a:ext uri="{FF2B5EF4-FFF2-40B4-BE49-F238E27FC236}">
                <a16:creationId xmlns:a16="http://schemas.microsoft.com/office/drawing/2014/main" id="{DDCF0F99-AAA9-4586-982D-22264A1332CA}"/>
              </a:ext>
            </a:extLst>
          </p:cNvPr>
          <p:cNvSpPr>
            <a:spLocks noGrp="1"/>
          </p:cNvSpPr>
          <p:nvPr>
            <p:ph idx="1"/>
          </p:nvPr>
        </p:nvSpPr>
        <p:spPr/>
        <p:txBody>
          <a:bodyPr/>
          <a:lstStyle/>
          <a:p>
            <a:pPr>
              <a:buFont typeface="Arial" panose="020B0604020202020204" pitchFamily="34" charset="0"/>
              <a:buChar char="•"/>
            </a:pPr>
            <a:r>
              <a:rPr lang="en-US" sz="1600" dirty="0"/>
              <a:t>Examples of additional WFA technical work</a:t>
            </a:r>
          </a:p>
          <a:p>
            <a:pPr marL="800100" lvl="1" indent="-342900">
              <a:buFont typeface="Arial" panose="020B0604020202020204" pitchFamily="34" charset="0"/>
              <a:buChar char="•"/>
            </a:pPr>
            <a:r>
              <a:rPr lang="en-US" sz="1400" dirty="0"/>
              <a:t>Security</a:t>
            </a:r>
          </a:p>
          <a:p>
            <a:pPr marL="800100" lvl="1" indent="-342900">
              <a:buFont typeface="Arial" panose="020B0604020202020204" pitchFamily="34" charset="0"/>
              <a:buChar char="•"/>
            </a:pPr>
            <a:r>
              <a:rPr lang="en-US" sz="1400" dirty="0"/>
              <a:t>Customer Experience</a:t>
            </a:r>
          </a:p>
          <a:p>
            <a:pPr marL="800100" lvl="1" indent="-342900">
              <a:buFont typeface="Arial" panose="020B0604020202020204" pitchFamily="34" charset="0"/>
              <a:buChar char="•"/>
            </a:pPr>
            <a:r>
              <a:rPr lang="en-US" sz="1400" dirty="0" err="1"/>
              <a:t>EasyConnect</a:t>
            </a:r>
            <a:endParaRPr lang="en-US" sz="1400" dirty="0"/>
          </a:p>
          <a:p>
            <a:pPr marL="800100" lvl="1" indent="-342900">
              <a:buFont typeface="Arial" panose="020B0604020202020204" pitchFamily="34" charset="0"/>
              <a:buChar char="•"/>
            </a:pPr>
            <a:r>
              <a:rPr lang="en-US" sz="1400" dirty="0"/>
              <a:t>Wi-Fi </a:t>
            </a:r>
            <a:r>
              <a:rPr lang="en-US" sz="1400" dirty="0" err="1"/>
              <a:t>HaLow</a:t>
            </a:r>
            <a:endParaRPr lang="en-US" sz="1400" dirty="0"/>
          </a:p>
          <a:p>
            <a:pPr marL="800100" lvl="1" indent="-342900">
              <a:buFont typeface="Arial" panose="020B0604020202020204" pitchFamily="34" charset="0"/>
              <a:buChar char="•"/>
            </a:pPr>
            <a:r>
              <a:rPr lang="en-US" sz="1400" dirty="0"/>
              <a:t>Wi-Fi Data Elements</a:t>
            </a:r>
          </a:p>
          <a:p>
            <a:pPr marL="800100" lvl="1" indent="-342900">
              <a:buFont typeface="Arial" panose="020B0604020202020204" pitchFamily="34" charset="0"/>
              <a:buChar char="•"/>
            </a:pPr>
            <a:r>
              <a:rPr lang="en-US" sz="1400" dirty="0"/>
              <a:t>Wi-Fi Aware</a:t>
            </a:r>
          </a:p>
          <a:p>
            <a:pPr marL="400050">
              <a:buFont typeface="Arial" panose="020B0604020202020204" pitchFamily="34" charset="0"/>
              <a:buChar char="•"/>
            </a:pPr>
            <a:r>
              <a:rPr lang="en-US" sz="1600" dirty="0">
                <a:solidFill>
                  <a:schemeClr val="tx1"/>
                </a:solidFill>
              </a:rPr>
              <a:t>Examples of additional</a:t>
            </a:r>
            <a:r>
              <a:rPr lang="en-US" sz="1600" dirty="0"/>
              <a:t> WFA activity that may lead to technical work </a:t>
            </a:r>
            <a:endParaRPr lang="en-US" sz="1400" dirty="0"/>
          </a:p>
          <a:p>
            <a:pPr marL="800100" lvl="1">
              <a:buFont typeface="Arial" panose="020B0604020202020204" pitchFamily="34" charset="0"/>
              <a:buChar char="•"/>
            </a:pPr>
            <a:r>
              <a:rPr lang="en-US" sz="1400" dirty="0"/>
              <a:t>Sensing</a:t>
            </a:r>
          </a:p>
          <a:p>
            <a:pPr marL="800100" lvl="1">
              <a:buFont typeface="Arial" panose="020B0604020202020204" pitchFamily="34" charset="0"/>
              <a:buChar char="•"/>
            </a:pPr>
            <a:r>
              <a:rPr lang="en-US" sz="1400" dirty="0"/>
              <a:t>Automotive</a:t>
            </a:r>
          </a:p>
          <a:p>
            <a:pPr marL="800100" lvl="1">
              <a:buFont typeface="Arial" panose="020B0604020202020204" pitchFamily="34" charset="0"/>
              <a:buChar char="•"/>
            </a:pPr>
            <a:r>
              <a:rPr lang="en-US" sz="1400" dirty="0"/>
              <a:t>Healthcare</a:t>
            </a:r>
          </a:p>
          <a:p>
            <a:pPr marL="800100" lvl="1">
              <a:buFont typeface="Arial" panose="020B0604020202020204" pitchFamily="34" charset="0"/>
              <a:buChar char="•"/>
            </a:pPr>
            <a:r>
              <a:rPr lang="en-US" sz="1400" dirty="0"/>
              <a:t>Internet of things</a:t>
            </a:r>
          </a:p>
          <a:p>
            <a:pPr marL="800100" lvl="1">
              <a:buFont typeface="Arial" panose="020B0604020202020204" pitchFamily="34" charset="0"/>
              <a:buChar char="•"/>
            </a:pPr>
            <a:r>
              <a:rPr lang="en-US" sz="1400" dirty="0"/>
              <a:t>Operators</a:t>
            </a:r>
          </a:p>
          <a:p>
            <a:pPr marL="400050">
              <a:buFont typeface="Arial" panose="020B0604020202020204" pitchFamily="34" charset="0"/>
              <a:buChar char="•"/>
            </a:pPr>
            <a:r>
              <a:rPr lang="en-US" sz="1600" dirty="0"/>
              <a:t>Spectrum regulatory</a:t>
            </a:r>
          </a:p>
          <a:p>
            <a:pPr marL="400050">
              <a:buFont typeface="Arial" panose="020B0604020202020204" pitchFamily="34" charset="0"/>
              <a:buChar char="•"/>
            </a:pPr>
            <a:endParaRPr lang="en-US" sz="1600" dirty="0"/>
          </a:p>
          <a:p>
            <a:endParaRPr lang="en-US" sz="1600" dirty="0"/>
          </a:p>
        </p:txBody>
      </p:sp>
      <p:sp>
        <p:nvSpPr>
          <p:cNvPr id="4" name="Footer Placeholder 3">
            <a:extLst>
              <a:ext uri="{FF2B5EF4-FFF2-40B4-BE49-F238E27FC236}">
                <a16:creationId xmlns:a16="http://schemas.microsoft.com/office/drawing/2014/main" id="{CF12D579-F6EF-4A57-AB02-0D728AFFD0B5}"/>
              </a:ext>
            </a:extLst>
          </p:cNvPr>
          <p:cNvSpPr>
            <a:spLocks noGrp="1"/>
          </p:cNvSpPr>
          <p:nvPr>
            <p:ph type="ftr" idx="14"/>
          </p:nvPr>
        </p:nvSpPr>
        <p:spPr/>
        <p:txBody>
          <a:bodyPr/>
          <a:lstStyle/>
          <a:p>
            <a:r>
              <a:rPr lang="en-GB"/>
              <a:t>Srinivas Kandala, Samsung</a:t>
            </a:r>
            <a:endParaRPr lang="en-GB" dirty="0"/>
          </a:p>
        </p:txBody>
      </p:sp>
      <p:sp>
        <p:nvSpPr>
          <p:cNvPr id="8" name="Slide Number Placeholder 7">
            <a:extLst>
              <a:ext uri="{FF2B5EF4-FFF2-40B4-BE49-F238E27FC236}">
                <a16:creationId xmlns:a16="http://schemas.microsoft.com/office/drawing/2014/main" id="{EBDE6951-F3A1-4906-80E9-4E7B57038AFD}"/>
              </a:ext>
            </a:extLst>
          </p:cNvPr>
          <p:cNvSpPr>
            <a:spLocks noGrp="1"/>
          </p:cNvSpPr>
          <p:nvPr>
            <p:ph type="sldNum" idx="12"/>
          </p:nvPr>
        </p:nvSpPr>
        <p:spPr/>
        <p:txBody>
          <a:bodyPr/>
          <a:lstStyle/>
          <a:p>
            <a:r>
              <a:rPr lang="en-GB"/>
              <a:t>Slide </a:t>
            </a:r>
            <a:fld id="{440F5867-744E-4AA6-B0ED-4C44D2DFBB7B}" type="slidenum">
              <a:rPr lang="en-GB" smtClean="0"/>
              <a:pPr/>
              <a:t>52</a:t>
            </a:fld>
            <a:endParaRPr lang="en-GB" dirty="0"/>
          </a:p>
        </p:txBody>
      </p:sp>
      <p:sp>
        <p:nvSpPr>
          <p:cNvPr id="9" name="Date Placeholder 8">
            <a:extLst>
              <a:ext uri="{FF2B5EF4-FFF2-40B4-BE49-F238E27FC236}">
                <a16:creationId xmlns:a16="http://schemas.microsoft.com/office/drawing/2014/main" id="{A9B4D0E6-A470-4C10-AC52-D8C82211C004}"/>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6685073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8D8AF-5272-4704-BC04-8480073AF230}"/>
              </a:ext>
            </a:extLst>
          </p:cNvPr>
          <p:cNvSpPr>
            <a:spLocks noGrp="1"/>
          </p:cNvSpPr>
          <p:nvPr>
            <p:ph type="title"/>
          </p:nvPr>
        </p:nvSpPr>
        <p:spPr/>
        <p:txBody>
          <a:bodyPr/>
          <a:lstStyle/>
          <a:p>
            <a:r>
              <a:rPr lang="en-US" dirty="0"/>
              <a:t>Recent publications</a:t>
            </a:r>
          </a:p>
        </p:txBody>
      </p:sp>
      <p:sp>
        <p:nvSpPr>
          <p:cNvPr id="3" name="Content Placeholder 2">
            <a:extLst>
              <a:ext uri="{FF2B5EF4-FFF2-40B4-BE49-F238E27FC236}">
                <a16:creationId xmlns:a16="http://schemas.microsoft.com/office/drawing/2014/main" id="{8EA4A555-5D1F-4FFE-A1C4-CB82438539E4}"/>
              </a:ext>
            </a:extLst>
          </p:cNvPr>
          <p:cNvSpPr>
            <a:spLocks noGrp="1"/>
          </p:cNvSpPr>
          <p:nvPr>
            <p:ph idx="1"/>
          </p:nvPr>
        </p:nvSpPr>
        <p:spPr/>
        <p:txBody>
          <a:bodyPr/>
          <a:lstStyle/>
          <a:p>
            <a:pPr>
              <a:buFont typeface="Arial" panose="020B0604020202020204" pitchFamily="34" charset="0"/>
              <a:buChar char="•"/>
            </a:pPr>
            <a:r>
              <a:rPr lang="en-US" sz="2000" dirty="0">
                <a:solidFill>
                  <a:srgbClr val="0070C0"/>
                </a:solidFill>
                <a:hlinkClick r:id="rId2">
                  <a:extLst>
                    <a:ext uri="{A12FA001-AC4F-418D-AE19-62706E023703}">
                      <ahyp:hlinkClr xmlns:ahyp="http://schemas.microsoft.com/office/drawing/2018/hyperlinkcolor" val="tx"/>
                    </a:ext>
                  </a:extLst>
                </a:hlinkClick>
              </a:rPr>
              <a:t>Wi-Fi Alliance® and Faculty of Medicine </a:t>
            </a:r>
            <a:r>
              <a:rPr lang="en-US" sz="2000" dirty="0" err="1">
                <a:solidFill>
                  <a:srgbClr val="0070C0"/>
                </a:solidFill>
                <a:hlinkClick r:id="rId2">
                  <a:extLst>
                    <a:ext uri="{A12FA001-AC4F-418D-AE19-62706E023703}">
                      <ahyp:hlinkClr xmlns:ahyp="http://schemas.microsoft.com/office/drawing/2018/hyperlinkcolor" val="tx"/>
                    </a:ext>
                  </a:extLst>
                </a:hlinkClick>
              </a:rPr>
              <a:t>Ramathibodi</a:t>
            </a:r>
            <a:r>
              <a:rPr lang="en-US" sz="2000" dirty="0">
                <a:solidFill>
                  <a:srgbClr val="0070C0"/>
                </a:solidFill>
                <a:hlinkClick r:id="rId2">
                  <a:extLst>
                    <a:ext uri="{A12FA001-AC4F-418D-AE19-62706E023703}">
                      <ahyp:hlinkClr xmlns:ahyp="http://schemas.microsoft.com/office/drawing/2018/hyperlinkcolor" val="tx"/>
                    </a:ext>
                  </a:extLst>
                </a:hlinkClick>
              </a:rPr>
              <a:t> Hospital drive 6 GHz Wi-Fi® innovation in Thailand</a:t>
            </a:r>
            <a:endParaRPr lang="en-US" sz="2000" dirty="0">
              <a:solidFill>
                <a:srgbClr val="0070C0"/>
              </a:solidFill>
            </a:endParaRPr>
          </a:p>
          <a:p>
            <a:pPr>
              <a:buFont typeface="Arial" panose="020B0604020202020204" pitchFamily="34" charset="0"/>
              <a:buChar char="•"/>
            </a:pPr>
            <a:r>
              <a:rPr lang="en-US" sz="2000" dirty="0">
                <a:solidFill>
                  <a:srgbClr val="0070C0"/>
                </a:solidFill>
                <a:hlinkClick r:id="rId3">
                  <a:extLst>
                    <a:ext uri="{A12FA001-AC4F-418D-AE19-62706E023703}">
                      <ahyp:hlinkClr xmlns:ahyp="http://schemas.microsoft.com/office/drawing/2018/hyperlinkcolor" val="tx"/>
                    </a:ext>
                  </a:extLst>
                </a:hlinkClick>
              </a:rPr>
              <a:t>Propelling innovation: 6 GHz and AFC drive advancements in outdoor Wi-Fi® deployments</a:t>
            </a:r>
            <a:endParaRPr lang="en-US" sz="2000" dirty="0">
              <a:solidFill>
                <a:srgbClr val="0070C0"/>
              </a:solidFill>
            </a:endParaRPr>
          </a:p>
          <a:p>
            <a:pPr>
              <a:buFont typeface="Arial" panose="020B0604020202020204" pitchFamily="34" charset="0"/>
              <a:buChar char="•"/>
            </a:pPr>
            <a:r>
              <a:rPr lang="en-US" sz="2000" dirty="0">
                <a:solidFill>
                  <a:srgbClr val="0070C0"/>
                </a:solidFill>
              </a:rPr>
              <a:t>Podcasts: </a:t>
            </a:r>
          </a:p>
          <a:p>
            <a:pPr lvl="1">
              <a:buFont typeface="Arial" panose="020B0604020202020204" pitchFamily="34" charset="0"/>
              <a:buChar char="•"/>
            </a:pPr>
            <a:r>
              <a:rPr lang="en-US" b="1" dirty="0">
                <a:solidFill>
                  <a:srgbClr val="0070C0"/>
                </a:solidFill>
                <a:cs typeface="+mn-cs"/>
                <a:hlinkClick r:id="rId4">
                  <a:extLst>
                    <a:ext uri="{A12FA001-AC4F-418D-AE19-62706E023703}">
                      <ahyp:hlinkClr xmlns:ahyp="http://schemas.microsoft.com/office/drawing/2018/hyperlinkcolor" val="tx"/>
                    </a:ext>
                  </a:extLst>
                </a:hlinkClick>
              </a:rPr>
              <a:t>Episode 72: Wi-Fi® brings connection to communities with Curtis Hill of Open Broadband</a:t>
            </a:r>
            <a:endParaRPr lang="en-US" b="1" dirty="0">
              <a:solidFill>
                <a:srgbClr val="0070C0"/>
              </a:solidFill>
              <a:cs typeface="+mn-cs"/>
            </a:endParaRPr>
          </a:p>
          <a:p>
            <a:pPr lvl="1">
              <a:buFont typeface="Arial" panose="020B0604020202020204" pitchFamily="34" charset="0"/>
              <a:buChar char="•"/>
            </a:pPr>
            <a:r>
              <a:rPr lang="en-US" b="1" dirty="0">
                <a:solidFill>
                  <a:srgbClr val="0070C0"/>
                </a:solidFill>
                <a:cs typeface="+mn-cs"/>
                <a:hlinkClick r:id="rId5">
                  <a:extLst>
                    <a:ext uri="{A12FA001-AC4F-418D-AE19-62706E023703}">
                      <ahyp:hlinkClr xmlns:ahyp="http://schemas.microsoft.com/office/drawing/2018/hyperlinkcolor" val="tx"/>
                    </a:ext>
                  </a:extLst>
                </a:hlinkClick>
              </a:rPr>
              <a:t>Episode 71: 6 GHz Wi-Fi® and AFC improves connectivity for all with </a:t>
            </a:r>
            <a:r>
              <a:rPr lang="en-US" b="1" dirty="0" err="1">
                <a:solidFill>
                  <a:srgbClr val="0070C0"/>
                </a:solidFill>
                <a:cs typeface="+mn-cs"/>
                <a:hlinkClick r:id="rId5">
                  <a:extLst>
                    <a:ext uri="{A12FA001-AC4F-418D-AE19-62706E023703}">
                      <ahyp:hlinkClr xmlns:ahyp="http://schemas.microsoft.com/office/drawing/2018/hyperlinkcolor" val="tx"/>
                    </a:ext>
                  </a:extLst>
                </a:hlinkClick>
              </a:rPr>
              <a:t>Jussi</a:t>
            </a:r>
            <a:r>
              <a:rPr lang="en-US" b="1" dirty="0">
                <a:solidFill>
                  <a:srgbClr val="0070C0"/>
                </a:solidFill>
                <a:cs typeface="+mn-cs"/>
                <a:hlinkClick r:id="rId5">
                  <a:extLst>
                    <a:ext uri="{A12FA001-AC4F-418D-AE19-62706E023703}">
                      <ahyp:hlinkClr xmlns:ahyp="http://schemas.microsoft.com/office/drawing/2018/hyperlinkcolor" val="tx"/>
                    </a:ext>
                  </a:extLst>
                </a:hlinkClick>
              </a:rPr>
              <a:t> </a:t>
            </a:r>
            <a:r>
              <a:rPr lang="en-US" b="1" dirty="0" err="1">
                <a:solidFill>
                  <a:srgbClr val="0070C0"/>
                </a:solidFill>
                <a:cs typeface="+mn-cs"/>
                <a:hlinkClick r:id="rId5">
                  <a:extLst>
                    <a:ext uri="{A12FA001-AC4F-418D-AE19-62706E023703}">
                      <ahyp:hlinkClr xmlns:ahyp="http://schemas.microsoft.com/office/drawing/2018/hyperlinkcolor" val="tx"/>
                    </a:ext>
                  </a:extLst>
                </a:hlinkClick>
              </a:rPr>
              <a:t>Kiviniemi</a:t>
            </a:r>
            <a:r>
              <a:rPr lang="en-US" b="1" dirty="0">
                <a:solidFill>
                  <a:srgbClr val="0070C0"/>
                </a:solidFill>
                <a:cs typeface="+mn-cs"/>
                <a:hlinkClick r:id="rId5">
                  <a:extLst>
                    <a:ext uri="{A12FA001-AC4F-418D-AE19-62706E023703}">
                      <ahyp:hlinkClr xmlns:ahyp="http://schemas.microsoft.com/office/drawing/2018/hyperlinkcolor" val="tx"/>
                    </a:ext>
                  </a:extLst>
                </a:hlinkClick>
              </a:rPr>
              <a:t> of Hamina Wireless</a:t>
            </a:r>
            <a:endParaRPr lang="en-US" b="1" dirty="0">
              <a:solidFill>
                <a:srgbClr val="0070C0"/>
              </a:solidFill>
              <a:cs typeface="+mn-cs"/>
            </a:endParaRPr>
          </a:p>
        </p:txBody>
      </p:sp>
      <p:sp>
        <p:nvSpPr>
          <p:cNvPr id="4" name="Footer Placeholder 3">
            <a:extLst>
              <a:ext uri="{FF2B5EF4-FFF2-40B4-BE49-F238E27FC236}">
                <a16:creationId xmlns:a16="http://schemas.microsoft.com/office/drawing/2014/main" id="{342F035D-1FDA-4DC3-BDC1-C8698A45C1A5}"/>
              </a:ext>
            </a:extLst>
          </p:cNvPr>
          <p:cNvSpPr>
            <a:spLocks noGrp="1"/>
          </p:cNvSpPr>
          <p:nvPr>
            <p:ph type="ftr" idx="14"/>
          </p:nvPr>
        </p:nvSpPr>
        <p:spPr/>
        <p:txBody>
          <a:bodyPr/>
          <a:lstStyle/>
          <a:p>
            <a:r>
              <a:rPr lang="en-GB"/>
              <a:t>Srinivas Kandala, Samsung</a:t>
            </a:r>
            <a:endParaRPr lang="en-GB" dirty="0"/>
          </a:p>
        </p:txBody>
      </p:sp>
      <p:sp>
        <p:nvSpPr>
          <p:cNvPr id="8" name="Slide Number Placeholder 7">
            <a:extLst>
              <a:ext uri="{FF2B5EF4-FFF2-40B4-BE49-F238E27FC236}">
                <a16:creationId xmlns:a16="http://schemas.microsoft.com/office/drawing/2014/main" id="{5DF32BAA-5446-4720-BBBC-B35336D0DA60}"/>
              </a:ext>
            </a:extLst>
          </p:cNvPr>
          <p:cNvSpPr>
            <a:spLocks noGrp="1"/>
          </p:cNvSpPr>
          <p:nvPr>
            <p:ph type="sldNum" idx="12"/>
          </p:nvPr>
        </p:nvSpPr>
        <p:spPr/>
        <p:txBody>
          <a:bodyPr/>
          <a:lstStyle/>
          <a:p>
            <a:r>
              <a:rPr lang="en-GB"/>
              <a:t>Slide </a:t>
            </a:r>
            <a:fld id="{440F5867-744E-4AA6-B0ED-4C44D2DFBB7B}" type="slidenum">
              <a:rPr lang="en-GB" smtClean="0"/>
              <a:pPr/>
              <a:t>53</a:t>
            </a:fld>
            <a:endParaRPr lang="en-GB" dirty="0"/>
          </a:p>
        </p:txBody>
      </p:sp>
      <p:sp>
        <p:nvSpPr>
          <p:cNvPr id="9" name="Date Placeholder 8">
            <a:extLst>
              <a:ext uri="{FF2B5EF4-FFF2-40B4-BE49-F238E27FC236}">
                <a16:creationId xmlns:a16="http://schemas.microsoft.com/office/drawing/2014/main" id="{9E8E2372-41CA-46C4-B22F-0775284A5DB4}"/>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11668822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Further information</a:t>
            </a:r>
            <a:endParaRPr lang="en-GB" dirty="0"/>
          </a:p>
        </p:txBody>
      </p:sp>
      <p:sp>
        <p:nvSpPr>
          <p:cNvPr id="2" name="Content Placeholder 1"/>
          <p:cNvSpPr>
            <a:spLocks noGrp="1"/>
          </p:cNvSpPr>
          <p:nvPr>
            <p:ph idx="1"/>
          </p:nvPr>
        </p:nvSpPr>
        <p:spPr/>
        <p:txBody>
          <a:bodyPr/>
          <a:lstStyle/>
          <a:p>
            <a:pPr>
              <a:buFont typeface="Arial" panose="020B0604020202020204" pitchFamily="34" charset="0"/>
              <a:buChar char="•"/>
            </a:pPr>
            <a:r>
              <a:rPr lang="en-US" dirty="0"/>
              <a:t>For more information on current areas of work, see </a:t>
            </a:r>
            <a:r>
              <a:rPr lang="en-US" dirty="0">
                <a:solidFill>
                  <a:schemeClr val="tx1"/>
                </a:solidFill>
                <a:hlinkClick r:id="rId3">
                  <a:extLst>
                    <a:ext uri="{A12FA001-AC4F-418D-AE19-62706E023703}">
                      <ahyp:hlinkClr xmlns:ahyp="http://schemas.microsoft.com/office/drawing/2018/hyperlinkcolor" val="tx"/>
                    </a:ext>
                  </a:extLst>
                </a:hlinkClick>
              </a:rPr>
              <a:t>http://www.wi-fi.org/who-we-are/current-work-areas</a:t>
            </a:r>
            <a:r>
              <a:rPr lang="en-US" dirty="0">
                <a:solidFill>
                  <a:schemeClr val="tx1"/>
                </a:solidFill>
              </a:rPr>
              <a:t> </a:t>
            </a:r>
          </a:p>
          <a:p>
            <a:pPr>
              <a:buFont typeface="Arial" panose="020B0604020202020204" pitchFamily="34" charset="0"/>
              <a:buChar char="•"/>
            </a:pPr>
            <a:endParaRPr lang="en-US" dirty="0"/>
          </a:p>
          <a:p>
            <a:pPr>
              <a:buFont typeface="Arial" panose="020B0604020202020204" pitchFamily="34" charset="0"/>
              <a:buChar char="•"/>
            </a:pPr>
            <a:r>
              <a:rPr lang="en-US" dirty="0"/>
              <a:t>If these sound like </a:t>
            </a:r>
            <a:r>
              <a:rPr lang="en-US" dirty="0">
                <a:solidFill>
                  <a:schemeClr val="tx1"/>
                </a:solidFill>
              </a:rPr>
              <a:t>interesting topics, please plan to sign up and participate</a:t>
            </a:r>
          </a:p>
          <a:p>
            <a:pPr>
              <a:buFont typeface="Arial" panose="020B0604020202020204" pitchFamily="34" charset="0"/>
              <a:buChar char="•"/>
            </a:pPr>
            <a:endParaRPr lang="en-US" dirty="0">
              <a:solidFill>
                <a:schemeClr val="tx1"/>
              </a:solidFill>
            </a:endParaRPr>
          </a:p>
          <a:p>
            <a:pPr>
              <a:buFont typeface="Arial" panose="020B0604020202020204" pitchFamily="34" charset="0"/>
              <a:buChar char="•"/>
            </a:pPr>
            <a:r>
              <a:rPr lang="en-US" dirty="0">
                <a:solidFill>
                  <a:schemeClr val="tx1"/>
                </a:solidFill>
              </a:rPr>
              <a:t>Further general information at </a:t>
            </a:r>
            <a:r>
              <a:rPr lang="en-US" dirty="0">
                <a:solidFill>
                  <a:schemeClr val="tx1"/>
                </a:solidFill>
                <a:hlinkClick r:id="rId4">
                  <a:extLst>
                    <a:ext uri="{A12FA001-AC4F-418D-AE19-62706E023703}">
                      <ahyp:hlinkClr xmlns:ahyp="http://schemas.microsoft.com/office/drawing/2018/hyperlinkcolor" val="tx"/>
                    </a:ext>
                  </a:extLst>
                </a:hlinkClick>
              </a:rPr>
              <a:t>http://www.wi-fi.org/</a:t>
            </a:r>
            <a:r>
              <a:rPr lang="en-US" dirty="0">
                <a:solidFill>
                  <a:schemeClr val="tx1"/>
                </a:solidFill>
              </a:rPr>
              <a:t> </a:t>
            </a:r>
          </a:p>
          <a:p>
            <a:pPr marL="0" indent="0"/>
            <a:endParaRPr lang="en-GB" dirty="0"/>
          </a:p>
        </p:txBody>
      </p:sp>
      <p:sp>
        <p:nvSpPr>
          <p:cNvPr id="6" name="Footer Placeholder 5">
            <a:extLst>
              <a:ext uri="{FF2B5EF4-FFF2-40B4-BE49-F238E27FC236}">
                <a16:creationId xmlns:a16="http://schemas.microsoft.com/office/drawing/2014/main" id="{2B8BB4EE-5468-4CA3-BFCF-0C71DB8AFEFB}"/>
              </a:ext>
            </a:extLst>
          </p:cNvPr>
          <p:cNvSpPr>
            <a:spLocks noGrp="1"/>
          </p:cNvSpPr>
          <p:nvPr>
            <p:ph type="ftr" idx="14"/>
          </p:nvPr>
        </p:nvSpPr>
        <p:spPr/>
        <p:txBody>
          <a:bodyPr/>
          <a:lstStyle/>
          <a:p>
            <a:r>
              <a:rPr lang="en-GB"/>
              <a:t>Srinivas Kandala, Samsung</a:t>
            </a:r>
            <a:endParaRPr lang="en-GB" dirty="0"/>
          </a:p>
        </p:txBody>
      </p:sp>
      <p:sp>
        <p:nvSpPr>
          <p:cNvPr id="7" name="Slide Number Placeholder 6">
            <a:extLst>
              <a:ext uri="{FF2B5EF4-FFF2-40B4-BE49-F238E27FC236}">
                <a16:creationId xmlns:a16="http://schemas.microsoft.com/office/drawing/2014/main" id="{D85DA9A2-C7CC-4B9D-A079-23B6C1821D8F}"/>
              </a:ext>
            </a:extLst>
          </p:cNvPr>
          <p:cNvSpPr>
            <a:spLocks noGrp="1"/>
          </p:cNvSpPr>
          <p:nvPr>
            <p:ph type="sldNum" idx="12"/>
          </p:nvPr>
        </p:nvSpPr>
        <p:spPr/>
        <p:txBody>
          <a:bodyPr/>
          <a:lstStyle/>
          <a:p>
            <a:r>
              <a:rPr lang="en-GB"/>
              <a:t>Slide </a:t>
            </a:r>
            <a:fld id="{440F5867-744E-4AA6-B0ED-4C44D2DFBB7B}" type="slidenum">
              <a:rPr lang="en-GB" smtClean="0"/>
              <a:pPr/>
              <a:t>54</a:t>
            </a:fld>
            <a:endParaRPr lang="en-GB" dirty="0"/>
          </a:p>
        </p:txBody>
      </p:sp>
      <p:sp>
        <p:nvSpPr>
          <p:cNvPr id="8" name="Date Placeholder 7">
            <a:extLst>
              <a:ext uri="{FF2B5EF4-FFF2-40B4-BE49-F238E27FC236}">
                <a16:creationId xmlns:a16="http://schemas.microsoft.com/office/drawing/2014/main" id="{4AB70A1C-B62C-406D-9031-5D51999AC673}"/>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13352179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xfrm>
            <a:off x="2209800" y="685800"/>
            <a:ext cx="7772400" cy="1066800"/>
          </a:xfrm>
          <a:noFill/>
        </p:spPr>
        <p:txBody>
          <a:bodyPr/>
          <a:lstStyle/>
          <a:p>
            <a:r>
              <a:rPr lang="en-GB" altLang="en-US" dirty="0"/>
              <a:t>Wireless Broadband Alliance (WBA) Liaison Report – January 2025</a:t>
            </a:r>
          </a:p>
        </p:txBody>
      </p:sp>
      <p:sp>
        <p:nvSpPr>
          <p:cNvPr id="4102" name="Rectangle 4"/>
          <p:cNvSpPr>
            <a:spLocks noGrp="1" noChangeArrowheads="1"/>
          </p:cNvSpPr>
          <p:nvPr>
            <p:ph type="body" idx="1"/>
          </p:nvPr>
        </p:nvSpPr>
        <p:spPr>
          <a:xfrm>
            <a:off x="2111032" y="2001525"/>
            <a:ext cx="7772400" cy="381000"/>
          </a:xfrm>
          <a:noFill/>
        </p:spPr>
        <p:txBody>
          <a:bodyPr/>
          <a:lstStyle/>
          <a:p>
            <a:pPr algn="ctr">
              <a:buFontTx/>
              <a:buNone/>
            </a:pPr>
            <a:r>
              <a:rPr lang="en-GB" altLang="en-US" sz="2000" dirty="0"/>
              <a:t>Date:</a:t>
            </a:r>
            <a:r>
              <a:rPr lang="en-GB" altLang="en-US" sz="2000" b="0" dirty="0"/>
              <a:t> 2025-01-15</a:t>
            </a:r>
          </a:p>
        </p:txBody>
      </p:sp>
      <p:sp>
        <p:nvSpPr>
          <p:cNvPr id="4104" name="Rectangle 6"/>
          <p:cNvSpPr>
            <a:spLocks noChangeArrowheads="1"/>
          </p:cNvSpPr>
          <p:nvPr/>
        </p:nvSpPr>
        <p:spPr bwMode="auto">
          <a:xfrm>
            <a:off x="2057400" y="2636912"/>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dirty="0"/>
              <a:t>Authors:</a:t>
            </a:r>
            <a:endParaRPr lang="en-GB" altLang="en-US" sz="2000" b="0" dirty="0"/>
          </a:p>
        </p:txBody>
      </p:sp>
      <p:graphicFrame>
        <p:nvGraphicFramePr>
          <p:cNvPr id="2" name="Table 2">
            <a:extLst>
              <a:ext uri="{FF2B5EF4-FFF2-40B4-BE49-F238E27FC236}">
                <a16:creationId xmlns:a16="http://schemas.microsoft.com/office/drawing/2014/main" id="{DFE3B203-39B5-4261-AEA3-1A957979E2FF}"/>
              </a:ext>
            </a:extLst>
          </p:cNvPr>
          <p:cNvGraphicFramePr>
            <a:graphicFrameLocks noGrp="1"/>
          </p:cNvGraphicFramePr>
          <p:nvPr>
            <p:extLst>
              <p:ext uri="{D42A27DB-BD31-4B8C-83A1-F6EECF244321}">
                <p14:modId xmlns:p14="http://schemas.microsoft.com/office/powerpoint/2010/main" val="3458383024"/>
              </p:ext>
            </p:extLst>
          </p:nvPr>
        </p:nvGraphicFramePr>
        <p:xfrm>
          <a:off x="2088679" y="3144525"/>
          <a:ext cx="7748590" cy="741680"/>
        </p:xfrm>
        <a:graphic>
          <a:graphicData uri="http://schemas.openxmlformats.org/drawingml/2006/table">
            <a:tbl>
              <a:tblPr firstRow="1" bandRow="1">
                <a:tableStyleId>{5940675A-B579-460E-94D1-54222C63F5DA}</a:tableStyleId>
              </a:tblPr>
              <a:tblGrid>
                <a:gridCol w="1991097">
                  <a:extLst>
                    <a:ext uri="{9D8B030D-6E8A-4147-A177-3AD203B41FA5}">
                      <a16:colId xmlns:a16="http://schemas.microsoft.com/office/drawing/2014/main" val="886369074"/>
                    </a:ext>
                  </a:extLst>
                </a:gridCol>
                <a:gridCol w="1152128">
                  <a:extLst>
                    <a:ext uri="{9D8B030D-6E8A-4147-A177-3AD203B41FA5}">
                      <a16:colId xmlns:a16="http://schemas.microsoft.com/office/drawing/2014/main" val="3001105605"/>
                    </a:ext>
                  </a:extLst>
                </a:gridCol>
                <a:gridCol w="1008112">
                  <a:extLst>
                    <a:ext uri="{9D8B030D-6E8A-4147-A177-3AD203B41FA5}">
                      <a16:colId xmlns:a16="http://schemas.microsoft.com/office/drawing/2014/main" val="986167142"/>
                    </a:ext>
                  </a:extLst>
                </a:gridCol>
                <a:gridCol w="864096">
                  <a:extLst>
                    <a:ext uri="{9D8B030D-6E8A-4147-A177-3AD203B41FA5}">
                      <a16:colId xmlns:a16="http://schemas.microsoft.com/office/drawing/2014/main" val="984206515"/>
                    </a:ext>
                  </a:extLst>
                </a:gridCol>
                <a:gridCol w="2733157">
                  <a:extLst>
                    <a:ext uri="{9D8B030D-6E8A-4147-A177-3AD203B41FA5}">
                      <a16:colId xmlns:a16="http://schemas.microsoft.com/office/drawing/2014/main" val="785055820"/>
                    </a:ext>
                  </a:extLst>
                </a:gridCol>
              </a:tblGrid>
              <a:tr h="370840">
                <a:tc>
                  <a:txBody>
                    <a:bodyPr/>
                    <a:lstStyle/>
                    <a:p>
                      <a:r>
                        <a:rPr lang="en-US" b="1" dirty="0"/>
                        <a:t>Name</a:t>
                      </a:r>
                    </a:p>
                  </a:txBody>
                  <a:tcPr/>
                </a:tc>
                <a:tc>
                  <a:txBody>
                    <a:bodyPr/>
                    <a:lstStyle/>
                    <a:p>
                      <a:r>
                        <a:rPr lang="en-US" b="1" dirty="0"/>
                        <a:t>Company</a:t>
                      </a:r>
                    </a:p>
                  </a:txBody>
                  <a:tcPr/>
                </a:tc>
                <a:tc>
                  <a:txBody>
                    <a:bodyPr/>
                    <a:lstStyle/>
                    <a:p>
                      <a:r>
                        <a:rPr lang="en-US" b="1" dirty="0"/>
                        <a:t>Address</a:t>
                      </a:r>
                    </a:p>
                  </a:txBody>
                  <a:tcPr/>
                </a:tc>
                <a:tc>
                  <a:txBody>
                    <a:bodyPr/>
                    <a:lstStyle/>
                    <a:p>
                      <a:r>
                        <a:rPr lang="en-US" b="1" dirty="0"/>
                        <a:t>Phone</a:t>
                      </a:r>
                    </a:p>
                  </a:txBody>
                  <a:tcPr/>
                </a:tc>
                <a:tc>
                  <a:txBody>
                    <a:bodyPr/>
                    <a:lstStyle/>
                    <a:p>
                      <a:r>
                        <a:rPr lang="en-US" b="1" dirty="0"/>
                        <a:t>Email</a:t>
                      </a:r>
                    </a:p>
                  </a:txBody>
                  <a:tcPr/>
                </a:tc>
                <a:extLst>
                  <a:ext uri="{0D108BD9-81ED-4DB2-BD59-A6C34878D82A}">
                    <a16:rowId xmlns:a16="http://schemas.microsoft.com/office/drawing/2014/main" val="2890813704"/>
                  </a:ext>
                </a:extLst>
              </a:tr>
              <a:tr h="370840">
                <a:tc>
                  <a:txBody>
                    <a:bodyPr/>
                    <a:lstStyle/>
                    <a:p>
                      <a:r>
                        <a:rPr lang="en-US" dirty="0"/>
                        <a:t>Necati Canpolat</a:t>
                      </a:r>
                    </a:p>
                  </a:txBody>
                  <a:tcPr/>
                </a:tc>
                <a:tc>
                  <a:txBody>
                    <a:bodyPr/>
                    <a:lstStyle/>
                    <a:p>
                      <a:r>
                        <a:rPr lang="en-US" dirty="0"/>
                        <a:t>Intel</a:t>
                      </a:r>
                    </a:p>
                  </a:txBody>
                  <a:tcPr/>
                </a:tc>
                <a:tc>
                  <a:txBody>
                    <a:bodyPr/>
                    <a:lstStyle/>
                    <a:p>
                      <a:endParaRPr lang="en-US" dirty="0"/>
                    </a:p>
                  </a:txBody>
                  <a:tcPr/>
                </a:tc>
                <a:tc>
                  <a:txBody>
                    <a:bodyPr/>
                    <a:lstStyle/>
                    <a:p>
                      <a:endParaRPr lang="en-US" dirty="0"/>
                    </a:p>
                  </a:txBody>
                  <a:tcPr/>
                </a:tc>
                <a:tc>
                  <a:txBody>
                    <a:bodyPr/>
                    <a:lstStyle/>
                    <a:p>
                      <a:r>
                        <a:rPr lang="en-US" dirty="0"/>
                        <a:t>necati.canpolat@intel.com</a:t>
                      </a:r>
                    </a:p>
                  </a:txBody>
                  <a:tcPr/>
                </a:tc>
                <a:extLst>
                  <a:ext uri="{0D108BD9-81ED-4DB2-BD59-A6C34878D82A}">
                    <a16:rowId xmlns:a16="http://schemas.microsoft.com/office/drawing/2014/main" val="963518359"/>
                  </a:ext>
                </a:extLst>
              </a:tr>
            </a:tbl>
          </a:graphicData>
        </a:graphic>
      </p:graphicFrame>
      <p:sp>
        <p:nvSpPr>
          <p:cNvPr id="3" name="Footer Placeholder 2">
            <a:extLst>
              <a:ext uri="{FF2B5EF4-FFF2-40B4-BE49-F238E27FC236}">
                <a16:creationId xmlns:a16="http://schemas.microsoft.com/office/drawing/2014/main" id="{8CB4BD51-E7CA-472E-A76C-9B9469787907}"/>
              </a:ext>
            </a:extLst>
          </p:cNvPr>
          <p:cNvSpPr>
            <a:spLocks noGrp="1"/>
          </p:cNvSpPr>
          <p:nvPr>
            <p:ph type="ftr" idx="14"/>
          </p:nvPr>
        </p:nvSpPr>
        <p:spPr/>
        <p:txBody>
          <a:bodyPr/>
          <a:lstStyle/>
          <a:p>
            <a:r>
              <a:rPr lang="en-GB"/>
              <a:t>Necati Canpolat, Intel</a:t>
            </a:r>
            <a:endParaRPr lang="en-GB" dirty="0"/>
          </a:p>
        </p:txBody>
      </p:sp>
      <p:sp>
        <p:nvSpPr>
          <p:cNvPr id="4" name="Slide Number Placeholder 3">
            <a:extLst>
              <a:ext uri="{FF2B5EF4-FFF2-40B4-BE49-F238E27FC236}">
                <a16:creationId xmlns:a16="http://schemas.microsoft.com/office/drawing/2014/main" id="{EA064B2B-B447-47CE-A63E-666367CAC1C8}"/>
              </a:ext>
            </a:extLst>
          </p:cNvPr>
          <p:cNvSpPr>
            <a:spLocks noGrp="1"/>
          </p:cNvSpPr>
          <p:nvPr>
            <p:ph type="sldNum" idx="12"/>
          </p:nvPr>
        </p:nvSpPr>
        <p:spPr/>
        <p:txBody>
          <a:bodyPr/>
          <a:lstStyle/>
          <a:p>
            <a:r>
              <a:rPr lang="en-GB"/>
              <a:t>Slide </a:t>
            </a:r>
            <a:fld id="{440F5867-744E-4AA6-B0ED-4C44D2DFBB7B}" type="slidenum">
              <a:rPr lang="en-GB" smtClean="0"/>
              <a:pPr/>
              <a:t>55</a:t>
            </a:fld>
            <a:endParaRPr lang="en-GB" dirty="0"/>
          </a:p>
        </p:txBody>
      </p:sp>
      <p:sp>
        <p:nvSpPr>
          <p:cNvPr id="5" name="Date Placeholder 4">
            <a:extLst>
              <a:ext uri="{FF2B5EF4-FFF2-40B4-BE49-F238E27FC236}">
                <a16:creationId xmlns:a16="http://schemas.microsoft.com/office/drawing/2014/main" id="{FAE788A8-591D-44C4-A505-BE2B9ABC2C32}"/>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28592712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23BBD-B6B8-DA57-6289-6A180C96DEA8}"/>
              </a:ext>
            </a:extLst>
          </p:cNvPr>
          <p:cNvSpPr>
            <a:spLocks noGrp="1"/>
          </p:cNvSpPr>
          <p:nvPr>
            <p:ph type="title"/>
          </p:nvPr>
        </p:nvSpPr>
        <p:spPr>
          <a:xfrm>
            <a:off x="2208213" y="685800"/>
            <a:ext cx="7773987" cy="1066800"/>
          </a:xfrm>
        </p:spPr>
        <p:txBody>
          <a:bodyPr/>
          <a:lstStyle/>
          <a:p>
            <a:pPr algn="l"/>
            <a:r>
              <a:rPr lang="en-US" dirty="0"/>
              <a:t>Wireless Broadband Alliance (WBA)</a:t>
            </a:r>
          </a:p>
        </p:txBody>
      </p:sp>
      <p:sp>
        <p:nvSpPr>
          <p:cNvPr id="3" name="Content Placeholder 2">
            <a:extLst>
              <a:ext uri="{FF2B5EF4-FFF2-40B4-BE49-F238E27FC236}">
                <a16:creationId xmlns:a16="http://schemas.microsoft.com/office/drawing/2014/main" id="{DAAAF6B6-CE19-2FCA-AC05-6A11DCA48004}"/>
              </a:ext>
            </a:extLst>
          </p:cNvPr>
          <p:cNvSpPr>
            <a:spLocks noGrp="1"/>
          </p:cNvSpPr>
          <p:nvPr>
            <p:ph idx="1"/>
          </p:nvPr>
        </p:nvSpPr>
        <p:spPr>
          <a:xfrm>
            <a:off x="1991544" y="1981200"/>
            <a:ext cx="8352928" cy="4114800"/>
          </a:xfrm>
        </p:spPr>
        <p:txBody>
          <a:bodyPr/>
          <a:lstStyle/>
          <a:p>
            <a:r>
              <a:rPr lang="en-US" b="0" dirty="0"/>
              <a:t>Drives enabling seamless &amp; interoperable Wi-Fi services</a:t>
            </a:r>
          </a:p>
          <a:p>
            <a:r>
              <a:rPr lang="en-US" b="0" dirty="0"/>
              <a:t>Addresses business and technical issues, as well as opportunities in the industry</a:t>
            </a:r>
          </a:p>
          <a:p>
            <a:pPr marL="0" indent="0"/>
            <a:endParaRPr lang="en-US" dirty="0"/>
          </a:p>
          <a:p>
            <a:pPr marL="0" indent="0"/>
            <a:r>
              <a:rPr lang="en-US" dirty="0">
                <a:highlight>
                  <a:srgbClr val="C0C0C0"/>
                </a:highlight>
              </a:rPr>
              <a:t>IEEE 802.11 (std dev)         WFA (cert)       WBA (enablement)  </a:t>
            </a:r>
          </a:p>
          <a:p>
            <a:endParaRPr lang="en-US" b="0" dirty="0"/>
          </a:p>
          <a:p>
            <a:endParaRPr lang="en-US" dirty="0"/>
          </a:p>
        </p:txBody>
      </p:sp>
      <p:sp>
        <p:nvSpPr>
          <p:cNvPr id="7" name="Arrow: Right 6">
            <a:extLst>
              <a:ext uri="{FF2B5EF4-FFF2-40B4-BE49-F238E27FC236}">
                <a16:creationId xmlns:a16="http://schemas.microsoft.com/office/drawing/2014/main" id="{10C60E8B-FD19-063A-C7E4-540CD1220421}"/>
              </a:ext>
            </a:extLst>
          </p:cNvPr>
          <p:cNvSpPr/>
          <p:nvPr/>
        </p:nvSpPr>
        <p:spPr bwMode="auto">
          <a:xfrm>
            <a:off x="5135880" y="3789040"/>
            <a:ext cx="240040" cy="188600"/>
          </a:xfrm>
          <a:prstGeom prst="rightArrow">
            <a:avLst>
              <a:gd name="adj1" fmla="val 50000"/>
              <a:gd name="adj2" fmla="val 50000"/>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a:solidFill>
                <a:schemeClr val="tx1"/>
              </a:solidFill>
              <a:latin typeface="Times New Roman" pitchFamily="18" charset="0"/>
            </a:endParaRPr>
          </a:p>
        </p:txBody>
      </p:sp>
      <p:sp>
        <p:nvSpPr>
          <p:cNvPr id="8" name="Arrow: Right 7">
            <a:extLst>
              <a:ext uri="{FF2B5EF4-FFF2-40B4-BE49-F238E27FC236}">
                <a16:creationId xmlns:a16="http://schemas.microsoft.com/office/drawing/2014/main" id="{27150E45-6708-AA65-BD3D-01A9DE8F029E}"/>
              </a:ext>
            </a:extLst>
          </p:cNvPr>
          <p:cNvSpPr/>
          <p:nvPr/>
        </p:nvSpPr>
        <p:spPr bwMode="auto">
          <a:xfrm>
            <a:off x="7248128" y="3789040"/>
            <a:ext cx="240040" cy="188600"/>
          </a:xfrm>
          <a:prstGeom prst="rightArrow">
            <a:avLst>
              <a:gd name="adj1" fmla="val 50000"/>
              <a:gd name="adj2" fmla="val 50000"/>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a:solidFill>
                <a:schemeClr val="tx1"/>
              </a:solidFill>
              <a:latin typeface="Times New Roman" pitchFamily="18" charset="0"/>
            </a:endParaRPr>
          </a:p>
        </p:txBody>
      </p:sp>
      <p:sp>
        <p:nvSpPr>
          <p:cNvPr id="9" name="Footer Placeholder 8">
            <a:extLst>
              <a:ext uri="{FF2B5EF4-FFF2-40B4-BE49-F238E27FC236}">
                <a16:creationId xmlns:a16="http://schemas.microsoft.com/office/drawing/2014/main" id="{4F7623F9-47AE-413F-8913-83D16284359D}"/>
              </a:ext>
            </a:extLst>
          </p:cNvPr>
          <p:cNvSpPr>
            <a:spLocks noGrp="1"/>
          </p:cNvSpPr>
          <p:nvPr>
            <p:ph type="ftr" idx="14"/>
          </p:nvPr>
        </p:nvSpPr>
        <p:spPr/>
        <p:txBody>
          <a:bodyPr/>
          <a:lstStyle/>
          <a:p>
            <a:r>
              <a:rPr lang="en-GB"/>
              <a:t>Necati Canpolat, Intel</a:t>
            </a:r>
            <a:endParaRPr lang="en-GB" dirty="0"/>
          </a:p>
        </p:txBody>
      </p:sp>
      <p:sp>
        <p:nvSpPr>
          <p:cNvPr id="10" name="Slide Number Placeholder 9">
            <a:extLst>
              <a:ext uri="{FF2B5EF4-FFF2-40B4-BE49-F238E27FC236}">
                <a16:creationId xmlns:a16="http://schemas.microsoft.com/office/drawing/2014/main" id="{B045F747-A8C2-43CD-888B-7EE7FCDFF622}"/>
              </a:ext>
            </a:extLst>
          </p:cNvPr>
          <p:cNvSpPr>
            <a:spLocks noGrp="1"/>
          </p:cNvSpPr>
          <p:nvPr>
            <p:ph type="sldNum" idx="12"/>
          </p:nvPr>
        </p:nvSpPr>
        <p:spPr/>
        <p:txBody>
          <a:bodyPr/>
          <a:lstStyle/>
          <a:p>
            <a:r>
              <a:rPr lang="en-GB"/>
              <a:t>Slide </a:t>
            </a:r>
            <a:fld id="{440F5867-744E-4AA6-B0ED-4C44D2DFBB7B}" type="slidenum">
              <a:rPr lang="en-GB" smtClean="0"/>
              <a:pPr/>
              <a:t>56</a:t>
            </a:fld>
            <a:endParaRPr lang="en-GB" dirty="0"/>
          </a:p>
        </p:txBody>
      </p:sp>
      <p:sp>
        <p:nvSpPr>
          <p:cNvPr id="12" name="Date Placeholder 11">
            <a:extLst>
              <a:ext uri="{FF2B5EF4-FFF2-40B4-BE49-F238E27FC236}">
                <a16:creationId xmlns:a16="http://schemas.microsoft.com/office/drawing/2014/main" id="{0FD634BD-6E58-41F7-95F1-B018C05173E4}"/>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4715582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F46D5-A67F-5940-B781-106E5BD929E6}"/>
              </a:ext>
            </a:extLst>
          </p:cNvPr>
          <p:cNvSpPr>
            <a:spLocks noGrp="1"/>
          </p:cNvSpPr>
          <p:nvPr>
            <p:ph type="title"/>
          </p:nvPr>
        </p:nvSpPr>
        <p:spPr>
          <a:xfrm>
            <a:off x="2209800" y="685800"/>
            <a:ext cx="7772400" cy="1066800"/>
          </a:xfrm>
        </p:spPr>
        <p:txBody>
          <a:bodyPr/>
          <a:lstStyle/>
          <a:p>
            <a:r>
              <a:rPr lang="en-US" dirty="0"/>
              <a:t>WBA Annual Industry Report 2024</a:t>
            </a:r>
          </a:p>
        </p:txBody>
      </p:sp>
      <p:sp>
        <p:nvSpPr>
          <p:cNvPr id="3" name="Content Placeholder 2">
            <a:extLst>
              <a:ext uri="{FF2B5EF4-FFF2-40B4-BE49-F238E27FC236}">
                <a16:creationId xmlns:a16="http://schemas.microsoft.com/office/drawing/2014/main" id="{4D4E8224-80DB-5A2B-333A-C5D8E9219845}"/>
              </a:ext>
            </a:extLst>
          </p:cNvPr>
          <p:cNvSpPr>
            <a:spLocks noGrp="1"/>
          </p:cNvSpPr>
          <p:nvPr>
            <p:ph idx="1"/>
          </p:nvPr>
        </p:nvSpPr>
        <p:spPr>
          <a:xfrm>
            <a:off x="5011134" y="1752600"/>
            <a:ext cx="4966320" cy="3765190"/>
          </a:xfrm>
        </p:spPr>
        <p:txBody>
          <a:bodyPr/>
          <a:lstStyle/>
          <a:p>
            <a:r>
              <a:rPr lang="en-US" b="0" dirty="0"/>
              <a:t>Highlights significant trends and developments in the Wi-Fi and connectivity sector</a:t>
            </a:r>
          </a:p>
          <a:p>
            <a:r>
              <a:rPr lang="en-US" b="0" dirty="0"/>
              <a:t>Based on insights from 200 global industry executives </a:t>
            </a:r>
          </a:p>
          <a:p>
            <a:pPr>
              <a:spcAft>
                <a:spcPts val="1500"/>
              </a:spcAft>
            </a:pPr>
            <a:r>
              <a:rPr lang="en-US" b="0" dirty="0"/>
              <a:t>It is publicly available at: </a:t>
            </a:r>
            <a:r>
              <a:rPr lang="en-US" b="0" dirty="0">
                <a:hlinkClick r:id="rId2"/>
              </a:rPr>
              <a:t>https://wballiance.com/resource/annual-industry-report-2024/</a:t>
            </a:r>
            <a:endParaRPr lang="en-US" b="0" dirty="0"/>
          </a:p>
          <a:p>
            <a:pPr>
              <a:spcAft>
                <a:spcPts val="1500"/>
              </a:spcAft>
            </a:pPr>
            <a:endParaRPr lang="en-US" b="0" dirty="0"/>
          </a:p>
          <a:p>
            <a:pPr>
              <a:spcAft>
                <a:spcPts val="1500"/>
              </a:spcAft>
            </a:pPr>
            <a:endParaRPr lang="en-US" b="0" dirty="0"/>
          </a:p>
        </p:txBody>
      </p:sp>
      <p:pic>
        <p:nvPicPr>
          <p:cNvPr id="8" name="Picture 7" descr="A person holding a device&#10;&#10;Description automatically generated">
            <a:extLst>
              <a:ext uri="{FF2B5EF4-FFF2-40B4-BE49-F238E27FC236}">
                <a16:creationId xmlns:a16="http://schemas.microsoft.com/office/drawing/2014/main" id="{44CA39C7-6AC3-0770-EB9E-47936B7F5E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5561" y="1828800"/>
            <a:ext cx="2641317" cy="3688990"/>
          </a:xfrm>
          <a:prstGeom prst="rect">
            <a:avLst/>
          </a:prstGeom>
        </p:spPr>
      </p:pic>
      <p:sp>
        <p:nvSpPr>
          <p:cNvPr id="4" name="Footer Placeholder 3">
            <a:extLst>
              <a:ext uri="{FF2B5EF4-FFF2-40B4-BE49-F238E27FC236}">
                <a16:creationId xmlns:a16="http://schemas.microsoft.com/office/drawing/2014/main" id="{94E395FC-72DC-4A2A-89C1-BA735B5157A6}"/>
              </a:ext>
            </a:extLst>
          </p:cNvPr>
          <p:cNvSpPr>
            <a:spLocks noGrp="1"/>
          </p:cNvSpPr>
          <p:nvPr>
            <p:ph type="ftr" idx="14"/>
          </p:nvPr>
        </p:nvSpPr>
        <p:spPr/>
        <p:txBody>
          <a:bodyPr/>
          <a:lstStyle/>
          <a:p>
            <a:r>
              <a:rPr lang="en-GB"/>
              <a:t>Necati Canpolat, Intel</a:t>
            </a:r>
            <a:endParaRPr lang="en-GB" dirty="0"/>
          </a:p>
        </p:txBody>
      </p:sp>
      <p:sp>
        <p:nvSpPr>
          <p:cNvPr id="7" name="Slide Number Placeholder 6">
            <a:extLst>
              <a:ext uri="{FF2B5EF4-FFF2-40B4-BE49-F238E27FC236}">
                <a16:creationId xmlns:a16="http://schemas.microsoft.com/office/drawing/2014/main" id="{484258F8-94F6-4BDA-81CD-1FED698495C3}"/>
              </a:ext>
            </a:extLst>
          </p:cNvPr>
          <p:cNvSpPr>
            <a:spLocks noGrp="1"/>
          </p:cNvSpPr>
          <p:nvPr>
            <p:ph type="sldNum" idx="12"/>
          </p:nvPr>
        </p:nvSpPr>
        <p:spPr/>
        <p:txBody>
          <a:bodyPr/>
          <a:lstStyle/>
          <a:p>
            <a:r>
              <a:rPr lang="en-GB"/>
              <a:t>Slide </a:t>
            </a:r>
            <a:fld id="{440F5867-744E-4AA6-B0ED-4C44D2DFBB7B}" type="slidenum">
              <a:rPr lang="en-GB" smtClean="0"/>
              <a:pPr/>
              <a:t>57</a:t>
            </a:fld>
            <a:endParaRPr lang="en-GB" dirty="0"/>
          </a:p>
        </p:txBody>
      </p:sp>
      <p:sp>
        <p:nvSpPr>
          <p:cNvPr id="10" name="Date Placeholder 9">
            <a:extLst>
              <a:ext uri="{FF2B5EF4-FFF2-40B4-BE49-F238E27FC236}">
                <a16:creationId xmlns:a16="http://schemas.microsoft.com/office/drawing/2014/main" id="{F2622547-C870-47A9-B51D-E2603C0D5140}"/>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27198747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51211-4767-1F09-D3A7-12493BAE4414}"/>
              </a:ext>
            </a:extLst>
          </p:cNvPr>
          <p:cNvSpPr>
            <a:spLocks noGrp="1"/>
          </p:cNvSpPr>
          <p:nvPr>
            <p:ph type="title"/>
          </p:nvPr>
        </p:nvSpPr>
        <p:spPr>
          <a:xfrm>
            <a:off x="1847528" y="685800"/>
            <a:ext cx="8568952" cy="1066800"/>
          </a:xfrm>
        </p:spPr>
        <p:txBody>
          <a:bodyPr/>
          <a:lstStyle/>
          <a:p>
            <a:r>
              <a:rPr lang="en-US" dirty="0"/>
              <a:t>WBA Technical Activities &amp; Roadmap for 2025</a:t>
            </a:r>
          </a:p>
        </p:txBody>
      </p:sp>
      <p:pic>
        <p:nvPicPr>
          <p:cNvPr id="8" name="Content Placeholder 7" descr="A screenshot of a computer&#10;&#10;Description automatically generated">
            <a:extLst>
              <a:ext uri="{FF2B5EF4-FFF2-40B4-BE49-F238E27FC236}">
                <a16:creationId xmlns:a16="http://schemas.microsoft.com/office/drawing/2014/main" id="{457D8392-6580-0DD8-E574-E9031FB881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0641" y="1871569"/>
            <a:ext cx="8718199" cy="3888432"/>
          </a:xfrm>
        </p:spPr>
      </p:pic>
      <p:sp>
        <p:nvSpPr>
          <p:cNvPr id="9" name="TextBox 8">
            <a:extLst>
              <a:ext uri="{FF2B5EF4-FFF2-40B4-BE49-F238E27FC236}">
                <a16:creationId xmlns:a16="http://schemas.microsoft.com/office/drawing/2014/main" id="{12F27531-F7E3-EEED-0AEB-6C6496699731}"/>
              </a:ext>
            </a:extLst>
          </p:cNvPr>
          <p:cNvSpPr txBox="1"/>
          <p:nvPr/>
        </p:nvSpPr>
        <p:spPr>
          <a:xfrm>
            <a:off x="1991544" y="1578331"/>
            <a:ext cx="3718754" cy="1938992"/>
          </a:xfrm>
          <a:prstGeom prst="rect">
            <a:avLst/>
          </a:prstGeom>
          <a:noFill/>
        </p:spPr>
        <p:txBody>
          <a:bodyPr wrap="square">
            <a:spAutoFit/>
          </a:bodyPr>
          <a:lstStyle/>
          <a:p>
            <a:r>
              <a:rPr lang="en-US" dirty="0">
                <a:hlinkClick r:id="rId3"/>
              </a:rPr>
              <a:t>https://wballiance.com/wba-program-overview-2025/</a:t>
            </a:r>
          </a:p>
          <a:p>
            <a:r>
              <a:rPr lang="en-US" dirty="0">
                <a:hlinkClick r:id="rId4"/>
              </a:rPr>
              <a:t>https://wballiancec.com/proejcts-details</a:t>
            </a:r>
            <a:endParaRPr lang="en-US" dirty="0"/>
          </a:p>
          <a:p>
            <a:endParaRPr lang="en-US" dirty="0"/>
          </a:p>
        </p:txBody>
      </p:sp>
      <p:sp>
        <p:nvSpPr>
          <p:cNvPr id="3" name="Footer Placeholder 2">
            <a:extLst>
              <a:ext uri="{FF2B5EF4-FFF2-40B4-BE49-F238E27FC236}">
                <a16:creationId xmlns:a16="http://schemas.microsoft.com/office/drawing/2014/main" id="{B2ECDA12-4633-4B69-BFE4-AC08BC6CCB00}"/>
              </a:ext>
            </a:extLst>
          </p:cNvPr>
          <p:cNvSpPr>
            <a:spLocks noGrp="1"/>
          </p:cNvSpPr>
          <p:nvPr>
            <p:ph type="ftr" idx="14"/>
          </p:nvPr>
        </p:nvSpPr>
        <p:spPr/>
        <p:txBody>
          <a:bodyPr/>
          <a:lstStyle/>
          <a:p>
            <a:r>
              <a:rPr lang="en-GB"/>
              <a:t>Necati Canpolat, Intel</a:t>
            </a:r>
            <a:endParaRPr lang="en-GB" dirty="0"/>
          </a:p>
        </p:txBody>
      </p:sp>
      <p:sp>
        <p:nvSpPr>
          <p:cNvPr id="4" name="Slide Number Placeholder 3">
            <a:extLst>
              <a:ext uri="{FF2B5EF4-FFF2-40B4-BE49-F238E27FC236}">
                <a16:creationId xmlns:a16="http://schemas.microsoft.com/office/drawing/2014/main" id="{C1E0D429-C420-41AC-9D35-06F6BAF67246}"/>
              </a:ext>
            </a:extLst>
          </p:cNvPr>
          <p:cNvSpPr>
            <a:spLocks noGrp="1"/>
          </p:cNvSpPr>
          <p:nvPr>
            <p:ph type="sldNum" idx="12"/>
          </p:nvPr>
        </p:nvSpPr>
        <p:spPr/>
        <p:txBody>
          <a:bodyPr/>
          <a:lstStyle/>
          <a:p>
            <a:r>
              <a:rPr lang="en-GB"/>
              <a:t>Slide </a:t>
            </a:r>
            <a:fld id="{440F5867-744E-4AA6-B0ED-4C44D2DFBB7B}" type="slidenum">
              <a:rPr lang="en-GB" smtClean="0"/>
              <a:pPr/>
              <a:t>58</a:t>
            </a:fld>
            <a:endParaRPr lang="en-GB" dirty="0"/>
          </a:p>
        </p:txBody>
      </p:sp>
      <p:sp>
        <p:nvSpPr>
          <p:cNvPr id="7" name="Date Placeholder 6">
            <a:extLst>
              <a:ext uri="{FF2B5EF4-FFF2-40B4-BE49-F238E27FC236}">
                <a16:creationId xmlns:a16="http://schemas.microsoft.com/office/drawing/2014/main" id="{28AF982B-43CC-435B-8FBD-BAB699186F56}"/>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37485633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27E94-D426-EC60-EACC-8ECBC876AE5C}"/>
              </a:ext>
            </a:extLst>
          </p:cNvPr>
          <p:cNvSpPr>
            <a:spLocks noGrp="1"/>
          </p:cNvSpPr>
          <p:nvPr>
            <p:ph type="title"/>
          </p:nvPr>
        </p:nvSpPr>
        <p:spPr>
          <a:xfrm>
            <a:off x="2209800" y="685800"/>
            <a:ext cx="7772400" cy="1066800"/>
          </a:xfrm>
        </p:spPr>
        <p:txBody>
          <a:bodyPr/>
          <a:lstStyle/>
          <a:p>
            <a:r>
              <a:rPr lang="en-US" dirty="0"/>
              <a:t>Wireless Global Congress &amp; Members Meeting</a:t>
            </a:r>
          </a:p>
        </p:txBody>
      </p:sp>
      <p:sp>
        <p:nvSpPr>
          <p:cNvPr id="3" name="Content Placeholder 2">
            <a:extLst>
              <a:ext uri="{FF2B5EF4-FFF2-40B4-BE49-F238E27FC236}">
                <a16:creationId xmlns:a16="http://schemas.microsoft.com/office/drawing/2014/main" id="{0C796E69-4922-930D-070A-5A88E915AFA4}"/>
              </a:ext>
            </a:extLst>
          </p:cNvPr>
          <p:cNvSpPr>
            <a:spLocks noGrp="1"/>
          </p:cNvSpPr>
          <p:nvPr>
            <p:ph idx="1"/>
          </p:nvPr>
        </p:nvSpPr>
        <p:spPr>
          <a:xfrm>
            <a:off x="6312024" y="1981200"/>
            <a:ext cx="3670176" cy="4114800"/>
          </a:xfrm>
        </p:spPr>
        <p:txBody>
          <a:bodyPr/>
          <a:lstStyle/>
          <a:p>
            <a:r>
              <a:rPr lang="en-US" b="0" dirty="0">
                <a:hlinkClick r:id="rId2"/>
              </a:rPr>
              <a:t>https://www.wirelessglobalcongress.com/apac2025/</a:t>
            </a:r>
            <a:endParaRPr lang="en-US" b="0" dirty="0"/>
          </a:p>
          <a:p>
            <a:endParaRPr lang="en-US" dirty="0"/>
          </a:p>
        </p:txBody>
      </p:sp>
      <p:pic>
        <p:nvPicPr>
          <p:cNvPr id="10" name="Picture 9" descr="A blue and white background with a globe and text&#10;&#10;Description automatically generated">
            <a:extLst>
              <a:ext uri="{FF2B5EF4-FFF2-40B4-BE49-F238E27FC236}">
                <a16:creationId xmlns:a16="http://schemas.microsoft.com/office/drawing/2014/main" id="{1F709EAB-EBCA-3CB5-65C9-984AC4CED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8461" y="1981200"/>
            <a:ext cx="3770522" cy="3777872"/>
          </a:xfrm>
          <a:prstGeom prst="rect">
            <a:avLst/>
          </a:prstGeom>
        </p:spPr>
      </p:pic>
      <p:sp>
        <p:nvSpPr>
          <p:cNvPr id="4" name="Footer Placeholder 3">
            <a:extLst>
              <a:ext uri="{FF2B5EF4-FFF2-40B4-BE49-F238E27FC236}">
                <a16:creationId xmlns:a16="http://schemas.microsoft.com/office/drawing/2014/main" id="{1E0C98D0-3818-4EA6-8E90-83B562A9E34B}"/>
              </a:ext>
            </a:extLst>
          </p:cNvPr>
          <p:cNvSpPr>
            <a:spLocks noGrp="1"/>
          </p:cNvSpPr>
          <p:nvPr>
            <p:ph type="ftr" idx="14"/>
          </p:nvPr>
        </p:nvSpPr>
        <p:spPr/>
        <p:txBody>
          <a:bodyPr/>
          <a:lstStyle/>
          <a:p>
            <a:r>
              <a:rPr lang="en-GB"/>
              <a:t>Necati Canpolat, Intel</a:t>
            </a:r>
            <a:endParaRPr lang="en-GB" dirty="0"/>
          </a:p>
        </p:txBody>
      </p:sp>
      <p:sp>
        <p:nvSpPr>
          <p:cNvPr id="7" name="Slide Number Placeholder 6">
            <a:extLst>
              <a:ext uri="{FF2B5EF4-FFF2-40B4-BE49-F238E27FC236}">
                <a16:creationId xmlns:a16="http://schemas.microsoft.com/office/drawing/2014/main" id="{D549BD70-3CD6-4C01-87F5-4AF38ADF548E}"/>
              </a:ext>
            </a:extLst>
          </p:cNvPr>
          <p:cNvSpPr>
            <a:spLocks noGrp="1"/>
          </p:cNvSpPr>
          <p:nvPr>
            <p:ph type="sldNum" idx="12"/>
          </p:nvPr>
        </p:nvSpPr>
        <p:spPr/>
        <p:txBody>
          <a:bodyPr/>
          <a:lstStyle/>
          <a:p>
            <a:r>
              <a:rPr lang="en-GB"/>
              <a:t>Slide </a:t>
            </a:r>
            <a:fld id="{440F5867-744E-4AA6-B0ED-4C44D2DFBB7B}" type="slidenum">
              <a:rPr lang="en-GB" smtClean="0"/>
              <a:pPr/>
              <a:t>59</a:t>
            </a:fld>
            <a:endParaRPr lang="en-GB" dirty="0"/>
          </a:p>
        </p:txBody>
      </p:sp>
      <p:sp>
        <p:nvSpPr>
          <p:cNvPr id="8" name="Date Placeholder 7">
            <a:extLst>
              <a:ext uri="{FF2B5EF4-FFF2-40B4-BE49-F238E27FC236}">
                <a16:creationId xmlns:a16="http://schemas.microsoft.com/office/drawing/2014/main" id="{D119DC99-04AA-47DA-9DB0-3234F20B7548}"/>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1590765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380999"/>
          </a:xfrm>
        </p:spPr>
        <p:txBody>
          <a:bodyPr/>
          <a:lstStyle/>
          <a:p>
            <a:r>
              <a:rPr lang="en-US" dirty="0"/>
              <a:t>Editor Amendment Ordering</a:t>
            </a:r>
            <a:endParaRPr lang="en-GB" dirty="0"/>
          </a:p>
        </p:txBody>
      </p:sp>
      <p:sp>
        <p:nvSpPr>
          <p:cNvPr id="9218" name="Rectangle 2"/>
          <p:cNvSpPr>
            <a:spLocks noGrp="1" noChangeArrowheads="1"/>
          </p:cNvSpPr>
          <p:nvPr>
            <p:ph idx="1"/>
          </p:nvPr>
        </p:nvSpPr>
        <p:spPr>
          <a:xfrm>
            <a:off x="969950" y="1447801"/>
            <a:ext cx="10665885" cy="4572000"/>
          </a:xfrm>
          <a:ln/>
        </p:spPr>
        <p:txBody>
          <a:bodyPr/>
          <a:lstStyle/>
          <a:p>
            <a:pPr>
              <a:lnSpc>
                <a:spcPct val="80000"/>
              </a:lnSpc>
              <a:spcBef>
                <a:spcPct val="20000"/>
              </a:spcBef>
              <a:buFontTx/>
              <a:buChar char="•"/>
            </a:pPr>
            <a:r>
              <a:rPr lang="en-US" sz="1600" dirty="0"/>
              <a:t>See </a:t>
            </a:r>
            <a:r>
              <a:rPr lang="en-US" sz="1600" dirty="0">
                <a:hlinkClick r:id="rId3"/>
              </a:rPr>
              <a:t>http://grouper.ieee.org/groups/802/11/Reports/802.11_Timelines.htm</a:t>
            </a:r>
            <a:endParaRPr lang="en-US" sz="1600" dirty="0"/>
          </a:p>
          <a:p>
            <a:pPr>
              <a:lnSpc>
                <a:spcPct val="80000"/>
              </a:lnSpc>
              <a:spcBef>
                <a:spcPct val="20000"/>
              </a:spcBef>
              <a:buFontTx/>
              <a:buChar char="•"/>
            </a:pPr>
            <a:r>
              <a:rPr lang="en-US" sz="1800" dirty="0">
                <a:solidFill>
                  <a:schemeClr val="tx1"/>
                </a:solidFill>
              </a:rPr>
              <a:t>Changes are usually based on MDR readiness.</a:t>
            </a:r>
          </a:p>
          <a:p>
            <a:pPr>
              <a:lnSpc>
                <a:spcPct val="80000"/>
              </a:lnSpc>
              <a:spcBef>
                <a:spcPct val="20000"/>
              </a:spcBef>
              <a:buFontTx/>
              <a:buChar char="•"/>
            </a:pPr>
            <a:r>
              <a:rPr lang="en-US" sz="1800" dirty="0">
                <a:solidFill>
                  <a:schemeClr val="tx1"/>
                </a:solidFill>
              </a:rPr>
              <a:t>As discussed in November 2024</a:t>
            </a:r>
          </a:p>
        </p:txBody>
      </p:sp>
      <p:graphicFrame>
        <p:nvGraphicFramePr>
          <p:cNvPr id="3" name="Table 2"/>
          <p:cNvGraphicFramePr>
            <a:graphicFrameLocks noGrp="1"/>
          </p:cNvGraphicFramePr>
          <p:nvPr>
            <p:extLst>
              <p:ext uri="{D42A27DB-BD31-4B8C-83A1-F6EECF244321}">
                <p14:modId xmlns:p14="http://schemas.microsoft.com/office/powerpoint/2010/main" val="1065703223"/>
              </p:ext>
            </p:extLst>
          </p:nvPr>
        </p:nvGraphicFramePr>
        <p:xfrm>
          <a:off x="969950" y="2743200"/>
          <a:ext cx="10665885" cy="3546696"/>
        </p:xfrm>
        <a:graphic>
          <a:graphicData uri="http://schemas.openxmlformats.org/drawingml/2006/table">
            <a:tbl>
              <a:tblPr firstRow="1" bandRow="1">
                <a:tableStyleId>{5C22544A-7EE6-4342-B048-85BDC9FD1C3A}</a:tableStyleId>
              </a:tblPr>
              <a:tblGrid>
                <a:gridCol w="3461196">
                  <a:extLst>
                    <a:ext uri="{9D8B030D-6E8A-4147-A177-3AD203B41FA5}">
                      <a16:colId xmlns:a16="http://schemas.microsoft.com/office/drawing/2014/main" val="3336049185"/>
                    </a:ext>
                  </a:extLst>
                </a:gridCol>
                <a:gridCol w="1955969">
                  <a:extLst>
                    <a:ext uri="{9D8B030D-6E8A-4147-A177-3AD203B41FA5}">
                      <a16:colId xmlns:a16="http://schemas.microsoft.com/office/drawing/2014/main" val="1921072032"/>
                    </a:ext>
                  </a:extLst>
                </a:gridCol>
                <a:gridCol w="1711473">
                  <a:extLst>
                    <a:ext uri="{9D8B030D-6E8A-4147-A177-3AD203B41FA5}">
                      <a16:colId xmlns:a16="http://schemas.microsoft.com/office/drawing/2014/main" val="3854697234"/>
                    </a:ext>
                  </a:extLst>
                </a:gridCol>
                <a:gridCol w="3537247">
                  <a:extLst>
                    <a:ext uri="{9D8B030D-6E8A-4147-A177-3AD203B41FA5}">
                      <a16:colId xmlns:a16="http://schemas.microsoft.com/office/drawing/2014/main" val="3834352144"/>
                    </a:ext>
                  </a:extLst>
                </a:gridCol>
              </a:tblGrid>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Amendment Number</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Task Group</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Page Count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Projected RevCom Date (submission)</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8554141"/>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REVme</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TGm</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6213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September 2024 - Approved</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3177727"/>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rPr>
                        <a:t>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TGbh</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34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September 2024 - Approved</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1619219"/>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rPr>
                        <a:t>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TGbe</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1089</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September 2024 – Approved</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5075965"/>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rPr>
                        <a:t>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TGbk</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111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March 2025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9065581"/>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sym typeface="Wingdings" panose="05000000000000000000" pitchFamily="2" charset="2"/>
                        </a:rPr>
                        <a:t>4</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TGbf</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220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March 2025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7635205"/>
                  </a:ext>
                </a:extLst>
              </a:tr>
              <a:tr h="38790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sym typeface="Wingdings" panose="05000000000000000000" pitchFamily="2" charset="2"/>
                        </a:rPr>
                        <a:t>5  </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TGbi</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138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7951284"/>
                  </a:ext>
                </a:extLst>
              </a:tr>
              <a:tr h="38790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sym typeface="Wingdings" panose="05000000000000000000" pitchFamily="2" charset="2"/>
                        </a:rPr>
                        <a:t>6</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TGbn</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May 2028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9638656"/>
                  </a:ext>
                </a:extLst>
              </a:tr>
              <a:tr h="38790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REVmf</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TGm</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6000+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Feb 2028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1888610"/>
                  </a:ext>
                </a:extLst>
              </a:tr>
            </a:tbl>
          </a:graphicData>
        </a:graphic>
      </p:graphicFrame>
      <p:sp>
        <p:nvSpPr>
          <p:cNvPr id="7" name="Footer Placeholder 6">
            <a:extLst>
              <a:ext uri="{FF2B5EF4-FFF2-40B4-BE49-F238E27FC236}">
                <a16:creationId xmlns:a16="http://schemas.microsoft.com/office/drawing/2014/main" id="{86505A1C-F3A6-4D55-924A-26FBFE5DE507}"/>
              </a:ext>
            </a:extLst>
          </p:cNvPr>
          <p:cNvSpPr>
            <a:spLocks noGrp="1"/>
          </p:cNvSpPr>
          <p:nvPr>
            <p:ph type="ftr" idx="14"/>
          </p:nvPr>
        </p:nvSpPr>
        <p:spPr/>
        <p:txBody>
          <a:bodyPr/>
          <a:lstStyle/>
          <a:p>
            <a:r>
              <a:rPr lang="en-GB"/>
              <a:t>Emily Qi, Self</a:t>
            </a:r>
            <a:endParaRPr lang="en-GB" dirty="0"/>
          </a:p>
        </p:txBody>
      </p:sp>
      <p:sp>
        <p:nvSpPr>
          <p:cNvPr id="8" name="Slide Number Placeholder 7">
            <a:extLst>
              <a:ext uri="{FF2B5EF4-FFF2-40B4-BE49-F238E27FC236}">
                <a16:creationId xmlns:a16="http://schemas.microsoft.com/office/drawing/2014/main" id="{3FAAD0E0-4118-4C10-8DD8-6D323404CABC}"/>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9" name="Date Placeholder 8">
            <a:extLst>
              <a:ext uri="{FF2B5EF4-FFF2-40B4-BE49-F238E27FC236}">
                <a16:creationId xmlns:a16="http://schemas.microsoft.com/office/drawing/2014/main" id="{D51C8F12-8DD0-4482-8B70-E4137DE0A878}"/>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399542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560AD-B59B-13B2-4A40-A0FE37F43D10}"/>
              </a:ext>
            </a:extLst>
          </p:cNvPr>
          <p:cNvSpPr>
            <a:spLocks noGrp="1"/>
          </p:cNvSpPr>
          <p:nvPr>
            <p:ph type="title"/>
          </p:nvPr>
        </p:nvSpPr>
        <p:spPr>
          <a:xfrm>
            <a:off x="2209800" y="685800"/>
            <a:ext cx="7772400" cy="1066800"/>
          </a:xfrm>
        </p:spPr>
        <p:txBody>
          <a:bodyPr/>
          <a:lstStyle/>
          <a:p>
            <a:r>
              <a:rPr lang="en-US" dirty="0"/>
              <a:t>WBA Innovation Forum</a:t>
            </a:r>
          </a:p>
        </p:txBody>
      </p:sp>
      <p:sp>
        <p:nvSpPr>
          <p:cNvPr id="3" name="Content Placeholder 2">
            <a:extLst>
              <a:ext uri="{FF2B5EF4-FFF2-40B4-BE49-F238E27FC236}">
                <a16:creationId xmlns:a16="http://schemas.microsoft.com/office/drawing/2014/main" id="{2399DA57-FB6E-7D7D-53D2-0F0578C1A712}"/>
              </a:ext>
            </a:extLst>
          </p:cNvPr>
          <p:cNvSpPr>
            <a:spLocks noGrp="1"/>
          </p:cNvSpPr>
          <p:nvPr>
            <p:ph idx="1"/>
          </p:nvPr>
        </p:nvSpPr>
        <p:spPr>
          <a:xfrm>
            <a:off x="5735960" y="1981200"/>
            <a:ext cx="4246240" cy="4114800"/>
          </a:xfrm>
        </p:spPr>
        <p:txBody>
          <a:bodyPr/>
          <a:lstStyle/>
          <a:p>
            <a:r>
              <a:rPr lang="en-US" b="0" dirty="0">
                <a:hlinkClick r:id="rId2"/>
              </a:rPr>
              <a:t>https://wballiance.com/innovation-forum/</a:t>
            </a:r>
            <a:endParaRPr lang="en-US" b="0" dirty="0"/>
          </a:p>
          <a:p>
            <a:r>
              <a:rPr lang="en-US" b="0" dirty="0"/>
              <a:t>Focus on key themes sharing perspectives that will shape the future of connectivity for the next decade and beyond</a:t>
            </a:r>
          </a:p>
        </p:txBody>
      </p:sp>
      <p:pic>
        <p:nvPicPr>
          <p:cNvPr id="10" name="Picture 9" descr="A screenshot of a phone&#10;&#10;Description automatically generated">
            <a:extLst>
              <a:ext uri="{FF2B5EF4-FFF2-40B4-BE49-F238E27FC236}">
                <a16:creationId xmlns:a16="http://schemas.microsoft.com/office/drawing/2014/main" id="{1E19B479-2799-2C4D-7706-0D6B64263C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552" y="2027297"/>
            <a:ext cx="3517468" cy="3819128"/>
          </a:xfrm>
          <a:prstGeom prst="rect">
            <a:avLst/>
          </a:prstGeom>
        </p:spPr>
      </p:pic>
      <p:sp>
        <p:nvSpPr>
          <p:cNvPr id="4" name="Footer Placeholder 3">
            <a:extLst>
              <a:ext uri="{FF2B5EF4-FFF2-40B4-BE49-F238E27FC236}">
                <a16:creationId xmlns:a16="http://schemas.microsoft.com/office/drawing/2014/main" id="{A46F3915-C116-4DE4-95D5-528BDD8A63D9}"/>
              </a:ext>
            </a:extLst>
          </p:cNvPr>
          <p:cNvSpPr>
            <a:spLocks noGrp="1"/>
          </p:cNvSpPr>
          <p:nvPr>
            <p:ph type="ftr" idx="14"/>
          </p:nvPr>
        </p:nvSpPr>
        <p:spPr/>
        <p:txBody>
          <a:bodyPr/>
          <a:lstStyle/>
          <a:p>
            <a:r>
              <a:rPr lang="en-GB"/>
              <a:t>Necati Canpolat, Intel</a:t>
            </a:r>
            <a:endParaRPr lang="en-GB" dirty="0"/>
          </a:p>
        </p:txBody>
      </p:sp>
      <p:sp>
        <p:nvSpPr>
          <p:cNvPr id="7" name="Slide Number Placeholder 6">
            <a:extLst>
              <a:ext uri="{FF2B5EF4-FFF2-40B4-BE49-F238E27FC236}">
                <a16:creationId xmlns:a16="http://schemas.microsoft.com/office/drawing/2014/main" id="{63B38065-2D2E-40AB-B88D-0293551CD9E8}"/>
              </a:ext>
            </a:extLst>
          </p:cNvPr>
          <p:cNvSpPr>
            <a:spLocks noGrp="1"/>
          </p:cNvSpPr>
          <p:nvPr>
            <p:ph type="sldNum" idx="12"/>
          </p:nvPr>
        </p:nvSpPr>
        <p:spPr/>
        <p:txBody>
          <a:bodyPr/>
          <a:lstStyle/>
          <a:p>
            <a:r>
              <a:rPr lang="en-GB"/>
              <a:t>Slide </a:t>
            </a:r>
            <a:fld id="{440F5867-744E-4AA6-B0ED-4C44D2DFBB7B}" type="slidenum">
              <a:rPr lang="en-GB" smtClean="0"/>
              <a:pPr/>
              <a:t>60</a:t>
            </a:fld>
            <a:endParaRPr lang="en-GB" dirty="0"/>
          </a:p>
        </p:txBody>
      </p:sp>
      <p:sp>
        <p:nvSpPr>
          <p:cNvPr id="8" name="Date Placeholder 7">
            <a:extLst>
              <a:ext uri="{FF2B5EF4-FFF2-40B4-BE49-F238E27FC236}">
                <a16:creationId xmlns:a16="http://schemas.microsoft.com/office/drawing/2014/main" id="{6C535D38-CBB1-4FAD-A7A7-F925C7485A8F}"/>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4590287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063EC9-CB35-DB77-891C-D2B4F68E830A}"/>
              </a:ext>
            </a:extLst>
          </p:cNvPr>
          <p:cNvSpPr>
            <a:spLocks noGrp="1"/>
          </p:cNvSpPr>
          <p:nvPr>
            <p:ph idx="1"/>
          </p:nvPr>
        </p:nvSpPr>
        <p:spPr>
          <a:xfrm>
            <a:off x="2279576" y="1981200"/>
            <a:ext cx="7702624" cy="4114800"/>
          </a:xfrm>
        </p:spPr>
        <p:txBody>
          <a:bodyPr/>
          <a:lstStyle/>
          <a:p>
            <a:r>
              <a:rPr lang="en-US" b="0" dirty="0"/>
              <a:t>Launched </a:t>
            </a:r>
            <a:r>
              <a:rPr lang="en-US" b="0" dirty="0">
                <a:hlinkClick r:id="rId2"/>
              </a:rPr>
              <a:t>WBA 6G/Wi-Fi Vision Statement</a:t>
            </a:r>
            <a:r>
              <a:rPr lang="en-US" b="0" dirty="0"/>
              <a:t> on Jan’14</a:t>
            </a:r>
          </a:p>
          <a:p>
            <a:r>
              <a:rPr lang="en-US" b="0" dirty="0"/>
              <a:t>Calls for greater collaboration and among standard bodies all stakeholders for 6G to deliver on its promise</a:t>
            </a:r>
          </a:p>
          <a:p>
            <a:r>
              <a:rPr lang="en-US" b="0" dirty="0"/>
              <a:t>Details five key vision points for 6G, to achieve ubiquitous connectivity that comprises Wi-Fi and cellular</a:t>
            </a:r>
          </a:p>
        </p:txBody>
      </p:sp>
      <p:sp>
        <p:nvSpPr>
          <p:cNvPr id="6" name="Title 5">
            <a:extLst>
              <a:ext uri="{FF2B5EF4-FFF2-40B4-BE49-F238E27FC236}">
                <a16:creationId xmlns:a16="http://schemas.microsoft.com/office/drawing/2014/main" id="{999DCDC5-E7A5-5688-16EC-0ED2E0C24A6A}"/>
              </a:ext>
            </a:extLst>
          </p:cNvPr>
          <p:cNvSpPr>
            <a:spLocks noGrp="1"/>
          </p:cNvSpPr>
          <p:nvPr>
            <p:ph type="title"/>
          </p:nvPr>
        </p:nvSpPr>
        <p:spPr/>
        <p:txBody>
          <a:bodyPr/>
          <a:lstStyle/>
          <a:p>
            <a:r>
              <a:rPr lang="en-US" dirty="0"/>
              <a:t>WBA 6G/Wi-Fi Vision Statement</a:t>
            </a:r>
          </a:p>
        </p:txBody>
      </p:sp>
      <p:sp>
        <p:nvSpPr>
          <p:cNvPr id="7" name="Footer Placeholder 6">
            <a:extLst>
              <a:ext uri="{FF2B5EF4-FFF2-40B4-BE49-F238E27FC236}">
                <a16:creationId xmlns:a16="http://schemas.microsoft.com/office/drawing/2014/main" id="{E1534B39-9DB7-4D25-A190-1F516F164E03}"/>
              </a:ext>
            </a:extLst>
          </p:cNvPr>
          <p:cNvSpPr>
            <a:spLocks noGrp="1"/>
          </p:cNvSpPr>
          <p:nvPr>
            <p:ph type="ftr" idx="14"/>
          </p:nvPr>
        </p:nvSpPr>
        <p:spPr/>
        <p:txBody>
          <a:bodyPr/>
          <a:lstStyle/>
          <a:p>
            <a:r>
              <a:rPr lang="en-GB"/>
              <a:t>Necati Canpolat, Intel</a:t>
            </a:r>
            <a:endParaRPr lang="en-GB" dirty="0"/>
          </a:p>
        </p:txBody>
      </p:sp>
      <p:sp>
        <p:nvSpPr>
          <p:cNvPr id="8" name="Slide Number Placeholder 7">
            <a:extLst>
              <a:ext uri="{FF2B5EF4-FFF2-40B4-BE49-F238E27FC236}">
                <a16:creationId xmlns:a16="http://schemas.microsoft.com/office/drawing/2014/main" id="{FBEB5AC2-91BD-41A3-AD02-A7856975D540}"/>
              </a:ext>
            </a:extLst>
          </p:cNvPr>
          <p:cNvSpPr>
            <a:spLocks noGrp="1"/>
          </p:cNvSpPr>
          <p:nvPr>
            <p:ph type="sldNum" idx="12"/>
          </p:nvPr>
        </p:nvSpPr>
        <p:spPr/>
        <p:txBody>
          <a:bodyPr/>
          <a:lstStyle/>
          <a:p>
            <a:r>
              <a:rPr lang="en-GB"/>
              <a:t>Slide </a:t>
            </a:r>
            <a:fld id="{440F5867-744E-4AA6-B0ED-4C44D2DFBB7B}" type="slidenum">
              <a:rPr lang="en-GB" smtClean="0"/>
              <a:pPr/>
              <a:t>61</a:t>
            </a:fld>
            <a:endParaRPr lang="en-GB" dirty="0"/>
          </a:p>
        </p:txBody>
      </p:sp>
      <p:sp>
        <p:nvSpPr>
          <p:cNvPr id="9" name="Date Placeholder 8">
            <a:extLst>
              <a:ext uri="{FF2B5EF4-FFF2-40B4-BE49-F238E27FC236}">
                <a16:creationId xmlns:a16="http://schemas.microsoft.com/office/drawing/2014/main" id="{1A0E35D4-3884-4A0F-A7AB-84535DDE35B7}"/>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42035211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278733-69AD-490C-B9F0-8948BCCC5DF8}"/>
              </a:ext>
            </a:extLst>
          </p:cNvPr>
          <p:cNvSpPr>
            <a:spLocks noGrp="1"/>
          </p:cNvSpPr>
          <p:nvPr>
            <p:ph type="title"/>
          </p:nvPr>
        </p:nvSpPr>
        <p:spPr>
          <a:xfrm>
            <a:off x="2209800" y="685800"/>
            <a:ext cx="7772400" cy="1066800"/>
          </a:xfrm>
        </p:spPr>
        <p:txBody>
          <a:bodyPr/>
          <a:lstStyle/>
          <a:p>
            <a:r>
              <a:rPr lang="en-US" dirty="0"/>
              <a:t>Further information</a:t>
            </a:r>
          </a:p>
        </p:txBody>
      </p:sp>
      <p:sp>
        <p:nvSpPr>
          <p:cNvPr id="6147" name="Rectangle 3"/>
          <p:cNvSpPr>
            <a:spLocks noGrp="1" noChangeArrowheads="1"/>
          </p:cNvSpPr>
          <p:nvPr>
            <p:ph idx="1"/>
          </p:nvPr>
        </p:nvSpPr>
        <p:spPr>
          <a:xfrm>
            <a:off x="1847528" y="1981200"/>
            <a:ext cx="8496944" cy="4114800"/>
          </a:xfrm>
        </p:spPr>
        <p:txBody>
          <a:bodyPr/>
          <a:lstStyle/>
          <a:p>
            <a:r>
              <a:rPr lang="en-GB" altLang="en-US" sz="2000" b="0" dirty="0"/>
              <a:t>WBA information at </a:t>
            </a:r>
            <a:r>
              <a:rPr lang="en-GB" altLang="en-US" sz="2000" b="0" dirty="0">
                <a:hlinkClick r:id="rId3"/>
              </a:rPr>
              <a:t>https://wballiance.com/</a:t>
            </a:r>
            <a:r>
              <a:rPr lang="en-GB" altLang="en-US" sz="2000" b="0" dirty="0"/>
              <a:t> </a:t>
            </a:r>
          </a:p>
          <a:p>
            <a:r>
              <a:rPr lang="en-US" altLang="en-US" sz="2000" b="0" dirty="0"/>
              <a:t>Current work areas </a:t>
            </a:r>
            <a:r>
              <a:rPr lang="en-US" sz="2000" b="0" dirty="0">
                <a:hlinkClick r:id="rId4"/>
              </a:rPr>
              <a:t>https://wballiance.com/wba-program-overview-2025/</a:t>
            </a:r>
          </a:p>
          <a:p>
            <a:r>
              <a:rPr lang="en-US" altLang="en-US" sz="2000" b="0" dirty="0"/>
              <a:t>WBA resource center </a:t>
            </a:r>
            <a:r>
              <a:rPr lang="en-US" altLang="en-US" sz="2000" b="0" dirty="0">
                <a:hlinkClick r:id="rId5"/>
              </a:rPr>
              <a:t>https://wballiance.com/resource/</a:t>
            </a:r>
            <a:r>
              <a:rPr lang="en-US" altLang="en-US" sz="2000" b="0" dirty="0"/>
              <a:t> </a:t>
            </a:r>
          </a:p>
          <a:p>
            <a:r>
              <a:rPr lang="en-US" altLang="en-US" sz="2000" b="0" dirty="0"/>
              <a:t>WBA events </a:t>
            </a:r>
            <a:r>
              <a:rPr lang="en-US" altLang="en-US" sz="2000" b="0" dirty="0">
                <a:hlinkClick r:id="rId6"/>
              </a:rPr>
              <a:t>https://wballiance.com/events-awards/</a:t>
            </a:r>
            <a:r>
              <a:rPr lang="en-US" altLang="en-US" sz="2000" b="0" dirty="0"/>
              <a:t> </a:t>
            </a:r>
          </a:p>
          <a:p>
            <a:r>
              <a:rPr lang="en-US" altLang="en-US" sz="2000" b="0" dirty="0"/>
              <a:t>WBA memberships: </a:t>
            </a:r>
            <a:r>
              <a:rPr lang="en-US" altLang="en-US" sz="2000" b="0" dirty="0">
                <a:hlinkClick r:id="rId7"/>
              </a:rPr>
              <a:t>https://wballiance.com/membership/</a:t>
            </a:r>
            <a:r>
              <a:rPr lang="en-US" altLang="en-US" sz="2000" b="0" dirty="0"/>
              <a:t> </a:t>
            </a:r>
          </a:p>
          <a:p>
            <a:endParaRPr lang="en-US" altLang="en-US" sz="2000" b="0" dirty="0"/>
          </a:p>
          <a:p>
            <a:endParaRPr lang="en-US" altLang="en-US" sz="2000" dirty="0"/>
          </a:p>
        </p:txBody>
      </p:sp>
      <p:sp>
        <p:nvSpPr>
          <p:cNvPr id="3" name="Footer Placeholder 2">
            <a:extLst>
              <a:ext uri="{FF2B5EF4-FFF2-40B4-BE49-F238E27FC236}">
                <a16:creationId xmlns:a16="http://schemas.microsoft.com/office/drawing/2014/main" id="{90A0BE6D-D1E7-48C2-AEEA-FF7A9E9C54BA}"/>
              </a:ext>
            </a:extLst>
          </p:cNvPr>
          <p:cNvSpPr>
            <a:spLocks noGrp="1"/>
          </p:cNvSpPr>
          <p:nvPr>
            <p:ph type="ftr" idx="14"/>
          </p:nvPr>
        </p:nvSpPr>
        <p:spPr/>
        <p:txBody>
          <a:bodyPr/>
          <a:lstStyle/>
          <a:p>
            <a:r>
              <a:rPr lang="en-GB"/>
              <a:t>Necati Canpolat, Intel</a:t>
            </a:r>
            <a:endParaRPr lang="en-GB" dirty="0"/>
          </a:p>
        </p:txBody>
      </p:sp>
      <p:sp>
        <p:nvSpPr>
          <p:cNvPr id="4" name="Slide Number Placeholder 3">
            <a:extLst>
              <a:ext uri="{FF2B5EF4-FFF2-40B4-BE49-F238E27FC236}">
                <a16:creationId xmlns:a16="http://schemas.microsoft.com/office/drawing/2014/main" id="{7D4B3474-3A75-4B72-9206-913E2C1089A2}"/>
              </a:ext>
            </a:extLst>
          </p:cNvPr>
          <p:cNvSpPr>
            <a:spLocks noGrp="1"/>
          </p:cNvSpPr>
          <p:nvPr>
            <p:ph type="sldNum" idx="12"/>
          </p:nvPr>
        </p:nvSpPr>
        <p:spPr/>
        <p:txBody>
          <a:bodyPr/>
          <a:lstStyle/>
          <a:p>
            <a:r>
              <a:rPr lang="en-GB"/>
              <a:t>Slide </a:t>
            </a:r>
            <a:fld id="{440F5867-744E-4AA6-B0ED-4C44D2DFBB7B}" type="slidenum">
              <a:rPr lang="en-GB" smtClean="0"/>
              <a:pPr/>
              <a:t>62</a:t>
            </a:fld>
            <a:endParaRPr lang="en-GB" dirty="0"/>
          </a:p>
        </p:txBody>
      </p:sp>
      <p:sp>
        <p:nvSpPr>
          <p:cNvPr id="5" name="Date Placeholder 4">
            <a:extLst>
              <a:ext uri="{FF2B5EF4-FFF2-40B4-BE49-F238E27FC236}">
                <a16:creationId xmlns:a16="http://schemas.microsoft.com/office/drawing/2014/main" id="{F85D1365-8EC7-4DAD-9E6E-C93CF8ED1142}"/>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22982305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3BB69-0E83-7D95-2882-F787E5D96851}"/>
              </a:ext>
            </a:extLst>
          </p:cNvPr>
          <p:cNvSpPr>
            <a:spLocks noGrp="1"/>
          </p:cNvSpPr>
          <p:nvPr>
            <p:ph type="title"/>
          </p:nvPr>
        </p:nvSpPr>
        <p:spPr>
          <a:xfrm>
            <a:off x="2213933" y="3068960"/>
            <a:ext cx="7772400" cy="1066800"/>
          </a:xfrm>
        </p:spPr>
        <p:txBody>
          <a:bodyPr/>
          <a:lstStyle/>
          <a:p>
            <a:r>
              <a:rPr lang="en-US"/>
              <a:t>Backup</a:t>
            </a:r>
            <a:endParaRPr lang="en-US" dirty="0"/>
          </a:p>
        </p:txBody>
      </p:sp>
      <p:sp>
        <p:nvSpPr>
          <p:cNvPr id="4" name="Footer Placeholder 3">
            <a:extLst>
              <a:ext uri="{FF2B5EF4-FFF2-40B4-BE49-F238E27FC236}">
                <a16:creationId xmlns:a16="http://schemas.microsoft.com/office/drawing/2014/main" id="{3BF45103-F9E0-4A36-9AA1-C69BA317B23C}"/>
              </a:ext>
            </a:extLst>
          </p:cNvPr>
          <p:cNvSpPr>
            <a:spLocks noGrp="1"/>
          </p:cNvSpPr>
          <p:nvPr>
            <p:ph type="ftr" idx="14"/>
          </p:nvPr>
        </p:nvSpPr>
        <p:spPr/>
        <p:txBody>
          <a:bodyPr/>
          <a:lstStyle/>
          <a:p>
            <a:r>
              <a:rPr lang="en-GB"/>
              <a:t>Necati Canpolat, Intel</a:t>
            </a:r>
            <a:endParaRPr lang="en-GB" dirty="0"/>
          </a:p>
        </p:txBody>
      </p:sp>
      <p:sp>
        <p:nvSpPr>
          <p:cNvPr id="7" name="Slide Number Placeholder 6">
            <a:extLst>
              <a:ext uri="{FF2B5EF4-FFF2-40B4-BE49-F238E27FC236}">
                <a16:creationId xmlns:a16="http://schemas.microsoft.com/office/drawing/2014/main" id="{77984CC8-5B0E-4E4D-9780-3134DE3D4961}"/>
              </a:ext>
            </a:extLst>
          </p:cNvPr>
          <p:cNvSpPr>
            <a:spLocks noGrp="1"/>
          </p:cNvSpPr>
          <p:nvPr>
            <p:ph type="sldNum" idx="12"/>
          </p:nvPr>
        </p:nvSpPr>
        <p:spPr/>
        <p:txBody>
          <a:bodyPr/>
          <a:lstStyle/>
          <a:p>
            <a:r>
              <a:rPr lang="en-GB"/>
              <a:t>Slide </a:t>
            </a:r>
            <a:fld id="{440F5867-744E-4AA6-B0ED-4C44D2DFBB7B}" type="slidenum">
              <a:rPr lang="en-GB" smtClean="0"/>
              <a:pPr/>
              <a:t>63</a:t>
            </a:fld>
            <a:endParaRPr lang="en-GB" dirty="0"/>
          </a:p>
        </p:txBody>
      </p:sp>
      <p:sp>
        <p:nvSpPr>
          <p:cNvPr id="8" name="Date Placeholder 7">
            <a:extLst>
              <a:ext uri="{FF2B5EF4-FFF2-40B4-BE49-F238E27FC236}">
                <a16:creationId xmlns:a16="http://schemas.microsoft.com/office/drawing/2014/main" id="{CC697C05-FCBA-4A75-8FBD-5845EA5A677B}"/>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21245251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B4B05-602E-FAD4-0BC7-6E96137E9647}"/>
              </a:ext>
            </a:extLst>
          </p:cNvPr>
          <p:cNvSpPr>
            <a:spLocks noGrp="1"/>
          </p:cNvSpPr>
          <p:nvPr>
            <p:ph type="title"/>
          </p:nvPr>
        </p:nvSpPr>
        <p:spPr>
          <a:xfrm>
            <a:off x="1931608" y="685800"/>
            <a:ext cx="8050593" cy="1066800"/>
          </a:xfrm>
        </p:spPr>
        <p:txBody>
          <a:bodyPr/>
          <a:lstStyle/>
          <a:p>
            <a:pPr algn="l"/>
            <a:r>
              <a:rPr lang="en-US" sz="2800" dirty="0"/>
              <a:t>WBA ORGANIZATION</a:t>
            </a:r>
          </a:p>
        </p:txBody>
      </p:sp>
      <p:grpSp>
        <p:nvGrpSpPr>
          <p:cNvPr id="7" name="Group 6">
            <a:extLst>
              <a:ext uri="{FF2B5EF4-FFF2-40B4-BE49-F238E27FC236}">
                <a16:creationId xmlns:a16="http://schemas.microsoft.com/office/drawing/2014/main" id="{E4F4F210-067F-1311-7747-BB3026F85977}"/>
              </a:ext>
            </a:extLst>
          </p:cNvPr>
          <p:cNvGrpSpPr/>
          <p:nvPr/>
        </p:nvGrpSpPr>
        <p:grpSpPr>
          <a:xfrm>
            <a:off x="1529104" y="2060849"/>
            <a:ext cx="9137306" cy="962339"/>
            <a:chOff x="3178" y="992275"/>
            <a:chExt cx="9137306" cy="962339"/>
          </a:xfrm>
        </p:grpSpPr>
        <p:sp>
          <p:nvSpPr>
            <p:cNvPr id="38" name="Rounded Rectangle 2">
              <a:extLst>
                <a:ext uri="{FF2B5EF4-FFF2-40B4-BE49-F238E27FC236}">
                  <a16:creationId xmlns:a16="http://schemas.microsoft.com/office/drawing/2014/main" id="{CAEC41A9-32A5-C46D-0B9F-6447B9A806A6}"/>
                </a:ext>
              </a:extLst>
            </p:cNvPr>
            <p:cNvSpPr/>
            <p:nvPr/>
          </p:nvSpPr>
          <p:spPr>
            <a:xfrm>
              <a:off x="405681" y="992275"/>
              <a:ext cx="8360917" cy="962339"/>
            </a:xfrm>
            <a:prstGeom prst="roundRect">
              <a:avLst/>
            </a:prstGeom>
            <a:solidFill>
              <a:srgbClr val="042C57"/>
            </a:solidFill>
            <a:ln>
              <a:noFill/>
            </a:ln>
            <a:effectLst>
              <a:outerShdw blurRad="141261" dist="38100" dir="5400000" algn="t" rotWithShape="0">
                <a:prstClr val="black">
                  <a:alpha val="25000"/>
                </a:prstClr>
              </a:outerShdw>
              <a:softEdge rad="0"/>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400" eaLnBrk="1" hangingPunct="1">
                <a:buClrTx/>
                <a:buSzTx/>
                <a:defRPr/>
              </a:pPr>
              <a:endParaRPr lang="en-US" sz="1050" dirty="0">
                <a:solidFill>
                  <a:srgbClr val="FFFFFF"/>
                </a:solidFill>
                <a:latin typeface="Calibri"/>
              </a:endParaRPr>
            </a:p>
          </p:txBody>
        </p:sp>
        <p:sp>
          <p:nvSpPr>
            <p:cNvPr id="39" name="Rectangle 38">
              <a:extLst>
                <a:ext uri="{FF2B5EF4-FFF2-40B4-BE49-F238E27FC236}">
                  <a16:creationId xmlns:a16="http://schemas.microsoft.com/office/drawing/2014/main" id="{3621C54F-F4FE-7E3E-EF5B-67B3141051CF}"/>
                </a:ext>
              </a:extLst>
            </p:cNvPr>
            <p:cNvSpPr/>
            <p:nvPr/>
          </p:nvSpPr>
          <p:spPr>
            <a:xfrm>
              <a:off x="3178" y="1113040"/>
              <a:ext cx="9137306" cy="769275"/>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t"/>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685800" eaLnBrk="1" hangingPunct="1">
                <a:lnSpc>
                  <a:spcPct val="120000"/>
                </a:lnSpc>
                <a:buClrTx/>
                <a:buSzTx/>
                <a:defRPr/>
              </a:pPr>
              <a:r>
                <a:rPr lang="en-US" dirty="0">
                  <a:solidFill>
                    <a:srgbClr val="FFFFFF"/>
                  </a:solidFill>
                  <a:latin typeface="Asap" panose="020F0504030202060203" pitchFamily="34" charset="77"/>
                  <a:cs typeface="Arial" panose="020B0604020202020204" pitchFamily="34" charset="0"/>
                  <a:sym typeface="Asap" panose="02000506040000020004" pitchFamily="2" charset="0"/>
                </a:rPr>
                <a:t>WBA IS A NONPROFIT ASSOCIATION WITH THE VISION TO ACCELERATE THE DEVELOPMENT OF</a:t>
              </a:r>
            </a:p>
            <a:p>
              <a:pPr algn="ctr" defTabSz="685800" eaLnBrk="1" hangingPunct="1">
                <a:lnSpc>
                  <a:spcPct val="120000"/>
                </a:lnSpc>
                <a:buClrTx/>
                <a:buSzTx/>
                <a:defRPr/>
              </a:pPr>
              <a:r>
                <a:rPr lang="en-US" sz="2000" dirty="0">
                  <a:solidFill>
                    <a:srgbClr val="FFFFFF"/>
                  </a:solidFill>
                  <a:latin typeface="Asap" panose="020F0504030202060203" pitchFamily="34" charset="77"/>
                  <a:cs typeface="Arial" panose="020B0604020202020204" pitchFamily="34" charset="0"/>
                  <a:sym typeface="Asap" panose="02000506040000020004" pitchFamily="2" charset="0"/>
                </a:rPr>
                <a:t> </a:t>
              </a:r>
              <a:r>
                <a:rPr lang="en-US" sz="2000" b="1" i="1" dirty="0">
                  <a:solidFill>
                    <a:srgbClr val="8DC234"/>
                  </a:solidFill>
                  <a:latin typeface="Asap" panose="020F0504030202060203" pitchFamily="34" charset="77"/>
                  <a:cs typeface="Arial" panose="020B0604020202020204" pitchFamily="34" charset="0"/>
                  <a:sym typeface="Asap" panose="02000506040000020004" pitchFamily="2" charset="0"/>
                </a:rPr>
                <a:t>“SEAMLESS AND INTEROPERABLE WI-FI SERVICES”</a:t>
              </a:r>
            </a:p>
          </p:txBody>
        </p:sp>
      </p:grpSp>
      <p:grpSp>
        <p:nvGrpSpPr>
          <p:cNvPr id="8" name="Group 7">
            <a:extLst>
              <a:ext uri="{FF2B5EF4-FFF2-40B4-BE49-F238E27FC236}">
                <a16:creationId xmlns:a16="http://schemas.microsoft.com/office/drawing/2014/main" id="{08520075-F98E-AE45-D328-03D73BC639F2}"/>
              </a:ext>
            </a:extLst>
          </p:cNvPr>
          <p:cNvGrpSpPr/>
          <p:nvPr/>
        </p:nvGrpSpPr>
        <p:grpSpPr>
          <a:xfrm>
            <a:off x="2029150" y="4340948"/>
            <a:ext cx="8137212" cy="382058"/>
            <a:chOff x="70616" y="3989557"/>
            <a:chExt cx="9002768" cy="422698"/>
          </a:xfrm>
        </p:grpSpPr>
        <p:pic>
          <p:nvPicPr>
            <p:cNvPr id="32" name="Picture 31">
              <a:extLst>
                <a:ext uri="{FF2B5EF4-FFF2-40B4-BE49-F238E27FC236}">
                  <a16:creationId xmlns:a16="http://schemas.microsoft.com/office/drawing/2014/main" id="{7F4EBD28-05BB-2605-8564-506CAD1550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616" y="3989557"/>
              <a:ext cx="1227449" cy="422698"/>
            </a:xfrm>
            <a:prstGeom prst="rect">
              <a:avLst/>
            </a:prstGeom>
          </p:spPr>
        </p:pic>
        <p:pic>
          <p:nvPicPr>
            <p:cNvPr id="33" name="Picture 32">
              <a:extLst>
                <a:ext uri="{FF2B5EF4-FFF2-40B4-BE49-F238E27FC236}">
                  <a16:creationId xmlns:a16="http://schemas.microsoft.com/office/drawing/2014/main" id="{1122B2B2-E7EA-625B-98C2-E3472F073A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4739" y="4000813"/>
              <a:ext cx="1003692" cy="400186"/>
            </a:xfrm>
            <a:prstGeom prst="rect">
              <a:avLst/>
            </a:prstGeom>
          </p:spPr>
        </p:pic>
        <p:pic>
          <p:nvPicPr>
            <p:cNvPr id="34" name="Picture 33">
              <a:extLst>
                <a:ext uri="{FF2B5EF4-FFF2-40B4-BE49-F238E27FC236}">
                  <a16:creationId xmlns:a16="http://schemas.microsoft.com/office/drawing/2014/main" id="{9BC629B9-7037-8944-AAA2-4AE323571A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68352" y="4053879"/>
              <a:ext cx="1444388" cy="294055"/>
            </a:xfrm>
            <a:prstGeom prst="rect">
              <a:avLst/>
            </a:prstGeom>
          </p:spPr>
        </p:pic>
        <p:pic>
          <p:nvPicPr>
            <p:cNvPr id="35" name="Picture 34" descr="A close up of a sign&#10;&#10;Description automatically generated">
              <a:extLst>
                <a:ext uri="{FF2B5EF4-FFF2-40B4-BE49-F238E27FC236}">
                  <a16:creationId xmlns:a16="http://schemas.microsoft.com/office/drawing/2014/main" id="{49AB6C21-CBB5-5D4C-21E0-F183E34F1D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38719" y="4053423"/>
              <a:ext cx="1647874" cy="294965"/>
            </a:xfrm>
            <a:prstGeom prst="rect">
              <a:avLst/>
            </a:prstGeom>
          </p:spPr>
        </p:pic>
        <p:pic>
          <p:nvPicPr>
            <p:cNvPr id="36" name="Picture 35" descr="A close up of a logo&#10;&#10;Description automatically generated">
              <a:extLst>
                <a:ext uri="{FF2B5EF4-FFF2-40B4-BE49-F238E27FC236}">
                  <a16:creationId xmlns:a16="http://schemas.microsoft.com/office/drawing/2014/main" id="{ECB60011-B8E2-B644-4AA5-2AF4136D01F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7378" t="20965" r="6354" b="10482"/>
            <a:stretch/>
          </p:blipFill>
          <p:spPr>
            <a:xfrm>
              <a:off x="3083027" y="4045620"/>
              <a:ext cx="1511424" cy="366635"/>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7EBA3652-15D3-F1A2-DCAD-9444D49480BA}"/>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756879" y="3995107"/>
              <a:ext cx="1316505" cy="411597"/>
            </a:xfrm>
            <a:prstGeom prst="rect">
              <a:avLst/>
            </a:prstGeom>
          </p:spPr>
        </p:pic>
      </p:grpSp>
      <p:grpSp>
        <p:nvGrpSpPr>
          <p:cNvPr id="9" name="Group 8">
            <a:extLst>
              <a:ext uri="{FF2B5EF4-FFF2-40B4-BE49-F238E27FC236}">
                <a16:creationId xmlns:a16="http://schemas.microsoft.com/office/drawing/2014/main" id="{182A7F87-C2D7-111A-5B9D-00194E5C096C}"/>
              </a:ext>
            </a:extLst>
          </p:cNvPr>
          <p:cNvGrpSpPr/>
          <p:nvPr/>
        </p:nvGrpSpPr>
        <p:grpSpPr>
          <a:xfrm>
            <a:off x="1522244" y="4994960"/>
            <a:ext cx="9147513" cy="512764"/>
            <a:chOff x="-3514" y="3060149"/>
            <a:chExt cx="9147513" cy="512764"/>
          </a:xfrm>
        </p:grpSpPr>
        <p:sp>
          <p:nvSpPr>
            <p:cNvPr id="20" name="Rectangle: Rounded Corners 19">
              <a:extLst>
                <a:ext uri="{FF2B5EF4-FFF2-40B4-BE49-F238E27FC236}">
                  <a16:creationId xmlns:a16="http://schemas.microsoft.com/office/drawing/2014/main" id="{B069D160-9A4D-BB3E-84A1-4042E631969D}"/>
                </a:ext>
              </a:extLst>
            </p:cNvPr>
            <p:cNvSpPr/>
            <p:nvPr/>
          </p:nvSpPr>
          <p:spPr>
            <a:xfrm>
              <a:off x="-3514" y="3060149"/>
              <a:ext cx="9147513" cy="512764"/>
            </a:xfrm>
            <a:prstGeom prst="roundRect">
              <a:avLst>
                <a:gd name="adj" fmla="val 4702"/>
              </a:avLst>
            </a:prstGeom>
            <a:solidFill>
              <a:srgbClr val="8DC2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endParaRPr lang="en-US" dirty="0">
                <a:solidFill>
                  <a:srgbClr val="003D69"/>
                </a:solidFill>
                <a:latin typeface="Arial" panose="020B0604020202020204" pitchFamily="34" charset="0"/>
                <a:cs typeface="Arial" panose="020B0604020202020204" pitchFamily="34" charset="0"/>
                <a:sym typeface="Asap" panose="02000506040000020004" pitchFamily="2" charset="0"/>
              </a:endParaRPr>
            </a:p>
          </p:txBody>
        </p:sp>
        <p:sp>
          <p:nvSpPr>
            <p:cNvPr id="21" name="Rectangle 20">
              <a:extLst>
                <a:ext uri="{FF2B5EF4-FFF2-40B4-BE49-F238E27FC236}">
                  <a16:creationId xmlns:a16="http://schemas.microsoft.com/office/drawing/2014/main" id="{5FF6A2D0-69DE-555D-0A4E-3AA0B72763F0}"/>
                </a:ext>
              </a:extLst>
            </p:cNvPr>
            <p:cNvSpPr/>
            <p:nvPr/>
          </p:nvSpPr>
          <p:spPr>
            <a:xfrm>
              <a:off x="14540" y="3063502"/>
              <a:ext cx="1280472" cy="49674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lnSpc>
                  <a:spcPts val="1600"/>
                </a:lnSpc>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Established</a:t>
              </a:r>
            </a:p>
            <a:p>
              <a:pPr algn="ctr" defTabSz="914378" eaLnBrk="1" hangingPunct="1">
                <a:lnSpc>
                  <a:spcPts val="1600"/>
                </a:lnSpc>
                <a:buClrTx/>
                <a:buSzTx/>
                <a:defRPr/>
              </a:pPr>
              <a:r>
                <a:rPr lang="en-GB" sz="1500" b="1" dirty="0">
                  <a:solidFill>
                    <a:srgbClr val="FFFFFF"/>
                  </a:solidFill>
                  <a:latin typeface="Asap" panose="020F0504030202060203" pitchFamily="34" charset="77"/>
                  <a:cs typeface="Arial" panose="020B0604020202020204" pitchFamily="34" charset="0"/>
                  <a:sym typeface="Asap" panose="02000506040000020004" pitchFamily="2" charset="0"/>
                </a:rPr>
                <a:t>in 2003</a:t>
              </a:r>
            </a:p>
          </p:txBody>
        </p:sp>
        <p:sp>
          <p:nvSpPr>
            <p:cNvPr id="22" name="Rectangle 21">
              <a:extLst>
                <a:ext uri="{FF2B5EF4-FFF2-40B4-BE49-F238E27FC236}">
                  <a16:creationId xmlns:a16="http://schemas.microsoft.com/office/drawing/2014/main" id="{885D8C5E-EB56-7B0A-21A4-23C46B4874C7}"/>
                </a:ext>
              </a:extLst>
            </p:cNvPr>
            <p:cNvSpPr/>
            <p:nvPr/>
          </p:nvSpPr>
          <p:spPr>
            <a:xfrm>
              <a:off x="5592355" y="3079961"/>
              <a:ext cx="1323351"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PROMOTION AND</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GO-TO-MARKET</a:t>
              </a:r>
            </a:p>
          </p:txBody>
        </p:sp>
        <p:sp>
          <p:nvSpPr>
            <p:cNvPr id="23" name="Rectangle 22">
              <a:extLst>
                <a:ext uri="{FF2B5EF4-FFF2-40B4-BE49-F238E27FC236}">
                  <a16:creationId xmlns:a16="http://schemas.microsoft.com/office/drawing/2014/main" id="{667AC910-F5A2-B17B-87A5-D737AA940F9D}"/>
                </a:ext>
              </a:extLst>
            </p:cNvPr>
            <p:cNvSpPr/>
            <p:nvPr/>
          </p:nvSpPr>
          <p:spPr>
            <a:xfrm>
              <a:off x="4435241" y="3079961"/>
              <a:ext cx="924323"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3 ANNUAL</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EVENTS</a:t>
              </a:r>
            </a:p>
          </p:txBody>
        </p:sp>
        <p:sp>
          <p:nvSpPr>
            <p:cNvPr id="24" name="Rectangle 23">
              <a:extLst>
                <a:ext uri="{FF2B5EF4-FFF2-40B4-BE49-F238E27FC236}">
                  <a16:creationId xmlns:a16="http://schemas.microsoft.com/office/drawing/2014/main" id="{F5D6E0CB-AB71-827E-B176-89880A52D67F}"/>
                </a:ext>
              </a:extLst>
            </p:cNvPr>
            <p:cNvSpPr/>
            <p:nvPr/>
          </p:nvSpPr>
          <p:spPr>
            <a:xfrm>
              <a:off x="7148496" y="3079961"/>
              <a:ext cx="1794111"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THOUGHT LEADERSHIP &amp;</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MARKET RESEARCH</a:t>
              </a:r>
            </a:p>
          </p:txBody>
        </p:sp>
        <p:sp>
          <p:nvSpPr>
            <p:cNvPr id="25" name="Rectangle 24">
              <a:extLst>
                <a:ext uri="{FF2B5EF4-FFF2-40B4-BE49-F238E27FC236}">
                  <a16:creationId xmlns:a16="http://schemas.microsoft.com/office/drawing/2014/main" id="{345A322E-A632-37F5-6E9A-1B31B2BC1D94}"/>
                </a:ext>
              </a:extLst>
            </p:cNvPr>
            <p:cNvSpPr/>
            <p:nvPr/>
          </p:nvSpPr>
          <p:spPr>
            <a:xfrm>
              <a:off x="3132894" y="3079961"/>
              <a:ext cx="1069556"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PROJECTS &amp;</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PROGRAMS</a:t>
              </a:r>
            </a:p>
          </p:txBody>
        </p:sp>
        <p:sp>
          <p:nvSpPr>
            <p:cNvPr id="26" name="Rectangle 25">
              <a:extLst>
                <a:ext uri="{FF2B5EF4-FFF2-40B4-BE49-F238E27FC236}">
                  <a16:creationId xmlns:a16="http://schemas.microsoft.com/office/drawing/2014/main" id="{BCCCB175-A838-46B6-4DFA-54F560978A01}"/>
                </a:ext>
              </a:extLst>
            </p:cNvPr>
            <p:cNvSpPr/>
            <p:nvPr/>
          </p:nvSpPr>
          <p:spPr>
            <a:xfrm>
              <a:off x="1426813" y="3079961"/>
              <a:ext cx="1473290"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+200 MEMBERSHIP</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COMMUNITY</a:t>
              </a:r>
            </a:p>
          </p:txBody>
        </p:sp>
        <p:cxnSp>
          <p:nvCxnSpPr>
            <p:cNvPr id="27" name="Straight Connector 26">
              <a:extLst>
                <a:ext uri="{FF2B5EF4-FFF2-40B4-BE49-F238E27FC236}">
                  <a16:creationId xmlns:a16="http://schemas.microsoft.com/office/drawing/2014/main" id="{A4A9EB91-B248-D27A-2DE4-2037394FC628}"/>
                </a:ext>
              </a:extLst>
            </p:cNvPr>
            <p:cNvCxnSpPr>
              <a:cxnSpLocks/>
            </p:cNvCxnSpPr>
            <p:nvPr/>
          </p:nvCxnSpPr>
          <p:spPr>
            <a:xfrm flipV="1">
              <a:off x="1295952" y="3075129"/>
              <a:ext cx="0" cy="485258"/>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4D81AF1-E19B-96D3-FB8D-590C7E951568}"/>
                </a:ext>
              </a:extLst>
            </p:cNvPr>
            <p:cNvCxnSpPr>
              <a:cxnSpLocks/>
            </p:cNvCxnSpPr>
            <p:nvPr/>
          </p:nvCxnSpPr>
          <p:spPr>
            <a:xfrm flipV="1">
              <a:off x="3003080" y="3145667"/>
              <a:ext cx="0" cy="334196"/>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6D9B980B-B024-FC98-3BC4-ED841A5C3F5E}"/>
                </a:ext>
              </a:extLst>
            </p:cNvPr>
            <p:cNvCxnSpPr>
              <a:cxnSpLocks/>
            </p:cNvCxnSpPr>
            <p:nvPr/>
          </p:nvCxnSpPr>
          <p:spPr>
            <a:xfrm flipV="1">
              <a:off x="4303242" y="3145667"/>
              <a:ext cx="0" cy="334196"/>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7EFEAF33-EFBA-4297-BFDF-60FC15D086F9}"/>
                </a:ext>
              </a:extLst>
            </p:cNvPr>
            <p:cNvCxnSpPr>
              <a:cxnSpLocks/>
            </p:cNvCxnSpPr>
            <p:nvPr/>
          </p:nvCxnSpPr>
          <p:spPr>
            <a:xfrm flipV="1">
              <a:off x="5479580" y="3145667"/>
              <a:ext cx="0" cy="334196"/>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ECCDDEBA-F990-3F5C-2A1B-8B7986E4C9D1}"/>
                </a:ext>
              </a:extLst>
            </p:cNvPr>
            <p:cNvCxnSpPr>
              <a:cxnSpLocks/>
            </p:cNvCxnSpPr>
            <p:nvPr/>
          </p:nvCxnSpPr>
          <p:spPr>
            <a:xfrm flipV="1">
              <a:off x="7075018" y="3145667"/>
              <a:ext cx="0" cy="334196"/>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10" name="Group 9">
            <a:extLst>
              <a:ext uri="{FF2B5EF4-FFF2-40B4-BE49-F238E27FC236}">
                <a16:creationId xmlns:a16="http://schemas.microsoft.com/office/drawing/2014/main" id="{8F3D508D-2883-5E92-D80B-88607B01FD8C}"/>
              </a:ext>
            </a:extLst>
          </p:cNvPr>
          <p:cNvGrpSpPr/>
          <p:nvPr/>
        </p:nvGrpSpPr>
        <p:grpSpPr>
          <a:xfrm>
            <a:off x="2204362" y="3222843"/>
            <a:ext cx="7786793" cy="817243"/>
            <a:chOff x="699417" y="2190428"/>
            <a:chExt cx="7786793" cy="817243"/>
          </a:xfrm>
        </p:grpSpPr>
        <p:grpSp>
          <p:nvGrpSpPr>
            <p:cNvPr id="11" name="Group 10">
              <a:extLst>
                <a:ext uri="{FF2B5EF4-FFF2-40B4-BE49-F238E27FC236}">
                  <a16:creationId xmlns:a16="http://schemas.microsoft.com/office/drawing/2014/main" id="{BB5B732A-D171-5E46-D45A-9F4EFBE9A333}"/>
                </a:ext>
              </a:extLst>
            </p:cNvPr>
            <p:cNvGrpSpPr/>
            <p:nvPr/>
          </p:nvGrpSpPr>
          <p:grpSpPr>
            <a:xfrm>
              <a:off x="699417" y="2190428"/>
              <a:ext cx="2378901" cy="817243"/>
              <a:chOff x="2209238" y="958994"/>
              <a:chExt cx="5031335" cy="1015920"/>
            </a:xfrm>
            <a:solidFill>
              <a:srgbClr val="003D69"/>
            </a:solidFill>
          </p:grpSpPr>
          <p:sp>
            <p:nvSpPr>
              <p:cNvPr id="18" name="Rounded Rectangle 25">
                <a:extLst>
                  <a:ext uri="{FF2B5EF4-FFF2-40B4-BE49-F238E27FC236}">
                    <a16:creationId xmlns:a16="http://schemas.microsoft.com/office/drawing/2014/main" id="{757E6D56-F0A0-0AAC-7EA0-5B5D2DC0B342}"/>
                  </a:ext>
                </a:extLst>
              </p:cNvPr>
              <p:cNvSpPr/>
              <p:nvPr/>
            </p:nvSpPr>
            <p:spPr>
              <a:xfrm>
                <a:off x="2209238" y="958994"/>
                <a:ext cx="5031335" cy="1015920"/>
              </a:xfrm>
              <a:prstGeom prst="roundRect">
                <a:avLst/>
              </a:prstGeom>
              <a:grp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91439" tIns="91439" rIns="91439" bIns="91439" numCol="1" spcCol="38100" rtlCol="0" anchor="ctr">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1828754" eaLnBrk="1">
                  <a:buClrTx/>
                  <a:buSzTx/>
                  <a:defRPr/>
                </a:pPr>
                <a:endParaRPr lang="en-US" sz="3600">
                  <a:solidFill>
                    <a:srgbClr val="242527"/>
                  </a:solidFill>
                  <a:latin typeface="Asap" pitchFamily="2" charset="77"/>
                  <a:cs typeface="+mj-cs"/>
                  <a:sym typeface="Calibri"/>
                </a:endParaRPr>
              </a:p>
            </p:txBody>
          </p:sp>
          <p:sp>
            <p:nvSpPr>
              <p:cNvPr id="19" name="TextBox 70">
                <a:extLst>
                  <a:ext uri="{FF2B5EF4-FFF2-40B4-BE49-F238E27FC236}">
                    <a16:creationId xmlns:a16="http://schemas.microsoft.com/office/drawing/2014/main" id="{3A43E859-E4F8-59B1-D976-EBCF89CE31D4}"/>
                  </a:ext>
                </a:extLst>
              </p:cNvPr>
              <p:cNvSpPr txBox="1"/>
              <p:nvPr/>
            </p:nvSpPr>
            <p:spPr>
              <a:xfrm>
                <a:off x="2353710" y="1102124"/>
                <a:ext cx="4742388" cy="650418"/>
              </a:xfrm>
              <a:prstGeom prst="rect">
                <a:avLst/>
              </a:prstGeom>
              <a:grpFill/>
            </p:spPr>
            <p:txBody>
              <a:bodyPr wrap="square" rtlCol="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algn="ctr" defTabSz="457189" eaLnBrk="1" hangingPunct="1">
                  <a:spcBef>
                    <a:spcPct val="20000"/>
                  </a:spcBef>
                  <a:buClr>
                    <a:srgbClr val="83B737"/>
                  </a:buClr>
                  <a:buSzTx/>
                  <a:defRPr/>
                </a:pPr>
                <a:r>
                  <a:rPr lang="en-US" b="1" dirty="0">
                    <a:solidFill>
                      <a:srgbClr val="FFFFFF"/>
                    </a:solidFill>
                    <a:latin typeface="Asap" pitchFamily="2" charset="77"/>
                    <a:cs typeface="Arial" panose="020B0604020202020204" pitchFamily="34" charset="0"/>
                    <a:sym typeface="Asap" panose="02000506040000020004" pitchFamily="2" charset="0"/>
                  </a:rPr>
                  <a:t>Seamless, Secure and Interoperable Wi-Fi</a:t>
                </a:r>
                <a:endParaRPr lang="en-US" dirty="0">
                  <a:solidFill>
                    <a:srgbClr val="FFFFFF"/>
                  </a:solidFill>
                  <a:latin typeface="Asap" pitchFamily="2" charset="77"/>
                  <a:cs typeface="+mj-cs"/>
                </a:endParaRPr>
              </a:p>
            </p:txBody>
          </p:sp>
        </p:grpSp>
        <p:grpSp>
          <p:nvGrpSpPr>
            <p:cNvPr id="12" name="Group 11">
              <a:extLst>
                <a:ext uri="{FF2B5EF4-FFF2-40B4-BE49-F238E27FC236}">
                  <a16:creationId xmlns:a16="http://schemas.microsoft.com/office/drawing/2014/main" id="{1BC3DD45-51E5-505B-3558-3BC84A97C224}"/>
                </a:ext>
              </a:extLst>
            </p:cNvPr>
            <p:cNvGrpSpPr/>
            <p:nvPr/>
          </p:nvGrpSpPr>
          <p:grpSpPr>
            <a:xfrm>
              <a:off x="3403363" y="2190428"/>
              <a:ext cx="2378901" cy="817243"/>
              <a:chOff x="2209238" y="958994"/>
              <a:chExt cx="5031335" cy="1015920"/>
            </a:xfrm>
            <a:solidFill>
              <a:srgbClr val="003D69"/>
            </a:solidFill>
          </p:grpSpPr>
          <p:sp>
            <p:nvSpPr>
              <p:cNvPr id="16" name="Rounded Rectangle 30">
                <a:extLst>
                  <a:ext uri="{FF2B5EF4-FFF2-40B4-BE49-F238E27FC236}">
                    <a16:creationId xmlns:a16="http://schemas.microsoft.com/office/drawing/2014/main" id="{B619890B-07F7-5171-E4DA-343E7F229639}"/>
                  </a:ext>
                </a:extLst>
              </p:cNvPr>
              <p:cNvSpPr/>
              <p:nvPr/>
            </p:nvSpPr>
            <p:spPr>
              <a:xfrm>
                <a:off x="2209238" y="958994"/>
                <a:ext cx="5031335" cy="1015920"/>
              </a:xfrm>
              <a:prstGeom prst="roundRect">
                <a:avLst/>
              </a:prstGeom>
              <a:grp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91439" tIns="91439" rIns="91439" bIns="91439" numCol="1" spcCol="38100" rtlCol="0" anchor="ctr">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1828754" eaLnBrk="1">
                  <a:buClrTx/>
                  <a:buSzTx/>
                  <a:defRPr/>
                </a:pPr>
                <a:endParaRPr lang="en-US" sz="3600">
                  <a:solidFill>
                    <a:srgbClr val="242527"/>
                  </a:solidFill>
                  <a:latin typeface="Asap" pitchFamily="2" charset="77"/>
                  <a:cs typeface="+mj-cs"/>
                  <a:sym typeface="Calibri"/>
                </a:endParaRPr>
              </a:p>
            </p:txBody>
          </p:sp>
          <p:sp>
            <p:nvSpPr>
              <p:cNvPr id="17" name="TextBox 66">
                <a:extLst>
                  <a:ext uri="{FF2B5EF4-FFF2-40B4-BE49-F238E27FC236}">
                    <a16:creationId xmlns:a16="http://schemas.microsoft.com/office/drawing/2014/main" id="{06DE50AA-99FA-5A05-C1BE-1BE85341A34D}"/>
                  </a:ext>
                </a:extLst>
              </p:cNvPr>
              <p:cNvSpPr txBox="1"/>
              <p:nvPr/>
            </p:nvSpPr>
            <p:spPr>
              <a:xfrm>
                <a:off x="2353710" y="997890"/>
                <a:ext cx="4742388" cy="918238"/>
              </a:xfrm>
              <a:prstGeom prst="rect">
                <a:avLst/>
              </a:prstGeom>
              <a:grpFill/>
            </p:spPr>
            <p:txBody>
              <a:bodyPr wrap="square" rtlCol="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algn="ctr" defTabSz="457189" eaLnBrk="1" hangingPunct="1">
                  <a:spcBef>
                    <a:spcPct val="20000"/>
                  </a:spcBef>
                  <a:buClr>
                    <a:srgbClr val="83B737"/>
                  </a:buClr>
                  <a:buSzTx/>
                  <a:defRPr/>
                </a:pPr>
                <a:r>
                  <a:rPr lang="en-US" b="1" dirty="0">
                    <a:solidFill>
                      <a:srgbClr val="FFFFFF"/>
                    </a:solidFill>
                    <a:latin typeface="Asap" pitchFamily="2" charset="77"/>
                    <a:cs typeface="Arial" panose="020B0604020202020204" pitchFamily="34" charset="0"/>
                    <a:sym typeface="Asap" panose="02000506040000020004" pitchFamily="2" charset="0"/>
                  </a:rPr>
                  <a:t>Convergence and Coexistence of Wireless Technologies</a:t>
                </a:r>
                <a:endParaRPr lang="en-US" dirty="0">
                  <a:solidFill>
                    <a:srgbClr val="FFFFFF"/>
                  </a:solidFill>
                  <a:latin typeface="Asap" pitchFamily="2" charset="77"/>
                  <a:cs typeface="+mj-cs"/>
                </a:endParaRPr>
              </a:p>
            </p:txBody>
          </p:sp>
        </p:grpSp>
        <p:grpSp>
          <p:nvGrpSpPr>
            <p:cNvPr id="13" name="Group 12">
              <a:extLst>
                <a:ext uri="{FF2B5EF4-FFF2-40B4-BE49-F238E27FC236}">
                  <a16:creationId xmlns:a16="http://schemas.microsoft.com/office/drawing/2014/main" id="{6D723D75-2BD5-4646-E5C1-B1772D731A46}"/>
                </a:ext>
              </a:extLst>
            </p:cNvPr>
            <p:cNvGrpSpPr/>
            <p:nvPr/>
          </p:nvGrpSpPr>
          <p:grpSpPr>
            <a:xfrm>
              <a:off x="6107309" y="2190428"/>
              <a:ext cx="2378901" cy="817243"/>
              <a:chOff x="2209238" y="958994"/>
              <a:chExt cx="5031335" cy="1015920"/>
            </a:xfrm>
            <a:solidFill>
              <a:srgbClr val="003D69"/>
            </a:solidFill>
          </p:grpSpPr>
          <p:sp>
            <p:nvSpPr>
              <p:cNvPr id="14" name="Rounded Rectangle 33">
                <a:extLst>
                  <a:ext uri="{FF2B5EF4-FFF2-40B4-BE49-F238E27FC236}">
                    <a16:creationId xmlns:a16="http://schemas.microsoft.com/office/drawing/2014/main" id="{D79855F0-D9AF-6CE0-3965-D0BF4F3A8552}"/>
                  </a:ext>
                </a:extLst>
              </p:cNvPr>
              <p:cNvSpPr/>
              <p:nvPr/>
            </p:nvSpPr>
            <p:spPr>
              <a:xfrm>
                <a:off x="2209238" y="958994"/>
                <a:ext cx="5031335" cy="1015920"/>
              </a:xfrm>
              <a:prstGeom prst="roundRect">
                <a:avLst/>
              </a:prstGeom>
              <a:grp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91439" tIns="91439" rIns="91439" bIns="91439" numCol="1" spcCol="38100" rtlCol="0" anchor="ctr">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1828754" eaLnBrk="1">
                  <a:buClrTx/>
                  <a:buSzTx/>
                  <a:defRPr/>
                </a:pPr>
                <a:endParaRPr lang="en-US" sz="3600">
                  <a:solidFill>
                    <a:srgbClr val="242527"/>
                  </a:solidFill>
                  <a:latin typeface="Asap" pitchFamily="2" charset="77"/>
                  <a:cs typeface="+mj-cs"/>
                  <a:sym typeface="Calibri"/>
                </a:endParaRPr>
              </a:p>
            </p:txBody>
          </p:sp>
          <p:sp>
            <p:nvSpPr>
              <p:cNvPr id="15" name="TextBox 64">
                <a:extLst>
                  <a:ext uri="{FF2B5EF4-FFF2-40B4-BE49-F238E27FC236}">
                    <a16:creationId xmlns:a16="http://schemas.microsoft.com/office/drawing/2014/main" id="{4591D3FD-427D-56D5-B626-EBAA205075D1}"/>
                  </a:ext>
                </a:extLst>
              </p:cNvPr>
              <p:cNvSpPr txBox="1"/>
              <p:nvPr/>
            </p:nvSpPr>
            <p:spPr>
              <a:xfrm>
                <a:off x="2353710" y="997890"/>
                <a:ext cx="4742388" cy="650418"/>
              </a:xfrm>
              <a:prstGeom prst="rect">
                <a:avLst/>
              </a:prstGeom>
              <a:grpFill/>
            </p:spPr>
            <p:txBody>
              <a:bodyPr wrap="square" rtlCol="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algn="ctr" defTabSz="457189" eaLnBrk="1" hangingPunct="1">
                  <a:spcBef>
                    <a:spcPct val="20000"/>
                  </a:spcBef>
                  <a:buClr>
                    <a:srgbClr val="83B737"/>
                  </a:buClr>
                  <a:buSzTx/>
                  <a:defRPr/>
                </a:pPr>
                <a:r>
                  <a:rPr lang="en-US" b="1" dirty="0">
                    <a:solidFill>
                      <a:srgbClr val="FFFFFF"/>
                    </a:solidFill>
                    <a:latin typeface="Asap" pitchFamily="2" charset="77"/>
                    <a:cs typeface="Arial" panose="020B0604020202020204" pitchFamily="34" charset="0"/>
                    <a:sym typeface="Asap" panose="02000506040000020004" pitchFamily="2" charset="0"/>
                  </a:rPr>
                  <a:t>Accelerate Next Generation Wi-Fi Networks</a:t>
                </a:r>
                <a:endParaRPr lang="en-US" dirty="0">
                  <a:solidFill>
                    <a:srgbClr val="FFFFFF"/>
                  </a:solidFill>
                  <a:latin typeface="Asap" pitchFamily="2" charset="77"/>
                  <a:cs typeface="+mj-cs"/>
                </a:endParaRPr>
              </a:p>
            </p:txBody>
          </p:sp>
        </p:grpSp>
      </p:grpSp>
      <p:sp>
        <p:nvSpPr>
          <p:cNvPr id="4" name="Footer Placeholder 3">
            <a:extLst>
              <a:ext uri="{FF2B5EF4-FFF2-40B4-BE49-F238E27FC236}">
                <a16:creationId xmlns:a16="http://schemas.microsoft.com/office/drawing/2014/main" id="{168BC6D2-376E-4C63-A129-E93102FECACF}"/>
              </a:ext>
            </a:extLst>
          </p:cNvPr>
          <p:cNvSpPr>
            <a:spLocks noGrp="1"/>
          </p:cNvSpPr>
          <p:nvPr>
            <p:ph type="ftr" idx="14"/>
          </p:nvPr>
        </p:nvSpPr>
        <p:spPr/>
        <p:txBody>
          <a:bodyPr/>
          <a:lstStyle/>
          <a:p>
            <a:r>
              <a:rPr lang="en-GB"/>
              <a:t>Necati Canpolat, Intel</a:t>
            </a:r>
            <a:endParaRPr lang="en-GB" dirty="0"/>
          </a:p>
        </p:txBody>
      </p:sp>
      <p:sp>
        <p:nvSpPr>
          <p:cNvPr id="40" name="Slide Number Placeholder 39">
            <a:extLst>
              <a:ext uri="{FF2B5EF4-FFF2-40B4-BE49-F238E27FC236}">
                <a16:creationId xmlns:a16="http://schemas.microsoft.com/office/drawing/2014/main" id="{17D7C30F-6E5D-44E8-9845-B07E9A7CD2E3}"/>
              </a:ext>
            </a:extLst>
          </p:cNvPr>
          <p:cNvSpPr>
            <a:spLocks noGrp="1"/>
          </p:cNvSpPr>
          <p:nvPr>
            <p:ph type="sldNum" idx="12"/>
          </p:nvPr>
        </p:nvSpPr>
        <p:spPr/>
        <p:txBody>
          <a:bodyPr/>
          <a:lstStyle/>
          <a:p>
            <a:r>
              <a:rPr lang="en-GB"/>
              <a:t>Slide </a:t>
            </a:r>
            <a:fld id="{440F5867-744E-4AA6-B0ED-4C44D2DFBB7B}" type="slidenum">
              <a:rPr lang="en-GB" smtClean="0"/>
              <a:pPr/>
              <a:t>64</a:t>
            </a:fld>
            <a:endParaRPr lang="en-GB" dirty="0"/>
          </a:p>
        </p:txBody>
      </p:sp>
      <p:sp>
        <p:nvSpPr>
          <p:cNvPr id="41" name="Date Placeholder 40">
            <a:extLst>
              <a:ext uri="{FF2B5EF4-FFF2-40B4-BE49-F238E27FC236}">
                <a16:creationId xmlns:a16="http://schemas.microsoft.com/office/drawing/2014/main" id="{7414ABFB-64CF-4710-A10B-449427D3FCBB}"/>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29115932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DD8D6-629F-DF73-6661-A0D930FA2202}"/>
              </a:ext>
            </a:extLst>
          </p:cNvPr>
          <p:cNvSpPr>
            <a:spLocks noGrp="1"/>
          </p:cNvSpPr>
          <p:nvPr>
            <p:ph type="title"/>
          </p:nvPr>
        </p:nvSpPr>
        <p:spPr>
          <a:xfrm>
            <a:off x="2209800" y="685800"/>
            <a:ext cx="7772400" cy="1066800"/>
          </a:xfrm>
        </p:spPr>
        <p:txBody>
          <a:bodyPr/>
          <a:lstStyle/>
          <a:p>
            <a:pPr algn="l"/>
            <a:r>
              <a:rPr lang="en-US" dirty="0"/>
              <a:t>WBA Focus Areas</a:t>
            </a:r>
          </a:p>
        </p:txBody>
      </p:sp>
      <p:pic>
        <p:nvPicPr>
          <p:cNvPr id="7" name="Google Shape;322;p4" descr="A close up of a blue background&#10;&#10;Description automatically generated">
            <a:extLst>
              <a:ext uri="{FF2B5EF4-FFF2-40B4-BE49-F238E27FC236}">
                <a16:creationId xmlns:a16="http://schemas.microsoft.com/office/drawing/2014/main" id="{0C643627-72D6-6BCB-839B-C48FC85A444F}"/>
              </a:ext>
            </a:extLst>
          </p:cNvPr>
          <p:cNvPicPr preferRelativeResize="0"/>
          <p:nvPr/>
        </p:nvPicPr>
        <p:blipFill rotWithShape="1">
          <a:blip r:embed="rId2">
            <a:alphaModFix/>
          </a:blip>
          <a:srcRect/>
          <a:stretch/>
        </p:blipFill>
        <p:spPr>
          <a:xfrm>
            <a:off x="2063552" y="3105430"/>
            <a:ext cx="7848873" cy="2871699"/>
          </a:xfrm>
          <a:prstGeom prst="rect">
            <a:avLst/>
          </a:prstGeom>
          <a:blipFill rotWithShape="1">
            <a:blip r:embed="rId3">
              <a:alphaModFix/>
            </a:blip>
            <a:tile tx="0" ty="0" sx="100000" sy="100000" flip="none" algn="tl"/>
          </a:blipFill>
          <a:ln>
            <a:noFill/>
          </a:ln>
        </p:spPr>
      </p:pic>
      <p:sp>
        <p:nvSpPr>
          <p:cNvPr id="8" name="Google Shape;323;p4">
            <a:extLst>
              <a:ext uri="{FF2B5EF4-FFF2-40B4-BE49-F238E27FC236}">
                <a16:creationId xmlns:a16="http://schemas.microsoft.com/office/drawing/2014/main" id="{615636E2-50BB-DE42-CC3F-5172DEE6B923}"/>
              </a:ext>
            </a:extLst>
          </p:cNvPr>
          <p:cNvSpPr/>
          <p:nvPr/>
        </p:nvSpPr>
        <p:spPr>
          <a:xfrm>
            <a:off x="1951529" y="1975722"/>
            <a:ext cx="2461737" cy="442997"/>
          </a:xfrm>
          <a:prstGeom prst="rect">
            <a:avLst/>
          </a:prstGeom>
          <a:noFill/>
          <a:ln>
            <a:noFill/>
          </a:ln>
        </p:spPr>
        <p:txBody>
          <a:bodyPr spcFirstLastPara="1" wrap="square" lIns="91425" tIns="45675" rIns="91425" bIns="45675" anchor="ctr" anchorCtr="0">
            <a:no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914400" eaLnBrk="1" fontAlgn="auto" hangingPunct="1">
              <a:spcBef>
                <a:spcPts val="0"/>
              </a:spcBef>
              <a:spcAft>
                <a:spcPts val="0"/>
              </a:spcAft>
              <a:buSzTx/>
              <a:defRPr/>
            </a:pPr>
            <a:r>
              <a:rPr lang="en-US" sz="1600" kern="0">
                <a:solidFill>
                  <a:srgbClr val="003D69"/>
                </a:solidFill>
                <a:latin typeface="Asap"/>
                <a:ea typeface="Asap"/>
                <a:cs typeface="Asap"/>
                <a:sym typeface="Asap"/>
              </a:rPr>
              <a:t>WBA MEMBERS SOLVE</a:t>
            </a:r>
            <a:endParaRPr sz="2400" kern="0">
              <a:solidFill>
                <a:srgbClr val="003D69"/>
              </a:solidFill>
              <a:latin typeface="Asap"/>
              <a:ea typeface="Asap"/>
              <a:cs typeface="Asap"/>
              <a:sym typeface="Asap"/>
            </a:endParaRPr>
          </a:p>
          <a:p>
            <a:pPr defTabSz="914400" eaLnBrk="1" fontAlgn="auto" hangingPunct="1">
              <a:spcBef>
                <a:spcPts val="0"/>
              </a:spcBef>
              <a:spcAft>
                <a:spcPts val="0"/>
              </a:spcAft>
              <a:buSzTx/>
              <a:defRPr/>
            </a:pPr>
            <a:r>
              <a:rPr lang="en-US" sz="1600" b="1" kern="0">
                <a:solidFill>
                  <a:srgbClr val="003D69"/>
                </a:solidFill>
                <a:latin typeface="Asap"/>
                <a:ea typeface="Asap"/>
                <a:cs typeface="Asap"/>
                <a:sym typeface="Asap"/>
              </a:rPr>
              <a:t>REAL BUSINESS ISSUES</a:t>
            </a:r>
            <a:endParaRPr sz="1600" kern="0">
              <a:solidFill>
                <a:srgbClr val="003D69"/>
              </a:solidFill>
              <a:latin typeface="Asap"/>
              <a:ea typeface="Asap"/>
              <a:cs typeface="Asap"/>
              <a:sym typeface="Asap"/>
            </a:endParaRPr>
          </a:p>
        </p:txBody>
      </p:sp>
      <p:sp>
        <p:nvSpPr>
          <p:cNvPr id="9" name="Google Shape;324;p4">
            <a:extLst>
              <a:ext uri="{FF2B5EF4-FFF2-40B4-BE49-F238E27FC236}">
                <a16:creationId xmlns:a16="http://schemas.microsoft.com/office/drawing/2014/main" id="{5C2F654C-4EE3-59FB-8A94-85C8D402347E}"/>
              </a:ext>
            </a:extLst>
          </p:cNvPr>
          <p:cNvSpPr/>
          <p:nvPr/>
        </p:nvSpPr>
        <p:spPr>
          <a:xfrm>
            <a:off x="4596605" y="2130044"/>
            <a:ext cx="5099796" cy="576990"/>
          </a:xfrm>
          <a:prstGeom prst="rect">
            <a:avLst/>
          </a:prstGeom>
          <a:noFill/>
          <a:ln>
            <a:noFill/>
          </a:ln>
        </p:spPr>
        <p:txBody>
          <a:bodyPr spcFirstLastPara="1" wrap="square" lIns="91425" tIns="45675" rIns="91425" bIns="45675" anchor="t" anchorCtr="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914400" eaLnBrk="1" fontAlgn="auto" hangingPunct="1">
              <a:spcBef>
                <a:spcPts val="0"/>
              </a:spcBef>
              <a:spcAft>
                <a:spcPts val="0"/>
              </a:spcAft>
              <a:buSzTx/>
              <a:defRPr/>
            </a:pPr>
            <a:r>
              <a:rPr lang="en-US" sz="1050" kern="0" dirty="0">
                <a:solidFill>
                  <a:srgbClr val="003D69"/>
                </a:solidFill>
                <a:latin typeface="Asap"/>
                <a:ea typeface="Asap"/>
                <a:cs typeface="Asap"/>
                <a:sym typeface="Asap"/>
              </a:rPr>
              <a:t>WBA’s mission is to enable collaboration between service providers, technology companies and organizations to drive positive change and enable opportunities for growth. </a:t>
            </a:r>
            <a:endParaRPr kern="0" dirty="0">
              <a:solidFill>
                <a:srgbClr val="003D69"/>
              </a:solidFill>
              <a:latin typeface="Asap"/>
              <a:ea typeface="Asap"/>
              <a:cs typeface="Asap"/>
              <a:sym typeface="Asap"/>
            </a:endParaRPr>
          </a:p>
        </p:txBody>
      </p:sp>
      <p:sp>
        <p:nvSpPr>
          <p:cNvPr id="10" name="Google Shape;325;p4">
            <a:extLst>
              <a:ext uri="{FF2B5EF4-FFF2-40B4-BE49-F238E27FC236}">
                <a16:creationId xmlns:a16="http://schemas.microsoft.com/office/drawing/2014/main" id="{F6AF89E7-15EC-A40B-B53A-9DD70C87B778}"/>
              </a:ext>
            </a:extLst>
          </p:cNvPr>
          <p:cNvSpPr/>
          <p:nvPr/>
        </p:nvSpPr>
        <p:spPr>
          <a:xfrm>
            <a:off x="4596604" y="1845448"/>
            <a:ext cx="5374296" cy="369279"/>
          </a:xfrm>
          <a:prstGeom prst="rect">
            <a:avLst/>
          </a:prstGeom>
          <a:noFill/>
          <a:ln>
            <a:noFill/>
          </a:ln>
        </p:spPr>
        <p:txBody>
          <a:bodyPr spcFirstLastPara="1" wrap="square" lIns="91425" tIns="45675" rIns="91425" bIns="45675" anchor="t" anchorCtr="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914400" eaLnBrk="1" fontAlgn="auto" hangingPunct="1">
              <a:spcBef>
                <a:spcPts val="0"/>
              </a:spcBef>
              <a:spcAft>
                <a:spcPts val="0"/>
              </a:spcAft>
              <a:buSzTx/>
              <a:defRPr/>
            </a:pPr>
            <a:r>
              <a:rPr lang="en-US" sz="1800" b="1" kern="0" dirty="0">
                <a:solidFill>
                  <a:srgbClr val="003D69"/>
                </a:solidFill>
                <a:latin typeface="Asap"/>
                <a:ea typeface="Asap"/>
                <a:cs typeface="Asap"/>
                <a:sym typeface="Asap"/>
              </a:rPr>
              <a:t>Fosters success for its members</a:t>
            </a:r>
            <a:endParaRPr kern="0" dirty="0">
              <a:solidFill>
                <a:srgbClr val="003D69"/>
              </a:solidFill>
              <a:latin typeface="Asap"/>
              <a:ea typeface="Asap"/>
              <a:cs typeface="Asap"/>
              <a:sym typeface="Asap"/>
            </a:endParaRPr>
          </a:p>
        </p:txBody>
      </p:sp>
      <p:sp>
        <p:nvSpPr>
          <p:cNvPr id="11" name="Google Shape;326;p4">
            <a:extLst>
              <a:ext uri="{FF2B5EF4-FFF2-40B4-BE49-F238E27FC236}">
                <a16:creationId xmlns:a16="http://schemas.microsoft.com/office/drawing/2014/main" id="{EB069EAC-7E2A-FDF7-514B-3629885EEE78}"/>
              </a:ext>
            </a:extLst>
          </p:cNvPr>
          <p:cNvSpPr txBox="1"/>
          <p:nvPr/>
        </p:nvSpPr>
        <p:spPr>
          <a:xfrm>
            <a:off x="2266634" y="3309422"/>
            <a:ext cx="7704210" cy="2409745"/>
          </a:xfrm>
          <a:prstGeom prst="rect">
            <a:avLst/>
          </a:prstGeom>
          <a:noFill/>
          <a:ln>
            <a:noFill/>
          </a:ln>
        </p:spPr>
        <p:txBody>
          <a:bodyPr spcFirstLastPara="1" wrap="square" lIns="0" tIns="9000" rIns="0" bIns="0" anchor="t" anchorCtr="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marL="9524" defTabSz="914400" eaLnBrk="1" fontAlgn="auto" hangingPunct="1">
              <a:spcBef>
                <a:spcPts val="600"/>
              </a:spcBef>
              <a:spcAft>
                <a:spcPts val="600"/>
              </a:spcAft>
              <a:buSzTx/>
              <a:defRPr/>
            </a:pPr>
            <a:r>
              <a:rPr lang="en-US" sz="1600" b="1" u="sng" kern="0" dirty="0">
                <a:solidFill>
                  <a:srgbClr val="FFFFFF"/>
                </a:solidFill>
                <a:latin typeface="Asap"/>
                <a:ea typeface="Asap"/>
                <a:cs typeface="Asap"/>
                <a:sym typeface="Asap"/>
              </a:rPr>
              <a:t>Standards &amp; Specifications </a:t>
            </a:r>
            <a:r>
              <a:rPr lang="en-US" b="1" kern="0" dirty="0">
                <a:solidFill>
                  <a:srgbClr val="FFFFFF"/>
                </a:solidFill>
                <a:latin typeface="Asap"/>
                <a:ea typeface="Asap"/>
                <a:cs typeface="Asap"/>
                <a:sym typeface="Asap"/>
              </a:rPr>
              <a:t>- </a:t>
            </a:r>
            <a:r>
              <a:rPr lang="en-US" kern="0" dirty="0">
                <a:solidFill>
                  <a:srgbClr val="FFFFFF"/>
                </a:solidFill>
                <a:latin typeface="Asap"/>
                <a:ea typeface="Asap"/>
                <a:cs typeface="Asap"/>
                <a:sym typeface="Asap"/>
              </a:rPr>
              <a:t>Setting the scene, requirements and creating specifications</a:t>
            </a:r>
            <a:endParaRPr lang="en-US" sz="1600" kern="0" dirty="0">
              <a:latin typeface="Asap"/>
              <a:ea typeface="Asap"/>
              <a:cs typeface="Asap"/>
              <a:sym typeface="Asap"/>
            </a:endParaRPr>
          </a:p>
          <a:p>
            <a:pPr marL="9524" defTabSz="914400" eaLnBrk="1" fontAlgn="auto" hangingPunct="1">
              <a:spcBef>
                <a:spcPts val="600"/>
              </a:spcBef>
              <a:spcAft>
                <a:spcPts val="600"/>
              </a:spcAft>
              <a:buSzTx/>
              <a:defRPr/>
            </a:pPr>
            <a:r>
              <a:rPr lang="en-US" sz="1600" b="1" u="sng" kern="0" dirty="0">
                <a:solidFill>
                  <a:srgbClr val="FFFFFF"/>
                </a:solidFill>
                <a:latin typeface="Asap"/>
                <a:ea typeface="Asap"/>
                <a:cs typeface="Asap"/>
                <a:sym typeface="Asap"/>
              </a:rPr>
              <a:t>Testing &amp; Interoperability </a:t>
            </a:r>
            <a:r>
              <a:rPr lang="en-US" b="1" kern="0" dirty="0">
                <a:solidFill>
                  <a:srgbClr val="FFFFFF"/>
                </a:solidFill>
                <a:latin typeface="Asap"/>
                <a:ea typeface="Asap"/>
                <a:cs typeface="Asap"/>
                <a:sym typeface="Asap"/>
              </a:rPr>
              <a:t>- </a:t>
            </a:r>
            <a:r>
              <a:rPr lang="en-US" kern="0" dirty="0">
                <a:solidFill>
                  <a:srgbClr val="FFFFFF"/>
                </a:solidFill>
                <a:latin typeface="Asap"/>
                <a:ea typeface="Asap"/>
                <a:cs typeface="Asap"/>
                <a:sym typeface="Asap"/>
              </a:rPr>
              <a:t>Creating test plans to showcase the technology capabilities</a:t>
            </a:r>
            <a:endParaRPr sz="1600" kern="0" dirty="0">
              <a:latin typeface="Asap"/>
              <a:ea typeface="Asap"/>
              <a:cs typeface="Asap"/>
              <a:sym typeface="Asap"/>
            </a:endParaRPr>
          </a:p>
          <a:p>
            <a:pPr marL="9524" defTabSz="914400" eaLnBrk="1" fontAlgn="auto" hangingPunct="1">
              <a:spcBef>
                <a:spcPts val="600"/>
              </a:spcBef>
              <a:spcAft>
                <a:spcPts val="600"/>
              </a:spcAft>
              <a:buSzTx/>
              <a:defRPr/>
            </a:pPr>
            <a:r>
              <a:rPr lang="en-US" sz="1600" b="1" u="sng" kern="0" dirty="0">
                <a:solidFill>
                  <a:srgbClr val="FFFFFF"/>
                </a:solidFill>
                <a:latin typeface="Asap"/>
                <a:ea typeface="Asap"/>
                <a:cs typeface="Asap"/>
                <a:sym typeface="Asap"/>
              </a:rPr>
              <a:t>End-to-End Trials </a:t>
            </a:r>
            <a:r>
              <a:rPr lang="en-US" b="1" kern="0" dirty="0">
                <a:solidFill>
                  <a:srgbClr val="FFFFFF"/>
                </a:solidFill>
                <a:latin typeface="Asap"/>
                <a:ea typeface="Asap"/>
                <a:cs typeface="Asap"/>
                <a:sym typeface="Asap"/>
              </a:rPr>
              <a:t>- </a:t>
            </a:r>
            <a:r>
              <a:rPr lang="en-US" kern="0" dirty="0">
                <a:solidFill>
                  <a:srgbClr val="FFFFFF"/>
                </a:solidFill>
                <a:latin typeface="Asap"/>
                <a:ea typeface="Asap"/>
                <a:cs typeface="Asap"/>
                <a:sym typeface="Asap"/>
              </a:rPr>
              <a:t>Running field trials/ proof of concept on real-world environment</a:t>
            </a:r>
            <a:endParaRPr sz="1600" kern="0" dirty="0">
              <a:latin typeface="Asap"/>
              <a:ea typeface="Asap"/>
              <a:cs typeface="Asap"/>
              <a:sym typeface="Asap"/>
            </a:endParaRPr>
          </a:p>
          <a:p>
            <a:pPr marL="9524" eaLnBrk="1" fontAlgn="auto" hangingPunct="1">
              <a:spcBef>
                <a:spcPts val="600"/>
              </a:spcBef>
              <a:spcAft>
                <a:spcPts val="600"/>
              </a:spcAft>
              <a:defRPr/>
            </a:pPr>
            <a:r>
              <a:rPr lang="en-US" sz="1600" b="1" u="sng" kern="0" dirty="0">
                <a:solidFill>
                  <a:srgbClr val="FFFFFF"/>
                </a:solidFill>
                <a:latin typeface="Asap"/>
                <a:ea typeface="Asap"/>
                <a:cs typeface="Asap"/>
                <a:sym typeface="Asap"/>
              </a:rPr>
              <a:t>Guidelines &amp; Best Practices </a:t>
            </a:r>
            <a:r>
              <a:rPr lang="en-US" kern="0" dirty="0">
                <a:solidFill>
                  <a:srgbClr val="FFFFFF"/>
                </a:solidFill>
                <a:latin typeface="Asap"/>
                <a:ea typeface="+mj-ea"/>
                <a:cs typeface="+mj-cs"/>
                <a:sym typeface="Asap"/>
              </a:rPr>
              <a:t>– Accelerate deployments of services and technologies</a:t>
            </a:r>
            <a:endParaRPr lang="en-US" sz="1600" kern="0" dirty="0">
              <a:solidFill>
                <a:srgbClr val="FFFFFF"/>
              </a:solidFill>
              <a:latin typeface="Asap"/>
              <a:ea typeface="+mj-ea"/>
              <a:cs typeface="+mj-cs"/>
              <a:sym typeface="Asap"/>
            </a:endParaRPr>
          </a:p>
          <a:p>
            <a:pPr marL="9524" defTabSz="914400" eaLnBrk="1" fontAlgn="auto" hangingPunct="1">
              <a:spcBef>
                <a:spcPts val="600"/>
              </a:spcBef>
              <a:spcAft>
                <a:spcPts val="600"/>
              </a:spcAft>
              <a:buSzTx/>
              <a:defRPr/>
            </a:pPr>
            <a:r>
              <a:rPr lang="en-US" b="1" u="sng" kern="0" dirty="0">
                <a:solidFill>
                  <a:srgbClr val="FFFFFF"/>
                </a:solidFill>
                <a:latin typeface="Asap"/>
                <a:ea typeface="Asap"/>
                <a:cs typeface="Asap"/>
                <a:sym typeface="Asap"/>
              </a:rPr>
              <a:t>C</a:t>
            </a:r>
            <a:r>
              <a:rPr lang="en-US" sz="1600" b="1" u="sng" kern="0" dirty="0">
                <a:solidFill>
                  <a:srgbClr val="FFFFFF"/>
                </a:solidFill>
                <a:latin typeface="Asap"/>
                <a:ea typeface="Asap"/>
                <a:cs typeface="Asap"/>
                <a:sym typeface="Asap"/>
              </a:rPr>
              <a:t>ertification &amp; Plug Fests</a:t>
            </a:r>
            <a:r>
              <a:rPr lang="en-US" sz="1600" b="1" kern="0" dirty="0">
                <a:solidFill>
                  <a:srgbClr val="FFFFFF"/>
                </a:solidFill>
                <a:latin typeface="Asap"/>
                <a:ea typeface="Asap"/>
                <a:cs typeface="Asap"/>
                <a:sym typeface="Asap"/>
              </a:rPr>
              <a:t> </a:t>
            </a:r>
            <a:r>
              <a:rPr lang="en-US" b="1" kern="0" dirty="0">
                <a:solidFill>
                  <a:srgbClr val="FFFFFF"/>
                </a:solidFill>
                <a:latin typeface="Asap"/>
                <a:ea typeface="Asap"/>
                <a:cs typeface="Asap"/>
                <a:sym typeface="Asap"/>
              </a:rPr>
              <a:t>- </a:t>
            </a:r>
            <a:r>
              <a:rPr lang="en-US" kern="0" dirty="0">
                <a:solidFill>
                  <a:srgbClr val="FFFFFF"/>
                </a:solidFill>
                <a:latin typeface="Asap"/>
                <a:ea typeface="Asap"/>
                <a:cs typeface="Asap"/>
                <a:sym typeface="Asap"/>
              </a:rPr>
              <a:t>Addressing gaps and helping the industry to maximizing biz opportunities</a:t>
            </a:r>
            <a:endParaRPr lang="en-US" sz="1600" kern="0" dirty="0">
              <a:solidFill>
                <a:srgbClr val="FFFFFF"/>
              </a:solidFill>
              <a:latin typeface="Asap"/>
              <a:ea typeface="Asap"/>
              <a:cs typeface="Asap"/>
              <a:sym typeface="Asap"/>
            </a:endParaRPr>
          </a:p>
          <a:p>
            <a:pPr marL="9524" defTabSz="914400" eaLnBrk="1" fontAlgn="auto" hangingPunct="1">
              <a:spcBef>
                <a:spcPts val="600"/>
              </a:spcBef>
              <a:spcAft>
                <a:spcPts val="600"/>
              </a:spcAft>
              <a:buSzTx/>
              <a:defRPr/>
            </a:pPr>
            <a:r>
              <a:rPr lang="en-US" sz="1600" b="1" u="sng" kern="0" dirty="0">
                <a:solidFill>
                  <a:srgbClr val="FFFFFF"/>
                </a:solidFill>
                <a:latin typeface="Asap"/>
                <a:ea typeface="+mj-ea"/>
                <a:cs typeface="+mj-cs"/>
                <a:sym typeface="Asap"/>
              </a:rPr>
              <a:t>Think Thank &amp; Advocacy </a:t>
            </a:r>
            <a:r>
              <a:rPr lang="en-US" kern="0" dirty="0">
                <a:solidFill>
                  <a:srgbClr val="FFFFFF"/>
                </a:solidFill>
                <a:latin typeface="Asap"/>
                <a:ea typeface="Asap"/>
                <a:cs typeface="Asap"/>
                <a:sym typeface="Asap"/>
              </a:rPr>
              <a:t>– Industry leaders roundtables and targeted verticals analysis   </a:t>
            </a:r>
            <a:endParaRPr sz="1600" kern="0" dirty="0">
              <a:latin typeface="Asap"/>
              <a:ea typeface="Asap"/>
              <a:cs typeface="Asap"/>
              <a:sym typeface="Asap"/>
            </a:endParaRPr>
          </a:p>
        </p:txBody>
      </p:sp>
      <p:cxnSp>
        <p:nvCxnSpPr>
          <p:cNvPr id="13" name="Google Shape;329;p4">
            <a:extLst>
              <a:ext uri="{FF2B5EF4-FFF2-40B4-BE49-F238E27FC236}">
                <a16:creationId xmlns:a16="http://schemas.microsoft.com/office/drawing/2014/main" id="{DA6FB345-2AD5-A624-5C67-3238E0650E21}"/>
              </a:ext>
            </a:extLst>
          </p:cNvPr>
          <p:cNvCxnSpPr/>
          <p:nvPr/>
        </p:nvCxnSpPr>
        <p:spPr>
          <a:xfrm>
            <a:off x="4413265" y="1845448"/>
            <a:ext cx="0" cy="700043"/>
          </a:xfrm>
          <a:prstGeom prst="straightConnector1">
            <a:avLst/>
          </a:prstGeom>
          <a:noFill/>
          <a:ln w="9525" cap="flat" cmpd="sng">
            <a:solidFill>
              <a:srgbClr val="BFBFBF"/>
            </a:solidFill>
            <a:prstDash val="solid"/>
            <a:miter lim="800000"/>
            <a:headEnd type="none" w="sm" len="sm"/>
            <a:tailEnd type="none" w="sm" len="sm"/>
          </a:ln>
        </p:spPr>
      </p:cxnSp>
      <p:sp>
        <p:nvSpPr>
          <p:cNvPr id="4" name="Footer Placeholder 3">
            <a:extLst>
              <a:ext uri="{FF2B5EF4-FFF2-40B4-BE49-F238E27FC236}">
                <a16:creationId xmlns:a16="http://schemas.microsoft.com/office/drawing/2014/main" id="{21235061-7360-4A55-BF4F-A32315EAB585}"/>
              </a:ext>
            </a:extLst>
          </p:cNvPr>
          <p:cNvSpPr>
            <a:spLocks noGrp="1"/>
          </p:cNvSpPr>
          <p:nvPr>
            <p:ph type="ftr" idx="14"/>
          </p:nvPr>
        </p:nvSpPr>
        <p:spPr/>
        <p:txBody>
          <a:bodyPr/>
          <a:lstStyle/>
          <a:p>
            <a:r>
              <a:rPr lang="en-GB"/>
              <a:t>Necati Canpolat, Intel</a:t>
            </a:r>
            <a:endParaRPr lang="en-GB" dirty="0"/>
          </a:p>
        </p:txBody>
      </p:sp>
      <p:sp>
        <p:nvSpPr>
          <p:cNvPr id="12" name="Slide Number Placeholder 11">
            <a:extLst>
              <a:ext uri="{FF2B5EF4-FFF2-40B4-BE49-F238E27FC236}">
                <a16:creationId xmlns:a16="http://schemas.microsoft.com/office/drawing/2014/main" id="{2D157297-75A0-4E46-B917-AC94D19AEA09}"/>
              </a:ext>
            </a:extLst>
          </p:cNvPr>
          <p:cNvSpPr>
            <a:spLocks noGrp="1"/>
          </p:cNvSpPr>
          <p:nvPr>
            <p:ph type="sldNum" idx="12"/>
          </p:nvPr>
        </p:nvSpPr>
        <p:spPr/>
        <p:txBody>
          <a:bodyPr/>
          <a:lstStyle/>
          <a:p>
            <a:r>
              <a:rPr lang="en-GB"/>
              <a:t>Slide </a:t>
            </a:r>
            <a:fld id="{440F5867-744E-4AA6-B0ED-4C44D2DFBB7B}" type="slidenum">
              <a:rPr lang="en-GB" smtClean="0"/>
              <a:pPr/>
              <a:t>65</a:t>
            </a:fld>
            <a:endParaRPr lang="en-GB" dirty="0"/>
          </a:p>
        </p:txBody>
      </p:sp>
      <p:sp>
        <p:nvSpPr>
          <p:cNvPr id="14" name="Date Placeholder 13">
            <a:extLst>
              <a:ext uri="{FF2B5EF4-FFF2-40B4-BE49-F238E27FC236}">
                <a16:creationId xmlns:a16="http://schemas.microsoft.com/office/drawing/2014/main" id="{683C09A0-EB70-413E-AEA7-BBD529AC7F87}"/>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16043401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noFill/>
        </p:spPr>
        <p:txBody>
          <a:bodyPr/>
          <a:lstStyle/>
          <a:p>
            <a:r>
              <a:rPr lang="en-US" dirty="0"/>
              <a:t>IEEE 802.11-IETF Liaison Report</a:t>
            </a:r>
          </a:p>
        </p:txBody>
      </p:sp>
      <p:sp>
        <p:nvSpPr>
          <p:cNvPr id="2054" name="Rectangle 6"/>
          <p:cNvSpPr>
            <a:spLocks noGrp="1" noChangeArrowheads="1"/>
          </p:cNvSpPr>
          <p:nvPr>
            <p:ph type="body" idx="1"/>
          </p:nvPr>
        </p:nvSpPr>
        <p:spPr>
          <a:xfrm>
            <a:off x="2209800" y="1524000"/>
            <a:ext cx="7772400" cy="381000"/>
          </a:xfrm>
          <a:noFill/>
        </p:spPr>
        <p:txBody>
          <a:bodyPr/>
          <a:lstStyle/>
          <a:p>
            <a:pPr algn="ctr">
              <a:lnSpc>
                <a:spcPct val="90000"/>
              </a:lnSpc>
              <a:buFontTx/>
              <a:buNone/>
            </a:pPr>
            <a:r>
              <a:rPr lang="en-US" sz="2000" dirty="0"/>
              <a:t>Date:</a:t>
            </a:r>
            <a:r>
              <a:rPr lang="en-US" sz="2000" b="0" dirty="0"/>
              <a:t> 2025-01-15</a:t>
            </a:r>
          </a:p>
        </p:txBody>
      </p:sp>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graphicFrame>
        <p:nvGraphicFramePr>
          <p:cNvPr id="2055" name="Object 11"/>
          <p:cNvGraphicFramePr>
            <a:graphicFrameLocks noChangeAspect="1"/>
          </p:cNvGraphicFramePr>
          <p:nvPr>
            <p:extLst>
              <p:ext uri="{D42A27DB-BD31-4B8C-83A1-F6EECF244321}">
                <p14:modId xmlns:p14="http://schemas.microsoft.com/office/powerpoint/2010/main" val="2821472224"/>
              </p:ext>
            </p:extLst>
          </p:nvPr>
        </p:nvGraphicFramePr>
        <p:xfrm>
          <a:off x="2371726" y="2520951"/>
          <a:ext cx="7191375" cy="925513"/>
        </p:xfrm>
        <a:graphic>
          <a:graphicData uri="http://schemas.openxmlformats.org/presentationml/2006/ole">
            <mc:AlternateContent xmlns:mc="http://schemas.openxmlformats.org/markup-compatibility/2006">
              <mc:Choice xmlns:v="urn:schemas-microsoft-com:vml" Requires="v">
                <p:oleObj spid="_x0000_s6147" name="Document" r:id="rId4" imgW="8255000" imgH="1066800" progId="Word.Document.8">
                  <p:embed/>
                </p:oleObj>
              </mc:Choice>
              <mc:Fallback>
                <p:oleObj name="Document" r:id="rId4" imgW="8255000" imgH="1066800" progId="Word.Document.8">
                  <p:embed/>
                  <p:pic>
                    <p:nvPicPr>
                      <p:cNvPr id="2055" name="Object 11"/>
                      <p:cNvPicPr>
                        <a:picLocks noChangeAspect="1" noChangeArrowheads="1"/>
                      </p:cNvPicPr>
                      <p:nvPr/>
                    </p:nvPicPr>
                    <p:blipFill>
                      <a:blip r:embed="rId5"/>
                      <a:srcRect/>
                      <a:stretch>
                        <a:fillRect/>
                      </a:stretch>
                    </p:blipFill>
                    <p:spPr bwMode="auto">
                      <a:xfrm>
                        <a:off x="2371726" y="2520951"/>
                        <a:ext cx="7191375" cy="925513"/>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159AD346-464A-4E10-B6FC-3A6985E33AC0}"/>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0F43A679-0FE7-460F-9EEB-8FE82AE32A24}"/>
              </a:ext>
            </a:extLst>
          </p:cNvPr>
          <p:cNvSpPr>
            <a:spLocks noGrp="1"/>
          </p:cNvSpPr>
          <p:nvPr>
            <p:ph type="sldNum" idx="12"/>
          </p:nvPr>
        </p:nvSpPr>
        <p:spPr/>
        <p:txBody>
          <a:bodyPr/>
          <a:lstStyle/>
          <a:p>
            <a:r>
              <a:rPr lang="en-GB"/>
              <a:t>Slide </a:t>
            </a:r>
            <a:fld id="{440F5867-744E-4AA6-B0ED-4C44D2DFBB7B}" type="slidenum">
              <a:rPr lang="en-GB" smtClean="0"/>
              <a:pPr/>
              <a:t>66</a:t>
            </a:fld>
            <a:endParaRPr lang="en-GB" dirty="0"/>
          </a:p>
        </p:txBody>
      </p:sp>
      <p:sp>
        <p:nvSpPr>
          <p:cNvPr id="4" name="Date Placeholder 3">
            <a:extLst>
              <a:ext uri="{FF2B5EF4-FFF2-40B4-BE49-F238E27FC236}">
                <a16:creationId xmlns:a16="http://schemas.microsoft.com/office/drawing/2014/main" id="{AC05A378-10AA-4EB3-93DC-64CA989BFAF3}"/>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22652515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noFill/>
        </p:spPr>
        <p:txBody>
          <a:bodyPr/>
          <a:lstStyle/>
          <a:p>
            <a:r>
              <a:rPr lang="en-US"/>
              <a:t>Abstract</a:t>
            </a:r>
          </a:p>
        </p:txBody>
      </p:sp>
      <p:sp>
        <p:nvSpPr>
          <p:cNvPr id="3078" name="Rectangle 3"/>
          <p:cNvSpPr>
            <a:spLocks noGrp="1" noChangeArrowheads="1"/>
          </p:cNvSpPr>
          <p:nvPr>
            <p:ph idx="1"/>
          </p:nvPr>
        </p:nvSpPr>
        <p:spPr>
          <a:noFill/>
        </p:spPr>
        <p:txBody>
          <a:bodyPr/>
          <a:lstStyle/>
          <a:p>
            <a:pPr>
              <a:buFontTx/>
              <a:buNone/>
            </a:pPr>
            <a:r>
              <a:rPr lang="en-US" dirty="0"/>
              <a:t>	This presentation contains the IEEE 802.11 – IETF liaison report for January 2025.</a:t>
            </a:r>
          </a:p>
        </p:txBody>
      </p:sp>
      <p:sp>
        <p:nvSpPr>
          <p:cNvPr id="2" name="Footer Placeholder 1">
            <a:extLst>
              <a:ext uri="{FF2B5EF4-FFF2-40B4-BE49-F238E27FC236}">
                <a16:creationId xmlns:a16="http://schemas.microsoft.com/office/drawing/2014/main" id="{B12F21C1-707A-4119-896F-A99627B16F1B}"/>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87A4F2EE-772F-4D29-8651-51D49E4E6E18}"/>
              </a:ext>
            </a:extLst>
          </p:cNvPr>
          <p:cNvSpPr>
            <a:spLocks noGrp="1"/>
          </p:cNvSpPr>
          <p:nvPr>
            <p:ph type="sldNum" idx="12"/>
          </p:nvPr>
        </p:nvSpPr>
        <p:spPr/>
        <p:txBody>
          <a:bodyPr/>
          <a:lstStyle/>
          <a:p>
            <a:r>
              <a:rPr lang="en-GB"/>
              <a:t>Slide </a:t>
            </a:r>
            <a:fld id="{440F5867-744E-4AA6-B0ED-4C44D2DFBB7B}" type="slidenum">
              <a:rPr lang="en-GB" smtClean="0"/>
              <a:pPr/>
              <a:t>67</a:t>
            </a:fld>
            <a:endParaRPr lang="en-GB" dirty="0"/>
          </a:p>
        </p:txBody>
      </p:sp>
      <p:sp>
        <p:nvSpPr>
          <p:cNvPr id="4" name="Date Placeholder 3">
            <a:extLst>
              <a:ext uri="{FF2B5EF4-FFF2-40B4-BE49-F238E27FC236}">
                <a16:creationId xmlns:a16="http://schemas.microsoft.com/office/drawing/2014/main" id="{91FF93FD-962E-468E-8517-9B020CFFEF7F}"/>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41105424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Meetings</a:t>
            </a:r>
          </a:p>
        </p:txBody>
      </p:sp>
      <p:sp>
        <p:nvSpPr>
          <p:cNvPr id="20486" name="Rectangle 3"/>
          <p:cNvSpPr>
            <a:spLocks noGrp="1" noChangeArrowheads="1"/>
          </p:cNvSpPr>
          <p:nvPr>
            <p:ph idx="1"/>
          </p:nvPr>
        </p:nvSpPr>
        <p:spPr>
          <a:noFill/>
        </p:spPr>
        <p:txBody>
          <a:bodyPr/>
          <a:lstStyle/>
          <a:p>
            <a:r>
              <a:rPr lang="en-US" dirty="0"/>
              <a:t>Upcoming Meetings:</a:t>
            </a:r>
          </a:p>
          <a:p>
            <a:pPr lvl="1"/>
            <a:r>
              <a:rPr lang="en-US" dirty="0"/>
              <a:t>March 15-21, 2025 – Bangkok, TH</a:t>
            </a:r>
          </a:p>
          <a:p>
            <a:pPr lvl="1"/>
            <a:r>
              <a:rPr lang="en-US" dirty="0"/>
              <a:t>July 19-25, 2025 – Madrid, ES</a:t>
            </a:r>
          </a:p>
          <a:p>
            <a:r>
              <a:rPr lang="en-US" dirty="0">
                <a:solidFill>
                  <a:srgbClr val="00B050"/>
                </a:solidFill>
              </a:rPr>
              <a:t>IETF meeting fee waivers</a:t>
            </a:r>
          </a:p>
          <a:p>
            <a:r>
              <a:rPr lang="en-US" dirty="0">
                <a:hlinkClick r:id="rId3"/>
              </a:rPr>
              <a:t>http://www.ietf.org</a:t>
            </a:r>
            <a:endParaRPr lang="en-US" dirty="0"/>
          </a:p>
          <a:p>
            <a:pPr lvl="1"/>
            <a:r>
              <a:rPr lang="en-US" dirty="0"/>
              <a:t>Newcomer training: </a:t>
            </a:r>
            <a:r>
              <a:rPr lang="en-US" u="sng" dirty="0">
                <a:hlinkClick r:id="rId4"/>
              </a:rPr>
              <a:t>https://www.ietf.org/about/participate/get-started/</a:t>
            </a:r>
            <a:r>
              <a:rPr lang="en-US" dirty="0"/>
              <a:t> </a:t>
            </a:r>
          </a:p>
          <a:p>
            <a:pPr lvl="1"/>
            <a:r>
              <a:rPr lang="en-US" sz="1800" dirty="0"/>
              <a:t>April 2016: Wireless Tutorial (Donald Eastlake), 802.11 &amp; 802.15 tutorials (Dorothy Stanley, Charlie Perkins), see </a:t>
            </a:r>
            <a:r>
              <a:rPr lang="en-US" sz="1800" dirty="0">
                <a:hlinkClick r:id="rId5"/>
              </a:rPr>
              <a:t>11-16/500</a:t>
            </a:r>
            <a:r>
              <a:rPr lang="en-US" sz="1800" dirty="0"/>
              <a:t>, September 2016: Pat Thaler &amp; Juan Carlos – 802.1E (Privacy Considerations) and 802c (Local MAC address usage) </a:t>
            </a:r>
            <a:r>
              <a:rPr lang="en-US" dirty="0">
                <a:hlinkClick r:id="rId6"/>
              </a:rPr>
              <a:t>https://datatracker.ietf.org/group/edu/materials/</a:t>
            </a:r>
            <a:endParaRPr lang="en-US" dirty="0"/>
          </a:p>
        </p:txBody>
      </p:sp>
      <p:sp>
        <p:nvSpPr>
          <p:cNvPr id="2" name="Footer Placeholder 1">
            <a:extLst>
              <a:ext uri="{FF2B5EF4-FFF2-40B4-BE49-F238E27FC236}">
                <a16:creationId xmlns:a16="http://schemas.microsoft.com/office/drawing/2014/main" id="{D9EE74D9-0DA2-4F88-9DF5-9F341FBF03B6}"/>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FF70EA8C-A6E7-4C19-84B5-E64D199D4AF1}"/>
              </a:ext>
            </a:extLst>
          </p:cNvPr>
          <p:cNvSpPr>
            <a:spLocks noGrp="1"/>
          </p:cNvSpPr>
          <p:nvPr>
            <p:ph type="sldNum" idx="12"/>
          </p:nvPr>
        </p:nvSpPr>
        <p:spPr/>
        <p:txBody>
          <a:bodyPr/>
          <a:lstStyle/>
          <a:p>
            <a:r>
              <a:rPr lang="en-GB"/>
              <a:t>Slide </a:t>
            </a:r>
            <a:fld id="{440F5867-744E-4AA6-B0ED-4C44D2DFBB7B}" type="slidenum">
              <a:rPr lang="en-GB" smtClean="0"/>
              <a:pPr/>
              <a:t>68</a:t>
            </a:fld>
            <a:endParaRPr lang="en-GB" dirty="0"/>
          </a:p>
        </p:txBody>
      </p:sp>
      <p:sp>
        <p:nvSpPr>
          <p:cNvPr id="4" name="Date Placeholder 3">
            <a:extLst>
              <a:ext uri="{FF2B5EF4-FFF2-40B4-BE49-F238E27FC236}">
                <a16:creationId xmlns:a16="http://schemas.microsoft.com/office/drawing/2014/main" id="{4AFB4D84-C379-4D7D-9FDF-A4B1CEAD88D3}"/>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21968053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IEEE 802 Liaison Activity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sz="2000" dirty="0"/>
              <a:t>Joint meetings, agenda and presentations</a:t>
            </a:r>
          </a:p>
          <a:p>
            <a:pPr lvl="1">
              <a:lnSpc>
                <a:spcPct val="80000"/>
              </a:lnSpc>
              <a:defRPr/>
            </a:pPr>
            <a:r>
              <a:rPr lang="en-US" sz="1600" dirty="0">
                <a:hlinkClick r:id="rId3"/>
              </a:rPr>
              <a:t>http://www.iab.org/activities/joint-activities/iab-ieee-coordination/</a:t>
            </a:r>
            <a:endParaRPr lang="en-US" sz="1600" dirty="0"/>
          </a:p>
          <a:p>
            <a:pPr lvl="1">
              <a:lnSpc>
                <a:spcPct val="80000"/>
              </a:lnSpc>
              <a:defRPr/>
            </a:pPr>
            <a:r>
              <a:rPr lang="en-US" sz="1600" dirty="0"/>
              <a:t>Proceedings: </a:t>
            </a:r>
            <a:r>
              <a:rPr lang="en-US" sz="1600" dirty="0">
                <a:hlinkClick r:id="rId4"/>
              </a:rPr>
              <a:t>https://datatracker.ietf.org/iabasg/ietfieee/meetings/</a:t>
            </a:r>
            <a:endParaRPr lang="en-US" sz="1600" dirty="0"/>
          </a:p>
          <a:p>
            <a:pPr lvl="1">
              <a:lnSpc>
                <a:spcPct val="80000"/>
              </a:lnSpc>
              <a:defRPr/>
            </a:pPr>
            <a:r>
              <a:rPr lang="en-US" sz="1600" dirty="0"/>
              <a:t>Coordination topics include: Capability Discovery, Data Center Bridging, use of Local Address in virtualization and IoT, MAC address randomization, DETNET/TSN/RAW, YANG models, pervasive monitoring</a:t>
            </a:r>
          </a:p>
          <a:p>
            <a:pPr lvl="1">
              <a:lnSpc>
                <a:spcPct val="80000"/>
              </a:lnSpc>
              <a:defRPr/>
            </a:pPr>
            <a:r>
              <a:rPr lang="en-US" sz="1600" dirty="0"/>
              <a:t>IETF-IEEE 802 coordination teleconferences: October 23, 2024</a:t>
            </a:r>
          </a:p>
        </p:txBody>
      </p:sp>
      <p:sp>
        <p:nvSpPr>
          <p:cNvPr id="2" name="Footer Placeholder 1">
            <a:extLst>
              <a:ext uri="{FF2B5EF4-FFF2-40B4-BE49-F238E27FC236}">
                <a16:creationId xmlns:a16="http://schemas.microsoft.com/office/drawing/2014/main" id="{25E77DCE-9308-4512-9CFE-D4187C6EFF4B}"/>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C63D6AED-9F09-4F23-B4FA-8302D01EC823}"/>
              </a:ext>
            </a:extLst>
          </p:cNvPr>
          <p:cNvSpPr>
            <a:spLocks noGrp="1"/>
          </p:cNvSpPr>
          <p:nvPr>
            <p:ph type="sldNum" idx="12"/>
          </p:nvPr>
        </p:nvSpPr>
        <p:spPr/>
        <p:txBody>
          <a:bodyPr/>
          <a:lstStyle/>
          <a:p>
            <a:r>
              <a:rPr lang="en-GB"/>
              <a:t>Slide </a:t>
            </a:r>
            <a:fld id="{440F5867-744E-4AA6-B0ED-4C44D2DFBB7B}" type="slidenum">
              <a:rPr lang="en-GB" smtClean="0"/>
              <a:pPr/>
              <a:t>69</a:t>
            </a:fld>
            <a:endParaRPr lang="en-GB" dirty="0"/>
          </a:p>
        </p:txBody>
      </p:sp>
      <p:sp>
        <p:nvSpPr>
          <p:cNvPr id="4" name="Date Placeholder 3">
            <a:extLst>
              <a:ext uri="{FF2B5EF4-FFF2-40B4-BE49-F238E27FC236}">
                <a16:creationId xmlns:a16="http://schemas.microsoft.com/office/drawing/2014/main" id="{04FD1C7D-08A4-4BBD-B245-55A3D256024F}"/>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2484293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53" y="580101"/>
            <a:ext cx="10361084" cy="1065213"/>
          </a:xfrm>
        </p:spPr>
        <p:txBody>
          <a:bodyPr/>
          <a:lstStyle/>
          <a:p>
            <a:r>
              <a:rPr lang="en-US" dirty="0"/>
              <a:t>Draft Development Snapshot</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42573265"/>
              </p:ext>
            </p:extLst>
          </p:nvPr>
        </p:nvGraphicFramePr>
        <p:xfrm>
          <a:off x="737392" y="1521960"/>
          <a:ext cx="9930611" cy="4052949"/>
        </p:xfrm>
        <a:graphic>
          <a:graphicData uri="http://schemas.openxmlformats.org/drawingml/2006/table">
            <a:tbl>
              <a:tblPr firstRow="1">
                <a:tableStyleId>{073A0DAA-6AF3-43AB-8588-CEC1D06C72B9}</a:tableStyleId>
              </a:tblPr>
              <a:tblGrid>
                <a:gridCol w="722213">
                  <a:extLst>
                    <a:ext uri="{9D8B030D-6E8A-4147-A177-3AD203B41FA5}">
                      <a16:colId xmlns:a16="http://schemas.microsoft.com/office/drawing/2014/main" val="4261970102"/>
                    </a:ext>
                  </a:extLst>
                </a:gridCol>
                <a:gridCol w="819527">
                  <a:extLst>
                    <a:ext uri="{9D8B030D-6E8A-4147-A177-3AD203B41FA5}">
                      <a16:colId xmlns:a16="http://schemas.microsoft.com/office/drawing/2014/main" val="78877518"/>
                    </a:ext>
                  </a:extLst>
                </a:gridCol>
                <a:gridCol w="502717">
                  <a:extLst>
                    <a:ext uri="{9D8B030D-6E8A-4147-A177-3AD203B41FA5}">
                      <a16:colId xmlns:a16="http://schemas.microsoft.com/office/drawing/2014/main" val="1625024730"/>
                    </a:ext>
                  </a:extLst>
                </a:gridCol>
                <a:gridCol w="502717">
                  <a:extLst>
                    <a:ext uri="{9D8B030D-6E8A-4147-A177-3AD203B41FA5}">
                      <a16:colId xmlns:a16="http://schemas.microsoft.com/office/drawing/2014/main" val="2198051875"/>
                    </a:ext>
                  </a:extLst>
                </a:gridCol>
                <a:gridCol w="502717">
                  <a:extLst>
                    <a:ext uri="{9D8B030D-6E8A-4147-A177-3AD203B41FA5}">
                      <a16:colId xmlns:a16="http://schemas.microsoft.com/office/drawing/2014/main" val="2849464904"/>
                    </a:ext>
                  </a:extLst>
                </a:gridCol>
                <a:gridCol w="502717">
                  <a:extLst>
                    <a:ext uri="{9D8B030D-6E8A-4147-A177-3AD203B41FA5}">
                      <a16:colId xmlns:a16="http://schemas.microsoft.com/office/drawing/2014/main" val="3784159027"/>
                    </a:ext>
                  </a:extLst>
                </a:gridCol>
                <a:gridCol w="454370">
                  <a:extLst>
                    <a:ext uri="{9D8B030D-6E8A-4147-A177-3AD203B41FA5}">
                      <a16:colId xmlns:a16="http://schemas.microsoft.com/office/drawing/2014/main" val="1499934070"/>
                    </a:ext>
                  </a:extLst>
                </a:gridCol>
                <a:gridCol w="513430">
                  <a:extLst>
                    <a:ext uri="{9D8B030D-6E8A-4147-A177-3AD203B41FA5}">
                      <a16:colId xmlns:a16="http://schemas.microsoft.com/office/drawing/2014/main" val="1031708747"/>
                    </a:ext>
                  </a:extLst>
                </a:gridCol>
                <a:gridCol w="1416180">
                  <a:extLst>
                    <a:ext uri="{9D8B030D-6E8A-4147-A177-3AD203B41FA5}">
                      <a16:colId xmlns:a16="http://schemas.microsoft.com/office/drawing/2014/main" val="309422106"/>
                    </a:ext>
                  </a:extLst>
                </a:gridCol>
                <a:gridCol w="658819">
                  <a:extLst>
                    <a:ext uri="{9D8B030D-6E8A-4147-A177-3AD203B41FA5}">
                      <a16:colId xmlns:a16="http://schemas.microsoft.com/office/drawing/2014/main" val="2746800865"/>
                    </a:ext>
                  </a:extLst>
                </a:gridCol>
                <a:gridCol w="2012990">
                  <a:extLst>
                    <a:ext uri="{9D8B030D-6E8A-4147-A177-3AD203B41FA5}">
                      <a16:colId xmlns:a16="http://schemas.microsoft.com/office/drawing/2014/main" val="664609411"/>
                    </a:ext>
                  </a:extLst>
                </a:gridCol>
                <a:gridCol w="1322214">
                  <a:extLst>
                    <a:ext uri="{9D8B030D-6E8A-4147-A177-3AD203B41FA5}">
                      <a16:colId xmlns:a16="http://schemas.microsoft.com/office/drawing/2014/main" val="1668201667"/>
                    </a:ext>
                  </a:extLst>
                </a:gridCol>
              </a:tblGrid>
              <a:tr h="35427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TG</a:t>
                      </a:r>
                      <a:endParaRPr kumimoji="0" lang="en-US" sz="11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Published or Draft Baseline Document</a:t>
                      </a: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tc>
                <a:tc hMerge="1">
                  <a:txBody>
                    <a:bodyPr/>
                    <a:lstStyle/>
                    <a:p>
                      <a:endParaRPr 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solidFill>
                            <a:schemeClr val="bg1"/>
                          </a:solidFill>
                          <a:effectLst/>
                        </a:rPr>
                        <a:t>Source</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Times New Roman" pitchFamily="18" charset="0"/>
                        </a:rPr>
                        <a:t>MDR</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Editor</a:t>
                      </a:r>
                      <a:endParaRPr kumimoji="0" lang="en-US" sz="12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Snapshot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Date</a:t>
                      </a:r>
                      <a:endParaRPr kumimoji="0" lang="en-US" sz="12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57412"/>
                  </a:ext>
                </a:extLst>
              </a:tr>
              <a:tr h="45549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solidFill>
                            <a:srgbClr val="002060"/>
                          </a:solidFill>
                          <a:effectLst/>
                        </a:rPr>
                        <a:t>Published</a:t>
                      </a:r>
                      <a:endParaRPr kumimoji="0" lang="en-US" sz="1100" b="1" i="0" u="none" strike="noStrike" cap="none" normalizeH="0" baseline="0" dirty="0">
                        <a:ln>
                          <a:noFill/>
                        </a:ln>
                        <a:solidFill>
                          <a:srgbClr val="002060"/>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me</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chemeClr val="tx1"/>
                          </a:solidFill>
                          <a:effectLst/>
                          <a:latin typeface="+mn-lt"/>
                          <a:cs typeface="Arial" panose="020B0604020202020204" pitchFamily="34" charset="0"/>
                        </a:rPr>
                        <a:t>bh</a:t>
                      </a:r>
                      <a:endParaRPr kumimoji="0" lang="en-US" sz="1400" b="1" i="0" u="none" strike="noStrike" cap="none" normalizeH="0" baseline="0" dirty="0">
                        <a:ln>
                          <a:noFill/>
                        </a:ln>
                        <a:solidFill>
                          <a:schemeClr val="tx1"/>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be</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bk</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841105578"/>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002060"/>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 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Emily Qi, Edward Au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July 29, 2024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499157"/>
                  </a:ext>
                </a:extLst>
              </a:tr>
              <a:tr h="410503">
                <a:tc>
                  <a:txBody>
                    <a:bodyPr/>
                    <a:lstStyle/>
                    <a:p>
                      <a:pPr algn="ctr"/>
                      <a:r>
                        <a:rPr lang="en-US" sz="1400" b="0" u="none" dirty="0" err="1">
                          <a:solidFill>
                            <a:schemeClr val="tx1"/>
                          </a:solidFill>
                          <a:latin typeface="+mn-lt"/>
                          <a:cs typeface="Arial" panose="020B0604020202020204" pitchFamily="34" charset="0"/>
                        </a:rPr>
                        <a:t>bh</a:t>
                      </a:r>
                      <a:endParaRPr lang="en-US" sz="1400" b="0" u="none" dirty="0">
                        <a:solidFill>
                          <a:schemeClr val="tx1"/>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Carol Ansley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July 16, 2024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3496149"/>
                  </a:ext>
                </a:extLst>
              </a:tr>
              <a:tr h="50764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mn-lt"/>
                        </a:rPr>
                        <a:t>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a:t>
                      </a:r>
                    </a:p>
                    <a:p>
                      <a:pPr algn="ctr"/>
                      <a:r>
                        <a:rPr lang="en-US" sz="1200" dirty="0">
                          <a:solidFill>
                            <a:schemeClr val="tx1"/>
                          </a:solidFill>
                        </a:rPr>
                        <a:t>(old)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Edward Au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July 15, 2024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8542191"/>
                  </a:ext>
                </a:extLst>
              </a:tr>
              <a:tr h="410503">
                <a:tc>
                  <a:txBody>
                    <a:bodyPr/>
                    <a:lstStyle/>
                    <a:p>
                      <a:pPr algn="ctr"/>
                      <a:r>
                        <a:rPr lang="en-US" sz="1400" b="0" dirty="0">
                          <a:solidFill>
                            <a:schemeClr val="tx1"/>
                          </a:solidFill>
                          <a:latin typeface="+mn-lt"/>
                          <a:cs typeface="Arial" panose="020B0604020202020204" pitchFamily="34" charset="0"/>
                        </a:rPr>
                        <a:t>bk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5.01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Word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Roy Want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January 14,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3245670"/>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a:ln>
                            <a:noFill/>
                          </a:ln>
                          <a:solidFill>
                            <a:srgbClr val="FF0000"/>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FF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 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Claudio da Silva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January 14, 2025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138465"/>
                  </a:ext>
                </a:extLst>
              </a:tr>
              <a:tr h="205252">
                <a:tc>
                  <a:txBody>
                    <a:bodyPr/>
                    <a:lstStyle/>
                    <a:p>
                      <a:pPr algn="ctr"/>
                      <a:r>
                        <a:rPr lang="en-US" sz="1400" b="0" dirty="0">
                          <a:solidFill>
                            <a:schemeClr val="tx1"/>
                          </a:solidFill>
                          <a:latin typeface="+mn-lt"/>
                          <a:cs typeface="Arial" panose="020B0604020202020204" pitchFamily="34" charset="0"/>
                        </a:rPr>
                        <a:t>bi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normalizeH="0" baseline="0" dirty="0">
                          <a:ln>
                            <a:noFill/>
                          </a:ln>
                          <a:solidFill>
                            <a:schemeClr val="tx1"/>
                          </a:solidFill>
                          <a:effectLst/>
                          <a:latin typeface="Times New Roman" pitchFamily="18" charset="0"/>
                          <a:ea typeface="+mn-ea"/>
                          <a:cs typeface="+mn-cs"/>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 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6.0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FrameMaker 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200" kern="1200" dirty="0">
                          <a:solidFill>
                            <a:schemeClr val="tx1"/>
                          </a:solidFill>
                          <a:latin typeface="+mn-lt"/>
                          <a:ea typeface="+mn-ea"/>
                          <a:cs typeface="+mn-cs"/>
                        </a:rPr>
                        <a:t>Po-kai Huang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January 14,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1030737"/>
                  </a:ext>
                </a:extLst>
              </a:tr>
              <a:tr h="205252">
                <a:tc>
                  <a:txBody>
                    <a:bodyPr/>
                    <a:lstStyle/>
                    <a:p>
                      <a:pPr algn="ctr"/>
                      <a:r>
                        <a:rPr lang="en-US" sz="1400" b="0" dirty="0">
                          <a:solidFill>
                            <a:schemeClr val="tx1"/>
                          </a:solidFill>
                          <a:latin typeface="+mn-lt"/>
                          <a:cs typeface="Arial" panose="020B0604020202020204" pitchFamily="34" charset="0"/>
                        </a:rPr>
                        <a:t>bn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normalizeH="0" baseline="0" dirty="0">
                          <a:ln>
                            <a:noFill/>
                          </a:ln>
                          <a:solidFill>
                            <a:schemeClr val="tx1"/>
                          </a:solidFill>
                          <a:effectLst/>
                          <a:latin typeface="Times New Roman" pitchFamily="18" charset="0"/>
                          <a:ea typeface="+mn-ea"/>
                          <a:cs typeface="+mn-cs"/>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 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2.0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200" b="0" dirty="0"/>
                        <a:t>Ross Jian Yu </a:t>
                      </a:r>
                      <a:endParaRPr lang="en-US" sz="1200" b="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January 14,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9516225"/>
                  </a:ext>
                </a:extLst>
              </a:tr>
              <a:tr h="205252">
                <a:tc>
                  <a:txBody>
                    <a:bodyPr/>
                    <a:lstStyle/>
                    <a:p>
                      <a:pPr algn="ctr"/>
                      <a:r>
                        <a:rPr lang="en-US" sz="1400" b="0" dirty="0">
                          <a:solidFill>
                            <a:schemeClr val="tx1"/>
                          </a:solidFill>
                          <a:latin typeface="+mn-lt"/>
                          <a:cs typeface="Arial" panose="020B0604020202020204" pitchFamily="34" charset="0"/>
                        </a:rPr>
                        <a:t>mf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normalizeH="0" baseline="0" dirty="0">
                        <a:ln>
                          <a:noFill/>
                        </a:ln>
                        <a:solidFill>
                          <a:schemeClr val="tx1"/>
                        </a:solidFill>
                        <a:effectLst/>
                        <a:latin typeface="Times New Roman"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rgbClr val="FF0000"/>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cap="none" normalizeH="0" baseline="0" dirty="0">
                        <a:ln>
                          <a:noFill/>
                        </a:ln>
                        <a:solidFill>
                          <a:schemeClr val="tx1"/>
                        </a:solidFill>
                        <a:effectLst/>
                        <a:latin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7887178"/>
                  </a:ext>
                </a:extLst>
              </a:tr>
            </a:tbl>
          </a:graphicData>
        </a:graphic>
      </p:graphicFrame>
      <p:sp>
        <p:nvSpPr>
          <p:cNvPr id="8" name="Text Box 231"/>
          <p:cNvSpPr txBox="1">
            <a:spLocks noChangeArrowheads="1"/>
          </p:cNvSpPr>
          <p:nvPr/>
        </p:nvSpPr>
        <p:spPr bwMode="auto">
          <a:xfrm>
            <a:off x="715826" y="1051030"/>
            <a:ext cx="1701008" cy="338554"/>
          </a:xfrm>
          <a:prstGeom prst="rect">
            <a:avLst/>
          </a:prstGeom>
          <a:noFill/>
          <a:ln w="9525">
            <a:noFill/>
            <a:miter lim="800000"/>
            <a:headEnd/>
            <a:tailEnd/>
          </a:ln>
        </p:spPr>
        <p:txBody>
          <a:bodyPr wrap="square">
            <a:spAutoFit/>
          </a:bodyPr>
          <a:lstStyle/>
          <a:p>
            <a:pPr eaLnBrk="1" hangingPunct="1">
              <a:spcBef>
                <a:spcPct val="50000"/>
              </a:spcBef>
            </a:pPr>
            <a:r>
              <a:rPr lang="en-US" sz="1600" dirty="0">
                <a:solidFill>
                  <a:srgbClr val="FF0000"/>
                </a:solidFill>
                <a:latin typeface="Arial" charset="0"/>
              </a:rPr>
              <a:t>January 2025</a:t>
            </a:r>
            <a:endParaRPr lang="en-US" sz="1800" dirty="0">
              <a:solidFill>
                <a:srgbClr val="FF0000"/>
              </a:solidFill>
              <a:latin typeface="Arial" charset="0"/>
            </a:endParaRPr>
          </a:p>
        </p:txBody>
      </p:sp>
      <p:sp>
        <p:nvSpPr>
          <p:cNvPr id="9" name="Text Box 116"/>
          <p:cNvSpPr txBox="1">
            <a:spLocks noChangeArrowheads="1"/>
          </p:cNvSpPr>
          <p:nvPr/>
        </p:nvSpPr>
        <p:spPr bwMode="auto">
          <a:xfrm>
            <a:off x="2209800" y="589365"/>
            <a:ext cx="1676400" cy="461665"/>
          </a:xfrm>
          <a:prstGeom prst="rect">
            <a:avLst/>
          </a:prstGeom>
          <a:noFill/>
          <a:ln w="12700">
            <a:noFill/>
            <a:miter lim="800000"/>
            <a:headEnd type="none" w="sm" len="sm"/>
            <a:tailEnd type="none" w="sm" len="sm"/>
          </a:ln>
        </p:spPr>
        <p:txBody>
          <a:bodyPr wrap="square">
            <a:spAutoFit/>
          </a:bodyPr>
          <a:lstStyle/>
          <a:p>
            <a:r>
              <a:rPr lang="en-US" sz="1200" dirty="0">
                <a:solidFill>
                  <a:srgbClr val="FF0000"/>
                </a:solidFill>
              </a:rPr>
              <a:t>Changes from  last report shown in </a:t>
            </a:r>
            <a:r>
              <a:rPr lang="en-US" sz="1200" b="1" dirty="0">
                <a:solidFill>
                  <a:srgbClr val="FF0000"/>
                </a:solidFill>
              </a:rPr>
              <a:t>red.</a:t>
            </a:r>
          </a:p>
        </p:txBody>
      </p:sp>
      <p:sp>
        <p:nvSpPr>
          <p:cNvPr id="3" name="Footer Placeholder 2">
            <a:extLst>
              <a:ext uri="{FF2B5EF4-FFF2-40B4-BE49-F238E27FC236}">
                <a16:creationId xmlns:a16="http://schemas.microsoft.com/office/drawing/2014/main" id="{5765D18D-8C47-42B1-8EC7-5335BB7B8BF4}"/>
              </a:ext>
            </a:extLst>
          </p:cNvPr>
          <p:cNvSpPr>
            <a:spLocks noGrp="1"/>
          </p:cNvSpPr>
          <p:nvPr>
            <p:ph type="ftr" idx="14"/>
          </p:nvPr>
        </p:nvSpPr>
        <p:spPr/>
        <p:txBody>
          <a:bodyPr/>
          <a:lstStyle/>
          <a:p>
            <a:r>
              <a:rPr lang="en-GB"/>
              <a:t>Emily Qi, Self</a:t>
            </a:r>
            <a:endParaRPr lang="en-GB" dirty="0"/>
          </a:p>
        </p:txBody>
      </p:sp>
      <p:sp>
        <p:nvSpPr>
          <p:cNvPr id="7" name="Slide Number Placeholder 6">
            <a:extLst>
              <a:ext uri="{FF2B5EF4-FFF2-40B4-BE49-F238E27FC236}">
                <a16:creationId xmlns:a16="http://schemas.microsoft.com/office/drawing/2014/main" id="{082FB24F-33D6-4D98-BE1E-7D2A24632D72}"/>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11" name="Date Placeholder 10">
            <a:extLst>
              <a:ext uri="{FF2B5EF4-FFF2-40B4-BE49-F238E27FC236}">
                <a16:creationId xmlns:a16="http://schemas.microsoft.com/office/drawing/2014/main" id="{20ED397F-88E3-4246-AED5-AA778C2D3C6B}"/>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41810409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protocol use with 802.11 technology</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endParaRPr lang="en-US" b="0" dirty="0">
              <a:solidFill>
                <a:srgbClr val="000000"/>
              </a:solidFill>
              <a:ea typeface="Arial Unicode MS" pitchFamily="34" charset="-128"/>
              <a:cs typeface="Arial Unicode MS" pitchFamily="34" charset="-128"/>
            </a:endParaRPr>
          </a:p>
          <a:p>
            <a:pPr>
              <a:lnSpc>
                <a:spcPct val="80000"/>
              </a:lnSpc>
              <a:defRPr/>
            </a:pPr>
            <a:r>
              <a:rPr lang="en-US" b="0" dirty="0">
                <a:solidFill>
                  <a:srgbClr val="000000"/>
                </a:solidFill>
                <a:ea typeface="Arial Unicode MS" pitchFamily="34" charset="-128"/>
                <a:cs typeface="Arial Unicode MS" pitchFamily="34" charset="-128"/>
                <a:hlinkClick r:id="rId3"/>
              </a:rPr>
              <a:t>RFC 9672</a:t>
            </a:r>
            <a:r>
              <a:rPr lang="en-US" b="0" dirty="0">
                <a:solidFill>
                  <a:srgbClr val="000000"/>
                </a:solidFill>
                <a:ea typeface="Arial Unicode MS" pitchFamily="34" charset="-128"/>
                <a:cs typeface="Arial Unicode MS" pitchFamily="34" charset="-128"/>
              </a:rPr>
              <a:t> (RFC 8110 to IEEE) has been published.</a:t>
            </a:r>
          </a:p>
        </p:txBody>
      </p:sp>
      <p:sp>
        <p:nvSpPr>
          <p:cNvPr id="2" name="Footer Placeholder 1">
            <a:extLst>
              <a:ext uri="{FF2B5EF4-FFF2-40B4-BE49-F238E27FC236}">
                <a16:creationId xmlns:a16="http://schemas.microsoft.com/office/drawing/2014/main" id="{8C994B78-A882-491D-9D69-A63FD1FBC7F0}"/>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926559EF-3656-4477-834B-B7AA7839907C}"/>
              </a:ext>
            </a:extLst>
          </p:cNvPr>
          <p:cNvSpPr>
            <a:spLocks noGrp="1"/>
          </p:cNvSpPr>
          <p:nvPr>
            <p:ph type="sldNum" idx="12"/>
          </p:nvPr>
        </p:nvSpPr>
        <p:spPr/>
        <p:txBody>
          <a:bodyPr/>
          <a:lstStyle/>
          <a:p>
            <a:r>
              <a:rPr lang="en-GB"/>
              <a:t>Slide </a:t>
            </a:r>
            <a:fld id="{440F5867-744E-4AA6-B0ED-4C44D2DFBB7B}" type="slidenum">
              <a:rPr lang="en-GB" smtClean="0"/>
              <a:pPr/>
              <a:t>70</a:t>
            </a:fld>
            <a:endParaRPr lang="en-GB" dirty="0"/>
          </a:p>
        </p:txBody>
      </p:sp>
      <p:sp>
        <p:nvSpPr>
          <p:cNvPr id="4" name="Date Placeholder 3">
            <a:extLst>
              <a:ext uri="{FF2B5EF4-FFF2-40B4-BE49-F238E27FC236}">
                <a16:creationId xmlns:a16="http://schemas.microsoft.com/office/drawing/2014/main" id="{E6BBC208-3275-4C97-A431-793AC02939A9}"/>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370226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BOFs at IETF 121 November 2-8, 2024</a:t>
            </a:r>
          </a:p>
        </p:txBody>
      </p:sp>
      <p:sp>
        <p:nvSpPr>
          <p:cNvPr id="20486" name="Rectangle 3"/>
          <p:cNvSpPr>
            <a:spLocks noGrp="1" noChangeArrowheads="1"/>
          </p:cNvSpPr>
          <p:nvPr>
            <p:ph idx="1"/>
          </p:nvPr>
        </p:nvSpPr>
        <p:spPr>
          <a:xfrm>
            <a:off x="2209799" y="1600200"/>
            <a:ext cx="7772400" cy="4114800"/>
          </a:xfrm>
          <a:noFill/>
        </p:spPr>
        <p:txBody>
          <a:bodyPr/>
          <a:lstStyle/>
          <a:p>
            <a:endParaRPr lang="en-US" sz="2000" dirty="0"/>
          </a:p>
          <a:p>
            <a:r>
              <a:rPr lang="en-US" sz="2000" dirty="0"/>
              <a:t>See </a:t>
            </a:r>
            <a:r>
              <a:rPr lang="en-US" sz="2000" dirty="0">
                <a:hlinkClick r:id="rId3"/>
              </a:rPr>
              <a:t>https://datatracker.ietf.org/wg/bofs/</a:t>
            </a:r>
            <a:endParaRPr lang="en-US" sz="2000" dirty="0"/>
          </a:p>
        </p:txBody>
      </p:sp>
      <p:graphicFrame>
        <p:nvGraphicFramePr>
          <p:cNvPr id="2" name="Table 1"/>
          <p:cNvGraphicFramePr>
            <a:graphicFrameLocks noGrp="1"/>
          </p:cNvGraphicFramePr>
          <p:nvPr>
            <p:extLst>
              <p:ext uri="{D42A27DB-BD31-4B8C-83A1-F6EECF244321}">
                <p14:modId xmlns:p14="http://schemas.microsoft.com/office/powerpoint/2010/main" val="2256551096"/>
              </p:ext>
            </p:extLst>
          </p:nvPr>
        </p:nvGraphicFramePr>
        <p:xfrm>
          <a:off x="2607221" y="2574504"/>
          <a:ext cx="6977557" cy="3140496"/>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523416">
                <a:tc>
                  <a:txBody>
                    <a:bodyPr/>
                    <a:lstStyle/>
                    <a:p>
                      <a:r>
                        <a:rPr lang="en-US" dirty="0" err="1">
                          <a:hlinkClick r:id="rId4"/>
                        </a:rPr>
                        <a:t>alldispatch</a:t>
                      </a:r>
                      <a:endParaRPr lang="en-US" dirty="0"/>
                    </a:p>
                  </a:txBody>
                  <a:tcPr anchor="ctr"/>
                </a:tc>
                <a:tc>
                  <a:txBody>
                    <a:bodyPr/>
                    <a:lstStyle/>
                    <a:p>
                      <a:r>
                        <a:rPr lang="en-US" dirty="0"/>
                        <a:t>IETF-Wide "Dispatch" Session</a:t>
                      </a:r>
                    </a:p>
                  </a:txBody>
                  <a:tcPr anchor="ctr"/>
                </a:tc>
                <a:extLst>
                  <a:ext uri="{0D108BD9-81ED-4DB2-BD59-A6C34878D82A}">
                    <a16:rowId xmlns:a16="http://schemas.microsoft.com/office/drawing/2014/main" val="1613112944"/>
                  </a:ext>
                </a:extLst>
              </a:tr>
              <a:tr h="523416">
                <a:tc>
                  <a:txBody>
                    <a:bodyPr/>
                    <a:lstStyle/>
                    <a:p>
                      <a:r>
                        <a:rPr lang="en-US" dirty="0">
                          <a:hlinkClick r:id="rId5"/>
                        </a:rPr>
                        <a:t>diem</a:t>
                      </a:r>
                      <a:endParaRPr lang="en-US" dirty="0"/>
                    </a:p>
                  </a:txBody>
                  <a:tcPr anchor="ctr"/>
                </a:tc>
                <a:tc>
                  <a:txBody>
                    <a:bodyPr/>
                    <a:lstStyle/>
                    <a:p>
                      <a:r>
                        <a:rPr lang="en-US" dirty="0"/>
                        <a:t>Digital Emblems</a:t>
                      </a:r>
                    </a:p>
                  </a:txBody>
                  <a:tcPr anchor="ctr"/>
                </a:tc>
                <a:extLst>
                  <a:ext uri="{0D108BD9-81ED-4DB2-BD59-A6C34878D82A}">
                    <a16:rowId xmlns:a16="http://schemas.microsoft.com/office/drawing/2014/main" val="2569548810"/>
                  </a:ext>
                </a:extLst>
              </a:tr>
              <a:tr h="523416">
                <a:tc>
                  <a:txBody>
                    <a:bodyPr/>
                    <a:lstStyle/>
                    <a:p>
                      <a:r>
                        <a:rPr lang="en-US" dirty="0">
                          <a:hlinkClick r:id="rId6"/>
                        </a:rPr>
                        <a:t>nasr</a:t>
                      </a:r>
                      <a:endParaRPr lang="en-US" dirty="0"/>
                    </a:p>
                  </a:txBody>
                  <a:tcPr anchor="ctr"/>
                </a:tc>
                <a:tc>
                  <a:txBody>
                    <a:bodyPr/>
                    <a:lstStyle/>
                    <a:p>
                      <a:r>
                        <a:rPr lang="en-US" dirty="0"/>
                        <a:t>Network Attestation for Secure Routing</a:t>
                      </a:r>
                    </a:p>
                  </a:txBody>
                  <a:tcPr anchor="ctr"/>
                </a:tc>
                <a:extLst>
                  <a:ext uri="{0D108BD9-81ED-4DB2-BD59-A6C34878D82A}">
                    <a16:rowId xmlns:a16="http://schemas.microsoft.com/office/drawing/2014/main" val="343337399"/>
                  </a:ext>
                </a:extLst>
              </a:tr>
              <a:tr h="523416">
                <a:tc>
                  <a:txBody>
                    <a:bodyPr/>
                    <a:lstStyle/>
                    <a:p>
                      <a:r>
                        <a:rPr lang="en-US" dirty="0">
                          <a:hlinkClick r:id="rId7"/>
                        </a:rPr>
                        <a:t>hpwan</a:t>
                      </a:r>
                      <a:endParaRPr lang="en-US" dirty="0"/>
                    </a:p>
                  </a:txBody>
                  <a:tcPr anchor="ctr"/>
                </a:tc>
                <a:tc>
                  <a:txBody>
                    <a:bodyPr/>
                    <a:lstStyle/>
                    <a:p>
                      <a:r>
                        <a:rPr lang="en-US" dirty="0"/>
                        <a:t>High Performance Wide Area Network</a:t>
                      </a:r>
                    </a:p>
                  </a:txBody>
                  <a:tcPr anchor="ctr"/>
                </a:tc>
                <a:extLst>
                  <a:ext uri="{0D108BD9-81ED-4DB2-BD59-A6C34878D82A}">
                    <a16:rowId xmlns:a16="http://schemas.microsoft.com/office/drawing/2014/main" val="3624949388"/>
                  </a:ext>
                </a:extLst>
              </a:tr>
              <a:tr h="523416">
                <a:tc>
                  <a:txBody>
                    <a:bodyPr/>
                    <a:lstStyle/>
                    <a:p>
                      <a:r>
                        <a:rPr lang="en-US" dirty="0">
                          <a:hlinkClick r:id="rId8"/>
                        </a:rPr>
                        <a:t>rpp</a:t>
                      </a:r>
                      <a:endParaRPr lang="en-US" dirty="0"/>
                    </a:p>
                  </a:txBody>
                  <a:tcPr anchor="ctr"/>
                </a:tc>
                <a:tc>
                  <a:txBody>
                    <a:bodyPr/>
                    <a:lstStyle/>
                    <a:p>
                      <a:r>
                        <a:rPr lang="en-US" dirty="0"/>
                        <a:t>RESTful Provisioning Protocol</a:t>
                      </a:r>
                    </a:p>
                  </a:txBody>
                  <a:tcPr anchor="ctr"/>
                </a:tc>
                <a:extLst>
                  <a:ext uri="{0D108BD9-81ED-4DB2-BD59-A6C34878D82A}">
                    <a16:rowId xmlns:a16="http://schemas.microsoft.com/office/drawing/2014/main" val="2482951840"/>
                  </a:ext>
                </a:extLst>
              </a:tr>
              <a:tr h="523416">
                <a:tc>
                  <a:txBody>
                    <a:bodyPr/>
                    <a:lstStyle/>
                    <a:p>
                      <a:r>
                        <a:rPr lang="en-US" dirty="0" err="1">
                          <a:hlinkClick r:id="rId9"/>
                        </a:rPr>
                        <a:t>deepspace</a:t>
                      </a:r>
                      <a:endParaRPr lang="en-US" dirty="0"/>
                    </a:p>
                  </a:txBody>
                  <a:tcPr anchor="ctr"/>
                </a:tc>
                <a:tc>
                  <a:txBody>
                    <a:bodyPr/>
                    <a:lstStyle/>
                    <a:p>
                      <a:r>
                        <a:rPr lang="en-US" dirty="0"/>
                        <a:t>Deep Space</a:t>
                      </a:r>
                    </a:p>
                  </a:txBody>
                  <a:tcPr anchor="ctr"/>
                </a:tc>
                <a:extLst>
                  <a:ext uri="{0D108BD9-81ED-4DB2-BD59-A6C34878D82A}">
                    <a16:rowId xmlns:a16="http://schemas.microsoft.com/office/drawing/2014/main" val="1654486431"/>
                  </a:ext>
                </a:extLst>
              </a:tr>
            </a:tbl>
          </a:graphicData>
        </a:graphic>
      </p:graphicFrame>
      <p:sp>
        <p:nvSpPr>
          <p:cNvPr id="3" name="Footer Placeholder 2">
            <a:extLst>
              <a:ext uri="{FF2B5EF4-FFF2-40B4-BE49-F238E27FC236}">
                <a16:creationId xmlns:a16="http://schemas.microsoft.com/office/drawing/2014/main" id="{57C16BC1-45B4-45F0-B378-3576E287A498}"/>
              </a:ext>
            </a:extLst>
          </p:cNvPr>
          <p:cNvSpPr>
            <a:spLocks noGrp="1"/>
          </p:cNvSpPr>
          <p:nvPr>
            <p:ph type="ftr" idx="14"/>
          </p:nvPr>
        </p:nvSpPr>
        <p:spPr/>
        <p:txBody>
          <a:bodyPr/>
          <a:lstStyle/>
          <a:p>
            <a:r>
              <a:rPr lang="en-GB"/>
              <a:t>Peter Yee, NSA-CSD</a:t>
            </a:r>
            <a:endParaRPr lang="en-GB" dirty="0"/>
          </a:p>
        </p:txBody>
      </p:sp>
      <p:sp>
        <p:nvSpPr>
          <p:cNvPr id="4" name="Slide Number Placeholder 3">
            <a:extLst>
              <a:ext uri="{FF2B5EF4-FFF2-40B4-BE49-F238E27FC236}">
                <a16:creationId xmlns:a16="http://schemas.microsoft.com/office/drawing/2014/main" id="{E9F46DD4-0DE9-4BD6-913C-322C8E9038CC}"/>
              </a:ext>
            </a:extLst>
          </p:cNvPr>
          <p:cNvSpPr>
            <a:spLocks noGrp="1"/>
          </p:cNvSpPr>
          <p:nvPr>
            <p:ph type="sldNum" idx="12"/>
          </p:nvPr>
        </p:nvSpPr>
        <p:spPr/>
        <p:txBody>
          <a:bodyPr/>
          <a:lstStyle/>
          <a:p>
            <a:r>
              <a:rPr lang="en-GB"/>
              <a:t>Slide </a:t>
            </a:r>
            <a:fld id="{440F5867-744E-4AA6-B0ED-4C44D2DFBB7B}" type="slidenum">
              <a:rPr lang="en-GB" smtClean="0"/>
              <a:pPr/>
              <a:t>71</a:t>
            </a:fld>
            <a:endParaRPr lang="en-GB" dirty="0"/>
          </a:p>
        </p:txBody>
      </p:sp>
      <p:sp>
        <p:nvSpPr>
          <p:cNvPr id="5" name="Date Placeholder 4">
            <a:extLst>
              <a:ext uri="{FF2B5EF4-FFF2-40B4-BE49-F238E27FC236}">
                <a16:creationId xmlns:a16="http://schemas.microsoft.com/office/drawing/2014/main" id="{C84F161B-ADAE-40AD-9A3B-D696CCA6884D}"/>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26778463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IETF/IRTF groups being (re-)chartered</a:t>
            </a:r>
          </a:p>
        </p:txBody>
      </p:sp>
      <p:sp>
        <p:nvSpPr>
          <p:cNvPr id="20486" name="Rectangle 3"/>
          <p:cNvSpPr>
            <a:spLocks noGrp="1" noChangeArrowheads="1"/>
          </p:cNvSpPr>
          <p:nvPr>
            <p:ph idx="1"/>
          </p:nvPr>
        </p:nvSpPr>
        <p:spPr>
          <a:xfrm>
            <a:off x="2209800" y="1524000"/>
            <a:ext cx="7772400" cy="4572000"/>
          </a:xfrm>
          <a:noFill/>
        </p:spPr>
        <p:txBody>
          <a:bodyPr/>
          <a:lstStyle/>
          <a:p>
            <a:r>
              <a:rPr lang="en-US" sz="2000" dirty="0"/>
              <a:t>See </a:t>
            </a:r>
            <a:r>
              <a:rPr lang="en-US" sz="2000" dirty="0">
                <a:hlinkClick r:id="rId3"/>
              </a:rPr>
              <a:t>https://datatracker.ietf.org/group/chartering/</a:t>
            </a:r>
            <a:r>
              <a:rPr lang="en-US" sz="2000" dirty="0"/>
              <a:t> </a:t>
            </a:r>
          </a:p>
        </p:txBody>
      </p:sp>
      <p:graphicFrame>
        <p:nvGraphicFramePr>
          <p:cNvPr id="2" name="Table 1"/>
          <p:cNvGraphicFramePr>
            <a:graphicFrameLocks noGrp="1"/>
          </p:cNvGraphicFramePr>
          <p:nvPr>
            <p:extLst>
              <p:ext uri="{D42A27DB-BD31-4B8C-83A1-F6EECF244321}">
                <p14:modId xmlns:p14="http://schemas.microsoft.com/office/powerpoint/2010/main" val="2110036310"/>
              </p:ext>
            </p:extLst>
          </p:nvPr>
        </p:nvGraphicFramePr>
        <p:xfrm>
          <a:off x="2514600" y="1983626"/>
          <a:ext cx="6977558" cy="4469526"/>
        </p:xfrm>
        <a:graphic>
          <a:graphicData uri="http://schemas.openxmlformats.org/drawingml/2006/table">
            <a:tbl>
              <a:tblPr>
                <a:tableStyleId>{3C2FFA5D-87B4-456A-9821-1D502468CF0F}</a:tableStyleId>
              </a:tblPr>
              <a:tblGrid>
                <a:gridCol w="987575">
                  <a:extLst>
                    <a:ext uri="{9D8B030D-6E8A-4147-A177-3AD203B41FA5}">
                      <a16:colId xmlns:a16="http://schemas.microsoft.com/office/drawing/2014/main" val="20000"/>
                    </a:ext>
                  </a:extLst>
                </a:gridCol>
                <a:gridCol w="5989983">
                  <a:extLst>
                    <a:ext uri="{9D8B030D-6E8A-4147-A177-3AD203B41FA5}">
                      <a16:colId xmlns:a16="http://schemas.microsoft.com/office/drawing/2014/main" val="20001"/>
                    </a:ext>
                  </a:extLst>
                </a:gridCol>
              </a:tblGrid>
              <a:tr h="496614">
                <a:tc>
                  <a:txBody>
                    <a:bodyPr/>
                    <a:lstStyle/>
                    <a:p>
                      <a:r>
                        <a:rPr lang="en-US" dirty="0">
                          <a:hlinkClick r:id="rId4"/>
                        </a:rPr>
                        <a:t>ccamp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Common Control and Measurement Plane</a:t>
                      </a:r>
                      <a:endParaRPr lang="en-US" sz="1800" b="0" dirty="0"/>
                    </a:p>
                  </a:txBody>
                  <a:tcPr marL="70945" marR="70945" marT="35472" marB="35472" anchor="ctr"/>
                </a:tc>
                <a:extLst>
                  <a:ext uri="{0D108BD9-81ED-4DB2-BD59-A6C34878D82A}">
                    <a16:rowId xmlns:a16="http://schemas.microsoft.com/office/drawing/2014/main" val="2926338756"/>
                  </a:ext>
                </a:extLst>
              </a:tr>
              <a:tr h="496614">
                <a:tc>
                  <a:txBody>
                    <a:bodyPr/>
                    <a:lstStyle/>
                    <a:p>
                      <a:r>
                        <a:rPr lang="en-US" dirty="0">
                          <a:hlinkClick r:id="rId6"/>
                        </a:rPr>
                        <a:t>diem</a:t>
                      </a:r>
                      <a:endParaRPr lang="en-US" dirty="0"/>
                    </a:p>
                  </a:txBody>
                  <a:tcPr anchor="ctr"/>
                </a:tc>
                <a:tc>
                  <a:txBody>
                    <a:bodyPr/>
                    <a:lstStyle/>
                    <a:p>
                      <a:r>
                        <a:rPr lang="en-US" dirty="0">
                          <a:hlinkClick r:id="rId7"/>
                        </a:rPr>
                        <a:t>Digital Emblems</a:t>
                      </a:r>
                      <a:endParaRPr lang="en-US" dirty="0"/>
                    </a:p>
                  </a:txBody>
                  <a:tcPr anchor="ctr"/>
                </a:tc>
                <a:extLst>
                  <a:ext uri="{0D108BD9-81ED-4DB2-BD59-A6C34878D82A}">
                    <a16:rowId xmlns:a16="http://schemas.microsoft.com/office/drawing/2014/main" val="3079880896"/>
                  </a:ext>
                </a:extLst>
              </a:tr>
              <a:tr h="496614">
                <a:tc>
                  <a:txBody>
                    <a:bodyPr/>
                    <a:lstStyle/>
                    <a:p>
                      <a:r>
                        <a:rPr lang="en-US" dirty="0">
                          <a:hlinkClick r:id="rId8"/>
                        </a:rPr>
                        <a:t>ianabis</a:t>
                      </a:r>
                      <a:endParaRPr lang="en-US" dirty="0"/>
                    </a:p>
                  </a:txBody>
                  <a:tcPr anchor="ctr"/>
                </a:tc>
                <a:tc>
                  <a:txBody>
                    <a:bodyPr/>
                    <a:lstStyle/>
                    <a:p>
                      <a:r>
                        <a:rPr lang="en-US" dirty="0">
                          <a:hlinkClick r:id="rId9"/>
                        </a:rPr>
                        <a:t>Update to IANA Considerations</a:t>
                      </a:r>
                      <a:endParaRPr lang="en-US" dirty="0"/>
                    </a:p>
                  </a:txBody>
                  <a:tcPr anchor="ctr"/>
                </a:tc>
                <a:extLst>
                  <a:ext uri="{0D108BD9-81ED-4DB2-BD59-A6C34878D82A}">
                    <a16:rowId xmlns:a16="http://schemas.microsoft.com/office/drawing/2014/main" val="1578617353"/>
                  </a:ext>
                </a:extLst>
              </a:tr>
              <a:tr h="496614">
                <a:tc>
                  <a:txBody>
                    <a:bodyPr/>
                    <a:lstStyle/>
                    <a:p>
                      <a:r>
                        <a:rPr lang="en-US" dirty="0" err="1">
                          <a:hlinkClick r:id="rId10"/>
                        </a:rPr>
                        <a:t>ipsecme</a:t>
                      </a:r>
                      <a:endParaRPr lang="en-US" dirty="0"/>
                    </a:p>
                  </a:txBody>
                  <a:tcPr anchor="ctr"/>
                </a:tc>
                <a:tc>
                  <a:txBody>
                    <a:bodyPr/>
                    <a:lstStyle/>
                    <a:p>
                      <a:r>
                        <a:rPr lang="en-US" dirty="0">
                          <a:hlinkClick r:id="rId11"/>
                        </a:rPr>
                        <a:t>IP Security Maintenance and Extensions</a:t>
                      </a:r>
                      <a:endParaRPr lang="en-US" dirty="0"/>
                    </a:p>
                  </a:txBody>
                  <a:tcPr anchor="ctr"/>
                </a:tc>
                <a:extLst>
                  <a:ext uri="{0D108BD9-81ED-4DB2-BD59-A6C34878D82A}">
                    <a16:rowId xmlns:a16="http://schemas.microsoft.com/office/drawing/2014/main" val="2352278793"/>
                  </a:ext>
                </a:extLst>
              </a:tr>
              <a:tr h="496614">
                <a:tc>
                  <a:txBody>
                    <a:bodyPr/>
                    <a:lstStyle/>
                    <a:p>
                      <a:r>
                        <a:rPr lang="en-US" dirty="0" err="1">
                          <a:hlinkClick r:id="rId12"/>
                        </a:rPr>
                        <a:t>opsawg</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3"/>
                        </a:rPr>
                        <a:t>Operations and Management Area Working Group</a:t>
                      </a:r>
                      <a:endParaRPr lang="en-US" sz="1800" b="0" dirty="0"/>
                    </a:p>
                  </a:txBody>
                  <a:tcPr marL="70945" marR="70945" marT="35472" marB="35472" anchor="ctr"/>
                </a:tc>
                <a:extLst>
                  <a:ext uri="{0D108BD9-81ED-4DB2-BD59-A6C34878D82A}">
                    <a16:rowId xmlns:a16="http://schemas.microsoft.com/office/drawing/2014/main" val="2801851504"/>
                  </a:ext>
                </a:extLst>
              </a:tr>
              <a:tr h="496614">
                <a:tc>
                  <a:txBody>
                    <a:bodyPr/>
                    <a:lstStyle/>
                    <a:p>
                      <a:r>
                        <a:rPr lang="en-US" dirty="0">
                          <a:hlinkClick r:id="rId14"/>
                        </a:rPr>
                        <a:t>roll</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5"/>
                        </a:rPr>
                        <a:t>Routing Over Low power and Lossy networks</a:t>
                      </a:r>
                      <a:endParaRPr lang="en-US" sz="1800" b="0" dirty="0"/>
                    </a:p>
                  </a:txBody>
                  <a:tcPr marL="70945" marR="70945" marT="35472" marB="35472" anchor="ctr"/>
                </a:tc>
                <a:extLst>
                  <a:ext uri="{0D108BD9-81ED-4DB2-BD59-A6C34878D82A}">
                    <a16:rowId xmlns:a16="http://schemas.microsoft.com/office/drawing/2014/main" val="487080040"/>
                  </a:ext>
                </a:extLst>
              </a:tr>
              <a:tr h="496614">
                <a:tc>
                  <a:txBody>
                    <a:bodyPr/>
                    <a:lstStyle/>
                    <a:p>
                      <a:r>
                        <a:rPr lang="en-US" dirty="0" err="1">
                          <a:hlinkClick r:id="rId16"/>
                        </a:rPr>
                        <a:t>rpp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7"/>
                        </a:rPr>
                        <a:t>RESTful Provisioning Protocol</a:t>
                      </a:r>
                      <a:endParaRPr lang="en-US" sz="1800" b="0" dirty="0"/>
                    </a:p>
                  </a:txBody>
                  <a:tcPr marL="70945" marR="70945" marT="35472" marB="35472" anchor="ctr"/>
                </a:tc>
                <a:extLst>
                  <a:ext uri="{0D108BD9-81ED-4DB2-BD59-A6C34878D82A}">
                    <a16:rowId xmlns:a16="http://schemas.microsoft.com/office/drawing/2014/main" val="2832509286"/>
                  </a:ext>
                </a:extLst>
              </a:tr>
              <a:tr h="496614">
                <a:tc>
                  <a:txBody>
                    <a:bodyPr/>
                    <a:lstStyle/>
                    <a:p>
                      <a:r>
                        <a:rPr lang="en-US" dirty="0">
                          <a:hlinkClick r:id="rId18"/>
                        </a:rPr>
                        <a:t>spring</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9"/>
                        </a:rPr>
                        <a:t>Source Packet Routing in Networking</a:t>
                      </a:r>
                      <a:endParaRPr lang="en-US" sz="1800" b="0" dirty="0"/>
                    </a:p>
                  </a:txBody>
                  <a:tcPr marL="70945" marR="70945" marT="35472" marB="35472" anchor="ctr"/>
                </a:tc>
                <a:extLst>
                  <a:ext uri="{0D108BD9-81ED-4DB2-BD59-A6C34878D82A}">
                    <a16:rowId xmlns:a16="http://schemas.microsoft.com/office/drawing/2014/main" val="4120773362"/>
                  </a:ext>
                </a:extLst>
              </a:tr>
              <a:tr h="496614">
                <a:tc>
                  <a:txBody>
                    <a:bodyPr/>
                    <a:lstStyle/>
                    <a:p>
                      <a:r>
                        <a:rPr lang="en-US" dirty="0">
                          <a:hlinkClick r:id="rId20"/>
                        </a:rPr>
                        <a:t>tiptop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21"/>
                        </a:rPr>
                        <a:t>Taking IP To Other Planets</a:t>
                      </a:r>
                      <a:endParaRPr lang="en-US" sz="1800" b="0" dirty="0"/>
                    </a:p>
                  </a:txBody>
                  <a:tcPr marL="70945" marR="70945" marT="35472" marB="35472" anchor="ctr"/>
                </a:tc>
                <a:extLst>
                  <a:ext uri="{0D108BD9-81ED-4DB2-BD59-A6C34878D82A}">
                    <a16:rowId xmlns:a16="http://schemas.microsoft.com/office/drawing/2014/main" val="2177403372"/>
                  </a:ext>
                </a:extLst>
              </a:tr>
            </a:tbl>
          </a:graphicData>
        </a:graphic>
      </p:graphicFrame>
      <p:sp>
        <p:nvSpPr>
          <p:cNvPr id="3" name="Footer Placeholder 2">
            <a:extLst>
              <a:ext uri="{FF2B5EF4-FFF2-40B4-BE49-F238E27FC236}">
                <a16:creationId xmlns:a16="http://schemas.microsoft.com/office/drawing/2014/main" id="{A422E35F-E403-426B-A99E-394DB4BCAD5E}"/>
              </a:ext>
            </a:extLst>
          </p:cNvPr>
          <p:cNvSpPr>
            <a:spLocks noGrp="1"/>
          </p:cNvSpPr>
          <p:nvPr>
            <p:ph type="ftr" idx="14"/>
          </p:nvPr>
        </p:nvSpPr>
        <p:spPr/>
        <p:txBody>
          <a:bodyPr/>
          <a:lstStyle/>
          <a:p>
            <a:r>
              <a:rPr lang="en-GB"/>
              <a:t>Peter Yee, NSA-CSD</a:t>
            </a:r>
            <a:endParaRPr lang="en-GB" dirty="0"/>
          </a:p>
        </p:txBody>
      </p:sp>
      <p:sp>
        <p:nvSpPr>
          <p:cNvPr id="4" name="Slide Number Placeholder 3">
            <a:extLst>
              <a:ext uri="{FF2B5EF4-FFF2-40B4-BE49-F238E27FC236}">
                <a16:creationId xmlns:a16="http://schemas.microsoft.com/office/drawing/2014/main" id="{F6F31D9A-8344-4BD3-A387-DE1BCEBF4C3E}"/>
              </a:ext>
            </a:extLst>
          </p:cNvPr>
          <p:cNvSpPr>
            <a:spLocks noGrp="1"/>
          </p:cNvSpPr>
          <p:nvPr>
            <p:ph type="sldNum" idx="12"/>
          </p:nvPr>
        </p:nvSpPr>
        <p:spPr/>
        <p:txBody>
          <a:bodyPr/>
          <a:lstStyle/>
          <a:p>
            <a:r>
              <a:rPr lang="en-GB"/>
              <a:t>Slide </a:t>
            </a:r>
            <a:fld id="{440F5867-744E-4AA6-B0ED-4C44D2DFBB7B}" type="slidenum">
              <a:rPr lang="en-GB" smtClean="0"/>
              <a:pPr/>
              <a:t>72</a:t>
            </a:fld>
            <a:endParaRPr lang="en-GB" dirty="0"/>
          </a:p>
        </p:txBody>
      </p:sp>
      <p:sp>
        <p:nvSpPr>
          <p:cNvPr id="5" name="Date Placeholder 4">
            <a:extLst>
              <a:ext uri="{FF2B5EF4-FFF2-40B4-BE49-F238E27FC236}">
                <a16:creationId xmlns:a16="http://schemas.microsoft.com/office/drawing/2014/main" id="{7A8F0C29-DECC-4707-A9D3-4D7BAE024741}"/>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6457356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YANG Model Catalog</a:t>
            </a:r>
          </a:p>
        </p:txBody>
      </p:sp>
      <p:sp>
        <p:nvSpPr>
          <p:cNvPr id="113667" name="Rectangle 3"/>
          <p:cNvSpPr>
            <a:spLocks noGrp="1" noChangeArrowheads="1"/>
          </p:cNvSpPr>
          <p:nvPr>
            <p:ph idx="1"/>
          </p:nvPr>
        </p:nvSpPr>
        <p:spPr>
          <a:xfrm>
            <a:off x="2209800" y="1752600"/>
            <a:ext cx="8077200" cy="4648200"/>
          </a:xfrm>
        </p:spPr>
        <p:txBody>
          <a:bodyPr/>
          <a:lstStyle/>
          <a:p>
            <a:pPr marL="0" indent="0">
              <a:lnSpc>
                <a:spcPct val="80000"/>
              </a:lnSpc>
              <a:defRPr/>
            </a:pPr>
            <a:endParaRPr lang="en-US" sz="900" dirty="0"/>
          </a:p>
          <a:p>
            <a:pPr>
              <a:lnSpc>
                <a:spcPct val="80000"/>
              </a:lnSpc>
            </a:pPr>
            <a:r>
              <a:rPr lang="en-US" dirty="0"/>
              <a:t>YANG catalog development</a:t>
            </a:r>
          </a:p>
          <a:p>
            <a:pPr lvl="1">
              <a:lnSpc>
                <a:spcPct val="80000"/>
              </a:lnSpc>
            </a:pPr>
            <a:r>
              <a:rPr lang="en-US" dirty="0"/>
              <a:t>A YANG model catalog and registry that allows users to find models relevant to their use cases from the large and growing number of YANG modules being published.</a:t>
            </a:r>
          </a:p>
          <a:p>
            <a:pPr lvl="1">
              <a:lnSpc>
                <a:spcPct val="80000"/>
              </a:lnSpc>
            </a:pPr>
            <a:r>
              <a:rPr lang="en-US" dirty="0"/>
              <a:t>YANG 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open-source projects and network operators is encouraged.</a:t>
            </a:r>
          </a:p>
          <a:p>
            <a:pPr>
              <a:lnSpc>
                <a:spcPct val="80000"/>
              </a:lnSpc>
            </a:pPr>
            <a:r>
              <a:rPr lang="en-US" dirty="0"/>
              <a:t>See </a:t>
            </a:r>
            <a:r>
              <a:rPr lang="en-US" dirty="0">
                <a:hlinkClick r:id="rId3"/>
              </a:rPr>
              <a:t>https://www.ietf.org/blog/yang-catalog-latest-developments-ietf-100-hackathon/</a:t>
            </a:r>
            <a:endParaRPr lang="en-US" dirty="0"/>
          </a:p>
          <a:p>
            <a:pPr>
              <a:lnSpc>
                <a:spcPct val="80000"/>
              </a:lnSpc>
            </a:pPr>
            <a:endParaRPr lang="en-US" dirty="0"/>
          </a:p>
          <a:p>
            <a:pPr>
              <a:lnSpc>
                <a:spcPct val="80000"/>
              </a:lnSpc>
            </a:pPr>
            <a:r>
              <a:rPr lang="en-US" dirty="0"/>
              <a:t>See </a:t>
            </a:r>
            <a:r>
              <a:rPr lang="en-US" dirty="0">
                <a:hlinkClick r:id="rId4"/>
              </a:rPr>
              <a:t>https://yangcatalog.org/</a:t>
            </a:r>
            <a:r>
              <a:rPr lang="en-US" dirty="0"/>
              <a:t> and </a:t>
            </a:r>
            <a:r>
              <a:rPr lang="en-US" dirty="0">
                <a:hlinkClick r:id="rId5"/>
              </a:rPr>
              <a:t>https://1.ieee802.org/yangsters/</a:t>
            </a:r>
            <a:r>
              <a:rPr lang="en-US" dirty="0"/>
              <a:t> </a:t>
            </a:r>
          </a:p>
          <a:p>
            <a:pPr>
              <a:lnSpc>
                <a:spcPct val="80000"/>
              </a:lnSpc>
            </a:pPr>
            <a:endParaRPr lang="en-US" dirty="0"/>
          </a:p>
          <a:p>
            <a:pPr marL="0" indent="0"/>
            <a:endParaRPr lang="en-US" sz="1800" dirty="0"/>
          </a:p>
          <a:p>
            <a:pPr marL="0" indent="0">
              <a:lnSpc>
                <a:spcPct val="80000"/>
              </a:lnSpc>
              <a:defRPr/>
            </a:pPr>
            <a:endParaRPr lang="en-US" sz="18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A66A7533-DF99-4EEE-B35D-E5ADDB898796}"/>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21816DC8-0C78-4901-87D5-C8A3F0E3B54E}"/>
              </a:ext>
            </a:extLst>
          </p:cNvPr>
          <p:cNvSpPr>
            <a:spLocks noGrp="1"/>
          </p:cNvSpPr>
          <p:nvPr>
            <p:ph type="sldNum" idx="12"/>
          </p:nvPr>
        </p:nvSpPr>
        <p:spPr/>
        <p:txBody>
          <a:bodyPr/>
          <a:lstStyle/>
          <a:p>
            <a:r>
              <a:rPr lang="en-GB"/>
              <a:t>Slide </a:t>
            </a:r>
            <a:fld id="{440F5867-744E-4AA6-B0ED-4C44D2DFBB7B}" type="slidenum">
              <a:rPr lang="en-GB" smtClean="0"/>
              <a:pPr/>
              <a:t>73</a:t>
            </a:fld>
            <a:endParaRPr lang="en-GB" dirty="0"/>
          </a:p>
        </p:txBody>
      </p:sp>
      <p:sp>
        <p:nvSpPr>
          <p:cNvPr id="4" name="Date Placeholder 3">
            <a:extLst>
              <a:ext uri="{FF2B5EF4-FFF2-40B4-BE49-F238E27FC236}">
                <a16:creationId xmlns:a16="http://schemas.microsoft.com/office/drawing/2014/main" id="{411F2EC6-3947-41D4-8E44-D3D997CBCEAE}"/>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25352550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a:t>
            </a:r>
          </a:p>
        </p:txBody>
      </p:sp>
      <p:sp>
        <p:nvSpPr>
          <p:cNvPr id="113667" name="Rectangle 3"/>
          <p:cNvSpPr>
            <a:spLocks noGrp="1" noChangeArrowheads="1"/>
          </p:cNvSpPr>
          <p:nvPr>
            <p:ph idx="1"/>
          </p:nvPr>
        </p:nvSpPr>
        <p:spPr/>
        <p:txBody>
          <a:bodyPr/>
          <a:lstStyle/>
          <a:p>
            <a:pPr>
              <a:lnSpc>
                <a:spcPct val="80000"/>
              </a:lnSpc>
            </a:pPr>
            <a:r>
              <a:rPr lang="en-GB" sz="1800" dirty="0">
                <a:ea typeface="Arial Unicode MS" pitchFamily="34" charset="-128"/>
                <a:cs typeface="Arial Unicode MS" pitchFamily="34" charset="-128"/>
              </a:rPr>
              <a:t>6LO</a:t>
            </a:r>
          </a:p>
          <a:p>
            <a:pPr lvl="1">
              <a:lnSpc>
                <a:spcPct val="80000"/>
              </a:lnSpc>
            </a:pPr>
            <a:r>
              <a:rPr lang="en-GB" sz="1400" dirty="0">
                <a:ea typeface="Arial Unicode MS" pitchFamily="34" charset="-128"/>
                <a:cs typeface="Arial Unicode MS" pitchFamily="34" charset="-128"/>
              </a:rPr>
              <a:t>Working Group website: </a:t>
            </a:r>
            <a:r>
              <a:rPr lang="en-GB" sz="1400" dirty="0">
                <a:hlinkClick r:id="rId3"/>
              </a:rPr>
              <a:t>https://datatracker.ietf.org/wg/6lo/</a:t>
            </a:r>
            <a:r>
              <a:rPr lang="en-GB" sz="1400" dirty="0"/>
              <a:t> </a:t>
            </a:r>
          </a:p>
          <a:p>
            <a:pPr lvl="1">
              <a:lnSpc>
                <a:spcPct val="80000"/>
              </a:lnSpc>
            </a:pPr>
            <a:r>
              <a:rPr lang="en-US" sz="1400" dirty="0"/>
              <a:t>Focus: IPv6 over Networks of Resource-constrained Nodes</a:t>
            </a:r>
          </a:p>
          <a:p>
            <a:pPr marL="457200" lvl="1" indent="0">
              <a:lnSpc>
                <a:spcPct val="80000"/>
              </a:lnSpc>
            </a:pPr>
            <a:endParaRPr lang="en-US" sz="1400" dirty="0"/>
          </a:p>
          <a:p>
            <a:pPr>
              <a:lnSpc>
                <a:spcPct val="80000"/>
              </a:lnSpc>
            </a:pPr>
            <a:r>
              <a:rPr lang="en-US" sz="1800" dirty="0"/>
              <a:t>Updates</a:t>
            </a:r>
          </a:p>
          <a:p>
            <a:pPr lvl="1">
              <a:lnSpc>
                <a:spcPct val="80000"/>
              </a:lnSpc>
              <a:spcAft>
                <a:spcPts val="600"/>
              </a:spcAft>
            </a:pPr>
            <a:r>
              <a:rPr lang="en-US" sz="1400" dirty="0"/>
              <a:t>Revised: Path-Aware Semantic Addressing (PASA) for Low power and Lossy Networks: </a:t>
            </a:r>
            <a:r>
              <a:rPr lang="en-US" sz="1400" dirty="0">
                <a:hlinkClick r:id="rId4"/>
              </a:rPr>
              <a:t>https://datatracker.ietf.org/doc/draft-ietf-6lo-path-aware-semantic-addressing/</a:t>
            </a:r>
            <a:r>
              <a:rPr lang="en-US" sz="1400" dirty="0"/>
              <a:t> (November 2024)</a:t>
            </a:r>
          </a:p>
          <a:p>
            <a:pPr lvl="1">
              <a:lnSpc>
                <a:spcPct val="80000"/>
              </a:lnSpc>
              <a:spcAft>
                <a:spcPts val="600"/>
              </a:spcAft>
            </a:pPr>
            <a:r>
              <a:rPr lang="en-US" sz="1400" dirty="0"/>
              <a:t>New and revised: Generic Address Assignment Option for 6LowPAN Neighbor Discovery: </a:t>
            </a:r>
            <a:r>
              <a:rPr lang="en-US" sz="1400" dirty="0">
                <a:hlinkClick r:id="rId5"/>
              </a:rPr>
              <a:t>https://datatracker.ietf.org/doc/draft-ietf-6lo-nd-gaao/</a:t>
            </a:r>
            <a:r>
              <a:rPr lang="en-US" sz="1400" dirty="0"/>
              <a:t> (November 2024)</a:t>
            </a:r>
          </a:p>
        </p:txBody>
      </p:sp>
      <p:sp>
        <p:nvSpPr>
          <p:cNvPr id="2" name="Footer Placeholder 1">
            <a:extLst>
              <a:ext uri="{FF2B5EF4-FFF2-40B4-BE49-F238E27FC236}">
                <a16:creationId xmlns:a16="http://schemas.microsoft.com/office/drawing/2014/main" id="{9D8F999F-18BB-4267-9556-C76F77DB4747}"/>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4CA43B6F-2171-478E-ABC4-1DFD5C6E39A3}"/>
              </a:ext>
            </a:extLst>
          </p:cNvPr>
          <p:cNvSpPr>
            <a:spLocks noGrp="1"/>
          </p:cNvSpPr>
          <p:nvPr>
            <p:ph type="sldNum" idx="12"/>
          </p:nvPr>
        </p:nvSpPr>
        <p:spPr/>
        <p:txBody>
          <a:bodyPr/>
          <a:lstStyle/>
          <a:p>
            <a:r>
              <a:rPr lang="en-GB"/>
              <a:t>Slide </a:t>
            </a:r>
            <a:fld id="{440F5867-744E-4AA6-B0ED-4C44D2DFBB7B}" type="slidenum">
              <a:rPr lang="en-GB" smtClean="0"/>
              <a:pPr/>
              <a:t>74</a:t>
            </a:fld>
            <a:endParaRPr lang="en-GB" dirty="0"/>
          </a:p>
        </p:txBody>
      </p:sp>
      <p:sp>
        <p:nvSpPr>
          <p:cNvPr id="4" name="Date Placeholder 3">
            <a:extLst>
              <a:ext uri="{FF2B5EF4-FFF2-40B4-BE49-F238E27FC236}">
                <a16:creationId xmlns:a16="http://schemas.microsoft.com/office/drawing/2014/main" id="{10DC575F-BBC6-4D4D-822D-9B81F4FB1DF3}"/>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24006619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 (cont.)</a:t>
            </a:r>
          </a:p>
        </p:txBody>
      </p:sp>
      <p:sp>
        <p:nvSpPr>
          <p:cNvPr id="113667" name="Rectangle 3"/>
          <p:cNvSpPr>
            <a:spLocks noGrp="1" noChangeArrowheads="1"/>
          </p:cNvSpPr>
          <p:nvPr>
            <p:ph idx="1"/>
          </p:nvPr>
        </p:nvSpPr>
        <p:spPr/>
        <p:txBody>
          <a:bodyPr/>
          <a:lstStyle/>
          <a:p>
            <a:pPr>
              <a:lnSpc>
                <a:spcPct val="80000"/>
              </a:lnSpc>
            </a:pPr>
            <a:r>
              <a:rPr lang="en-US" sz="1800" dirty="0"/>
              <a:t>ROLL: </a:t>
            </a:r>
            <a:r>
              <a:rPr lang="en-GB" sz="1800" dirty="0">
                <a:ea typeface="Arial Unicode MS" pitchFamily="34" charset="-128"/>
                <a:cs typeface="Arial Unicode MS" pitchFamily="34" charset="-128"/>
              </a:rPr>
              <a:t>Working Group website: </a:t>
            </a:r>
            <a:r>
              <a:rPr lang="en-GB" sz="1800" b="0" dirty="0">
                <a:hlinkClick r:id="rId3"/>
              </a:rPr>
              <a:t>https://datatracker.ietf.org/wg/roll/</a:t>
            </a:r>
            <a:r>
              <a:rPr lang="en-GB" sz="1800" dirty="0"/>
              <a:t> </a:t>
            </a:r>
          </a:p>
          <a:p>
            <a:pPr lvl="1"/>
            <a:r>
              <a:rPr lang="en-US" sz="1400" dirty="0"/>
              <a:t>Focus: Routing over Low Power and Lossy Networks</a:t>
            </a:r>
          </a:p>
          <a:p>
            <a:pPr marL="457200" lvl="1" indent="0"/>
            <a:endParaRPr lang="en-GB" sz="1800" dirty="0">
              <a:ea typeface="Arial Unicode MS" pitchFamily="34" charset="-128"/>
              <a:cs typeface="Arial Unicode MS" pitchFamily="34" charset="-128"/>
            </a:endParaRPr>
          </a:p>
          <a:p>
            <a:r>
              <a:rPr lang="en-GB" sz="1800" dirty="0">
                <a:ea typeface="Arial Unicode MS" pitchFamily="34" charset="-128"/>
                <a:cs typeface="Arial Unicode MS" pitchFamily="34" charset="-128"/>
              </a:rPr>
              <a:t>CORE: (</a:t>
            </a:r>
            <a:r>
              <a:rPr lang="en-US" sz="1800" dirty="0"/>
              <a:t>Constrained </a:t>
            </a:r>
            <a:r>
              <a:rPr lang="en-US" sz="1800" dirty="0" err="1"/>
              <a:t>RESTful</a:t>
            </a:r>
            <a:r>
              <a:rPr lang="en-US" sz="1800" dirty="0"/>
              <a:t> Environments) </a:t>
            </a:r>
            <a:r>
              <a:rPr lang="en-GB" sz="1800" dirty="0">
                <a:ea typeface="Arial Unicode MS" pitchFamily="34" charset="-128"/>
                <a:cs typeface="Arial Unicode MS" pitchFamily="34" charset="-128"/>
              </a:rPr>
              <a:t>Working Group website: </a:t>
            </a:r>
            <a:r>
              <a:rPr lang="en-GB" sz="1800" b="0" dirty="0">
                <a:hlinkClick r:id="rId4"/>
              </a:rPr>
              <a:t>http://datatracker.ietf.org/wg/core/</a:t>
            </a:r>
            <a:r>
              <a:rPr lang="en-GB" sz="1800" b="0" dirty="0"/>
              <a:t> </a:t>
            </a:r>
            <a:endParaRPr lang="en-GB" sz="1800" dirty="0"/>
          </a:p>
          <a:p>
            <a:pPr lvl="1"/>
            <a:r>
              <a:rPr lang="en-US" sz="1400" dirty="0"/>
              <a:t>Focus: framework for resource-oriented applications intended to run on constrained IP networks. </a:t>
            </a:r>
          </a:p>
          <a:p>
            <a:pPr lvl="1"/>
            <a:endParaRPr lang="en-US" sz="1400" dirty="0"/>
          </a:p>
          <a:p>
            <a:r>
              <a:rPr lang="en-US" sz="1800" dirty="0"/>
              <a:t>IoT Directorate:</a:t>
            </a:r>
          </a:p>
          <a:p>
            <a:pPr lvl="1"/>
            <a:r>
              <a:rPr lang="en-US" sz="1400" dirty="0"/>
              <a:t>Reviews IETF drafts that are IoT related</a:t>
            </a:r>
          </a:p>
          <a:p>
            <a:pPr lvl="1"/>
            <a:r>
              <a:rPr lang="en-US" sz="1400" dirty="0"/>
              <a:t>See: </a:t>
            </a:r>
            <a:r>
              <a:rPr lang="en-US" sz="1400" dirty="0">
                <a:hlinkClick r:id="rId5"/>
              </a:rPr>
              <a:t>https://datatracker.ietf.org/group/iotdir/about/</a:t>
            </a:r>
            <a:endParaRPr lang="en-US" sz="1400" dirty="0"/>
          </a:p>
          <a:p>
            <a:pPr marL="0" indent="0"/>
            <a:endParaRPr lang="en-US" sz="1400" dirty="0"/>
          </a:p>
          <a:p>
            <a:endParaRPr lang="en-US" sz="1400" dirty="0"/>
          </a:p>
          <a:p>
            <a:pPr marL="0" indent="0">
              <a:lnSpc>
                <a:spcPct val="80000"/>
              </a:lnSpc>
              <a:defRPr/>
            </a:pPr>
            <a:endParaRPr lang="en-US" sz="1400" dirty="0"/>
          </a:p>
          <a:p>
            <a:pPr marL="457200" lvl="1" indent="0">
              <a:lnSpc>
                <a:spcPct val="80000"/>
              </a:lnSpc>
              <a:defRPr/>
            </a:pPr>
            <a:endParaRPr lang="en-US" sz="1400" dirty="0"/>
          </a:p>
          <a:p>
            <a:pPr>
              <a:lnSpc>
                <a:spcPct val="80000"/>
              </a:lnSpc>
              <a:defRPr/>
            </a:pPr>
            <a:endParaRPr lang="en-US" sz="1400" dirty="0"/>
          </a:p>
          <a:p>
            <a:pPr lvl="1">
              <a:lnSpc>
                <a:spcPct val="80000"/>
              </a:lnSpc>
              <a:defRPr/>
            </a:pPr>
            <a:endParaRPr lang="en-US" sz="1400" u="sng"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7A2A2EF2-A0E7-4550-ACB3-C9784DA36BBF}"/>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2AA401B3-2465-47BF-872A-F1BB57EE8439}"/>
              </a:ext>
            </a:extLst>
          </p:cNvPr>
          <p:cNvSpPr>
            <a:spLocks noGrp="1"/>
          </p:cNvSpPr>
          <p:nvPr>
            <p:ph type="sldNum" idx="12"/>
          </p:nvPr>
        </p:nvSpPr>
        <p:spPr/>
        <p:txBody>
          <a:bodyPr/>
          <a:lstStyle/>
          <a:p>
            <a:r>
              <a:rPr lang="en-GB"/>
              <a:t>Slide </a:t>
            </a:r>
            <a:fld id="{440F5867-744E-4AA6-B0ED-4C44D2DFBB7B}" type="slidenum">
              <a:rPr lang="en-GB" smtClean="0"/>
              <a:pPr/>
              <a:t>75</a:t>
            </a:fld>
            <a:endParaRPr lang="en-GB" dirty="0"/>
          </a:p>
        </p:txBody>
      </p:sp>
      <p:sp>
        <p:nvSpPr>
          <p:cNvPr id="4" name="Date Placeholder 3">
            <a:extLst>
              <a:ext uri="{FF2B5EF4-FFF2-40B4-BE49-F238E27FC236}">
                <a16:creationId xmlns:a16="http://schemas.microsoft.com/office/drawing/2014/main" id="{BC9F2A77-1678-4436-93D6-ABCC2B006B27}"/>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31339925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MADINAS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https://datatracker.ietf.org/wg/madinas/</a:t>
            </a:r>
            <a:r>
              <a:rPr lang="en-US" sz="1800" dirty="0"/>
              <a:t> </a:t>
            </a:r>
          </a:p>
          <a:p>
            <a:pPr>
              <a:lnSpc>
                <a:spcPct val="80000"/>
              </a:lnSpc>
            </a:pPr>
            <a:endParaRPr lang="en-US" sz="1800" dirty="0"/>
          </a:p>
          <a:p>
            <a:r>
              <a:rPr lang="en-US" sz="1800" dirty="0"/>
              <a:t>MAC Address Device Identification for Network and Application Services</a:t>
            </a:r>
          </a:p>
          <a:p>
            <a:pPr lvl="1">
              <a:lnSpc>
                <a:spcPct val="80000"/>
              </a:lnSpc>
            </a:pPr>
            <a:r>
              <a:rPr lang="en-US" sz="1400" dirty="0"/>
              <a:t>This is the IETF’s equivalent of IEEE 802.11bh – how to deal with the implications of the deployment of random and changing MAC addresses. </a:t>
            </a:r>
            <a:endParaRPr lang="en-US" sz="1800" dirty="0"/>
          </a:p>
          <a:p>
            <a:pPr>
              <a:lnSpc>
                <a:spcPct val="80000"/>
              </a:lnSpc>
              <a:spcBef>
                <a:spcPts val="1200"/>
              </a:spcBef>
              <a:spcAft>
                <a:spcPts val="600"/>
              </a:spcAft>
            </a:pPr>
            <a:r>
              <a:rPr lang="en-US" sz="1800" dirty="0"/>
              <a:t>Updates</a:t>
            </a:r>
          </a:p>
          <a:p>
            <a:pPr lvl="1">
              <a:lnSpc>
                <a:spcPct val="80000"/>
              </a:lnSpc>
              <a:spcAft>
                <a:spcPts val="600"/>
              </a:spcAft>
            </a:pPr>
            <a:r>
              <a:rPr lang="en-US" sz="1400" dirty="0"/>
              <a:t>In RFC Editor’s queue: Randomized and Changing MAC Address Use Cases and Requirements: </a:t>
            </a:r>
            <a:r>
              <a:rPr lang="en-US" sz="1400" dirty="0">
                <a:hlinkClick r:id="rId4"/>
              </a:rPr>
              <a:t>https://datatracker.ietf.org/doc/draft-ietf-madinas-use-cases/</a:t>
            </a:r>
            <a:r>
              <a:rPr lang="en-US" sz="1400" dirty="0"/>
              <a:t> (December 2024)</a:t>
            </a:r>
          </a:p>
          <a:p>
            <a:pPr lvl="1">
              <a:lnSpc>
                <a:spcPct val="80000"/>
              </a:lnSpc>
              <a:spcAft>
                <a:spcPts val="600"/>
              </a:spcAft>
            </a:pPr>
            <a:endParaRPr lang="en-US" sz="1400" dirty="0"/>
          </a:p>
        </p:txBody>
      </p:sp>
      <p:sp>
        <p:nvSpPr>
          <p:cNvPr id="2" name="Footer Placeholder 1">
            <a:extLst>
              <a:ext uri="{FF2B5EF4-FFF2-40B4-BE49-F238E27FC236}">
                <a16:creationId xmlns:a16="http://schemas.microsoft.com/office/drawing/2014/main" id="{34B96E95-E96A-4FCD-8F1E-C0A23855D808}"/>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680C9474-362A-4163-B07B-79C471E94976}"/>
              </a:ext>
            </a:extLst>
          </p:cNvPr>
          <p:cNvSpPr>
            <a:spLocks noGrp="1"/>
          </p:cNvSpPr>
          <p:nvPr>
            <p:ph type="sldNum" idx="12"/>
          </p:nvPr>
        </p:nvSpPr>
        <p:spPr/>
        <p:txBody>
          <a:bodyPr/>
          <a:lstStyle/>
          <a:p>
            <a:r>
              <a:rPr lang="en-GB"/>
              <a:t>Slide </a:t>
            </a:r>
            <a:fld id="{440F5867-744E-4AA6-B0ED-4C44D2DFBB7B}" type="slidenum">
              <a:rPr lang="en-GB" smtClean="0"/>
              <a:pPr/>
              <a:t>76</a:t>
            </a:fld>
            <a:endParaRPr lang="en-GB" dirty="0"/>
          </a:p>
        </p:txBody>
      </p:sp>
      <p:sp>
        <p:nvSpPr>
          <p:cNvPr id="4" name="Date Placeholder 3">
            <a:extLst>
              <a:ext uri="{FF2B5EF4-FFF2-40B4-BE49-F238E27FC236}">
                <a16:creationId xmlns:a16="http://schemas.microsoft.com/office/drawing/2014/main" id="{C739FDF4-79C6-4696-B58D-F95011EA47C4}"/>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25259253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EAP Method Update (EMU)</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https://datatracker.ietf.org/wg/emu/</a:t>
            </a:r>
            <a:r>
              <a:rPr lang="en-US" sz="1800" dirty="0"/>
              <a:t> </a:t>
            </a:r>
          </a:p>
          <a:p>
            <a:pPr lvl="1">
              <a:lnSpc>
                <a:spcPct val="80000"/>
              </a:lnSpc>
            </a:pPr>
            <a:r>
              <a:rPr lang="en-US" sz="1400" dirty="0"/>
              <a:t>This working group has been chartered to provide updates to some commonly used Extensible Authentication Protocol methods including of EAP-TLS, EAP-AKA, EAP-AKA’ (for 5G), EAP-SIM, etc.</a:t>
            </a:r>
          </a:p>
          <a:p>
            <a:pPr lvl="1">
              <a:lnSpc>
                <a:spcPct val="80000"/>
              </a:lnSpc>
            </a:pPr>
            <a:r>
              <a:rPr lang="en-US" sz="1400" dirty="0"/>
              <a:t>The group should document any recently gained new knowledge on vulnerabilities or the possible implications of pervasive surveillance or other new concerns. </a:t>
            </a:r>
            <a:endParaRPr lang="en-US" sz="1800" dirty="0"/>
          </a:p>
          <a:p>
            <a:pPr>
              <a:lnSpc>
                <a:spcPct val="80000"/>
              </a:lnSpc>
              <a:spcAft>
                <a:spcPts val="600"/>
              </a:spcAft>
            </a:pPr>
            <a:r>
              <a:rPr lang="en-US" sz="1800" dirty="0"/>
              <a:t>Updates</a:t>
            </a:r>
            <a:endParaRPr lang="en-US" sz="1600" dirty="0"/>
          </a:p>
          <a:p>
            <a:pPr lvl="1">
              <a:lnSpc>
                <a:spcPct val="80000"/>
              </a:lnSpc>
              <a:spcAft>
                <a:spcPts val="600"/>
              </a:spcAft>
            </a:pPr>
            <a:r>
              <a:rPr lang="en-US" sz="1400" dirty="0"/>
              <a:t>Submitted to IESG for publication: The </a:t>
            </a:r>
            <a:r>
              <a:rPr lang="en-US" sz="1400" dirty="0" err="1"/>
              <a:t>eap.arpa</a:t>
            </a:r>
            <a:r>
              <a:rPr lang="en-US" sz="1400" dirty="0"/>
              <a:t> domain and EAP provisioning: </a:t>
            </a:r>
            <a:r>
              <a:rPr lang="en-US" sz="1400" dirty="0">
                <a:hlinkClick r:id="rId4"/>
              </a:rPr>
              <a:t>https://datatracker.ietf.org/doc/draft-ietf-emu-eap-arpa/</a:t>
            </a:r>
            <a:r>
              <a:rPr lang="en-US" sz="1400" dirty="0"/>
              <a:t> (January 2025)</a:t>
            </a:r>
          </a:p>
          <a:p>
            <a:pPr lvl="1">
              <a:lnSpc>
                <a:spcPct val="80000"/>
              </a:lnSpc>
              <a:spcAft>
                <a:spcPts val="600"/>
              </a:spcAft>
            </a:pPr>
            <a:r>
              <a:rPr lang="en-US" sz="1400" dirty="0"/>
              <a:t>Revised and still in RFC Editor’s queue and waiting on other document: Tunnel Extensible Authentication Protocol (TEAP) Version 1: </a:t>
            </a:r>
            <a:r>
              <a:rPr lang="en-US" sz="1400" dirty="0">
                <a:hlinkClick r:id="rId5"/>
              </a:rPr>
              <a:t>https://datatracker.ietf.org/doc/draft-ietf-emu-rfc7170bis/</a:t>
            </a:r>
            <a:r>
              <a:rPr lang="en-US" sz="1400" dirty="0"/>
              <a:t> (January 2025)</a:t>
            </a:r>
          </a:p>
        </p:txBody>
      </p:sp>
      <p:sp>
        <p:nvSpPr>
          <p:cNvPr id="2" name="Footer Placeholder 1">
            <a:extLst>
              <a:ext uri="{FF2B5EF4-FFF2-40B4-BE49-F238E27FC236}">
                <a16:creationId xmlns:a16="http://schemas.microsoft.com/office/drawing/2014/main" id="{56EE3ED3-F09F-454C-AA8A-62EAEF5744F4}"/>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1384B2E0-CEDE-49D3-9415-E7D190B2F795}"/>
              </a:ext>
            </a:extLst>
          </p:cNvPr>
          <p:cNvSpPr>
            <a:spLocks noGrp="1"/>
          </p:cNvSpPr>
          <p:nvPr>
            <p:ph type="sldNum" idx="12"/>
          </p:nvPr>
        </p:nvSpPr>
        <p:spPr/>
        <p:txBody>
          <a:bodyPr/>
          <a:lstStyle/>
          <a:p>
            <a:r>
              <a:rPr lang="en-GB"/>
              <a:t>Slide </a:t>
            </a:r>
            <a:fld id="{440F5867-744E-4AA6-B0ED-4C44D2DFBB7B}" type="slidenum">
              <a:rPr lang="en-GB" smtClean="0"/>
              <a:pPr/>
              <a:t>77</a:t>
            </a:fld>
            <a:endParaRPr lang="en-GB" dirty="0"/>
          </a:p>
        </p:txBody>
      </p:sp>
      <p:sp>
        <p:nvSpPr>
          <p:cNvPr id="4" name="Date Placeholder 3">
            <a:extLst>
              <a:ext uri="{FF2B5EF4-FFF2-40B4-BE49-F238E27FC236}">
                <a16:creationId xmlns:a16="http://schemas.microsoft.com/office/drawing/2014/main" id="{B77D5874-08C0-4A16-91BC-E45CB248BE7F}"/>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33747546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Operations Area Working Group</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https://datatracker.ietf.org/wg/opsawg/</a:t>
            </a:r>
            <a:endParaRPr lang="en-US" sz="2000" dirty="0"/>
          </a:p>
          <a:p>
            <a:pPr marL="457200" lvl="1" indent="0">
              <a:lnSpc>
                <a:spcPct val="80000"/>
              </a:lnSpc>
              <a:defRPr/>
            </a:pPr>
            <a:endParaRPr lang="en-US" sz="1400" dirty="0"/>
          </a:p>
          <a:p>
            <a:pPr>
              <a:lnSpc>
                <a:spcPct val="80000"/>
              </a:lnSpc>
              <a:defRPr/>
            </a:pPr>
            <a:r>
              <a:rPr lang="en-US" sz="1800" dirty="0"/>
              <a:t>Updates</a:t>
            </a:r>
            <a:endParaRPr lang="en-US" sz="1400" dirty="0"/>
          </a:p>
          <a:p>
            <a:pPr lvl="1">
              <a:lnSpc>
                <a:spcPct val="80000"/>
              </a:lnSpc>
              <a:spcAft>
                <a:spcPts val="600"/>
              </a:spcAft>
              <a:defRPr/>
            </a:pPr>
            <a:r>
              <a:rPr lang="en-US" sz="1400" dirty="0"/>
              <a:t>In IESG Review: A YANG Data Model for Augmenting VPN Service and Network Models with Attachment Circuits: </a:t>
            </a:r>
            <a:r>
              <a:rPr lang="en-US" sz="1400" dirty="0">
                <a:hlinkClick r:id="rId4"/>
              </a:rPr>
              <a:t>https://datatracker.ietf.org/doc/draft-ietf-opsawg-ac-lxsm-lxnm-glue/</a:t>
            </a:r>
            <a:r>
              <a:rPr lang="en-US" sz="1400" dirty="0"/>
              <a:t> (January 2025) [noted as being one of several related YANG attachment circuit Internet-Drafts in progress]</a:t>
            </a:r>
            <a:endParaRPr lang="en-US" sz="1800" dirty="0"/>
          </a:p>
          <a:p>
            <a:pPr>
              <a:lnSpc>
                <a:spcPct val="80000"/>
              </a:lnSpc>
              <a:defRPr/>
            </a:pPr>
            <a:r>
              <a:rPr lang="en-US" sz="1800" dirty="0"/>
              <a:t>Background</a:t>
            </a:r>
            <a:endParaRPr lang="en-US" sz="1600" dirty="0"/>
          </a:p>
          <a:p>
            <a:pPr lvl="1">
              <a:lnSpc>
                <a:spcPct val="80000"/>
              </a:lnSpc>
              <a:spcAft>
                <a:spcPts val="600"/>
              </a:spcAft>
              <a:defRPr/>
            </a:pPr>
            <a:r>
              <a:rPr lang="en-US" sz="1400" dirty="0"/>
              <a:t>Of interest: RFC 6632, An Overview of the IETF Network Management Protocols, see </a:t>
            </a:r>
            <a:r>
              <a:rPr lang="en-US" sz="1400" dirty="0">
                <a:hlinkClick r:id="rId5"/>
              </a:rPr>
              <a:t>https://tools.ietf.org/html/rfc6632</a:t>
            </a:r>
            <a:r>
              <a:rPr lang="en-US" sz="1400" dirty="0"/>
              <a:t> </a:t>
            </a:r>
          </a:p>
          <a:p>
            <a:pPr lvl="1">
              <a:lnSpc>
                <a:spcPct val="80000"/>
              </a:lnSpc>
              <a:spcAft>
                <a:spcPts val="600"/>
              </a:spcAft>
              <a:defRPr/>
            </a:pPr>
            <a:r>
              <a:rPr lang="en-US" sz="1400" dirty="0"/>
              <a:t>Automated network management, including YANG data models, see </a:t>
            </a:r>
            <a:r>
              <a:rPr lang="en-US" sz="1400" dirty="0">
                <a:hlinkClick r:id="rId6"/>
              </a:rPr>
              <a:t>https://www.ietf.org/topics/netmgmt/</a:t>
            </a:r>
            <a:r>
              <a:rPr lang="en-US" sz="1400" dirty="0"/>
              <a:t> </a:t>
            </a:r>
          </a:p>
          <a:p>
            <a:pPr lvl="1">
              <a:lnSpc>
                <a:spcPct val="80000"/>
              </a:lnSpc>
              <a:defRPr/>
            </a:pPr>
            <a:endParaRPr lang="en-US" sz="1600" dirty="0"/>
          </a:p>
          <a:p>
            <a:pPr marL="457200" lvl="1" indent="0">
              <a:lnSpc>
                <a:spcPct val="80000"/>
              </a:lnSpc>
              <a:defRPr/>
            </a:pPr>
            <a:endParaRPr lang="en-US" sz="18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B7208312-F054-4E4F-B203-692FC89DCD2D}"/>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5D4BA23A-9E0C-4A54-9087-4BB9D26C9F17}"/>
              </a:ext>
            </a:extLst>
          </p:cNvPr>
          <p:cNvSpPr>
            <a:spLocks noGrp="1"/>
          </p:cNvSpPr>
          <p:nvPr>
            <p:ph type="sldNum" idx="12"/>
          </p:nvPr>
        </p:nvSpPr>
        <p:spPr/>
        <p:txBody>
          <a:bodyPr/>
          <a:lstStyle/>
          <a:p>
            <a:r>
              <a:rPr lang="en-GB"/>
              <a:t>Slide </a:t>
            </a:r>
            <a:fld id="{440F5867-744E-4AA6-B0ED-4C44D2DFBB7B}" type="slidenum">
              <a:rPr lang="en-GB" smtClean="0"/>
              <a:pPr/>
              <a:t>78</a:t>
            </a:fld>
            <a:endParaRPr lang="en-GB" dirty="0"/>
          </a:p>
        </p:txBody>
      </p:sp>
      <p:sp>
        <p:nvSpPr>
          <p:cNvPr id="4" name="Date Placeholder 3">
            <a:extLst>
              <a:ext uri="{FF2B5EF4-FFF2-40B4-BE49-F238E27FC236}">
                <a16:creationId xmlns:a16="http://schemas.microsoft.com/office/drawing/2014/main" id="{73AE2212-5133-49DA-926D-DA75FCFC6232}"/>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19009307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Internet Area Working Group </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https://datatracker.ietf.org/wg/intarea/</a:t>
            </a:r>
            <a:endParaRPr lang="en-US" sz="2000" dirty="0"/>
          </a:p>
          <a:p>
            <a:pPr>
              <a:lnSpc>
                <a:spcPct val="80000"/>
              </a:lnSpc>
              <a:defRPr/>
            </a:pPr>
            <a:endParaRPr lang="en-US" sz="1400" dirty="0"/>
          </a:p>
          <a:p>
            <a:pPr>
              <a:lnSpc>
                <a:spcPct val="80000"/>
              </a:lnSpc>
              <a:defRPr/>
            </a:pPr>
            <a:r>
              <a:rPr lang="en-US" sz="1800" dirty="0"/>
              <a:t>Updates</a:t>
            </a:r>
          </a:p>
          <a:p>
            <a:pPr lvl="1">
              <a:lnSpc>
                <a:spcPct val="80000"/>
              </a:lnSpc>
              <a:defRPr/>
            </a:pPr>
            <a:r>
              <a:rPr lang="en-US" sz="1400" dirty="0"/>
              <a:t>No updates noted over the preceding two months</a:t>
            </a:r>
          </a:p>
        </p:txBody>
      </p:sp>
      <p:sp>
        <p:nvSpPr>
          <p:cNvPr id="2" name="Footer Placeholder 1">
            <a:extLst>
              <a:ext uri="{FF2B5EF4-FFF2-40B4-BE49-F238E27FC236}">
                <a16:creationId xmlns:a16="http://schemas.microsoft.com/office/drawing/2014/main" id="{6167B1C9-90A0-438A-B1D5-065DAFB05015}"/>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57FC75E5-1F1A-486B-9DB1-2AA895D36188}"/>
              </a:ext>
            </a:extLst>
          </p:cNvPr>
          <p:cNvSpPr>
            <a:spLocks noGrp="1"/>
          </p:cNvSpPr>
          <p:nvPr>
            <p:ph type="sldNum" idx="12"/>
          </p:nvPr>
        </p:nvSpPr>
        <p:spPr/>
        <p:txBody>
          <a:bodyPr/>
          <a:lstStyle/>
          <a:p>
            <a:r>
              <a:rPr lang="en-GB"/>
              <a:t>Slide </a:t>
            </a:r>
            <a:fld id="{440F5867-744E-4AA6-B0ED-4C44D2DFBB7B}" type="slidenum">
              <a:rPr lang="en-GB" smtClean="0"/>
              <a:pPr/>
              <a:t>79</a:t>
            </a:fld>
            <a:endParaRPr lang="en-GB" dirty="0"/>
          </a:p>
        </p:txBody>
      </p:sp>
      <p:sp>
        <p:nvSpPr>
          <p:cNvPr id="4" name="Date Placeholder 3">
            <a:extLst>
              <a:ext uri="{FF2B5EF4-FFF2-40B4-BE49-F238E27FC236}">
                <a16:creationId xmlns:a16="http://schemas.microsoft.com/office/drawing/2014/main" id="{CD7AED65-DF15-4B1E-B848-C0A5AF226A7E}"/>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702776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Publication process</a:t>
            </a:r>
          </a:p>
        </p:txBody>
      </p:sp>
      <p:sp>
        <p:nvSpPr>
          <p:cNvPr id="9218" name="Rectangle 2"/>
          <p:cNvSpPr>
            <a:spLocks noGrp="1" noChangeArrowheads="1"/>
          </p:cNvSpPr>
          <p:nvPr>
            <p:ph idx="1"/>
          </p:nvPr>
        </p:nvSpPr>
        <p:spPr>
          <a:xfrm>
            <a:off x="906102" y="1815978"/>
            <a:ext cx="10361084" cy="4113213"/>
          </a:xfrm>
          <a:ln/>
        </p:spPr>
        <p:txBody>
          <a:bodyPr/>
          <a:lstStyle/>
          <a:p>
            <a:r>
              <a:rPr lang="en-US" sz="2000" dirty="0"/>
              <a:t>Publication editor creates a marked-up PDF with editorial changes highlighted</a:t>
            </a:r>
          </a:p>
          <a:p>
            <a:r>
              <a:rPr lang="en-US" sz="2000" dirty="0"/>
              <a:t>802.11 WG technical editor forms a review committee, which includes:</a:t>
            </a:r>
          </a:p>
          <a:p>
            <a:r>
              <a:rPr lang="en-US" sz="2000" dirty="0"/>
              <a:t>	- TG editor(s) +WG editor(s) + TG chair + others. </a:t>
            </a:r>
          </a:p>
          <a:p>
            <a:r>
              <a:rPr lang="en-US" sz="2000" dirty="0"/>
              <a:t>Each member of the committee should review each change proposed by the publication editor</a:t>
            </a:r>
          </a:p>
          <a:p>
            <a:r>
              <a:rPr lang="en-US" sz="2000" dirty="0"/>
              <a:t>Pay particular attention to</a:t>
            </a:r>
          </a:p>
          <a:p>
            <a:pPr lvl="1"/>
            <a:r>
              <a:rPr lang="en-US" sz="1800" dirty="0"/>
              <a:t>Reconstructed sentences</a:t>
            </a:r>
          </a:p>
          <a:p>
            <a:pPr lvl="1"/>
            <a:r>
              <a:rPr lang="en-US" sz="1800" dirty="0"/>
              <a:t>Tables with number changes </a:t>
            </a:r>
          </a:p>
          <a:p>
            <a:pPr lvl="1"/>
            <a:r>
              <a:rPr lang="en-US" sz="1800" dirty="0"/>
              <a:t>	- for example, the order in the Beacon frame body table should not be changed</a:t>
            </a:r>
          </a:p>
          <a:p>
            <a:pPr lvl="1"/>
            <a:r>
              <a:rPr lang="en-US" sz="1800" dirty="0"/>
              <a:t>ANA assignments</a:t>
            </a:r>
          </a:p>
          <a:p>
            <a:r>
              <a:rPr lang="en-US" sz="2000" dirty="0"/>
              <a:t>The review process is complete when all publication changes have been reviewed</a:t>
            </a:r>
          </a:p>
        </p:txBody>
      </p:sp>
      <p:sp>
        <p:nvSpPr>
          <p:cNvPr id="3" name="Footer Placeholder 2">
            <a:extLst>
              <a:ext uri="{FF2B5EF4-FFF2-40B4-BE49-F238E27FC236}">
                <a16:creationId xmlns:a16="http://schemas.microsoft.com/office/drawing/2014/main" id="{66BA84B6-B1B0-481F-B96C-0415CD2FD8AA}"/>
              </a:ext>
            </a:extLst>
          </p:cNvPr>
          <p:cNvSpPr>
            <a:spLocks noGrp="1"/>
          </p:cNvSpPr>
          <p:nvPr>
            <p:ph type="ftr" idx="14"/>
          </p:nvPr>
        </p:nvSpPr>
        <p:spPr/>
        <p:txBody>
          <a:bodyPr/>
          <a:lstStyle/>
          <a:p>
            <a:r>
              <a:rPr lang="en-GB"/>
              <a:t>Emily Qi, Self</a:t>
            </a:r>
            <a:endParaRPr lang="en-GB" dirty="0"/>
          </a:p>
        </p:txBody>
      </p:sp>
      <p:sp>
        <p:nvSpPr>
          <p:cNvPr id="7" name="Slide Number Placeholder 6">
            <a:extLst>
              <a:ext uri="{FF2B5EF4-FFF2-40B4-BE49-F238E27FC236}">
                <a16:creationId xmlns:a16="http://schemas.microsoft.com/office/drawing/2014/main" id="{DA59BE8C-7863-4CAB-BFC5-F64BCB893CC0}"/>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8" name="Date Placeholder 7">
            <a:extLst>
              <a:ext uri="{FF2B5EF4-FFF2-40B4-BE49-F238E27FC236}">
                <a16:creationId xmlns:a16="http://schemas.microsoft.com/office/drawing/2014/main" id="{1A334C2C-CC22-4257-84AA-CE8DB7ABBCE1}"/>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5301388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Transport Layer Security (TLS)</a:t>
            </a:r>
          </a:p>
        </p:txBody>
      </p:sp>
      <p:sp>
        <p:nvSpPr>
          <p:cNvPr id="113667" name="Rectangle 3"/>
          <p:cNvSpPr>
            <a:spLocks noGrp="1" noChangeArrowheads="1"/>
          </p:cNvSpPr>
          <p:nvPr>
            <p:ph idx="1"/>
          </p:nvPr>
        </p:nvSpPr>
        <p:spPr/>
        <p:txBody>
          <a:bodyPr/>
          <a:lstStyle/>
          <a:p>
            <a:pPr>
              <a:lnSpc>
                <a:spcPct val="80000"/>
              </a:lnSpc>
              <a:defRPr/>
            </a:pPr>
            <a:r>
              <a:rPr lang="en-US" sz="2000" dirty="0"/>
              <a:t>See: </a:t>
            </a:r>
            <a:r>
              <a:rPr lang="en-US" sz="2000" dirty="0">
                <a:hlinkClick r:id="rId3"/>
              </a:rPr>
              <a:t>https://datatracker.ietf.org/wg/tls/</a:t>
            </a:r>
            <a:r>
              <a:rPr lang="en-US" sz="2000" dirty="0"/>
              <a:t> </a:t>
            </a:r>
          </a:p>
          <a:p>
            <a:pPr>
              <a:lnSpc>
                <a:spcPct val="80000"/>
              </a:lnSpc>
              <a:defRPr/>
            </a:pPr>
            <a:endParaRPr lang="en-US" sz="1400" dirty="0"/>
          </a:p>
          <a:p>
            <a:pPr>
              <a:lnSpc>
                <a:spcPct val="80000"/>
              </a:lnSpc>
              <a:defRPr/>
            </a:pPr>
            <a:r>
              <a:rPr lang="en-US" sz="1800" dirty="0"/>
              <a:t>Updates</a:t>
            </a:r>
          </a:p>
          <a:p>
            <a:pPr lvl="1">
              <a:lnSpc>
                <a:spcPct val="80000"/>
              </a:lnSpc>
              <a:spcAft>
                <a:spcPts val="600"/>
              </a:spcAft>
              <a:defRPr/>
            </a:pPr>
            <a:r>
              <a:rPr lang="en-US" sz="1400" dirty="0"/>
              <a:t>Held for formal analysis: TLS 1.3 Extension for Using Certificates with an External Pre-Shared Key: </a:t>
            </a:r>
            <a:r>
              <a:rPr lang="en-US" sz="1400" dirty="0">
                <a:hlinkClick r:id="rId4"/>
              </a:rPr>
              <a:t>https://datatracker.ietf.org/doc/draft-ietf-tls-8773bis/</a:t>
            </a:r>
            <a:r>
              <a:rPr lang="en-US" sz="1400" dirty="0"/>
              <a:t> (January 2025)</a:t>
            </a:r>
          </a:p>
          <a:p>
            <a:pPr lvl="1">
              <a:lnSpc>
                <a:spcPct val="80000"/>
              </a:lnSpc>
              <a:spcAft>
                <a:spcPts val="600"/>
              </a:spcAft>
              <a:defRPr/>
            </a:pPr>
            <a:r>
              <a:rPr lang="en-US" sz="1400" dirty="0"/>
              <a:t>Waiting for AD go-ahead: TLS 1.2 is in Feature Freeze: </a:t>
            </a:r>
            <a:r>
              <a:rPr lang="en-US" sz="1400" dirty="0">
                <a:hlinkClick r:id="rId5"/>
              </a:rPr>
              <a:t>https://datatracker.ietf.org/doc/draft-ietf-tls-tls12-frozen/</a:t>
            </a:r>
            <a:r>
              <a:rPr lang="en-US" sz="1400" dirty="0"/>
              <a:t> (January 2025)</a:t>
            </a:r>
          </a:p>
          <a:p>
            <a:pPr lvl="1">
              <a:lnSpc>
                <a:spcPct val="80000"/>
              </a:lnSpc>
              <a:spcAft>
                <a:spcPts val="600"/>
              </a:spcAft>
              <a:defRPr/>
            </a:pPr>
            <a:r>
              <a:rPr lang="en-US" sz="1400" dirty="0"/>
              <a:t>Adopted: The Datagram Transport Layer Security (DTLS) Protocol Version 1.3:  </a:t>
            </a:r>
            <a:r>
              <a:rPr lang="en-US" sz="1400" dirty="0">
                <a:hlinkClick r:id="rId6"/>
              </a:rPr>
              <a:t>https://datatracker.ietf.org/doc/draft-ietf-tls-rfc9147bis/</a:t>
            </a:r>
            <a:r>
              <a:rPr lang="en-US" sz="1400" dirty="0"/>
              <a:t> (December 2024)</a:t>
            </a:r>
          </a:p>
        </p:txBody>
      </p:sp>
      <p:sp>
        <p:nvSpPr>
          <p:cNvPr id="2" name="Footer Placeholder 1">
            <a:extLst>
              <a:ext uri="{FF2B5EF4-FFF2-40B4-BE49-F238E27FC236}">
                <a16:creationId xmlns:a16="http://schemas.microsoft.com/office/drawing/2014/main" id="{F08756D9-137C-4220-86CE-F27820C1AA1B}"/>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A86C0C0A-97F7-4F97-A585-0700B22DDA98}"/>
              </a:ext>
            </a:extLst>
          </p:cNvPr>
          <p:cNvSpPr>
            <a:spLocks noGrp="1"/>
          </p:cNvSpPr>
          <p:nvPr>
            <p:ph type="sldNum" idx="12"/>
          </p:nvPr>
        </p:nvSpPr>
        <p:spPr/>
        <p:txBody>
          <a:bodyPr/>
          <a:lstStyle/>
          <a:p>
            <a:r>
              <a:rPr lang="en-GB"/>
              <a:t>Slide </a:t>
            </a:r>
            <a:fld id="{440F5867-744E-4AA6-B0ED-4C44D2DFBB7B}" type="slidenum">
              <a:rPr lang="en-GB" smtClean="0"/>
              <a:pPr/>
              <a:t>80</a:t>
            </a:fld>
            <a:endParaRPr lang="en-GB" dirty="0"/>
          </a:p>
        </p:txBody>
      </p:sp>
      <p:sp>
        <p:nvSpPr>
          <p:cNvPr id="4" name="Date Placeholder 3">
            <a:extLst>
              <a:ext uri="{FF2B5EF4-FFF2-40B4-BE49-F238E27FC236}">
                <a16:creationId xmlns:a16="http://schemas.microsoft.com/office/drawing/2014/main" id="{9BD733D9-5938-446D-8B77-AA1C97E3211A}"/>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12070310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Deterministic Networking (DETNET)</a:t>
            </a:r>
          </a:p>
        </p:txBody>
      </p:sp>
      <p:sp>
        <p:nvSpPr>
          <p:cNvPr id="113667" name="Rectangle 3"/>
          <p:cNvSpPr>
            <a:spLocks noGrp="1" noChangeArrowheads="1"/>
          </p:cNvSpPr>
          <p:nvPr>
            <p:ph idx="1"/>
          </p:nvPr>
        </p:nvSpPr>
        <p:spPr>
          <a:xfrm>
            <a:off x="1905000" y="1371600"/>
            <a:ext cx="8610600" cy="50292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DETNET: </a:t>
            </a:r>
            <a:r>
              <a:rPr lang="en-US" sz="2000" dirty="0">
                <a:ea typeface="Arial Unicode MS" pitchFamily="34" charset="-128"/>
                <a:cs typeface="Arial Unicode MS" pitchFamily="34" charset="-128"/>
                <a:hlinkClick r:id="rId3"/>
              </a:rPr>
              <a:t>https://datatracker.ietf.org/wg/detnet/</a:t>
            </a:r>
            <a:r>
              <a:rPr lang="en-US" sz="2000" dirty="0">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on deterministic data paths that operate over Layer 2 bridged and Layer 3 routed segments, where such paths can provide bounds on latency, loss, and packet delay variation (jitter), and high reliability. </a:t>
            </a:r>
          </a:p>
          <a:p>
            <a:pPr lvl="1"/>
            <a:r>
              <a:rPr lang="en-US" sz="1400" dirty="0"/>
              <a:t>The IEEE 802.11be activities seem like they may fit in with </a:t>
            </a:r>
            <a:r>
              <a:rPr lang="en-US" sz="1400" dirty="0" err="1"/>
              <a:t>DetNet</a:t>
            </a:r>
            <a:r>
              <a:rPr lang="en-US" sz="1400" dirty="0"/>
              <a:t> and there was a joint IEEE-IETF </a:t>
            </a:r>
            <a:r>
              <a:rPr lang="en-US" sz="1400" dirty="0" err="1"/>
              <a:t>DetNet</a:t>
            </a:r>
            <a:r>
              <a:rPr lang="en-US" sz="1400" dirty="0"/>
              <a:t> discussion in Bangkok (November 2018).</a:t>
            </a:r>
          </a:p>
          <a:p>
            <a:pPr lvl="1"/>
            <a:r>
              <a:rPr lang="en-US" sz="1400" dirty="0"/>
              <a:t>Addresses Layer 3 aspects in support of applications requiring deterministic networking. </a:t>
            </a:r>
          </a:p>
          <a:p>
            <a:pPr lvl="1"/>
            <a:r>
              <a:rPr lang="en-US" sz="1400" dirty="0"/>
              <a:t>The Working Group collaborates with IEEE 802.1 Time Sensitive Networking (TSN), which is responsible for Layer 2 operations, to define a common architecture for both Layer 2 and Layer 3. </a:t>
            </a:r>
          </a:p>
          <a:p>
            <a:pPr lvl="1"/>
            <a:r>
              <a:rPr lang="en-US" sz="1400" dirty="0"/>
              <a:t>Example applications for deterministic networks include professional and home audio/video, multimedia in transportation, engine control systems, and other general industrial and vehicular applications being considered by the IEEE 802.1 TSN Task Group.</a:t>
            </a:r>
          </a:p>
          <a:p>
            <a:r>
              <a:rPr lang="en-US" sz="1800" dirty="0"/>
              <a:t>Updates:</a:t>
            </a:r>
          </a:p>
          <a:p>
            <a:pPr lvl="1"/>
            <a:r>
              <a:rPr lang="en-US" sz="1400" dirty="0"/>
              <a:t>(Still) In WGLC: Reliable and Available Wireless Architecture: </a:t>
            </a:r>
            <a:r>
              <a:rPr lang="en-US" sz="1400" dirty="0">
                <a:hlinkClick r:id="rId4"/>
              </a:rPr>
              <a:t>https://datatracker.ietf.org/doc/draft-ietf-raw-architecture/</a:t>
            </a:r>
            <a:r>
              <a:rPr lang="en-US" sz="1400" dirty="0"/>
              <a:t> (November 2024)</a:t>
            </a:r>
          </a:p>
          <a:p>
            <a:pPr lvl="1"/>
            <a:r>
              <a:rPr lang="en-US" sz="1400" dirty="0"/>
              <a:t>In IESG evaluation: Reliable and Available Wireless Technologies: </a:t>
            </a:r>
            <a:r>
              <a:rPr lang="en-US" sz="1400" dirty="0">
                <a:hlinkClick r:id="rId5"/>
              </a:rPr>
              <a:t>https://datatracker.ietf.org/doc/draft-ietf-raw-technologies/</a:t>
            </a:r>
            <a:r>
              <a:rPr lang="en-US" sz="1400" dirty="0"/>
              <a:t> (October 2024)</a:t>
            </a:r>
          </a:p>
        </p:txBody>
      </p:sp>
      <p:sp>
        <p:nvSpPr>
          <p:cNvPr id="2" name="Footer Placeholder 1">
            <a:extLst>
              <a:ext uri="{FF2B5EF4-FFF2-40B4-BE49-F238E27FC236}">
                <a16:creationId xmlns:a16="http://schemas.microsoft.com/office/drawing/2014/main" id="{74B0DBB9-DB53-4213-90C0-E775D207DFFA}"/>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23DA6FF0-07CF-4502-8279-58C16719EE8C}"/>
              </a:ext>
            </a:extLst>
          </p:cNvPr>
          <p:cNvSpPr>
            <a:spLocks noGrp="1"/>
          </p:cNvSpPr>
          <p:nvPr>
            <p:ph type="sldNum" idx="12"/>
          </p:nvPr>
        </p:nvSpPr>
        <p:spPr/>
        <p:txBody>
          <a:bodyPr/>
          <a:lstStyle/>
          <a:p>
            <a:r>
              <a:rPr lang="en-GB"/>
              <a:t>Slide </a:t>
            </a:r>
            <a:fld id="{440F5867-744E-4AA6-B0ED-4C44D2DFBB7B}" type="slidenum">
              <a:rPr lang="en-GB" smtClean="0"/>
              <a:pPr/>
              <a:t>81</a:t>
            </a:fld>
            <a:endParaRPr lang="en-GB" dirty="0"/>
          </a:p>
        </p:txBody>
      </p:sp>
      <p:sp>
        <p:nvSpPr>
          <p:cNvPr id="4" name="Date Placeholder 3">
            <a:extLst>
              <a:ext uri="{FF2B5EF4-FFF2-40B4-BE49-F238E27FC236}">
                <a16:creationId xmlns:a16="http://schemas.microsoft.com/office/drawing/2014/main" id="{AB8DAB32-0B8B-4DCC-B3DB-AB63DB877BDB}"/>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284555716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Autonomic Networking Integrated Model and Approach (ANIMA)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ANIMA: </a:t>
            </a:r>
            <a:r>
              <a:rPr lang="en-US" sz="2000" dirty="0">
                <a:ea typeface="Arial Unicode MS" pitchFamily="34" charset="-128"/>
                <a:cs typeface="Arial Unicode MS" pitchFamily="34" charset="-128"/>
                <a:hlinkClick r:id="rId3"/>
              </a:rPr>
              <a:t>https://datatracker.ietf.org/group/anima/</a:t>
            </a:r>
            <a:endParaRPr lang="en-US" sz="2000" dirty="0">
              <a:ea typeface="Arial Unicode MS" pitchFamily="34" charset="-128"/>
              <a:cs typeface="Arial Unicode MS" pitchFamily="34" charset="-128"/>
            </a:endParaRPr>
          </a:p>
          <a:p>
            <a:pPr>
              <a:lnSpc>
                <a:spcPct val="80000"/>
              </a:lnSpc>
            </a:pPr>
            <a:endParaRPr lang="en-US" sz="2000" dirty="0">
              <a:ea typeface="Arial Unicode MS" pitchFamily="34" charset="-128"/>
              <a:cs typeface="Arial Unicode MS" pitchFamily="34" charset="-128"/>
            </a:endParaRPr>
          </a:p>
          <a:p>
            <a:pPr lvl="1">
              <a:lnSpc>
                <a:spcPct val="80000"/>
              </a:lnSpc>
            </a:pPr>
            <a:r>
              <a:rPr lang="en-US" sz="1400" dirty="0">
                <a:ea typeface="Arial Unicode MS" pitchFamily="34" charset="-128"/>
                <a:cs typeface="Arial Unicode MS" pitchFamily="34" charset="-128"/>
              </a:rPr>
              <a:t>ANIMA designs protocols to allow network operations (</a:t>
            </a:r>
            <a:r>
              <a:rPr lang="en-US" sz="1400" i="1" dirty="0">
                <a:ea typeface="Arial Unicode MS" pitchFamily="34" charset="-128"/>
                <a:cs typeface="Arial Unicode MS" pitchFamily="34" charset="-128"/>
              </a:rPr>
              <a:t>e.g.</a:t>
            </a:r>
            <a:r>
              <a:rPr lang="en-US" sz="1400" dirty="0">
                <a:ea typeface="Arial Unicode MS" pitchFamily="34" charset="-128"/>
                <a:cs typeface="Arial Unicode MS" pitchFamily="34" charset="-128"/>
              </a:rPr>
              <a:t>, on-boarding) to be carried out without requiring low-level management of individual devices</a:t>
            </a:r>
            <a:endParaRPr lang="en-US" sz="1400" dirty="0"/>
          </a:p>
          <a:p>
            <a:r>
              <a:rPr lang="en-US" sz="1800" dirty="0"/>
              <a:t>Updates:</a:t>
            </a:r>
          </a:p>
          <a:p>
            <a:pPr lvl="1">
              <a:lnSpc>
                <a:spcPct val="80000"/>
              </a:lnSpc>
              <a:spcAft>
                <a:spcPts val="600"/>
              </a:spcAft>
              <a:defRPr/>
            </a:pPr>
            <a:r>
              <a:rPr lang="en-US" sz="1400" dirty="0"/>
              <a:t>In WG Last Call: Constrained Bootstrapping Remote Secure Key Infrastructure (</a:t>
            </a:r>
            <a:r>
              <a:rPr lang="en-US" sz="1400" dirty="0" err="1"/>
              <a:t>cBRSKI</a:t>
            </a:r>
            <a:r>
              <a:rPr lang="en-US" sz="1400" dirty="0"/>
              <a:t>): </a:t>
            </a:r>
            <a:r>
              <a:rPr lang="en-US" sz="1400" dirty="0">
                <a:hlinkClick r:id="rId4"/>
              </a:rPr>
              <a:t>https://datatracker.ietf.org/doc/draft-ietf-anima-constrained-voucher/</a:t>
            </a:r>
            <a:r>
              <a:rPr lang="en-US" sz="1400" dirty="0"/>
              <a:t> (January 2025)</a:t>
            </a:r>
          </a:p>
          <a:p>
            <a:pPr lvl="1">
              <a:lnSpc>
                <a:spcPct val="80000"/>
              </a:lnSpc>
              <a:spcAft>
                <a:spcPts val="600"/>
              </a:spcAft>
              <a:defRPr/>
            </a:pPr>
            <a:r>
              <a:rPr lang="en-US" sz="1400" dirty="0"/>
              <a:t>Submitted to IESG for publication and in AD evaluation: BRSKI with Pledge in Responder Mode (BRSKI-PRM): </a:t>
            </a:r>
            <a:r>
              <a:rPr lang="en-US" sz="1400" dirty="0">
                <a:hlinkClick r:id="rId5"/>
              </a:rPr>
              <a:t>https://datatracker.ietf.org/doc/draft-ietf-anima-brski-prm/</a:t>
            </a:r>
            <a:r>
              <a:rPr lang="en-US" sz="1400" dirty="0"/>
              <a:t> (January 2025)</a:t>
            </a:r>
          </a:p>
          <a:p>
            <a:pPr lvl="1">
              <a:lnSpc>
                <a:spcPct val="80000"/>
              </a:lnSpc>
              <a:spcAft>
                <a:spcPts val="600"/>
              </a:spcAft>
              <a:defRPr/>
            </a:pPr>
            <a:r>
              <a:rPr lang="en-US" sz="1400" dirty="0"/>
              <a:t>Revision requested by IESG: JWS signed Voucher Artifacts for Bootstrapping Protocols: </a:t>
            </a:r>
            <a:r>
              <a:rPr lang="en-US" sz="1400" dirty="0">
                <a:hlinkClick r:id="rId6"/>
              </a:rPr>
              <a:t>https://datatracker.ietf.org/doc/draft-ietf-anima-jws-voucher/</a:t>
            </a:r>
            <a:r>
              <a:rPr lang="en-US" sz="1400" dirty="0"/>
              <a:t> (November 2024)</a:t>
            </a: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6B4D21DE-DBD2-46BB-96C3-9DA196290C57}"/>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FA84604B-1F2C-49F7-B901-7E4D7071C722}"/>
              </a:ext>
            </a:extLst>
          </p:cNvPr>
          <p:cNvSpPr>
            <a:spLocks noGrp="1"/>
          </p:cNvSpPr>
          <p:nvPr>
            <p:ph type="sldNum" idx="12"/>
          </p:nvPr>
        </p:nvSpPr>
        <p:spPr/>
        <p:txBody>
          <a:bodyPr/>
          <a:lstStyle/>
          <a:p>
            <a:r>
              <a:rPr lang="en-GB"/>
              <a:t>Slide </a:t>
            </a:r>
            <a:fld id="{440F5867-744E-4AA6-B0ED-4C44D2DFBB7B}" type="slidenum">
              <a:rPr lang="en-GB" smtClean="0"/>
              <a:pPr/>
              <a:t>82</a:t>
            </a:fld>
            <a:endParaRPr lang="en-GB" dirty="0"/>
          </a:p>
        </p:txBody>
      </p:sp>
      <p:sp>
        <p:nvSpPr>
          <p:cNvPr id="4" name="Date Placeholder 3">
            <a:extLst>
              <a:ext uri="{FF2B5EF4-FFF2-40B4-BE49-F238E27FC236}">
                <a16:creationId xmlns:a16="http://schemas.microsoft.com/office/drawing/2014/main" id="{B015A5B8-989D-4B91-A40A-3F67E420C3E6}"/>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246533415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References</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marL="457200" lvl="1" indent="0">
              <a:lnSpc>
                <a:spcPct val="80000"/>
              </a:lnSpc>
              <a:defRPr/>
            </a:pPr>
            <a:endParaRPr lang="en-US" sz="1200" dirty="0"/>
          </a:p>
          <a:p>
            <a:pPr>
              <a:lnSpc>
                <a:spcPct val="80000"/>
              </a:lnSpc>
              <a:defRPr/>
            </a:pPr>
            <a:r>
              <a:rPr lang="en-US" sz="2000" dirty="0"/>
              <a:t>RFC 7241, “The IEEE 802/IETF Relationship” (RFC 4441 update)</a:t>
            </a:r>
          </a:p>
          <a:p>
            <a:pPr lvl="1">
              <a:lnSpc>
                <a:spcPct val="80000"/>
              </a:lnSpc>
              <a:defRPr/>
            </a:pPr>
            <a:r>
              <a:rPr lang="en-US" sz="1600" dirty="0">
                <a:hlinkClick r:id="rId3"/>
              </a:rPr>
              <a:t>https://datatracker.ietf.org/doc/rfc7241/</a:t>
            </a:r>
            <a:r>
              <a:rPr lang="en-US" sz="1600" dirty="0"/>
              <a:t> </a:t>
            </a:r>
          </a:p>
          <a:p>
            <a:pPr>
              <a:lnSpc>
                <a:spcPct val="80000"/>
              </a:lnSpc>
              <a:spcBef>
                <a:spcPts val="1200"/>
              </a:spcBef>
              <a:defRPr/>
            </a:pPr>
            <a:r>
              <a:rPr lang="en-US" sz="2000" dirty="0"/>
              <a:t>IEEE 802 Liaisons list is available </a:t>
            </a:r>
          </a:p>
          <a:p>
            <a:pPr lvl="1">
              <a:lnSpc>
                <a:spcPct val="80000"/>
              </a:lnSpc>
              <a:defRPr/>
            </a:pPr>
            <a:r>
              <a:rPr lang="en-US" sz="1600" u="sng" dirty="0">
                <a:hlinkClick r:id="rId4"/>
              </a:rPr>
              <a:t>http://ieee-sa.centraldesktop.com/802liaisondb/FrontPage</a:t>
            </a:r>
            <a:endParaRPr lang="en-US" sz="1600" u="sng" dirty="0"/>
          </a:p>
          <a:p>
            <a:pPr lvl="1">
              <a:lnSpc>
                <a:spcPct val="80000"/>
              </a:lnSpc>
              <a:defRPr/>
            </a:pPr>
            <a:endParaRPr lang="en-US" sz="1600" u="sng" dirty="0"/>
          </a:p>
          <a:p>
            <a:pPr marL="0" indent="0">
              <a:lnSpc>
                <a:spcPct val="80000"/>
              </a:lnSpc>
              <a:defRPr/>
            </a:pPr>
            <a:endParaRPr lang="en-US" sz="2200" dirty="0"/>
          </a:p>
        </p:txBody>
      </p:sp>
      <p:sp>
        <p:nvSpPr>
          <p:cNvPr id="2" name="Footer Placeholder 1">
            <a:extLst>
              <a:ext uri="{FF2B5EF4-FFF2-40B4-BE49-F238E27FC236}">
                <a16:creationId xmlns:a16="http://schemas.microsoft.com/office/drawing/2014/main" id="{3737ABF9-86B5-4976-9242-E750AD3DF147}"/>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59664D4C-452E-40E6-9A37-50A1B59DE4E1}"/>
              </a:ext>
            </a:extLst>
          </p:cNvPr>
          <p:cNvSpPr>
            <a:spLocks noGrp="1"/>
          </p:cNvSpPr>
          <p:nvPr>
            <p:ph type="sldNum" idx="12"/>
          </p:nvPr>
        </p:nvSpPr>
        <p:spPr/>
        <p:txBody>
          <a:bodyPr/>
          <a:lstStyle/>
          <a:p>
            <a:r>
              <a:rPr lang="en-GB"/>
              <a:t>Slide </a:t>
            </a:r>
            <a:fld id="{440F5867-744E-4AA6-B0ED-4C44D2DFBB7B}" type="slidenum">
              <a:rPr lang="en-GB" smtClean="0"/>
              <a:pPr/>
              <a:t>83</a:t>
            </a:fld>
            <a:endParaRPr lang="en-GB" dirty="0"/>
          </a:p>
        </p:txBody>
      </p:sp>
      <p:sp>
        <p:nvSpPr>
          <p:cNvPr id="4" name="Date Placeholder 3">
            <a:extLst>
              <a:ext uri="{FF2B5EF4-FFF2-40B4-BE49-F238E27FC236}">
                <a16:creationId xmlns:a16="http://schemas.microsoft.com/office/drawing/2014/main" id="{D2640E3D-98D7-435E-ACFF-4084B31B3F5A}"/>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1427186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533399"/>
          </a:xfrm>
        </p:spPr>
        <p:txBody>
          <a:bodyPr/>
          <a:lstStyle/>
          <a:p>
            <a:r>
              <a:rPr lang="en-GB" dirty="0"/>
              <a:t>Publication Review Committees</a:t>
            </a:r>
          </a:p>
        </p:txBody>
      </p:sp>
      <p:sp>
        <p:nvSpPr>
          <p:cNvPr id="9218" name="Rectangle 2"/>
          <p:cNvSpPr>
            <a:spLocks noGrp="1" noChangeArrowheads="1"/>
          </p:cNvSpPr>
          <p:nvPr>
            <p:ph idx="1"/>
          </p:nvPr>
        </p:nvSpPr>
        <p:spPr>
          <a:xfrm>
            <a:off x="761999" y="1611297"/>
            <a:ext cx="5085693" cy="4127622"/>
          </a:xfrm>
          <a:ln/>
        </p:spPr>
        <p:txBody>
          <a:bodyPr/>
          <a:lstStyle/>
          <a:p>
            <a:r>
              <a:rPr lang="en-US" dirty="0" err="1"/>
              <a:t>REVme</a:t>
            </a:r>
            <a:r>
              <a:rPr lang="en-US" dirty="0"/>
              <a:t> Review Committee</a:t>
            </a:r>
          </a:p>
          <a:p>
            <a:pPr>
              <a:buFont typeface="Courier New" panose="02070309020205020404" pitchFamily="49" charset="0"/>
              <a:buChar char="o"/>
            </a:pPr>
            <a:r>
              <a:rPr lang="en-US" sz="1600" b="0" dirty="0"/>
              <a:t>Emily Qi (lead): </a:t>
            </a:r>
            <a:r>
              <a:rPr lang="en-US" sz="1600" b="0" dirty="0">
                <a:hlinkClick r:id="rId3"/>
              </a:rPr>
              <a:t>emily.h.qi@</a:t>
            </a:r>
            <a:r>
              <a:rPr lang="en-US" sz="1600" dirty="0">
                <a:hlinkClick r:id="rId3"/>
              </a:rPr>
              <a:t>gmail</a:t>
            </a:r>
            <a:r>
              <a:rPr lang="en-US" sz="1600" b="0" dirty="0">
                <a:hlinkClick r:id="rId3"/>
              </a:rPr>
              <a:t>.com</a:t>
            </a:r>
            <a:endParaRPr lang="en-US" sz="1600" b="1" dirty="0"/>
          </a:p>
          <a:p>
            <a:pPr>
              <a:buFont typeface="Courier New" panose="02070309020205020404" pitchFamily="49" charset="0"/>
              <a:buChar char="o"/>
            </a:pPr>
            <a:r>
              <a:rPr lang="en-US" sz="1600" b="0" dirty="0"/>
              <a:t>Edward Au: </a:t>
            </a:r>
            <a:r>
              <a:rPr lang="en-US" sz="1600" u="sng" dirty="0">
                <a:hlinkClick r:id="rId4"/>
              </a:rPr>
              <a:t>edward.ks.au@gmail.com</a:t>
            </a:r>
            <a:r>
              <a:rPr lang="en-US" sz="1600" u="sng" dirty="0"/>
              <a:t> </a:t>
            </a:r>
            <a:endParaRPr lang="en-US" sz="1600" b="0" dirty="0"/>
          </a:p>
          <a:p>
            <a:pPr>
              <a:buFont typeface="Courier New" panose="02070309020205020404" pitchFamily="49" charset="0"/>
              <a:buChar char="o"/>
            </a:pPr>
            <a:r>
              <a:rPr lang="en-US" sz="1600" b="0" dirty="0"/>
              <a:t>Mike Montemurro: </a:t>
            </a:r>
            <a:r>
              <a:rPr lang="en-US" sz="1600" b="0" dirty="0">
                <a:hlinkClick r:id="rId5"/>
              </a:rPr>
              <a:t>montemurro.michael@gmail.com</a:t>
            </a:r>
            <a:endParaRPr lang="en-US" sz="1600" b="0" dirty="0"/>
          </a:p>
          <a:p>
            <a:pPr>
              <a:buFont typeface="Courier New" panose="02070309020205020404" pitchFamily="49" charset="0"/>
              <a:buChar char="o"/>
            </a:pPr>
            <a:r>
              <a:rPr lang="en-US" sz="1600" b="0" dirty="0"/>
              <a:t>Robert Stacey: </a:t>
            </a:r>
            <a:r>
              <a:rPr lang="en-US" sz="1600" dirty="0">
                <a:hlinkClick r:id="rId6"/>
              </a:rPr>
              <a:t>robert.stacey@intel.com</a:t>
            </a:r>
            <a:endParaRPr lang="en-US" sz="1600" b="0" dirty="0"/>
          </a:p>
          <a:p>
            <a:pPr>
              <a:buFont typeface="Courier New" panose="02070309020205020404" pitchFamily="49" charset="0"/>
              <a:buChar char="o"/>
            </a:pPr>
            <a:r>
              <a:rPr lang="en-US" sz="1600" b="0" dirty="0"/>
              <a:t>Carol Ansley: </a:t>
            </a:r>
            <a:r>
              <a:rPr lang="en-US" sz="1600" dirty="0">
                <a:hlinkClick r:id="rId7"/>
              </a:rPr>
              <a:t>carol@ansley.com</a:t>
            </a:r>
            <a:endParaRPr lang="en-US" sz="1600" dirty="0"/>
          </a:p>
          <a:p>
            <a:pPr>
              <a:buFont typeface="Courier New" panose="02070309020205020404" pitchFamily="49" charset="0"/>
              <a:buChar char="o"/>
            </a:pPr>
            <a:r>
              <a:rPr lang="en-US" sz="1600" b="0" dirty="0"/>
              <a:t>Po-kai Huang: </a:t>
            </a:r>
            <a:r>
              <a:rPr lang="en-US" sz="1600" dirty="0">
                <a:hlinkClick r:id="rId8"/>
              </a:rPr>
              <a:t>po-kai.huang@intel.com</a:t>
            </a:r>
            <a:r>
              <a:rPr lang="en-US" sz="1600" dirty="0"/>
              <a:t> </a:t>
            </a:r>
            <a:endParaRPr lang="en-US" sz="1600" b="0" dirty="0"/>
          </a:p>
          <a:p>
            <a:pPr>
              <a:buFont typeface="Courier New" panose="02070309020205020404" pitchFamily="49" charset="0"/>
              <a:buChar char="o"/>
            </a:pPr>
            <a:r>
              <a:rPr lang="en-US" sz="1600" b="0" dirty="0"/>
              <a:t>?</a:t>
            </a:r>
            <a:endParaRPr lang="en-US" sz="2000" dirty="0"/>
          </a:p>
          <a:p>
            <a:endParaRPr lang="en-US" sz="2000" dirty="0"/>
          </a:p>
        </p:txBody>
      </p:sp>
      <p:sp>
        <p:nvSpPr>
          <p:cNvPr id="3" name="Rectangle 2">
            <a:extLst>
              <a:ext uri="{FF2B5EF4-FFF2-40B4-BE49-F238E27FC236}">
                <a16:creationId xmlns:a16="http://schemas.microsoft.com/office/drawing/2014/main" id="{BAD40958-3657-7C69-751E-96368A8BDCED}"/>
              </a:ext>
            </a:extLst>
          </p:cNvPr>
          <p:cNvSpPr txBox="1">
            <a:spLocks noChangeArrowheads="1"/>
          </p:cNvSpPr>
          <p:nvPr/>
        </p:nvSpPr>
        <p:spPr bwMode="auto">
          <a:xfrm>
            <a:off x="6344308" y="1600200"/>
            <a:ext cx="5029200" cy="4875214"/>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lang="en-US" kern="0" dirty="0"/>
              <a:t>11bh Review Committee</a:t>
            </a:r>
          </a:p>
          <a:p>
            <a:pPr>
              <a:buFont typeface="Courier New" panose="02070309020205020404" pitchFamily="49" charset="0"/>
              <a:buChar char="o"/>
            </a:pPr>
            <a:r>
              <a:rPr lang="en-US" sz="1600" b="0" kern="0" dirty="0"/>
              <a:t>Carol Ansley (lead); </a:t>
            </a:r>
          </a:p>
          <a:p>
            <a:pPr>
              <a:buFont typeface="Courier New" panose="02070309020205020404" pitchFamily="49" charset="0"/>
              <a:buChar char="o"/>
            </a:pPr>
            <a:r>
              <a:rPr lang="en-US" sz="1600" b="0" kern="0" dirty="0"/>
              <a:t>Mark Hamilton: </a:t>
            </a:r>
            <a:r>
              <a:rPr lang="en-US" sz="1600" b="0" kern="0" dirty="0">
                <a:hlinkClick r:id="rId9"/>
              </a:rPr>
              <a:t>mark.hamilton2152@gmail.com</a:t>
            </a:r>
            <a:endParaRPr lang="en-US" sz="1600" b="0" kern="0" dirty="0"/>
          </a:p>
          <a:p>
            <a:pPr>
              <a:buFont typeface="Courier New" panose="02070309020205020404" pitchFamily="49" charset="0"/>
              <a:buChar char="o"/>
            </a:pPr>
            <a:r>
              <a:rPr lang="en-US" sz="1600" b="0" kern="0" dirty="0"/>
              <a:t>Emily Qi; </a:t>
            </a:r>
          </a:p>
          <a:p>
            <a:pPr>
              <a:buFont typeface="Courier New" panose="02070309020205020404" pitchFamily="49" charset="0"/>
              <a:buChar char="o"/>
            </a:pPr>
            <a:r>
              <a:rPr lang="en-US" sz="1600" b="0" kern="0" dirty="0"/>
              <a:t>Robert Stacey;</a:t>
            </a:r>
          </a:p>
          <a:p>
            <a:pPr>
              <a:buFont typeface="Courier New" panose="02070309020205020404" pitchFamily="49" charset="0"/>
              <a:buChar char="o"/>
            </a:pPr>
            <a:r>
              <a:rPr lang="en-US" sz="1600" b="0" kern="0" dirty="0"/>
              <a:t>?</a:t>
            </a:r>
          </a:p>
          <a:p>
            <a:pPr marL="0" indent="0"/>
            <a:endParaRPr lang="en-US" sz="1600" b="0" kern="0" dirty="0"/>
          </a:p>
          <a:p>
            <a:r>
              <a:rPr lang="en-US" kern="0" dirty="0"/>
              <a:t>11be Review Committee</a:t>
            </a:r>
          </a:p>
          <a:p>
            <a:pPr>
              <a:buFont typeface="Courier New" panose="02070309020205020404" pitchFamily="49" charset="0"/>
              <a:buChar char="o"/>
            </a:pPr>
            <a:r>
              <a:rPr lang="en-US" sz="1600" b="0" kern="0" dirty="0"/>
              <a:t>Edward Au (lead);</a:t>
            </a:r>
          </a:p>
          <a:p>
            <a:pPr>
              <a:buFont typeface="Courier New" panose="02070309020205020404" pitchFamily="49" charset="0"/>
              <a:buChar char="o"/>
            </a:pPr>
            <a:r>
              <a:rPr lang="en-US" sz="1600" b="0" kern="0" dirty="0"/>
              <a:t>Alfred Asterjadhi: </a:t>
            </a:r>
            <a:r>
              <a:rPr lang="en-US" sz="1600" b="0" kern="0" dirty="0">
                <a:hlinkClick r:id="rId10"/>
              </a:rPr>
              <a:t>aasterja@qti.qualcomm.com</a:t>
            </a:r>
            <a:endParaRPr lang="en-US" sz="1600" b="0" kern="0" dirty="0"/>
          </a:p>
          <a:p>
            <a:pPr>
              <a:buFont typeface="Courier New" panose="02070309020205020404" pitchFamily="49" charset="0"/>
              <a:buChar char="o"/>
            </a:pPr>
            <a:r>
              <a:rPr lang="en-US" sz="1600" b="0" kern="0" dirty="0"/>
              <a:t>Emily Qi; </a:t>
            </a:r>
          </a:p>
          <a:p>
            <a:pPr>
              <a:buFont typeface="Courier New" panose="02070309020205020404" pitchFamily="49" charset="0"/>
              <a:buChar char="o"/>
            </a:pPr>
            <a:r>
              <a:rPr lang="en-US" sz="1600" b="0" kern="0" dirty="0"/>
              <a:t>Robert Stacey; </a:t>
            </a:r>
          </a:p>
          <a:p>
            <a:pPr>
              <a:buFont typeface="Courier New" panose="02070309020205020404" pitchFamily="49" charset="0"/>
              <a:buChar char="o"/>
            </a:pPr>
            <a:r>
              <a:rPr lang="en-US" sz="1600" b="0" kern="0" dirty="0"/>
              <a:t>Carol Ansley </a:t>
            </a:r>
          </a:p>
          <a:p>
            <a:pPr>
              <a:buFont typeface="Courier New" panose="02070309020205020404" pitchFamily="49" charset="0"/>
              <a:buChar char="o"/>
            </a:pPr>
            <a:r>
              <a:rPr lang="en-US" sz="1600" b="0" kern="0" dirty="0"/>
              <a:t>?</a:t>
            </a:r>
          </a:p>
          <a:p>
            <a:endParaRPr lang="en-US" sz="2000" kern="0" dirty="0"/>
          </a:p>
        </p:txBody>
      </p:sp>
      <p:sp>
        <p:nvSpPr>
          <p:cNvPr id="7" name="Footer Placeholder 6">
            <a:extLst>
              <a:ext uri="{FF2B5EF4-FFF2-40B4-BE49-F238E27FC236}">
                <a16:creationId xmlns:a16="http://schemas.microsoft.com/office/drawing/2014/main" id="{5D8375EF-D595-4470-9949-011BF35AF035}"/>
              </a:ext>
            </a:extLst>
          </p:cNvPr>
          <p:cNvSpPr>
            <a:spLocks noGrp="1"/>
          </p:cNvSpPr>
          <p:nvPr>
            <p:ph type="ftr" idx="14"/>
          </p:nvPr>
        </p:nvSpPr>
        <p:spPr/>
        <p:txBody>
          <a:bodyPr/>
          <a:lstStyle/>
          <a:p>
            <a:r>
              <a:rPr lang="en-GB"/>
              <a:t>Emily Qi, Self</a:t>
            </a:r>
            <a:endParaRPr lang="en-GB" dirty="0"/>
          </a:p>
        </p:txBody>
      </p:sp>
      <p:sp>
        <p:nvSpPr>
          <p:cNvPr id="8" name="Slide Number Placeholder 7">
            <a:extLst>
              <a:ext uri="{FF2B5EF4-FFF2-40B4-BE49-F238E27FC236}">
                <a16:creationId xmlns:a16="http://schemas.microsoft.com/office/drawing/2014/main" id="{1BD12113-7475-4663-B710-BF9050C311CE}"/>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9" name="Date Placeholder 8">
            <a:extLst>
              <a:ext uri="{FF2B5EF4-FFF2-40B4-BE49-F238E27FC236}">
                <a16:creationId xmlns:a16="http://schemas.microsoft.com/office/drawing/2014/main" id="{AD9BD53B-2482-4DCD-B4B3-F03DE89D57E9}"/>
              </a:ext>
            </a:extLst>
          </p:cNvPr>
          <p:cNvSpPr>
            <a:spLocks noGrp="1"/>
          </p:cNvSpPr>
          <p:nvPr>
            <p:ph type="dt" idx="15"/>
          </p:nvPr>
        </p:nvSpPr>
        <p:spPr/>
        <p:txBody>
          <a:bodyPr/>
          <a:lstStyle/>
          <a:p>
            <a:r>
              <a:rPr lang="en-US"/>
              <a:t>January 2025</a:t>
            </a:r>
            <a:endParaRPr lang="en-GB" dirty="0"/>
          </a:p>
        </p:txBody>
      </p:sp>
    </p:spTree>
    <p:extLst>
      <p:ext uri="{BB962C8B-B14F-4D97-AF65-F5344CB8AC3E}">
        <p14:creationId xmlns:p14="http://schemas.microsoft.com/office/powerpoint/2010/main" val="367598077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70C0"/>
      </a:hlink>
      <a:folHlink>
        <a:srgbClr val="0070C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TotalTime>
  <Words>6532</Words>
  <Application>Microsoft Office PowerPoint</Application>
  <PresentationFormat>Widescreen</PresentationFormat>
  <Paragraphs>1203</Paragraphs>
  <Slides>83</Slides>
  <Notes>48</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83</vt:i4>
      </vt:variant>
    </vt:vector>
  </HeadingPairs>
  <TitlesOfParts>
    <vt:vector size="99" baseType="lpstr">
      <vt:lpstr>MS Gothic</vt:lpstr>
      <vt:lpstr>MS PGothic</vt:lpstr>
      <vt:lpstr>MS PGothic</vt:lpstr>
      <vt:lpstr>宋体</vt:lpstr>
      <vt:lpstr>Arial</vt:lpstr>
      <vt:lpstr>Arial Unicode MS</vt:lpstr>
      <vt:lpstr>Asap</vt:lpstr>
      <vt:lpstr>Calibri</vt:lpstr>
      <vt:lpstr>Courier New</vt:lpstr>
      <vt:lpstr>等线</vt:lpstr>
      <vt:lpstr>Gulim</vt:lpstr>
      <vt:lpstr>Segoe UI</vt:lpstr>
      <vt:lpstr>Times New Roman</vt:lpstr>
      <vt:lpstr>Wingdings</vt:lpstr>
      <vt:lpstr>Office Theme</vt:lpstr>
      <vt:lpstr>Document</vt:lpstr>
      <vt:lpstr>802.11 WG January 2025 Session Report</vt:lpstr>
      <vt:lpstr>Abstract</vt:lpstr>
      <vt:lpstr>January 2025 Editors’ Meeting Agenda and Report</vt:lpstr>
      <vt:lpstr>Volunteer Editor Contacts</vt:lpstr>
      <vt:lpstr>January meeting roundtable status report (to be updated)</vt:lpstr>
      <vt:lpstr>Editor Amendment Ordering</vt:lpstr>
      <vt:lpstr>Draft Development Snapshot</vt:lpstr>
      <vt:lpstr>Publication process</vt:lpstr>
      <vt:lpstr>Publication Review Committees</vt:lpstr>
      <vt:lpstr>ANA managed number space</vt:lpstr>
      <vt:lpstr>ANA</vt:lpstr>
      <vt:lpstr>AIML SC (AI and ML)</vt:lpstr>
      <vt:lpstr>ARC SC (Architecture)</vt:lpstr>
      <vt:lpstr>Coex SC (Coexistence)</vt:lpstr>
      <vt:lpstr>PAR Review SC</vt:lpstr>
      <vt:lpstr>WNG SC (Wireless Next Generation)</vt:lpstr>
      <vt:lpstr>JTC1 802 SC</vt:lpstr>
      <vt:lpstr>TGmf (Maintenance)</vt:lpstr>
      <vt:lpstr>PowerPoint Presentation</vt:lpstr>
      <vt:lpstr>TGbf (WLAN Sensing)– January 2025</vt:lpstr>
      <vt:lpstr>TGbf Timeline</vt:lpstr>
      <vt:lpstr>PowerPoint Presentation</vt:lpstr>
      <vt:lpstr>TGbi (Enhanced Data Privacy)</vt:lpstr>
      <vt:lpstr>TGbk (320 MHz Positioning)</vt:lpstr>
      <vt:lpstr>TGbn (Ultra High Reliability)</vt:lpstr>
      <vt:lpstr>TGbp (Ambient Power)</vt:lpstr>
      <vt:lpstr>TGbq (Integrated mmWave)</vt:lpstr>
      <vt:lpstr>ELC SG (Enhanced Light Communications)</vt:lpstr>
      <vt:lpstr>Automotive TIG Closing Report</vt:lpstr>
      <vt:lpstr>Abstract</vt:lpstr>
      <vt:lpstr>PowerPoint Presentation</vt:lpstr>
      <vt:lpstr>802.15 liaison</vt:lpstr>
      <vt:lpstr>802.18 Liaison Report – January 2025</vt:lpstr>
      <vt:lpstr>RR-TAG at a glance</vt:lpstr>
      <vt:lpstr>Progress since the 2024 November plenary</vt:lpstr>
      <vt:lpstr>Objectives this week (1)</vt:lpstr>
      <vt:lpstr>Objectives this week (2)</vt:lpstr>
      <vt:lpstr>802.19 WG  January 2025 Liaison Report</vt:lpstr>
      <vt:lpstr>IEEE 802.19 Overview</vt:lpstr>
      <vt:lpstr>Coexistence Assessment Documents</vt:lpstr>
      <vt:lpstr>802.19.3a Task Group</vt:lpstr>
      <vt:lpstr>IEICE Conference in Kyoto</vt:lpstr>
      <vt:lpstr>802REVc Status January 2025 Update</vt:lpstr>
      <vt:lpstr>Abstract</vt:lpstr>
      <vt:lpstr>IEEE Std 802-REVc Overview</vt:lpstr>
      <vt:lpstr>Next Steps</vt:lpstr>
      <vt:lpstr>References</vt:lpstr>
      <vt:lpstr>Wi-Fi Alliance (WFA) Liaison January 2025 Update</vt:lpstr>
      <vt:lpstr>Abstract</vt:lpstr>
      <vt:lpstr>Meetings</vt:lpstr>
      <vt:lpstr>Activities</vt:lpstr>
      <vt:lpstr>Additional Work Areas</vt:lpstr>
      <vt:lpstr>Recent publications</vt:lpstr>
      <vt:lpstr>Further information</vt:lpstr>
      <vt:lpstr>Wireless Broadband Alliance (WBA) Liaison Report – January 2025</vt:lpstr>
      <vt:lpstr>Wireless Broadband Alliance (WBA)</vt:lpstr>
      <vt:lpstr>WBA Annual Industry Report 2024</vt:lpstr>
      <vt:lpstr>WBA Technical Activities &amp; Roadmap for 2025</vt:lpstr>
      <vt:lpstr>Wireless Global Congress &amp; Members Meeting</vt:lpstr>
      <vt:lpstr>WBA Innovation Forum</vt:lpstr>
      <vt:lpstr>WBA 6G/Wi-Fi Vision Statement</vt:lpstr>
      <vt:lpstr>Further information</vt:lpstr>
      <vt:lpstr>Backup</vt:lpstr>
      <vt:lpstr>WBA ORGANIZATION</vt:lpstr>
      <vt:lpstr>WBA Focus Areas</vt:lpstr>
      <vt:lpstr>IEEE 802.11-IETF Liaison Report</vt:lpstr>
      <vt:lpstr>Abstract</vt:lpstr>
      <vt:lpstr>IETF Meetings</vt:lpstr>
      <vt:lpstr>IETF- IEEE 802 Liaison Activity  </vt:lpstr>
      <vt:lpstr>IETF protocol use with 802.11 technology</vt:lpstr>
      <vt:lpstr>BOFs at IETF 121 November 2-8, 2024</vt:lpstr>
      <vt:lpstr>IETF/IRTF groups being (re-)chartered</vt:lpstr>
      <vt:lpstr>YANG Model Catalog</vt:lpstr>
      <vt:lpstr>IoT-related work</vt:lpstr>
      <vt:lpstr>IoT-related work (cont.)</vt:lpstr>
      <vt:lpstr>MADINAS WG</vt:lpstr>
      <vt:lpstr>EAP Method Update (EMU)</vt:lpstr>
      <vt:lpstr>Operations Area Working Group</vt:lpstr>
      <vt:lpstr>Internet Area Working Group </vt:lpstr>
      <vt:lpstr>Transport Layer Security (TLS)</vt:lpstr>
      <vt:lpstr>Deterministic Networking (DETNET)</vt:lpstr>
      <vt:lpstr>Autonomic Networking Integrated Model and Approach (ANIMA) </vt:lpstr>
      <vt:lpstr>References</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Stephen McCann</cp:lastModifiedBy>
  <cp:revision>163</cp:revision>
  <cp:lastPrinted>1601-01-01T00:00:00Z</cp:lastPrinted>
  <dcterms:created xsi:type="dcterms:W3CDTF">2018-05-10T15:59:06Z</dcterms:created>
  <dcterms:modified xsi:type="dcterms:W3CDTF">2025-01-15T04:02:45Z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2019-03-15 16:56:13Z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y fmtid="{D5CDD505-2E9C-101B-9397-08002B2CF9AE}" pid="8" name="_readonly">
    <vt:lpwstr/>
  </property>
  <property fmtid="{D5CDD505-2E9C-101B-9397-08002B2CF9AE}" pid="9" name="_change">
    <vt:lpwstr/>
  </property>
  <property fmtid="{D5CDD505-2E9C-101B-9397-08002B2CF9AE}" pid="10" name="_full-control">
    <vt:lpwstr/>
  </property>
  <property fmtid="{D5CDD505-2E9C-101B-9397-08002B2CF9AE}" pid="11" name="sflag">
    <vt:lpwstr>1736913591</vt:lpwstr>
  </property>
</Properties>
</file>