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58" r:id="rId4"/>
    <p:sldId id="283" r:id="rId5"/>
    <p:sldId id="302" r:id="rId6"/>
    <p:sldId id="290" r:id="rId7"/>
    <p:sldId id="297" r:id="rId8"/>
    <p:sldId id="287" r:id="rId9"/>
    <p:sldId id="288" r:id="rId10"/>
    <p:sldId id="303" r:id="rId11"/>
    <p:sldId id="30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xin lu" initials="lyx" lastIdx="3" clrIdx="0">
    <p:extLst>
      <p:ext uri="{19B8F6BF-5375-455C-9EA6-DF929625EA0E}">
        <p15:presenceInfo xmlns:p15="http://schemas.microsoft.com/office/powerpoint/2012/main" userId="yuxin lu" providerId="None"/>
      </p:ext>
    </p:extLst>
  </p:cmAuthor>
  <p:cmAuthor id="2" name="Pei Zhou" initials="Pei" lastIdx="7" clrIdx="1">
    <p:extLst>
      <p:ext uri="{19B8F6BF-5375-455C-9EA6-DF929625EA0E}">
        <p15:presenceInfo xmlns:p15="http://schemas.microsoft.com/office/powerpoint/2012/main" userId="Pei Zh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80"/>
    <a:srgbClr val="00C495"/>
    <a:srgbClr val="009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68" autoAdjust="0"/>
    <p:restoredTop sz="95843" autoAdjust="0"/>
  </p:normalViewPr>
  <p:slideViewPr>
    <p:cSldViewPr>
      <p:cViewPr varScale="1">
        <p:scale>
          <a:sx n="100" d="100"/>
          <a:sy n="100" d="100"/>
        </p:scale>
        <p:origin x="54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911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379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03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In this proposal, we focus on the TXOP level preemption, introducing a credibility criterion to assist the fair classification among streams and honest behavior between STAs to further promote the preemption feature </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99546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dirty="0"/>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December 2024</a:t>
            </a:r>
            <a:endParaRPr lang="en-GB"/>
          </a:p>
        </p:txBody>
      </p:sp>
      <p:sp>
        <p:nvSpPr>
          <p:cNvPr id="6" name="Footer Placeholder 5"/>
          <p:cNvSpPr>
            <a:spLocks noGrp="1"/>
          </p:cNvSpPr>
          <p:nvPr>
            <p:ph type="ftr" idx="11"/>
          </p:nvPr>
        </p:nvSpPr>
        <p:spPr/>
        <p:txBody>
          <a:bodyPr/>
          <a:lstStyle>
            <a:lvl1pPr>
              <a:defRPr/>
            </a:lvl1pPr>
          </a:lstStyle>
          <a:p>
            <a:r>
              <a:rPr lang="en-GB"/>
              <a:t>Yuxin Lu, TCL Industries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Yuxin Lu, TCL Industries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2024</a:t>
            </a:r>
            <a:endParaRPr lang="en-GB"/>
          </a:p>
        </p:txBody>
      </p:sp>
      <p:sp>
        <p:nvSpPr>
          <p:cNvPr id="4" name="Footer Placeholder 3"/>
          <p:cNvSpPr>
            <a:spLocks noGrp="1"/>
          </p:cNvSpPr>
          <p:nvPr>
            <p:ph type="ftr" idx="11"/>
          </p:nvPr>
        </p:nvSpPr>
        <p:spPr/>
        <p:txBody>
          <a:bodyPr/>
          <a:lstStyle>
            <a:lvl1pPr>
              <a:defRPr/>
            </a:lvl1pPr>
          </a:lstStyle>
          <a:p>
            <a:r>
              <a:rPr lang="en-GB"/>
              <a:t>Yuxin Lu, TCL Industries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2024</a:t>
            </a:r>
            <a:endParaRPr lang="en-GB"/>
          </a:p>
        </p:txBody>
      </p:sp>
      <p:sp>
        <p:nvSpPr>
          <p:cNvPr id="3" name="Footer Placeholder 2"/>
          <p:cNvSpPr>
            <a:spLocks noGrp="1"/>
          </p:cNvSpPr>
          <p:nvPr>
            <p:ph type="ftr" idx="11"/>
          </p:nvPr>
        </p:nvSpPr>
        <p:spPr/>
        <p:txBody>
          <a:bodyPr/>
          <a:lstStyle>
            <a:lvl1pPr>
              <a:defRPr/>
            </a:lvl1pPr>
          </a:lstStyle>
          <a:p>
            <a:r>
              <a:rPr lang="en-GB"/>
              <a:t>Yuxin Lu, TCL Industries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rxiv.org/abs/2405.0022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76672"/>
            <a:ext cx="10363200" cy="14632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NPCA Primary Channel Selection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2024-12-12</a:t>
            </a:r>
          </a:p>
        </p:txBody>
      </p:sp>
      <p:sp>
        <p:nvSpPr>
          <p:cNvPr id="6" name="Date Placeholder 3"/>
          <p:cNvSpPr>
            <a:spLocks noGrp="1"/>
          </p:cNvSpPr>
          <p:nvPr>
            <p:ph type="dt" idx="10"/>
          </p:nvPr>
        </p:nvSpPr>
        <p:spPr/>
        <p:txBody>
          <a:bodyPr/>
          <a:lstStyle/>
          <a:p>
            <a:r>
              <a:rPr lang="en-US" altLang="zh-CN"/>
              <a:t>December 2024</a:t>
            </a:r>
            <a:endParaRPr lang="en-GB" dirty="0"/>
          </a:p>
        </p:txBody>
      </p:sp>
      <p:sp>
        <p:nvSpPr>
          <p:cNvPr id="7" name="Footer Placeholder 4"/>
          <p:cNvSpPr>
            <a:spLocks noGrp="1"/>
          </p:cNvSpPr>
          <p:nvPr>
            <p:ph type="ftr" idx="11"/>
          </p:nvPr>
        </p:nvSpPr>
        <p:spPr/>
        <p:txBody>
          <a:bodyPr/>
          <a:lstStyle/>
          <a:p>
            <a:r>
              <a:rPr lang="en-GB"/>
              <a:t>Yuxin Lu, TCL Industries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821110"/>
              </p:ext>
            </p:extLst>
          </p:nvPr>
        </p:nvGraphicFramePr>
        <p:xfrm>
          <a:off x="990600" y="2417763"/>
          <a:ext cx="10015538" cy="2441575"/>
        </p:xfrm>
        <a:graphic>
          <a:graphicData uri="http://schemas.openxmlformats.org/presentationml/2006/ole">
            <mc:AlternateContent xmlns:mc="http://schemas.openxmlformats.org/markup-compatibility/2006">
              <mc:Choice xmlns:v="urn:schemas-microsoft-com:vml" Requires="v">
                <p:oleObj name="Document" r:id="rId3" imgW="10615860" imgH="2580565" progId="Word.Document.8">
                  <p:embed/>
                </p:oleObj>
              </mc:Choice>
              <mc:Fallback>
                <p:oleObj name="Document" r:id="rId3" imgW="10615860" imgH="2580565" progId="Word.Document.8">
                  <p:embed/>
                  <p:pic>
                    <p:nvPicPr>
                      <p:cNvPr id="0" name="Picture 3"/>
                      <p:cNvPicPr>
                        <a:picLocks noChangeAspect="1" noChangeArrowheads="1"/>
                      </p:cNvPicPr>
                      <p:nvPr/>
                    </p:nvPicPr>
                    <p:blipFill>
                      <a:blip r:embed="rId4"/>
                      <a:srcRect/>
                      <a:stretch>
                        <a:fillRect/>
                      </a:stretch>
                    </p:blipFill>
                    <p:spPr bwMode="auto">
                      <a:xfrm>
                        <a:off x="990600" y="2417763"/>
                        <a:ext cx="10015538"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a:t>
            </a:r>
            <a:r>
              <a:rPr lang="en-US" altLang="zh-CN" sz="2000" dirty="0">
                <a:solidFill>
                  <a:schemeClr val="tx1"/>
                </a:solidFill>
                <a:cs typeface="Times New Roman"/>
              </a:rPr>
              <a:t>indicate local channel </a:t>
            </a: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information for selecting NPCA PCH</a:t>
            </a:r>
            <a:r>
              <a:rPr lang="en-US" altLang="zh-CN" sz="2000" dirty="0"/>
              <a:t>?</a:t>
            </a:r>
          </a:p>
          <a:p>
            <a:pPr lvl="1">
              <a:buFont typeface="Arial" panose="020B0604020202020204" pitchFamily="34" charset="0"/>
              <a:buChar char="•"/>
            </a:pPr>
            <a:r>
              <a:rPr lang="en-US" altLang="zh-CN" sz="1800" b="0" dirty="0"/>
              <a:t>For example, the local channel information may include Channel Utilization/Load Info, Channel Unavailable Info, </a:t>
            </a:r>
            <a:r>
              <a:rPr kumimoji="0" lang="en-US" altLang="zh-CN" sz="18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OBSS ID list,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OBSS PCH list</a:t>
            </a:r>
            <a:r>
              <a:rPr lang="en-US" altLang="zh-CN" sz="1800" b="0" dirty="0"/>
              <a:t> </a:t>
            </a:r>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27132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dynamically </a:t>
            </a:r>
            <a:r>
              <a:rPr lang="en-US" altLang="zh-CN" sz="2000" dirty="0">
                <a:solidFill>
                  <a:schemeClr val="tx1"/>
                </a:solidFill>
                <a:cs typeface="Times New Roman"/>
              </a:rPr>
              <a:t>enable/disable NPCA via </a:t>
            </a: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OMI</a:t>
            </a:r>
            <a:r>
              <a:rPr lang="en-US" altLang="zh-CN" sz="2000" dirty="0"/>
              <a:t>?</a:t>
            </a:r>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194458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2118" y="1628799"/>
            <a:ext cx="10361084" cy="4543399"/>
          </a:xfrm>
        </p:spPr>
        <p:txBody>
          <a:bodyPr/>
          <a:lstStyle/>
          <a:p>
            <a:pPr marL="457200" indent="-457200">
              <a:buFont typeface="+mj-lt"/>
              <a:buAutoNum type="arabicPeriod"/>
            </a:pPr>
            <a:r>
              <a:rPr lang="en-GB" altLang="zh-CN" sz="1600" dirty="0"/>
              <a:t>11-24/209r</a:t>
            </a:r>
            <a:r>
              <a:rPr lang="en-US" altLang="zh-CN" sz="1600" dirty="0"/>
              <a:t>6</a:t>
            </a:r>
            <a:r>
              <a:rPr lang="en-GB" altLang="zh-CN" sz="1600" dirty="0"/>
              <a:t>, Specification Framework for TGbn</a:t>
            </a:r>
          </a:p>
          <a:p>
            <a:pPr marL="457200" indent="-457200">
              <a:buFont typeface="+mj-lt"/>
              <a:buAutoNum type="arabicPeriod"/>
            </a:pPr>
            <a:r>
              <a:rPr lang="en-US" altLang="zh-CN" sz="1600" dirty="0"/>
              <a:t>IEEE P802.11-REVme/D7.0, August 2024</a:t>
            </a:r>
          </a:p>
          <a:p>
            <a:pPr marL="457200" indent="-457200">
              <a:buFont typeface="+mj-lt"/>
              <a:buAutoNum type="arabicPeriod"/>
            </a:pPr>
            <a:r>
              <a:rPr lang="en-US" altLang="zh-CN" sz="1600" dirty="0"/>
              <a:t>11-23-2005-01-00bn-non-primary-channel-access-npca </a:t>
            </a:r>
          </a:p>
          <a:p>
            <a:pPr marL="457200" indent="-457200">
              <a:buFont typeface="+mj-lt"/>
              <a:buAutoNum type="arabicPeriod"/>
            </a:pPr>
            <a:r>
              <a:rPr lang="de-DE" altLang="zh-CN" sz="1600" kern="0" dirty="0">
                <a:effectLst/>
                <a:latin typeface="Times New Roman" panose="02020603050405020304" pitchFamily="18" charset="0"/>
                <a:ea typeface="Arial" panose="020B0604020202020204" pitchFamily="34" charset="0"/>
              </a:rPr>
              <a:t>Wei, D., Cao, L., Zhang, L., Gao, X., &amp; Yin, H. (2024). </a:t>
            </a:r>
            <a:r>
              <a:rPr lang="en-US" altLang="zh-CN" sz="1600" kern="0" dirty="0">
                <a:effectLst/>
                <a:latin typeface="Times New Roman" panose="02020603050405020304" pitchFamily="18" charset="0"/>
                <a:ea typeface="Arial" panose="020B0604020202020204" pitchFamily="34" charset="0"/>
              </a:rPr>
              <a:t>Optimized Non-Primary Channel Access Design in IEEE 802.11bn. </a:t>
            </a:r>
            <a:r>
              <a:rPr lang="en-US" altLang="zh-CN" sz="1600" kern="0" dirty="0" err="1">
                <a:effectLst/>
                <a:latin typeface="Times New Roman" panose="02020603050405020304" pitchFamily="18" charset="0"/>
                <a:ea typeface="Arial" panose="020B0604020202020204" pitchFamily="34" charset="0"/>
              </a:rPr>
              <a:t>ArXiv</a:t>
            </a:r>
            <a:r>
              <a:rPr lang="en-US" altLang="zh-CN" sz="1600" kern="0" dirty="0">
                <a:effectLst/>
                <a:latin typeface="Times New Roman" panose="02020603050405020304" pitchFamily="18" charset="0"/>
                <a:ea typeface="Arial" panose="020B0604020202020204" pitchFamily="34" charset="0"/>
              </a:rPr>
              <a:t>. </a:t>
            </a:r>
            <a:r>
              <a:rPr lang="en-US" altLang="zh-CN" sz="1600" u="sng" kern="0" dirty="0">
                <a:solidFill>
                  <a:srgbClr val="0563C1"/>
                </a:solidFill>
                <a:effectLst/>
                <a:latin typeface="Times New Roman" panose="02020603050405020304" pitchFamily="18" charset="0"/>
                <a:ea typeface="Arial" panose="020B0604020202020204" pitchFamily="34" charset="0"/>
                <a:hlinkClick r:id="rId3"/>
              </a:rPr>
              <a:t>https://arxiv.org/abs/2405.00227</a:t>
            </a:r>
            <a:endParaRPr lang="en-US" altLang="zh-CN" sz="1600" dirty="0"/>
          </a:p>
          <a:p>
            <a:endParaRPr lang="en-GB" sz="12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Yuxin Lu, TCL Industries</a:t>
            </a:r>
            <a:endParaRPr lang="en-GB" dirty="0"/>
          </a:p>
        </p:txBody>
      </p:sp>
      <p:sp>
        <p:nvSpPr>
          <p:cNvPr id="4" name="Date Placeholder 3"/>
          <p:cNvSpPr>
            <a:spLocks noGrp="1"/>
          </p:cNvSpPr>
          <p:nvPr>
            <p:ph type="dt" idx="15"/>
          </p:nvPr>
        </p:nvSpPr>
        <p:spPr/>
        <p:txBody>
          <a:bodyPr/>
          <a:lstStyle/>
          <a:p>
            <a:r>
              <a:rPr lang="en-US" altLang="zh-CN"/>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F237AC-19DE-6E21-ED1B-6EF2557775E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77AD99A-3CAD-DD95-440C-15B81ECFC503}"/>
              </a:ext>
            </a:extLst>
          </p:cNvPr>
          <p:cNvSpPr>
            <a:spLocks noGrp="1"/>
          </p:cNvSpPr>
          <p:nvPr>
            <p:ph idx="1"/>
          </p:nvPr>
        </p:nvSpPr>
        <p:spPr/>
        <p:txBody>
          <a:bodyPr/>
          <a:lstStyle/>
          <a:p>
            <a:pPr>
              <a:buFont typeface="Arial" panose="020B0604020202020204" pitchFamily="34" charset="0"/>
              <a:buChar char="•"/>
            </a:pPr>
            <a:r>
              <a:rPr lang="en-GB" altLang="zh-CN" sz="2000" dirty="0"/>
              <a:t>According to SFD [1], TGbn has agreed to define a non-primary channel access (NPCA) mode </a:t>
            </a:r>
            <a:r>
              <a:rPr lang="en-GB" altLang="zh-CN" sz="2000" dirty="0">
                <a:effectLst/>
                <a:ea typeface="宋体" panose="02010600030101010101" pitchFamily="2" charset="-122"/>
                <a:cs typeface="Times New Roman" panose="02020603050405020304" pitchFamily="18" charset="0"/>
              </a:rPr>
              <a:t>that enables a STA to access the secondary channel while the primary channel is known to be busy due to OBSS traffic or other TBD conditions.</a:t>
            </a:r>
            <a:endParaRPr lang="zh-CN" altLang="zh-CN" sz="2000" dirty="0">
              <a:effectLst/>
              <a:ea typeface="宋体" panose="02010600030101010101" pitchFamily="2" charset="-122"/>
              <a:cs typeface="Times New Roman" panose="02020603050405020304" pitchFamily="18" charset="0"/>
            </a:endParaRPr>
          </a:p>
          <a:p>
            <a:pPr marL="742950" lvl="1" indent="-285750">
              <a:buFont typeface="Arial" panose="020B0604020202020204" pitchFamily="34" charset="0"/>
              <a:buChar char="•"/>
              <a:tabLst>
                <a:tab pos="914400" algn="l"/>
              </a:tabLst>
            </a:pPr>
            <a:r>
              <a:rPr lang="en-GB" altLang="zh-CN" sz="1800" dirty="0">
                <a:effectLst/>
                <a:ea typeface="宋体" panose="02010600030101010101" pitchFamily="2" charset="-122"/>
                <a:cs typeface="Times New Roman" panose="02020603050405020304" pitchFamily="18" charset="0"/>
              </a:rPr>
              <a:t>A BSS shall only have a single NPCA primary channel </a:t>
            </a:r>
          </a:p>
          <a:p>
            <a:pPr indent="-285750">
              <a:buFont typeface="Arial" panose="020B0604020202020204" pitchFamily="34" charset="0"/>
              <a:buChar char="•"/>
              <a:tabLst>
                <a:tab pos="914400" algn="l"/>
              </a:tabLst>
            </a:pPr>
            <a:r>
              <a:rPr lang="en-US" altLang="zh-CN" sz="2000" dirty="0"/>
              <a:t>In this proposal, we discuss how to select NPCA primary channel (PCH) in NPCA operation </a:t>
            </a:r>
          </a:p>
          <a:p>
            <a:pPr marL="457200" lvl="1" indent="0"/>
            <a:endParaRPr lang="en-US" altLang="zh-CN" dirty="0"/>
          </a:p>
          <a:p>
            <a:endParaRPr lang="zh-CN" altLang="en-US" dirty="0"/>
          </a:p>
        </p:txBody>
      </p:sp>
      <p:sp>
        <p:nvSpPr>
          <p:cNvPr id="4" name="灯片编号占位符 3">
            <a:extLst>
              <a:ext uri="{FF2B5EF4-FFF2-40B4-BE49-F238E27FC236}">
                <a16:creationId xmlns:a16="http://schemas.microsoft.com/office/drawing/2014/main" id="{1870D7EA-01DF-05A9-92BE-06D2CF296F4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B8896E4D-7F6D-A4A9-A64D-7AF7F2FD6420}"/>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4B6876B-C771-9EFC-7E29-2D0A8F2493A0}"/>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13826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914401" y="2060849"/>
            <a:ext cx="10361084" cy="4033566"/>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cs typeface="Times New Roman"/>
              </a:rPr>
              <a:t>In current baseline, there is no explicit in-BSS interactive procedure for selecting PCH [</a:t>
            </a:r>
            <a:r>
              <a:rPr lang="en-US" altLang="zh-CN" sz="1800" dirty="0"/>
              <a:t>2</a:t>
            </a:r>
            <a:r>
              <a:rPr lang="en-US" altLang="zh-CN" sz="1800" dirty="0">
                <a:cs typeface="Times New Roman"/>
              </a:rPr>
              <a:t>], the location of PCH is predetermined and indicated by the AP</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dirty="0">
                <a:cs typeface="Times New Roman"/>
              </a:rPr>
              <a:t>Such as via some algorithms or pre-configured, using QLoad report, selecting the least occupied channel considering other APs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cs typeface="Times New Roman"/>
              </a:rPr>
              <a:t>However, while introducing NPCA technique, things become different </a:t>
            </a:r>
          </a:p>
          <a:p>
            <a:pPr lvl="1">
              <a:buFont typeface="Arial" panose="020B0604020202020204" pitchFamily="34" charset="0"/>
              <a:buChar char="•"/>
            </a:pPr>
            <a:r>
              <a:rPr lang="en-US" altLang="zh-CN" sz="1400" dirty="0">
                <a:solidFill>
                  <a:schemeClr val="tx1"/>
                </a:solidFill>
                <a:cs typeface="Times New Roman"/>
              </a:rPr>
              <a:t>Non-AP STAs may have limited capability in switching between channels/bands, switching to a sub-band too far away from PCH may take too long, resulting in low efficiency when performing NPCA</a:t>
            </a:r>
          </a:p>
          <a:p>
            <a:pPr lvl="1">
              <a:buFont typeface="Arial" panose="020B0604020202020204" pitchFamily="34" charset="0"/>
              <a:buChar char="•"/>
            </a:pPr>
            <a:r>
              <a:rPr lang="en-US" altLang="zh-CN" sz="1400" dirty="0">
                <a:solidFill>
                  <a:schemeClr val="tx1"/>
                </a:solidFill>
                <a:cs typeface="Times New Roman"/>
              </a:rPr>
              <a:t>NPCA PCH concerns a set of non-AP STAs that support NPCA, not the entire BSS; in certain scenarios, NPCA PCH only concerns non-AP STAs that have the same OBSS interference as AP [</a:t>
            </a:r>
            <a:r>
              <a:rPr lang="en-US" altLang="zh-CN" sz="1400" dirty="0"/>
              <a:t>3</a:t>
            </a:r>
            <a:r>
              <a:rPr lang="en-US" altLang="zh-CN" sz="1400" dirty="0">
                <a:solidFill>
                  <a:schemeClr val="tx1"/>
                </a:solidFill>
                <a:cs typeface="Times New Roman"/>
              </a:rPr>
              <a:t>] </a:t>
            </a:r>
          </a:p>
          <a:p>
            <a:pPr lvl="1">
              <a:buFont typeface="Arial" panose="020B0604020202020204" pitchFamily="34" charset="0"/>
              <a:buChar char="•"/>
            </a:pPr>
            <a:r>
              <a:rPr lang="en-US" altLang="zh-CN" sz="1400" dirty="0">
                <a:solidFill>
                  <a:schemeClr val="tx1"/>
                </a:solidFill>
                <a:cs typeface="Times New Roman"/>
              </a:rPr>
              <a:t>For non-AP STAs, always enabling NPCA may not be the best option [4], considering statistics of channel occupancy, overhead from switching back and forth, it may choose to enable or disable depending on some conditions, such as the frequency location of NPCA PCH, its switching capability, traffic status etc</a:t>
            </a:r>
          </a:p>
          <a:p>
            <a:pPr lvl="1">
              <a:buFont typeface="Arial" panose="020B0604020202020204" pitchFamily="34" charset="0"/>
              <a:buChar char="•"/>
            </a:pPr>
            <a:r>
              <a:rPr lang="en-US" altLang="zh-CN" sz="1400" dirty="0">
                <a:solidFill>
                  <a:schemeClr val="tx1"/>
                </a:solidFill>
                <a:cs typeface="Times New Roman"/>
              </a:rPr>
              <a:t>Other interference, coexistence events on particular channels for non-AP STAs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
        <p:nvSpPr>
          <p:cNvPr id="8" name="文本框 7">
            <a:extLst>
              <a:ext uri="{FF2B5EF4-FFF2-40B4-BE49-F238E27FC236}">
                <a16:creationId xmlns:a16="http://schemas.microsoft.com/office/drawing/2014/main" id="{47DF5A99-13E7-0AF8-8E3B-D421E4E85BAE}"/>
              </a:ext>
            </a:extLst>
          </p:cNvPr>
          <p:cNvSpPr txBox="1"/>
          <p:nvPr/>
        </p:nvSpPr>
        <p:spPr>
          <a:xfrm>
            <a:off x="983432" y="1916832"/>
            <a:ext cx="6336704" cy="3380413"/>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As such, it would be more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efficient</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 if non-AP STAs provide their preference </a:t>
            </a:r>
            <a:r>
              <a:rPr lang="en-US" altLang="zh-CN" sz="1800" b="1" kern="0" dirty="0">
                <a:solidFill>
                  <a:srgbClr val="000000"/>
                </a:solidFill>
                <a:latin typeface="Times New Roman"/>
                <a:ea typeface="MS Gothic"/>
                <a:cs typeface="Times New Roman"/>
              </a:rPr>
              <a:t>in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determin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ing the frequency location of NPCA PCH,</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 to assist AP</a:t>
            </a:r>
            <a:r>
              <a:rPr lang="en-US" altLang="zh-CN" sz="1800" b="1" kern="0" dirty="0">
                <a:solidFill>
                  <a:srgbClr val="000000"/>
                </a:solidFill>
                <a:latin typeface="Times New Roman"/>
                <a:ea typeface="MS Gothic"/>
              </a:rPr>
              <a:t>’s</a:t>
            </a:r>
            <a:r>
              <a:rPr lang="zh-CN" altLang="en-US" sz="1800" b="1" kern="0" dirty="0">
                <a:solidFill>
                  <a:srgbClr val="000000"/>
                </a:solidFill>
                <a:latin typeface="Times New Roman"/>
                <a:ea typeface="MS Gothic"/>
              </a:rPr>
              <a:t> </a:t>
            </a:r>
            <a:r>
              <a:rPr lang="en-US" altLang="zh-CN" sz="1800" b="1" kern="0" dirty="0">
                <a:solidFill>
                  <a:srgbClr val="000000"/>
                </a:solidFill>
                <a:latin typeface="Times New Roman"/>
                <a:ea typeface="MS Gothic"/>
              </a:rPr>
              <a:t>decision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Specifically, NPCA-supporting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non-AP STAs indicate information for selecting NPCA PCH (solicited/unsolicited), include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OBSS ID list,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OBSS PCH list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Supported Channel list</a:t>
            </a:r>
            <a:r>
              <a:rPr lang="en-US" altLang="zh-CN" sz="1400" kern="0" dirty="0">
                <a:solidFill>
                  <a:srgbClr val="000000"/>
                </a:solidFill>
                <a:latin typeface="Times New Roman"/>
                <a:ea typeface="MS Gothic"/>
              </a:rPr>
              <a:t>,</a:t>
            </a:r>
            <a:r>
              <a:rPr lang="zh-CN" altLang="en-US" sz="1400" kern="0" dirty="0">
                <a:solidFill>
                  <a:srgbClr val="000000"/>
                </a:solidFill>
                <a:latin typeface="Times New Roman"/>
                <a:ea typeface="MS Gothic"/>
              </a:rPr>
              <a:t>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Channel Utilization/Load Info, Channel Unavailable Info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Preferred NPCA PCH Channel list / Not Preferred NPCA PCH Channel list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Two switch delays, one for switch within operating BW, the other for switch beyond operating BW</a:t>
            </a:r>
          </a:p>
        </p:txBody>
      </p:sp>
      <p:pic>
        <p:nvPicPr>
          <p:cNvPr id="3" name="图片 2">
            <a:extLst>
              <a:ext uri="{FF2B5EF4-FFF2-40B4-BE49-F238E27FC236}">
                <a16:creationId xmlns:a16="http://schemas.microsoft.com/office/drawing/2014/main" id="{862E7DAF-0C43-B3B5-B930-DB4B1DA107B3}"/>
              </a:ext>
            </a:extLst>
          </p:cNvPr>
          <p:cNvPicPr>
            <a:picLocks noChangeAspect="1"/>
          </p:cNvPicPr>
          <p:nvPr/>
        </p:nvPicPr>
        <p:blipFill>
          <a:blip r:embed="rId3"/>
          <a:stretch>
            <a:fillRect/>
          </a:stretch>
        </p:blipFill>
        <p:spPr>
          <a:xfrm>
            <a:off x="7268170" y="2204864"/>
            <a:ext cx="4135967" cy="3242733"/>
          </a:xfrm>
          <a:prstGeom prst="rect">
            <a:avLst/>
          </a:prstGeom>
        </p:spPr>
      </p:pic>
    </p:spTree>
    <p:extLst>
      <p:ext uri="{BB962C8B-B14F-4D97-AF65-F5344CB8AC3E}">
        <p14:creationId xmlns:p14="http://schemas.microsoft.com/office/powerpoint/2010/main" val="2458652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II</a:t>
            </a:r>
            <a:endParaRPr lang="en-GB" dirty="0"/>
          </a:p>
        </p:txBody>
      </p:sp>
      <p:sp>
        <p:nvSpPr>
          <p:cNvPr id="5122" name="Rectangle 2"/>
          <p:cNvSpPr>
            <a:spLocks noGrp="1" noChangeArrowheads="1"/>
          </p:cNvSpPr>
          <p:nvPr>
            <p:ph idx="1"/>
          </p:nvPr>
        </p:nvSpPr>
        <p:spPr>
          <a:xfrm>
            <a:off x="717447" y="1940899"/>
            <a:ext cx="6746706" cy="2830369"/>
          </a:xfrm>
          <a:ln/>
        </p:spPr>
        <p:txBody>
          <a:bodyPr/>
          <a:lstStyle/>
          <a:p>
            <a:pPr>
              <a:buFont typeface="Arial" panose="020B0604020202020204" pitchFamily="34" charset="0"/>
              <a:buChar char="•"/>
            </a:pPr>
            <a:r>
              <a:rPr lang="en-US" altLang="zh-CN" sz="1600" dirty="0"/>
              <a:t>Besides, AP may request these non-AP STAs to perform channel measurement and report the above info, such request may include </a:t>
            </a:r>
          </a:p>
          <a:p>
            <a:pPr lvl="1">
              <a:buFont typeface="Arial" panose="020B0604020202020204" pitchFamily="34" charset="0"/>
              <a:buChar char="•"/>
            </a:pPr>
            <a:r>
              <a:rPr lang="en-US" altLang="zh-CN" sz="1400" dirty="0">
                <a:solidFill>
                  <a:schemeClr val="tx1"/>
                </a:solidFill>
              </a:rPr>
              <a:t>AP Preferred NPCA Channels </a:t>
            </a:r>
            <a:r>
              <a:rPr lang="en-US" altLang="zh-CN" sz="1400" dirty="0"/>
              <a:t>(Measurement Applied Channel list &amp; Measurement Channel Width)</a:t>
            </a:r>
          </a:p>
          <a:p>
            <a:pPr lvl="2">
              <a:buFont typeface="Arial" panose="020B0604020202020204" pitchFamily="34" charset="0"/>
              <a:buChar char="•"/>
            </a:pPr>
            <a:r>
              <a:rPr lang="en-US" altLang="zh-CN" sz="1200" dirty="0"/>
              <a:t>Different considerations: considering when P20 is busy, it is more likely that S160 or S80 or S40 is idle (Applied Channel) ; considering P160 or P80 or P40 (Applied Channel) is more likely to be within operating BW of non-AP STA for efficient switching </a:t>
            </a:r>
          </a:p>
          <a:p>
            <a:pPr lvl="1">
              <a:buFont typeface="Arial" panose="020B0604020202020204" pitchFamily="34" charset="0"/>
              <a:buChar char="•"/>
            </a:pPr>
            <a:r>
              <a:rPr lang="en-US" altLang="zh-CN" sz="1400" dirty="0"/>
              <a:t>Measurement Start Time &amp; Measurement Duration</a:t>
            </a:r>
          </a:p>
          <a:p>
            <a:pPr>
              <a:buFont typeface="Arial" panose="020B0604020202020204" pitchFamily="34" charset="0"/>
              <a:buChar char="•"/>
            </a:pPr>
            <a:r>
              <a:rPr lang="en-US" altLang="zh-CN" sz="1600" dirty="0"/>
              <a:t>Non-AP STAs may respond with whether to accept this request </a:t>
            </a:r>
          </a:p>
          <a:p>
            <a:pPr lvl="1">
              <a:buFont typeface="Arial" panose="020B0604020202020204" pitchFamily="34" charset="0"/>
              <a:buChar char="•"/>
            </a:pPr>
            <a:r>
              <a:rPr lang="en-US" altLang="zh-CN" sz="1400" dirty="0"/>
              <a:t>Decline request: If the requested measurement is beyond the capability of the STA, may interfere with its normal transmission etc </a:t>
            </a:r>
          </a:p>
          <a:p>
            <a:pPr lvl="1">
              <a:buFont typeface="Arial" panose="020B0604020202020204" pitchFamily="34" charset="0"/>
              <a:buChar char="•"/>
            </a:pPr>
            <a:r>
              <a:rPr lang="en-US" altLang="zh-CN" sz="1400" dirty="0"/>
              <a:t>Accept request: response may include</a:t>
            </a:r>
          </a:p>
          <a:p>
            <a:pPr lvl="2">
              <a:buFont typeface="Arial" panose="020B0604020202020204" pitchFamily="34" charset="0"/>
              <a:buChar char="•"/>
            </a:pPr>
            <a:r>
              <a:rPr lang="en-US" altLang="zh-CN" sz="1200" dirty="0"/>
              <a:t>Measurement Update Indication</a:t>
            </a:r>
          </a:p>
          <a:p>
            <a:pPr lvl="2">
              <a:buFont typeface="Arial" panose="020B0604020202020204" pitchFamily="34" charset="0"/>
              <a:buChar char="•"/>
            </a:pPr>
            <a:r>
              <a:rPr lang="en-US" altLang="zh-CN" sz="1200" dirty="0"/>
              <a:t>TSF, Actual Measurement Start Time, Actual Measurement Duration</a:t>
            </a:r>
          </a:p>
          <a:p>
            <a:pPr lvl="1">
              <a:buFont typeface="Arial" panose="020B0604020202020204" pitchFamily="34" charset="0"/>
              <a:buChar char="•"/>
            </a:pPr>
            <a:endParaRPr lang="en-US" altLang="zh-CN" sz="14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pic>
        <p:nvPicPr>
          <p:cNvPr id="3" name="图片 2">
            <a:extLst>
              <a:ext uri="{FF2B5EF4-FFF2-40B4-BE49-F238E27FC236}">
                <a16:creationId xmlns:a16="http://schemas.microsoft.com/office/drawing/2014/main" id="{067B0E21-4116-0C83-6BBB-36C7088E5070}"/>
              </a:ext>
            </a:extLst>
          </p:cNvPr>
          <p:cNvPicPr>
            <a:picLocks noChangeAspect="1"/>
          </p:cNvPicPr>
          <p:nvPr/>
        </p:nvPicPr>
        <p:blipFill>
          <a:blip r:embed="rId3"/>
          <a:stretch>
            <a:fillRect/>
          </a:stretch>
        </p:blipFill>
        <p:spPr>
          <a:xfrm>
            <a:off x="7320136" y="2420888"/>
            <a:ext cx="4135967" cy="3242733"/>
          </a:xfrm>
          <a:prstGeom prst="rect">
            <a:avLst/>
          </a:prstGeom>
        </p:spPr>
      </p:pic>
    </p:spTree>
    <p:extLst>
      <p:ext uri="{BB962C8B-B14F-4D97-AF65-F5344CB8AC3E}">
        <p14:creationId xmlns:p14="http://schemas.microsoft.com/office/powerpoint/2010/main" val="866148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III</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
        <p:nvSpPr>
          <p:cNvPr id="10" name="文本框 9">
            <a:extLst>
              <a:ext uri="{FF2B5EF4-FFF2-40B4-BE49-F238E27FC236}">
                <a16:creationId xmlns:a16="http://schemas.microsoft.com/office/drawing/2014/main" id="{9D57D261-C783-6BB4-35C9-CD3B67BBE700}"/>
              </a:ext>
            </a:extLst>
          </p:cNvPr>
          <p:cNvSpPr txBox="1"/>
          <p:nvPr/>
        </p:nvSpPr>
        <p:spPr>
          <a:xfrm>
            <a:off x="767408" y="2012700"/>
            <a:ext cx="6950688" cy="3790781"/>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Based on the above, AP determines NPCA PCH and indicate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cs typeface="Times New Roman"/>
              </a:rPr>
              <a:t>Frequency location of NPCA PCH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cs typeface="Times New Roman"/>
              </a:rPr>
              <a:t>Access mode: Trigger-only mode or contention-enable mode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Parameter</a:t>
            </a:r>
            <a:endParaRPr lang="en-US" altLang="zh-CN" sz="1400" kern="0" dirty="0">
              <a:solidFill>
                <a:srgbClr val="000000"/>
              </a:solidFill>
              <a:latin typeface="Times New Roman"/>
              <a:ea typeface="MS Gothic"/>
            </a:endParaRPr>
          </a:p>
          <a:p>
            <a:pPr lvl="2" indent="-285750" eaLnBrk="1" hangingPunct="1">
              <a:spcBef>
                <a:spcPts val="500"/>
              </a:spcBef>
              <a:buFont typeface="Arial" panose="020B0604020202020204" pitchFamily="34" charset="0"/>
              <a:buChar char="•"/>
              <a:defRPr/>
            </a:pPr>
            <a:r>
              <a:rPr kumimoji="0" lang="en-US" altLang="zh-CN" sz="1200" b="0" i="0" u="none" strike="noStrike" kern="0" cap="none" spc="0" normalizeH="0" baseline="0" noProof="0" dirty="0">
                <a:ln>
                  <a:noFill/>
                </a:ln>
                <a:solidFill>
                  <a:srgbClr val="000000"/>
                </a:solidFill>
                <a:effectLst/>
                <a:uLnTx/>
                <a:uFillTx/>
                <a:latin typeface="Times New Roman"/>
                <a:ea typeface="MS Gothic"/>
              </a:rPr>
              <a:t>NPCA Supported BW, NPCA Supported MCS And NSS, Switch Delay (from PCH to the determined NPCA PCH), EDCA method/ EDCA parameter  </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anose="020B0604020202020204" pitchFamily="34" charset="0"/>
              <a:buChar char="•"/>
              <a:tabLst/>
              <a:defRPr/>
            </a:pPr>
            <a:r>
              <a:rPr kumimoji="0" lang="en-US" altLang="zh-CN" sz="1200" b="0" i="0" u="none" strike="noStrike" kern="0" cap="none" spc="0" normalizeH="0" baseline="0" noProof="0" dirty="0">
                <a:ln>
                  <a:noFill/>
                </a:ln>
                <a:solidFill>
                  <a:srgbClr val="000000"/>
                </a:solidFill>
                <a:effectLst/>
                <a:uLnTx/>
                <a:uFillTx/>
                <a:latin typeface="Times New Roman"/>
                <a:ea typeface="MS Gothic"/>
              </a:rPr>
              <a:t>may also include NPCA Parameter for other non-Tx BSSIDs</a:t>
            </a:r>
            <a:endParaRPr lang="en-US" altLang="zh-CN" sz="1600" kern="0" dirty="0">
              <a:solidFill>
                <a:srgbClr val="000000"/>
              </a:solidFill>
              <a:latin typeface="Times New Roman"/>
              <a:ea typeface="MS Gothic"/>
            </a:endParaRP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anose="020B0604020202020204" pitchFamily="34" charset="0"/>
              <a:buChar char="•"/>
              <a:tabLst/>
              <a:defRPr/>
            </a:pPr>
            <a:endParaRPr kumimoji="0" lang="en-US" altLang="zh-CN" sz="1600" b="0"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NPCA OMI: After receiving </a:t>
            </a: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Times New Roman"/>
              </a:rPr>
              <a:t>frequency location of NPCA PCH from AP, n</a:t>
            </a: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on-AP STAs that support NPCA indicate whether to enable or disable NPCA</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NPCA Mode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enable/disable</a:t>
            </a: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Parameter Update (Control), NPCA Parameter, NPCA Link Bitmap for MLD </a:t>
            </a:r>
          </a:p>
          <a:p>
            <a:pPr marL="914400" marR="0" lvl="2" indent="0" algn="l" defTabSz="449263" rtl="0" eaLnBrk="1" fontAlgn="base" latinLnBrk="0" hangingPunct="1">
              <a:lnSpc>
                <a:spcPct val="100000"/>
              </a:lnSpc>
              <a:spcBef>
                <a:spcPts val="450"/>
              </a:spcBef>
              <a:spcAft>
                <a:spcPct val="0"/>
              </a:spcAft>
              <a:buClr>
                <a:srgbClr val="000000"/>
              </a:buClr>
              <a:buSzPct val="100000"/>
              <a:tabLst/>
              <a:defRPr/>
            </a:pPr>
            <a:endParaRPr lang="en-US" altLang="zh-CN" sz="1600" kern="0" dirty="0">
              <a:solidFill>
                <a:srgbClr val="000000"/>
              </a:solidFill>
              <a:latin typeface="Times New Roman"/>
              <a:ea typeface="MS Gothic"/>
            </a:endParaRPr>
          </a:p>
        </p:txBody>
      </p:sp>
      <p:pic>
        <p:nvPicPr>
          <p:cNvPr id="7" name="图片 6">
            <a:extLst>
              <a:ext uri="{FF2B5EF4-FFF2-40B4-BE49-F238E27FC236}">
                <a16:creationId xmlns:a16="http://schemas.microsoft.com/office/drawing/2014/main" id="{EF067B54-A5B3-55A6-345C-2A4EFD81E227}"/>
              </a:ext>
            </a:extLst>
          </p:cNvPr>
          <p:cNvPicPr>
            <a:picLocks noChangeAspect="1"/>
          </p:cNvPicPr>
          <p:nvPr/>
        </p:nvPicPr>
        <p:blipFill>
          <a:blip r:embed="rId3"/>
          <a:stretch>
            <a:fillRect/>
          </a:stretch>
        </p:blipFill>
        <p:spPr>
          <a:xfrm>
            <a:off x="7824192" y="2234471"/>
            <a:ext cx="4135967" cy="3242733"/>
          </a:xfrm>
          <a:prstGeom prst="rect">
            <a:avLst/>
          </a:prstGeom>
        </p:spPr>
      </p:pic>
    </p:spTree>
    <p:extLst>
      <p:ext uri="{BB962C8B-B14F-4D97-AF65-F5344CB8AC3E}">
        <p14:creationId xmlns:p14="http://schemas.microsoft.com/office/powerpoint/2010/main" val="3060491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444D10-C6EF-3D2A-314B-776A25BC3E5A}"/>
              </a:ext>
            </a:extLst>
          </p:cNvPr>
          <p:cNvSpPr>
            <a:spLocks noGrp="1"/>
          </p:cNvSpPr>
          <p:nvPr>
            <p:ph type="title"/>
          </p:nvPr>
        </p:nvSpPr>
        <p:spPr/>
        <p:txBody>
          <a:bodyPr/>
          <a:lstStyle/>
          <a:p>
            <a:r>
              <a:rPr lang="en-US" altLang="zh-CN" dirty="0"/>
              <a:t>Proposed Solution </a:t>
            </a:r>
            <a:r>
              <a:rPr lang="en-US" altLang="zh-CN" sz="3200" dirty="0"/>
              <a:t>– </a:t>
            </a:r>
            <a:r>
              <a:rPr lang="en-US" altLang="zh-CN" dirty="0"/>
              <a:t>Part IV</a:t>
            </a:r>
            <a:endParaRPr lang="zh-CN" altLang="en-US" dirty="0"/>
          </a:p>
        </p:txBody>
      </p:sp>
      <p:sp>
        <p:nvSpPr>
          <p:cNvPr id="3" name="内容占位符 2">
            <a:extLst>
              <a:ext uri="{FF2B5EF4-FFF2-40B4-BE49-F238E27FC236}">
                <a16:creationId xmlns:a16="http://schemas.microsoft.com/office/drawing/2014/main" id="{7D6AFE81-B9CB-5060-226A-BB654F0CE8EC}"/>
              </a:ext>
            </a:extLst>
          </p:cNvPr>
          <p:cNvSpPr>
            <a:spLocks noGrp="1"/>
          </p:cNvSpPr>
          <p:nvPr>
            <p:ph idx="1"/>
          </p:nvPr>
        </p:nvSpPr>
        <p:spPr>
          <a:xfrm>
            <a:off x="929217" y="1830390"/>
            <a:ext cx="6765775" cy="4052980"/>
          </a:xfrm>
        </p:spPr>
        <p:txBody>
          <a:bodyPr/>
          <a:lstStyle/>
          <a:p>
            <a:r>
              <a:rPr lang="en-US" altLang="zh-CN" sz="1800" dirty="0"/>
              <a:t>Choosing NPCA PCH </a:t>
            </a:r>
          </a:p>
          <a:p>
            <a:pPr>
              <a:buFont typeface="Arial" panose="020B0604020202020204" pitchFamily="34" charset="0"/>
              <a:buChar char="•"/>
            </a:pPr>
            <a:r>
              <a:rPr lang="en-US" altLang="zh-CN" sz="1400" dirty="0"/>
              <a:t>AP creates a list of candidate channels, considering available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operating channels, regulation, radar detection, AP’s own channel measurement etc </a:t>
            </a:r>
          </a:p>
          <a:p>
            <a:pPr>
              <a:buFont typeface="Arial" panose="020B0604020202020204" pitchFamily="34" charset="0"/>
              <a:buChar char="•"/>
            </a:pPr>
            <a:r>
              <a:rPr lang="en-US" altLang="zh-CN" sz="1400" dirty="0"/>
              <a:t>AP creates an array for each candidate channel that allows the recording of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non-AP STAs’ indicated information, consisting of </a:t>
            </a:r>
          </a:p>
          <a:p>
            <a:pPr lvl="1">
              <a:buFont typeface="Arial" panose="020B0604020202020204" pitchFamily="34" charset="0"/>
              <a:buChar char="•"/>
            </a:pPr>
            <a:r>
              <a:rPr lang="en-US" altLang="zh-CN" sz="1200" dirty="0">
                <a:latin typeface="Times New Roman"/>
                <a:ea typeface="MS Gothic"/>
                <a:cs typeface="+mn-cs"/>
              </a:rPr>
              <a:t>OBSS count, </a:t>
            </a:r>
            <a:r>
              <a:rPr kumimoji="0" lang="en-US" altLang="zh-CN" sz="1200" i="0" u="none" strike="noStrike" kern="0" cap="none" spc="0" normalizeH="0" baseline="0" noProof="0" dirty="0">
                <a:ln>
                  <a:noFill/>
                </a:ln>
                <a:solidFill>
                  <a:srgbClr val="000000"/>
                </a:solidFill>
                <a:effectLst/>
                <a:uLnTx/>
                <a:uFillTx/>
                <a:latin typeface="Times New Roman"/>
                <a:ea typeface="MS Gothic"/>
              </a:rPr>
              <a:t>OBSS PCH count, recommendation count, (average) channels load, maximum channels load, channel quality etc </a:t>
            </a:r>
          </a:p>
          <a:p>
            <a:pPr>
              <a:buFont typeface="Arial" panose="020B0604020202020204" pitchFamily="34" charset="0"/>
              <a:buChar char="•"/>
            </a:pPr>
            <a:r>
              <a:rPr lang="en-US" altLang="zh-CN" sz="1400" dirty="0">
                <a:latin typeface="Times New Roman"/>
                <a:ea typeface="MS Gothic"/>
              </a:rPr>
              <a:t>According to received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non-AP STAs’ indicated information, update this </a:t>
            </a:r>
            <a:r>
              <a:rPr lang="en-US" altLang="zh-CN" sz="1400" dirty="0"/>
              <a:t>array</a:t>
            </a:r>
          </a:p>
          <a:p>
            <a:pPr>
              <a:buFont typeface="Arial" panose="020B0604020202020204" pitchFamily="34" charset="0"/>
              <a:buChar char="•"/>
            </a:pPr>
            <a:r>
              <a:rPr lang="en-US" altLang="zh-CN" sz="1400" dirty="0"/>
              <a:t>AP selects one NPCA PCH from those candidate channels, according to below metric: </a:t>
            </a:r>
          </a:p>
          <a:p>
            <a:pPr lvl="1">
              <a:buFont typeface="Arial" panose="020B0604020202020204" pitchFamily="34" charset="0"/>
              <a:buChar char="•"/>
            </a:pPr>
            <a:r>
              <a:rPr lang="en-US" altLang="zh-CN" sz="1200" dirty="0"/>
              <a:t>With the least </a:t>
            </a:r>
            <a:r>
              <a:rPr lang="en-US" altLang="zh-CN" sz="1200" dirty="0">
                <a:latin typeface="Times New Roman"/>
                <a:ea typeface="MS Gothic"/>
                <a:cs typeface="+mn-cs"/>
              </a:rPr>
              <a:t>OBSS count or </a:t>
            </a:r>
            <a:r>
              <a:rPr kumimoji="0" lang="en-US" altLang="zh-CN" sz="1200" i="0" u="none" strike="noStrike" kern="0" cap="none" spc="0" normalizeH="0" baseline="0" noProof="0" dirty="0">
                <a:ln>
                  <a:noFill/>
                </a:ln>
                <a:solidFill>
                  <a:srgbClr val="000000"/>
                </a:solidFill>
                <a:effectLst/>
                <a:uLnTx/>
                <a:uFillTx/>
                <a:latin typeface="Times New Roman"/>
                <a:ea typeface="MS Gothic"/>
              </a:rPr>
              <a:t>OBSS PCH count, or </a:t>
            </a:r>
          </a:p>
          <a:p>
            <a:pPr lvl="1">
              <a:buFont typeface="Arial" panose="020B0604020202020204" pitchFamily="34" charset="0"/>
              <a:buChar char="•"/>
            </a:pPr>
            <a:r>
              <a:rPr lang="en-US" altLang="zh-CN" sz="1200" dirty="0"/>
              <a:t>With the most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recommendation count, or </a:t>
            </a:r>
          </a:p>
          <a:p>
            <a:pPr lvl="1">
              <a:buFont typeface="Arial" panose="020B0604020202020204" pitchFamily="34" charset="0"/>
              <a:buChar char="•"/>
            </a:pPr>
            <a:r>
              <a:rPr lang="en-US" altLang="zh-CN" sz="1200" dirty="0"/>
              <a:t>With the least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(average) channels load or </a:t>
            </a:r>
            <a:r>
              <a:rPr lang="en-US" altLang="zh-CN" sz="1200" dirty="0"/>
              <a:t>least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maximum channels load, or </a:t>
            </a:r>
          </a:p>
          <a:p>
            <a:pPr lvl="1">
              <a:buFont typeface="Arial" panose="020B0604020202020204" pitchFamily="34" charset="0"/>
              <a:buChar char="•"/>
            </a:pPr>
            <a:r>
              <a:rPr lang="en-US" altLang="zh-CN" sz="1200" dirty="0"/>
              <a:t>With the best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channel quality</a:t>
            </a:r>
          </a:p>
          <a:p>
            <a:pPr>
              <a:buFont typeface="Arial" panose="020B0604020202020204" pitchFamily="34" charset="0"/>
              <a:buChar char="•"/>
            </a:pPr>
            <a:r>
              <a:rPr lang="en-US" altLang="zh-CN" sz="1400" dirty="0">
                <a:latin typeface="Times New Roman"/>
                <a:ea typeface="MS Gothic"/>
              </a:rPr>
              <a:t>If there are multiple channels that satisfy one metric, select one channel randomly or with the highest score considering combination of metrics </a:t>
            </a:r>
            <a:endParaRPr lang="en-US" altLang="zh-CN" sz="1400" dirty="0"/>
          </a:p>
        </p:txBody>
      </p:sp>
      <p:sp>
        <p:nvSpPr>
          <p:cNvPr id="4" name="灯片编号占位符 3">
            <a:extLst>
              <a:ext uri="{FF2B5EF4-FFF2-40B4-BE49-F238E27FC236}">
                <a16:creationId xmlns:a16="http://schemas.microsoft.com/office/drawing/2014/main" id="{5485894D-F014-8FE9-EA55-E0614AD682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903D4B39-6DD6-FDF9-AA3B-1B5BD4B5BFD3}"/>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5A55F986-B373-DAE3-8254-A3ED28853CC4}"/>
              </a:ext>
            </a:extLst>
          </p:cNvPr>
          <p:cNvSpPr>
            <a:spLocks noGrp="1"/>
          </p:cNvSpPr>
          <p:nvPr>
            <p:ph type="dt" idx="15"/>
          </p:nvPr>
        </p:nvSpPr>
        <p:spPr/>
        <p:txBody>
          <a:bodyPr/>
          <a:lstStyle/>
          <a:p>
            <a:r>
              <a:rPr lang="en-US" altLang="zh-CN"/>
              <a:t>December 2024</a:t>
            </a:r>
            <a:endParaRPr lang="en-GB" dirty="0"/>
          </a:p>
        </p:txBody>
      </p:sp>
      <p:pic>
        <p:nvPicPr>
          <p:cNvPr id="9" name="图片 8">
            <a:extLst>
              <a:ext uri="{FF2B5EF4-FFF2-40B4-BE49-F238E27FC236}">
                <a16:creationId xmlns:a16="http://schemas.microsoft.com/office/drawing/2014/main" id="{B38FD4E1-1A37-F055-0A82-0683E224B2E5}"/>
              </a:ext>
            </a:extLst>
          </p:cNvPr>
          <p:cNvPicPr>
            <a:picLocks noChangeAspect="1"/>
          </p:cNvPicPr>
          <p:nvPr/>
        </p:nvPicPr>
        <p:blipFill>
          <a:blip r:embed="rId2"/>
          <a:stretch>
            <a:fillRect/>
          </a:stretch>
        </p:blipFill>
        <p:spPr>
          <a:xfrm>
            <a:off x="7683821" y="2640637"/>
            <a:ext cx="4135967" cy="3242733"/>
          </a:xfrm>
          <a:prstGeom prst="rect">
            <a:avLst/>
          </a:prstGeom>
        </p:spPr>
      </p:pic>
    </p:spTree>
    <p:extLst>
      <p:ext uri="{BB962C8B-B14F-4D97-AF65-F5344CB8AC3E}">
        <p14:creationId xmlns:p14="http://schemas.microsoft.com/office/powerpoint/2010/main" val="365596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546549-5ED2-C4B8-A4CE-20D64AE73FCC}"/>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D7554ED5-DA8E-6A63-FDEC-4CE7F6D8CCC4}"/>
              </a:ext>
            </a:extLst>
          </p:cNvPr>
          <p:cNvSpPr>
            <a:spLocks noGrp="1"/>
          </p:cNvSpPr>
          <p:nvPr>
            <p:ph idx="1"/>
          </p:nvPr>
        </p:nvSpPr>
        <p:spPr>
          <a:xfrm>
            <a:off x="914401" y="1967039"/>
            <a:ext cx="10361084" cy="3478185"/>
          </a:xfrm>
        </p:spPr>
        <p:txBody>
          <a:bodyPr/>
          <a:lstStyle/>
          <a:p>
            <a:pPr>
              <a:buFont typeface="Arial" panose="020B0604020202020204" pitchFamily="34" charset="0"/>
              <a:buChar char="•"/>
            </a:pPr>
            <a:r>
              <a:rPr lang="en-US" altLang="zh-CN" sz="2000" dirty="0"/>
              <a:t>In this contribution, we discussed how to select NPCA PCH efficiently</a:t>
            </a:r>
          </a:p>
          <a:p>
            <a:pPr lvl="1">
              <a:buFont typeface="Arial" panose="020B0604020202020204" pitchFamily="34" charset="0"/>
              <a:buChar char="•"/>
            </a:pPr>
            <a:r>
              <a:rPr lang="en-US" altLang="zh-CN" sz="1600" dirty="0">
                <a:solidFill>
                  <a:schemeClr val="tx1"/>
                </a:solidFill>
                <a:cs typeface="Times New Roman"/>
              </a:rPr>
              <a:t>NPCA-supporting non-AP STAs indicate their preference in selecting NPCA PCH and help with </a:t>
            </a:r>
            <a:r>
              <a:rPr lang="en-US" altLang="zh-CN" sz="1600" dirty="0"/>
              <a:t>channel </a:t>
            </a:r>
            <a:r>
              <a:rPr lang="en-US" altLang="zh-CN" sz="1600" dirty="0">
                <a:solidFill>
                  <a:schemeClr val="tx1"/>
                </a:solidFill>
                <a:cs typeface="Times New Roman"/>
              </a:rPr>
              <a:t>measurement </a:t>
            </a:r>
            <a:endParaRPr lang="en-US" altLang="zh-CN" sz="1600" dirty="0"/>
          </a:p>
          <a:p>
            <a:pPr lvl="1">
              <a:buFont typeface="Arial" panose="020B0604020202020204" pitchFamily="34" charset="0"/>
              <a:buChar char="•"/>
            </a:pPr>
            <a:r>
              <a:rPr lang="en-US" altLang="zh-CN" sz="1600" dirty="0">
                <a:solidFill>
                  <a:schemeClr val="tx1"/>
                </a:solidFill>
                <a:cs typeface="Times New Roman"/>
              </a:rPr>
              <a:t>NPCA-supporting non-AP STAs </a:t>
            </a:r>
            <a:r>
              <a:rPr lang="en-US" altLang="zh-CN" sz="1600" dirty="0"/>
              <a:t>indicate whether to enable or disable NPCA depending on certain conditions </a:t>
            </a:r>
          </a:p>
        </p:txBody>
      </p:sp>
      <p:sp>
        <p:nvSpPr>
          <p:cNvPr id="4" name="灯片编号占位符 3">
            <a:extLst>
              <a:ext uri="{FF2B5EF4-FFF2-40B4-BE49-F238E27FC236}">
                <a16:creationId xmlns:a16="http://schemas.microsoft.com/office/drawing/2014/main" id="{CF3ACEA3-FC3E-2887-BD0B-9F53A43C04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520DFE2D-F975-A147-73D2-20F55A10B0CB}"/>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223EEAB6-D0D1-EA24-A780-C5C0A6297B26}"/>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4230388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1</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a:t>
            </a:r>
            <a:r>
              <a:rPr lang="en-US" altLang="zh-CN" sz="2000" dirty="0">
                <a:solidFill>
                  <a:schemeClr val="tx1"/>
                </a:solidFill>
                <a:cs typeface="Times New Roman"/>
              </a:rPr>
              <a:t>indicate their preference in selecting NPCA PCH </a:t>
            </a:r>
            <a:r>
              <a:rPr lang="en-US" altLang="zh-CN" sz="2000" dirty="0"/>
              <a: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lang="en-US" altLang="zh-CN" sz="1800" b="0" dirty="0"/>
              <a:t>For example,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the </a:t>
            </a:r>
            <a:r>
              <a:rPr lang="en-US" altLang="zh-CN" sz="1800" dirty="0">
                <a:solidFill>
                  <a:schemeClr val="tx1"/>
                </a:solidFill>
                <a:cs typeface="Times New Roman"/>
              </a:rPr>
              <a:t>preference may include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NPCA Supported Channel list</a:t>
            </a:r>
            <a:r>
              <a:rPr lang="en-US" altLang="zh-CN" sz="1800" kern="0" dirty="0">
                <a:solidFill>
                  <a:srgbClr val="000000"/>
                </a:solidFill>
                <a:latin typeface="Times New Roman"/>
                <a:ea typeface="MS Gothic"/>
              </a:rPr>
              <a:t>,</a:t>
            </a:r>
            <a:r>
              <a:rPr lang="en-US" altLang="zh-CN" sz="1800" dirty="0">
                <a:latin typeface="Times New Roman"/>
                <a:ea typeface="MS Gothic"/>
              </a:rPr>
              <a:t>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Preferred NPCA PCH Channel list / Not Preferred NPCA PCH Channel list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lang="en-US" altLang="zh-CN" sz="1800" b="0" dirty="0"/>
              <a:t>Whether to support solicited/unsolicited indication is TBD</a:t>
            </a: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80471389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yuxin.potx" id="{479F0ED2-8CF9-40FB-88A2-26443AAAE078}" vid="{8DE6C7F5-5598-40CD-893F-FB7D105CE2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802-11-submission-yuxin</Template>
  <TotalTime>22144</TotalTime>
  <Words>1278</Words>
  <Application>Microsoft Office PowerPoint</Application>
  <PresentationFormat>宽屏</PresentationFormat>
  <Paragraphs>137</Paragraphs>
  <Slides>12</Slides>
  <Notes>7</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8" baseType="lpstr">
      <vt:lpstr>Arial Unicode MS</vt:lpstr>
      <vt:lpstr>宋体</vt:lpstr>
      <vt:lpstr>Arial</vt:lpstr>
      <vt:lpstr>Times New Roman</vt:lpstr>
      <vt:lpstr>Office 主题​​</vt:lpstr>
      <vt:lpstr>Document</vt:lpstr>
      <vt:lpstr>NPCA Primary Channel Selection</vt:lpstr>
      <vt:lpstr>Introduction</vt:lpstr>
      <vt:lpstr>Motivation</vt:lpstr>
      <vt:lpstr>Proposed Solution – Part I</vt:lpstr>
      <vt:lpstr>Proposed Solution – Part II</vt:lpstr>
      <vt:lpstr>Proposed Solution – Part III</vt:lpstr>
      <vt:lpstr>Proposed Solution – Part IV</vt:lpstr>
      <vt:lpstr>Summary</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yuxin lu</dc:creator>
  <cp:keywords/>
  <cp:lastModifiedBy>yuxin lu</cp:lastModifiedBy>
  <cp:revision>867</cp:revision>
  <cp:lastPrinted>1601-01-01T00:00:00Z</cp:lastPrinted>
  <dcterms:created xsi:type="dcterms:W3CDTF">2024-08-21T06:11:06Z</dcterms:created>
  <dcterms:modified xsi:type="dcterms:W3CDTF">2024-12-19T09:20:03Z</dcterms:modified>
  <cp:category>Name, Affiliation</cp:category>
</cp:coreProperties>
</file>