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3" r:id="rId101"/>
    <p:sldId id="1414" r:id="rId102"/>
    <p:sldId id="1415" r:id="rId103"/>
    <p:sldId id="1475" r:id="rId104"/>
    <p:sldId id="1416" r:id="rId105"/>
    <p:sldId id="1417" r:id="rId106"/>
    <p:sldId id="1418" r:id="rId107"/>
    <p:sldId id="1419" r:id="rId108"/>
    <p:sldId id="1476" r:id="rId109"/>
    <p:sldId id="1477" r:id="rId110"/>
    <p:sldId id="1478" r:id="rId111"/>
    <p:sldId id="1420" r:id="rId112"/>
    <p:sldId id="1421" r:id="rId113"/>
    <p:sldId id="1422" r:id="rId114"/>
    <p:sldId id="1423" r:id="rId115"/>
    <p:sldId id="1435" r:id="rId116"/>
    <p:sldId id="356" r:id="rId117"/>
    <p:sldId id="1424" r:id="rId118"/>
    <p:sldId id="1390" r:id="rId119"/>
    <p:sldId id="1345" r:id="rId120"/>
    <p:sldId id="1256" r:id="rId121"/>
    <p:sldId id="997" r:id="rId122"/>
    <p:sldId id="362" r:id="rId123"/>
    <p:sldId id="1034" r:id="rId124"/>
    <p:sldId id="323"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459" dt="2025-01-14T22:55:46.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4T22:55:39.879" v="12291"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4T15:51:17.926" v="11697"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4T15:51:17.926" v="11697"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15:26:29.173" v="11445" actId="20578"/>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15:27:09.060" v="11462" actId="2057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15:27:09.060" v="11462" actId="2057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4T16:29:34.774" v="12278"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4T16:29:34.774" v="12278"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4T15:09:19.585" v="11388" actId="20577"/>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4T15:09:19.585" v="11388" actId="20577"/>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4T16:26:48.582" v="12241" actId="21"/>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4T16:26:48.582" v="12241" actId="21"/>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4T16:27:08.570" v="12243" actId="21"/>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4T16:27:08.570" v="12243" actId="21"/>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4T14:04:35.150" v="11323"/>
        <pc:sldMkLst>
          <pc:docMk/>
          <pc:sldMk cId="341453547" sldId="1419"/>
        </pc:sldMkLst>
        <pc:spChg chg="mod">
          <ac:chgData name="Alfred Asterjadhi" userId="39de57b9-85c0-4fd1-aaac-8ca2b6560ad0" providerId="ADAL" clId="{20C04A7C-C7CF-4EAA-88F9-CE4E5F5C1CFC}" dt="2025-01-14T13:38:55.186" v="11229"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4T14:04:35.150" v="11323"/>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4T16:27:46.453" v="12255" actId="20577"/>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4T16:27:46.453" v="12255" actId="20577"/>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4T16:20:39.589" v="12218"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4T16:20:39.589" v="12218"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4T16:29:44.531" v="12283" actId="20577"/>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4T16:29:44.531" v="1228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4T16:18:15.808" v="12184"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4T16:18:15.808" v="12184"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4T16:19:30.083" v="12202" actId="6549"/>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4T16:19:30.083" v="12202" actId="6549"/>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4T16:17:37.758" v="12178" actId="207"/>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4T16:17:37.758" v="12178" actId="207"/>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4T16:16:47.171" v="1217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4T16:16:47.171" v="1217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13:46:54.612" v="11313" actId="113"/>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13:46:54.612" v="11313" actId="113"/>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15:27:03.596" v="11452" actId="20577"/>
        <pc:sldMkLst>
          <pc:docMk/>
          <pc:sldMk cId="3372606759" sldId="1465"/>
        </pc:sldMkLst>
        <pc:spChg chg="mod">
          <ac:chgData name="Alfred Asterjadhi" userId="39de57b9-85c0-4fd1-aaac-8ca2b6560ad0" providerId="ADAL" clId="{20C04A7C-C7CF-4EAA-88F9-CE4E5F5C1CFC}" dt="2025-01-14T15:27:03.596" v="11452"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Chg chg="modSp add mod">
        <pc:chgData name="Alfred Asterjadhi" userId="39de57b9-85c0-4fd1-aaac-8ca2b6560ad0" providerId="ADAL" clId="{20C04A7C-C7CF-4EAA-88F9-CE4E5F5C1CFC}" dt="2025-01-14T13:39:48.189" v="11263" actId="13926"/>
        <pc:sldMkLst>
          <pc:docMk/>
          <pc:sldMk cId="274796487" sldId="1476"/>
        </pc:sldMkLst>
        <pc:spChg chg="mod">
          <ac:chgData name="Alfred Asterjadhi" userId="39de57b9-85c0-4fd1-aaac-8ca2b6560ad0" providerId="ADAL" clId="{20C04A7C-C7CF-4EAA-88F9-CE4E5F5C1CFC}" dt="2025-01-14T13:39:01.610" v="11239"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4T13:39:48.189" v="11263" actId="13926"/>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4T22:45:14.839" v="12287"/>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4T22:45:14.839" v="12287"/>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4T15:04:11.844" v="11387"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4T15:04:11.844" v="11387"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15:32:09.283" v="11497" actId="2057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15:32:09.283" v="11497" actId="2057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MasterChg chg="modSp mod modSldLayout">
        <pc:chgData name="Alfred Asterjadhi" userId="39de57b9-85c0-4fd1-aaac-8ca2b6560ad0" providerId="ADAL" clId="{20C04A7C-C7CF-4EAA-88F9-CE4E5F5C1CFC}" dt="2025-01-14T22:55:14.569" v="12290" actId="6549"/>
        <pc:sldMasterMkLst>
          <pc:docMk/>
          <pc:sldMasterMk cId="0" sldId="2147483648"/>
        </pc:sldMasterMkLst>
        <pc:spChg chg="mod">
          <ac:chgData name="Alfred Asterjadhi" userId="39de57b9-85c0-4fd1-aaac-8ca2b6560ad0" providerId="ADAL" clId="{20C04A7C-C7CF-4EAA-88F9-CE4E5F5C1CFC}" dt="2025-01-14T22:55:14.569" v="1229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8" Type="http://schemas.openxmlformats.org/officeDocument/2006/relationships/hyperlink" Target="https://mentor.ieee.org/802.11/dcn/24/11-24-1818-00-00bn-ap-identification-in-multi-ap.pptx" TargetMode="External"/><Relationship Id="rId3" Type="http://schemas.openxmlformats.org/officeDocument/2006/relationships/hyperlink" Target="https://mentor.ieee.org/802.11/dcn/24/11-24-1346-02-00bn-considerations-for-multi-ap-sp-coordination.pptx" TargetMode="External"/><Relationship Id="rId7" Type="http://schemas.openxmlformats.org/officeDocument/2006/relationships/hyperlink" Target="https://mentor.ieee.org/802.11/dcn/24/11-24-1761-00-00bn-aspects-of-m-ap-coordination-agreement.pptx" TargetMode="External"/><Relationship Id="rId2" Type="http://schemas.openxmlformats.org/officeDocument/2006/relationships/hyperlink" Target="https://mentor.ieee.org/802.11/dcn/24/11-24-1452-00-00bn-coordinated-measurement-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13-00-00bn-further-considerations-for-generalized-map-framework-follow-up.pptx" TargetMode="External"/><Relationship Id="rId11" Type="http://schemas.openxmlformats.org/officeDocument/2006/relationships/hyperlink" Target="https://mentor.ieee.org/802.11/dcn/24/11-24-1877-00-00bn-multi-ap-coordination-ap-identifier.pptx" TargetMode="External"/><Relationship Id="rId5" Type="http://schemas.openxmlformats.org/officeDocument/2006/relationships/hyperlink" Target="https://mentor.ieee.org/802.11/dcn/24/11-24-1693-00-00bn-the-mapc-security-framework.pptx" TargetMode="External"/><Relationship Id="rId10" Type="http://schemas.openxmlformats.org/officeDocument/2006/relationships/hyperlink" Target="https://mentor.ieee.org/802.11/dcn/24/11-24-1862-00-00bn-control-frames-and-mapc-for-colocated-bssid-set.pptx" TargetMode="External"/><Relationship Id="rId4" Type="http://schemas.openxmlformats.org/officeDocument/2006/relationships/hyperlink" Target="https://mentor.ieee.org/802.11/dcn/24/11-24-1646-00-00bn-further-considerations-for-generalized-map-framework.pptx" TargetMode="External"/><Relationship Id="rId9" Type="http://schemas.openxmlformats.org/officeDocument/2006/relationships/hyperlink" Target="https://mentor.ieee.org/802.11/dcn/24/11-24-1849-00-00bn-management-of-the-established-multi-ap-coordination.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4/11-24-1852-00-00bn-some-details-on-npca-operation.pptx" TargetMode="External"/><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12" Type="http://schemas.openxmlformats.org/officeDocument/2006/relationships/hyperlink" Target="https://mentor.ieee.org/802.11/dcn/24/11-24-1886-00-00bn-npca-with-emlsr-dps-coex-mode.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11" Type="http://schemas.openxmlformats.org/officeDocument/2006/relationships/hyperlink" Target="https://mentor.ieee.org/802.11/dcn/24/11-24-1885-01-00bn-npca-hidden-node-problem.pptx" TargetMode="External"/><Relationship Id="rId5" Type="http://schemas.openxmlformats.org/officeDocument/2006/relationships/hyperlink" Target="https://mentor.ieee.org/802.11/dcn/24/11-24-1783-00-00bn-npca-listening-channel.pptx" TargetMode="External"/><Relationship Id="rId10" Type="http://schemas.openxmlformats.org/officeDocument/2006/relationships/hyperlink" Target="https://mentor.ieee.org/802.11/dcn/24/11-24-1878-00-00bn-obss-bandwidth-ambiguity-in-npca.pptx" TargetMode="External"/><Relationship Id="rId4" Type="http://schemas.openxmlformats.org/officeDocument/2006/relationships/hyperlink" Target="https://mentor.ieee.org/802.11/dcn/24/11-24-1706-00-00bn-multi-user-edca-parameter-management-in-npca-operation.pptx" TargetMode="External"/><Relationship Id="rId9" Type="http://schemas.openxmlformats.org/officeDocument/2006/relationships/hyperlink" Target="https://mentor.ieee.org/802.11/dcn/24/11-24-1853-00-00bn-channel-access-for-npca-operation.ppt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2"/>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3"/>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4"/>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5"/>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6"/>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7"/>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8"/>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9"/>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10"/>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11"/>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r>
              <a:rPr lang="en-US" sz="1100" b="0" dirty="0"/>
              <a:t>SP1: 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a:buFont typeface="Arial" panose="020B0604020202020204" pitchFamily="34" charset="0"/>
              <a:buChar char="•"/>
            </a:pPr>
            <a:r>
              <a:rPr lang="en-US" sz="1100" b="0" dirty="0"/>
              <a:t>A non-AP MLD transitions between AP MLDs within the SMD while maintaining its association and security association with the SMD-ME.</a:t>
            </a:r>
          </a:p>
          <a:p>
            <a:pPr>
              <a:buFont typeface="Arial" panose="020B0604020202020204" pitchFamily="34" charset="0"/>
              <a:buChar char="•"/>
            </a:pPr>
            <a:r>
              <a:rPr lang="en-US" sz="1100" b="0" dirty="0"/>
              <a:t>The non-AP MLD can transition from one SMD to another SMD that are part of the same MD (Mobility Domain) using FT.</a:t>
            </a:r>
          </a:p>
          <a:p>
            <a:r>
              <a:rPr lang="en-US" sz="1100" b="0" dirty="0"/>
              <a:t> SP2: Do you support adding the following to 11bn SFD?</a:t>
            </a:r>
          </a:p>
          <a:p>
            <a:pPr>
              <a:buFont typeface="Arial" panose="020B0604020202020204" pitchFamily="34" charset="0"/>
              <a:buChar char="•"/>
            </a:pPr>
            <a:r>
              <a:rPr lang="en-US" sz="1100" b="0" dirty="0"/>
              <a:t>11bn defines that within a Seamless Mobility Domain (SMD, exact name TBD) the data path includes either one MAC-SAP for the SMD or a separate MAC-SAP per AP MLD of the SMD.</a:t>
            </a:r>
          </a:p>
          <a:p>
            <a:pPr>
              <a:buFont typeface="Arial" panose="020B0604020202020204" pitchFamily="34" charset="0"/>
              <a:buChar char="•"/>
            </a:pPr>
            <a:r>
              <a:rPr lang="en-US" sz="1100" b="0" dirty="0"/>
              <a:t>In the case of a separate MAC-SAP per AP MLD, the DS mapping is updated when the non-AP MLD roams to another AP MLD within the SMD.</a:t>
            </a:r>
          </a:p>
          <a:p>
            <a:pPr>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100" b="0" i="1" dirty="0">
                <a:solidFill>
                  <a:srgbClr val="000000"/>
                </a:solidFill>
                <a:effectLst/>
                <a:latin typeface="Times New Roman" panose="02020603050405020304" pitchFamily="18" charset="0"/>
              </a:rPr>
              <a:t>Reference documents:[24/2072, 24/1894, 24/0052, 23/1884, 23/1937, 23/1996, 24/830, 24/0083, 24/0101, 24/0396, </a:t>
            </a:r>
            <a:r>
              <a:rPr lang="pt-BR" sz="1000" b="0" i="1" dirty="0">
                <a:solidFill>
                  <a:srgbClr val="000000"/>
                </a:solidFill>
                <a:effectLst/>
                <a:latin typeface="Times New Roman" panose="02020603050405020304" pitchFamily="18" charset="0"/>
              </a:rPr>
              <a:t>24/1812, 24/0398, </a:t>
            </a:r>
            <a:r>
              <a:rPr lang="pt-BR" sz="1100" b="0" i="1" dirty="0">
                <a:solidFill>
                  <a:srgbClr val="000000"/>
                </a:solidFill>
                <a:effectLst/>
                <a:latin typeface="Times New Roman" panose="02020603050405020304" pitchFamily="18" charset="0"/>
              </a:rPr>
              <a:t>24/0412, 24/0655, 23/2157, 24/679, 24/1425, 24/881, 24/1882,  24/1883, 24/1897, 24/0349, 24/0480, 23/1416, </a:t>
            </a:r>
            <a:r>
              <a:rPr lang="en-US" sz="1000" b="0" i="1" dirty="0">
                <a:solidFill>
                  <a:srgbClr val="000000"/>
                </a:solidFill>
                <a:effectLst/>
                <a:latin typeface="Times New Roman" panose="02020603050405020304" pitchFamily="18" charset="0"/>
              </a:rPr>
              <a:t>24/0881</a:t>
            </a:r>
            <a:r>
              <a:rPr lang="pt-BR" sz="1100" b="0" i="1" dirty="0">
                <a:solidFill>
                  <a:srgbClr val="000000"/>
                </a:solidFill>
                <a:effectLst/>
                <a:latin typeface="Times New Roman" panose="02020603050405020304" pitchFamily="18" charset="0"/>
              </a:rPr>
              <a:t>]</a:t>
            </a:r>
            <a:endParaRPr lang="en-US" sz="11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400" b="1" i="0" dirty="0">
                <a:solidFill>
                  <a:srgbClr val="222222"/>
                </a:solidFill>
                <a:effectLst/>
                <a:latin typeface="Arial" panose="020B0604020202020204" pitchFamily="34" charset="0"/>
              </a:rPr>
              <a:t>SP3: 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Conditions to be allowed to send a Defer Signal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STA in </a:t>
            </a:r>
            <a:r>
              <a:rPr lang="en-US" sz="1200" b="0" i="0" dirty="0" err="1">
                <a:solidFill>
                  <a:srgbClr val="222222"/>
                </a:solidFill>
                <a:effectLst/>
                <a:latin typeface="Arial" panose="020B0604020202020204" pitchFamily="34" charset="0"/>
              </a:rPr>
              <a:t>HiP</a:t>
            </a:r>
            <a:r>
              <a:rPr lang="en-US" sz="1200" b="0" i="0" dirty="0">
                <a:solidFill>
                  <a:srgbClr val="222222"/>
                </a:solidFill>
                <a:effectLst/>
                <a:latin typeface="Arial" panose="020B0604020202020204" pitchFamily="34" charset="0"/>
              </a:rPr>
              <a:t> EDCA always use RTS/CTS as initial frame exchange and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Duration of protected short contention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Access parameters (AIFSN, CW and the expansion rules) used to transmit the Defer Signal are TBD. The retry count where the Defer Signal is allowed to be sent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Contention parameters for the protected short contention are TBD. The STAs that transmitted a Defer Signal but did not win the protected short contention will initiate a new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Low Latency traffic is treated as AC_VO traffic. Other cases are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The solution would provide control on the degree of collisions that may occur while using it and, allows for autonomous randomness or/and controlled by the AP      </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No new </a:t>
            </a:r>
            <a:r>
              <a:rPr lang="en-US" sz="1200" b="0" i="0" dirty="0">
                <a:solidFill>
                  <a:srgbClr val="222222"/>
                </a:solidFill>
                <a:effectLst/>
                <a:highlight>
                  <a:srgbClr val="FFFF00"/>
                </a:highlight>
                <a:latin typeface="Arial" panose="020B0604020202020204" pitchFamily="34" charset="0"/>
              </a:rPr>
              <a:t>mandatory</a:t>
            </a:r>
            <a:r>
              <a:rPr lang="en-US" sz="1200" b="0" i="0" dirty="0">
                <a:solidFill>
                  <a:srgbClr val="222222"/>
                </a:solidFill>
                <a:effectLst/>
                <a:latin typeface="Arial" panose="020B0604020202020204" pitchFamily="34" charset="0"/>
              </a:rPr>
              <a:t> synchronization requirement on STA side</a:t>
            </a:r>
          </a:p>
          <a:p>
            <a:pPr marL="742950" lvl="1" indent="-285750" algn="l">
              <a:buFont typeface="Arial" panose="020B0604020202020204" pitchFamily="34" charset="0"/>
              <a:buChar char="•"/>
            </a:pPr>
            <a:r>
              <a:rPr lang="en-US" sz="1200" b="0" i="0" dirty="0">
                <a:solidFill>
                  <a:srgbClr val="222222"/>
                </a:solidFill>
                <a:effectLst/>
                <a:highlight>
                  <a:srgbClr val="FFFF00"/>
                </a:highlight>
                <a:latin typeface="Arial" panose="020B0604020202020204" pitchFamily="34" charset="0"/>
              </a:rPr>
              <a:t>HIP EDCA is used by the STAs in a BSS only when this feature is enabled by the AP</a:t>
            </a:r>
          </a:p>
          <a:p>
            <a:pPr algn="l"/>
            <a:r>
              <a:rPr lang="en-US" sz="1100" b="0" i="0" dirty="0">
                <a:solidFill>
                  <a:srgbClr val="FF0000"/>
                </a:solidFill>
                <a:effectLst/>
                <a:latin typeface="Arial" panose="020B0604020202020204" pitchFamily="34" charset="0"/>
              </a:rPr>
              <a:t>Supporting doc: 24/1144r1</a:t>
            </a:r>
            <a:endParaRPr lang="en-US" sz="11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marL="347472" algn="l" rtl="0" fontAlgn="base">
              <a:spcBef>
                <a:spcPts val="600"/>
              </a:spcBef>
            </a:pP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NPCA Initial Control Frame shall explicitly indicate that it is transmitted via the NPCA primary channel</a:t>
            </a:r>
            <a:endParaRPr lang="en-US" sz="105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000000"/>
                </a:solidFill>
                <a:effectLst/>
                <a:latin typeface="Times New Roman" panose="02020603050405020304" pitchFamily="18" charset="0"/>
              </a:rPr>
              <a:t>Supporting document: [24/0670] Shawn Kim</a:t>
            </a:r>
            <a:endParaRPr lang="en-US" sz="1200" i="1" dirty="0">
              <a:solidFill>
                <a:srgbClr val="FF0000"/>
              </a:solidFill>
              <a:latin typeface="Times New Roman"/>
              <a:ea typeface="MS Gothic"/>
            </a:endParaRPr>
          </a:p>
          <a:p>
            <a:pPr marL="347472" algn="l" rtl="0" fontAlgn="base">
              <a:spcBef>
                <a:spcPts val="600"/>
              </a:spcBef>
            </a:pPr>
            <a:r>
              <a:rPr lang="en-US" sz="1050" b="0" i="0" dirty="0">
                <a:solidFill>
                  <a:srgbClr val="000000"/>
                </a:solidFill>
                <a:effectLst/>
                <a:latin typeface="Arial" panose="020B0604020202020204" pitchFamily="34" charset="0"/>
              </a:rPr>
              <a:t>(SP2) •</a:t>
            </a: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An AP operating on the NPCA primary channel does not respond to the frame transmitted via the BSS primary channel</a:t>
            </a:r>
            <a:endParaRPr lang="en-US" sz="1050" b="0" i="0" dirty="0">
              <a:solidFill>
                <a:srgbClr val="222222"/>
              </a:solidFill>
              <a:effectLst/>
              <a:latin typeface="Arial" panose="020B0604020202020204" pitchFamily="34" charset="0"/>
            </a:endParaRPr>
          </a:p>
          <a:p>
            <a:pPr marL="457200" indent="0" algn="l" rtl="0" fontAlgn="base">
              <a:spcBef>
                <a:spcPts val="500"/>
              </a:spcBef>
            </a:pPr>
            <a:r>
              <a:rPr lang="en-US" sz="1050" b="0" i="0" dirty="0">
                <a:solidFill>
                  <a:srgbClr val="000000"/>
                </a:solidFill>
                <a:effectLst/>
                <a:latin typeface="Times New Roman" panose="02020603050405020304" pitchFamily="18" charset="0"/>
              </a:rPr>
              <a:t>Supporting document: [24/0670] Shawn Kim</a:t>
            </a:r>
            <a:endParaRPr lang="en-US" sz="1050" b="0" i="0" dirty="0">
              <a:solidFill>
                <a:srgbClr val="222222"/>
              </a:solidFill>
              <a:effectLst/>
              <a:latin typeface="Arial" panose="020B0604020202020204" pitchFamily="34" charset="0"/>
            </a:endParaRPr>
          </a:p>
          <a:p>
            <a:pPr algn="l"/>
            <a:r>
              <a:rPr lang="en-US" sz="1050" b="1" i="1" dirty="0">
                <a:solidFill>
                  <a:srgbClr val="222222"/>
                </a:solidFill>
                <a:effectLst/>
                <a:latin typeface="Arial" panose="020B0604020202020204" pitchFamily="34" charset="0"/>
              </a:rPr>
              <a:t>SP1 – Hongwon Lee – Coex</a:t>
            </a:r>
            <a:endParaRPr lang="en-US" sz="1050" b="0" i="0" dirty="0">
              <a:solidFill>
                <a:srgbClr val="222222"/>
              </a:solidFill>
              <a:effectLst/>
              <a:latin typeface="Arial" panose="020B0604020202020204" pitchFamily="34" charset="0"/>
            </a:endParaRPr>
          </a:p>
          <a:p>
            <a:pPr algn="l"/>
            <a:r>
              <a:rPr lang="en-US" sz="1050" b="1" i="0" dirty="0">
                <a:solidFill>
                  <a:srgbClr val="222222"/>
                </a:solidFill>
                <a:effectLst/>
                <a:latin typeface="Arial" panose="020B0604020202020204" pitchFamily="34" charset="0"/>
              </a:rPr>
              <a:t>Do you agree to include the following into the 11bn SFD?</a:t>
            </a: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In response to BSRP Trigger frame transmitted by a non-AP STA as the TXOP holder, an AP transmits a Multi-STA BlockAck frame</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Block Ack Starting Sequence Control subfield and Block Ack Bitmap subfield are not present if there is no any feedback information</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Values of Ack Type and TID are TBD</a:t>
            </a:r>
          </a:p>
          <a:p>
            <a:pPr algn="l"/>
            <a:r>
              <a:rPr lang="en-US" sz="1050" b="0" i="0" dirty="0">
                <a:solidFill>
                  <a:srgbClr val="222222"/>
                </a:solidFill>
                <a:effectLst/>
                <a:latin typeface="Arial" panose="020B0604020202020204" pitchFamily="34" charset="0"/>
              </a:rPr>
              <a:t>Supporting documents: [24/1464]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Do you agree to define a mechanism as part of the procedure of time sharing during a TXOP (e.g. C-TDMA, TXS, …) to support fairness to neighboring STAs (APs and non-APs)?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050" b="0" i="0" dirty="0">
                <a:solidFill>
                  <a:srgbClr val="222222"/>
                </a:solidFill>
                <a:effectLst/>
                <a:latin typeface="Calibri" panose="020F0502020204030204" pitchFamily="34" charset="0"/>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050" b="0" i="1" dirty="0">
                <a:solidFill>
                  <a:srgbClr val="222222"/>
                </a:solidFill>
                <a:effectLst/>
                <a:latin typeface="Calibri" panose="020F0502020204030204" pitchFamily="34" charset="0"/>
                <a:ea typeface="MS Gothic"/>
              </a:rPr>
              <a:t>Dibakar</a:t>
            </a:r>
            <a:r>
              <a:rPr lang="en-US" sz="1050" b="0" i="1">
                <a:solidFill>
                  <a:srgbClr val="222222"/>
                </a:solidFill>
                <a:effectLst/>
                <a:latin typeface="Calibri" panose="020F0502020204030204" pitchFamily="34" charset="0"/>
                <a:ea typeface="MS Gothic"/>
              </a:rPr>
              <a:t>, DCN, </a:t>
            </a:r>
            <a:r>
              <a:rPr lang="en-US" sz="1050" b="0" i="0">
                <a:solidFill>
                  <a:srgbClr val="222222"/>
                </a:solidFill>
                <a:effectLst/>
                <a:latin typeface="Calibri" panose="020F0502020204030204" pitchFamily="34" charset="0"/>
              </a:rPr>
              <a:t>11-24-93, 11-25-86r0</a:t>
            </a: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900" b="0" i="0" dirty="0">
                <a:solidFill>
                  <a:srgbClr val="222222"/>
                </a:solidFill>
                <a:effectLst/>
                <a:latin typeface="Arial" panose="020B0604020202020204" pitchFamily="34" charset="0"/>
              </a:rPr>
              <a:t>Do you support to define a mechanism in 11bn to allow a non-AP MLD to probe neighboring AP MLD(s) through the current AP MLD?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by which the non-AP MLD may obtain the roaming capability of the </a:t>
            </a:r>
            <a:r>
              <a:rPr lang="en-US" sz="900" b="0" i="0" dirty="0" err="1">
                <a:solidFill>
                  <a:srgbClr val="222222"/>
                </a:solidFill>
                <a:effectLst/>
                <a:latin typeface="Arial" panose="020B0604020202020204" pitchFamily="34" charset="0"/>
              </a:rPr>
              <a:t>negibhoring</a:t>
            </a:r>
            <a:r>
              <a:rPr lang="en-US" sz="900" b="0" i="0" dirty="0">
                <a:solidFill>
                  <a:srgbClr val="222222"/>
                </a:solidFill>
                <a:effectLst/>
                <a:latin typeface="Arial" panose="020B0604020202020204" pitchFamily="34" charset="0"/>
              </a:rPr>
              <a:t> AP MLDs, other functionalities are TBD.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Note1. The neighboring AP MLD and the current AP MLD are in the same ESS.</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Note2. roaming capability may include the capability of the context </a:t>
            </a:r>
            <a:r>
              <a:rPr lang="en-US" sz="900" b="0" i="0" dirty="0" err="1">
                <a:solidFill>
                  <a:srgbClr val="222222"/>
                </a:solidFill>
                <a:effectLst/>
                <a:latin typeface="Arial" panose="020B0604020202020204" pitchFamily="34" charset="0"/>
              </a:rPr>
              <a:t>renegociation</a:t>
            </a:r>
            <a:r>
              <a:rPr lang="en-US" sz="900" b="0" i="0" dirty="0">
                <a:solidFill>
                  <a:srgbClr val="222222"/>
                </a:solidFill>
                <a:effectLst/>
                <a:latin typeface="Arial" panose="020B0604020202020204" pitchFamily="34" charset="0"/>
              </a:rPr>
              <a:t> , the context transfer and data forwarding .</a:t>
            </a:r>
          </a:p>
          <a:p>
            <a:pPr algn="l"/>
            <a:br>
              <a:rPr lang="en-US" sz="900" b="0" i="0" dirty="0">
                <a:solidFill>
                  <a:srgbClr val="222222"/>
                </a:solidFill>
                <a:effectLst/>
                <a:latin typeface="微软雅黑" panose="020B0503020204020204" pitchFamily="34" charset="-122"/>
                <a:ea typeface="微软雅黑" panose="020B0503020204020204" pitchFamily="34" charset="-122"/>
              </a:rPr>
            </a:br>
            <a:endParaRPr lang="en-US" sz="900" b="0" i="0" dirty="0">
              <a:solidFill>
                <a:srgbClr val="222222"/>
              </a:solidFill>
              <a:effectLst/>
              <a:latin typeface="微软雅黑" panose="020B0503020204020204" pitchFamily="34" charset="-122"/>
              <a:ea typeface="微软雅黑" panose="020B0503020204020204" pitchFamily="34" charset="-122"/>
            </a:endParaRPr>
          </a:p>
          <a:p>
            <a:pPr algn="l"/>
            <a:r>
              <a:rPr lang="en-US" sz="900" b="0" i="0" dirty="0">
                <a:solidFill>
                  <a:srgbClr val="222222"/>
                </a:solidFill>
                <a:effectLst/>
                <a:latin typeface="微软雅黑" panose="020B0503020204020204" pitchFamily="34" charset="-122"/>
                <a:ea typeface="微软雅黑" panose="020B0503020204020204" pitchFamily="34" charset="-122"/>
              </a:rPr>
              <a:t>supporting list : 23/1897r0, 24/1879r0,24/1476r2, Jay Yang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SP: 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n   An AP that requests protection for its R-TWT schedule(s) via negotiations shall include information carried in TBD subfields from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222222"/>
                </a:solidFill>
                <a:effectLst/>
                <a:latin typeface="맑은 고딕" panose="020B0503020000020004" pitchFamily="34" charset="-127"/>
                <a:ea typeface="맑은 고딕" panose="020B0503020000020004" pitchFamily="34" charset="-127"/>
              </a:rPr>
              <a:t>SunHee Baek</a:t>
            </a:r>
          </a:p>
          <a:p>
            <a:pPr marL="457200" algn="l"/>
            <a:r>
              <a:rPr lang="en-US" sz="1050" b="1" i="0" dirty="0">
                <a:solidFill>
                  <a:srgbClr val="222222"/>
                </a:solidFill>
                <a:effectLst/>
                <a:latin typeface="Arial" panose="020B0604020202020204" pitchFamily="34" charset="0"/>
              </a:rPr>
              <a:t>Do you agree to add the following text to the TGbn SFD?</a:t>
            </a:r>
            <a:endParaRPr lang="en-US" sz="1050" b="0" dirty="0">
              <a:solidFill>
                <a:srgbClr val="222222"/>
              </a:solidFill>
              <a:latin typeface="Arial" panose="020B0604020202020204" pitchFamily="34" charset="0"/>
            </a:endParaRPr>
          </a:p>
          <a:p>
            <a:pPr marL="457200" algn="l">
              <a:buFont typeface="Arial" panose="020B0604020202020204" pitchFamily="34" charset="0"/>
              <a:buChar char="•"/>
            </a:pPr>
            <a:r>
              <a:rPr lang="en-US" sz="1050" b="0" i="0" dirty="0">
                <a:solidFill>
                  <a:srgbClr val="222222"/>
                </a:solidFill>
                <a:effectLst/>
                <a:latin typeface="Arial" panose="020B0604020202020204" pitchFamily="34" charset="0"/>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000" b="0" i="0" dirty="0">
                <a:solidFill>
                  <a:srgbClr val="222222"/>
                </a:solidFill>
                <a:effectLst/>
                <a:latin typeface="Arial" panose="020B0604020202020204" pitchFamily="34" charset="0"/>
              </a:rPr>
              <a:t>What contexts can be requested is TBD</a:t>
            </a:r>
          </a:p>
          <a:p>
            <a:pPr marL="857250" lvl="1">
              <a:buFont typeface="Arial" panose="020B0604020202020204" pitchFamily="34" charset="0"/>
              <a:buChar char="•"/>
            </a:pPr>
            <a:r>
              <a:rPr lang="en-US" sz="1050" b="0" i="0" dirty="0">
                <a:solidFill>
                  <a:srgbClr val="222222"/>
                </a:solidFill>
                <a:effectLst/>
                <a:latin typeface="Arial" panose="020B0604020202020204" pitchFamily="34" charset="0"/>
              </a:rPr>
              <a:t>How the current AP MLD responds to the request is TBD</a:t>
            </a:r>
          </a:p>
          <a:p>
            <a:pPr marL="914400" algn="l"/>
            <a:r>
              <a:rPr lang="en-US" sz="1050" b="0" i="0" dirty="0">
                <a:solidFill>
                  <a:srgbClr val="222222"/>
                </a:solidFill>
                <a:effectLst/>
                <a:latin typeface="Arial" panose="020B0604020202020204" pitchFamily="34" charset="0"/>
              </a:rPr>
              <a:t>Supporting documents: [24/1516]   , </a:t>
            </a:r>
            <a:r>
              <a:rPr lang="en-US" sz="1050" b="0" i="0" dirty="0" err="1">
                <a:solidFill>
                  <a:srgbClr val="222222"/>
                </a:solidFill>
                <a:effectLst/>
                <a:latin typeface="Arial" panose="020B0604020202020204" pitchFamily="34" charset="0"/>
              </a:rPr>
              <a:t>Yelin</a:t>
            </a:r>
            <a:r>
              <a:rPr lang="en-US" sz="1050" b="0" i="0" dirty="0">
                <a:solidFill>
                  <a:srgbClr val="222222"/>
                </a:solidFill>
                <a:effectLst/>
                <a:latin typeface="Arial" panose="020B0604020202020204" pitchFamily="34" charset="0"/>
              </a:rPr>
              <a:t> Yoon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00" dirty="0"/>
              <a:t>Call meeting to order </a:t>
            </a:r>
          </a:p>
          <a:p>
            <a:pPr>
              <a:buFont typeface="Arial" panose="020B0604020202020204" pitchFamily="34" charset="0"/>
              <a:buChar char="•"/>
            </a:pPr>
            <a:r>
              <a:rPr lang="en-US" altLang="en-US" sz="1000" dirty="0"/>
              <a:t>IEEE-SA Policies and Procedure</a:t>
            </a:r>
          </a:p>
          <a:p>
            <a:pPr>
              <a:buFont typeface="Arial" panose="020B0604020202020204" pitchFamily="34" charset="0"/>
              <a:buChar char="•"/>
            </a:pPr>
            <a:r>
              <a:rPr lang="en-US" altLang="en-US" sz="1000" dirty="0"/>
              <a:t>Attendance reminder</a:t>
            </a:r>
            <a:endParaRPr lang="en-GB" sz="1000" dirty="0"/>
          </a:p>
          <a:p>
            <a:pPr>
              <a:buFont typeface="Arial" panose="020B0604020202020204" pitchFamily="34" charset="0"/>
              <a:buChar char="•"/>
            </a:pPr>
            <a:r>
              <a:rPr lang="en-GB" sz="1000" dirty="0"/>
              <a:t>PDTs</a:t>
            </a:r>
          </a:p>
          <a:p>
            <a:pPr>
              <a:buFont typeface="Arial" panose="020B0604020202020204" pitchFamily="34" charset="0"/>
              <a:buChar char="•"/>
            </a:pPr>
            <a:r>
              <a:rPr lang="en-GB" sz="1000" dirty="0"/>
              <a:t>Straw Polls – Topic</a:t>
            </a:r>
          </a:p>
          <a:p>
            <a:pPr lvl="0">
              <a:buFont typeface="Arial" panose="020B0604020202020204" pitchFamily="34" charset="0"/>
              <a:buChar char="•"/>
            </a:pPr>
            <a:r>
              <a:rPr lang="en-GB" sz="1000" dirty="0"/>
              <a:t>Submissions – NPCA Part 1</a:t>
            </a:r>
            <a:endParaRPr lang="en-GB" sz="100" b="1" strike="sngStrike" dirty="0">
              <a:solidFill>
                <a:schemeClr val="bg1">
                  <a:lumMod val="65000"/>
                </a:schemeClr>
              </a:solidFill>
            </a:endParaRP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lvl="1">
              <a:buFont typeface="Arial" panose="020B0604020202020204" pitchFamily="34" charset="0"/>
              <a:buChar char="•"/>
            </a:pPr>
            <a:r>
              <a:rPr lang="en-US" sz="900" b="0" i="0" u="sng" strike="noStrike" dirty="0">
                <a:solidFill>
                  <a:srgbClr val="0563C1"/>
                </a:solidFill>
                <a:effectLst/>
                <a:hlinkClick r:id="rId2"/>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lvl="1">
              <a:buFont typeface="Arial" panose="020B0604020202020204" pitchFamily="34" charset="0"/>
              <a:buChar char="•"/>
            </a:pPr>
            <a:r>
              <a:rPr lang="en-GB" sz="900" b="0" i="0" u="sng" strike="noStrike" dirty="0">
                <a:solidFill>
                  <a:srgbClr val="0563C1"/>
                </a:solidFill>
                <a:effectLst/>
                <a:hlinkClick r:id="rId3"/>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lvl="1">
              <a:buFont typeface="Arial" panose="020B0604020202020204" pitchFamily="34" charset="0"/>
              <a:buChar char="•"/>
            </a:pPr>
            <a:r>
              <a:rPr lang="en-GB" sz="900" b="0" i="0" u="sng" strike="noStrike" dirty="0">
                <a:solidFill>
                  <a:srgbClr val="0563C1"/>
                </a:solidFill>
                <a:effectLst/>
                <a:hlinkClick r:id="rId4"/>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lvl="1">
              <a:buFont typeface="Arial" panose="020B0604020202020204" pitchFamily="34" charset="0"/>
              <a:buChar char="•"/>
            </a:pPr>
            <a:r>
              <a:rPr lang="en-US" sz="900" b="0" i="0" u="sng" strike="noStrike" dirty="0">
                <a:solidFill>
                  <a:srgbClr val="0563C1"/>
                </a:solidFill>
                <a:effectLst/>
                <a:hlinkClick r:id="rId5"/>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lvl="1">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lvl="1">
              <a:buFont typeface="Arial" panose="020B0604020202020204" pitchFamily="34" charset="0"/>
              <a:buChar char="•"/>
            </a:pPr>
            <a:r>
              <a:rPr lang="en-US" sz="900" b="0" i="0" u="sng" strike="noStrike" dirty="0">
                <a:solidFill>
                  <a:srgbClr val="0563C1"/>
                </a:solidFill>
                <a:effectLst/>
                <a:hlinkClick r:id="rId6"/>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lvl="1">
              <a:buFont typeface="Arial" panose="020B0604020202020204" pitchFamily="34" charset="0"/>
              <a:buChar char="•"/>
            </a:pPr>
            <a:r>
              <a:rPr lang="en-US" sz="900" b="0" i="0" u="sng" strike="noStrike" dirty="0">
                <a:solidFill>
                  <a:srgbClr val="0563C1"/>
                </a:solidFill>
                <a:effectLst/>
                <a:hlinkClick r:id="rId7"/>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8"/>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lvl="1">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9"/>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lvl="1">
              <a:buFont typeface="Arial" panose="020B0604020202020204" pitchFamily="34" charset="0"/>
              <a:buChar char="•"/>
            </a:pPr>
            <a:r>
              <a:rPr lang="en-GB" sz="900" b="0" i="0" u="sng" strike="noStrike" dirty="0">
                <a:solidFill>
                  <a:srgbClr val="0563C1"/>
                </a:solidFill>
                <a:effectLst/>
                <a:hlinkClick r:id="rId10"/>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lvl="1">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11"/>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lvl="1">
              <a:buFont typeface="Arial" panose="020B0604020202020204" pitchFamily="34" charset="0"/>
              <a:buChar char="•"/>
            </a:pPr>
            <a:r>
              <a:rPr lang="en-US" sz="900" b="0" i="0" u="sng" strike="noStrike" dirty="0">
                <a:solidFill>
                  <a:srgbClr val="0563C1"/>
                </a:solidFill>
                <a:effectLst/>
                <a:hlinkClick r:id="rId12"/>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r>
              <a:rPr lang="en-US" sz="900" dirty="0"/>
              <a:t> </a:t>
            </a:r>
            <a:endParaRPr lang="en-GB" sz="900" dirty="0"/>
          </a:p>
          <a:p>
            <a:pPr>
              <a:buFont typeface="Arial" panose="020B0604020202020204" pitchFamily="34" charset="0"/>
              <a:buChar char="•"/>
            </a:pPr>
            <a:r>
              <a:rPr lang="en-GB" sz="1000" dirty="0"/>
              <a:t>AoB:</a:t>
            </a:r>
          </a:p>
          <a:p>
            <a:pPr lvl="0">
              <a:buFont typeface="Arial" panose="020B0604020202020204" pitchFamily="34" charset="0"/>
              <a:buChar char="•"/>
            </a:pPr>
            <a:r>
              <a:rPr lang="en-GB" sz="10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850852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24/1881r5</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p>
                      <a:pPr algn="ctr" fontAlgn="ctr"/>
                      <a:r>
                        <a:rPr lang="en-GB" sz="800" b="1" i="0" u="none" strike="noStrike" dirty="0">
                          <a:solidFill>
                            <a:srgbClr val="7030A0"/>
                          </a:solidFill>
                          <a:effectLst/>
                          <a:latin typeface="Times New Roman" panose="02020603050405020304" pitchFamily="18" charset="0"/>
                        </a:rPr>
                        <a:t>135Y/18N/39A</a:t>
                      </a: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Roaming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24/2016r1</a:t>
                      </a:r>
                      <a:endParaRPr lang="en-GB" sz="800" b="0"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Liwen Chu</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p>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Power Save</a:t>
                      </a:r>
                      <a:endParaRPr lang="en-GB" sz="800" b="0"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0"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32133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Eugene Baik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Bin Tian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Sun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Gong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Yusuke Asai</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24/2033r2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1200242218"/>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UHR-STF</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Juan Fang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87045992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153281675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4142795262"/>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a:solidFill>
                            <a:srgbClr val="000000"/>
                          </a:solidFill>
                          <a:effectLst/>
                        </a:rPr>
                      </a:br>
                      <a:r>
                        <a:rPr lang="en-US" sz="700" b="1">
                          <a:solidFill>
                            <a:srgbClr val="000000"/>
                          </a:solidFill>
                          <a:effectLst/>
                        </a:rPr>
                        <a:t>Allowed ICF to be transmitted by a non-AP STA?</a:t>
                      </a:r>
                      <a:endParaRPr lang="en-US" sz="70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NPCA</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it-IT" sz="1400" i="1" dirty="0">
                <a:solidFill>
                  <a:schemeClr val="tx1"/>
                </a:solidFill>
              </a:rPr>
              <a:t>Sameer Vermani, Qinghua Li, You-Wei </a:t>
            </a:r>
            <a:r>
              <a:rPr lang="en-US" sz="1400" i="1" dirty="0">
                <a:solidFill>
                  <a:schemeClr val="tx1"/>
                </a:solidFill>
              </a:rPr>
              <a:t> Chen – CBF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Laurent Cariou – PDT-Coex					(Result)</a:t>
            </a:r>
          </a:p>
          <a:p>
            <a:r>
              <a:rPr lang="en-US" sz="1600" b="0" dirty="0"/>
              <a:t>Do you agree to incorporate the proposed text changes for coexistence found in 11-24/2040r8 into the 802.11bn draft amendment?</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24/2014r0</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PDT-PHY-Mathematical Description of Signals</a:t>
            </a:r>
            <a:r>
              <a:rPr lang="en-US" sz="1100" strike="sngStrike" dirty="0">
                <a:solidFill>
                  <a:srgbClr val="FF0000"/>
                </a:solidFill>
              </a:rPr>
              <a:t> 			</a:t>
            </a:r>
            <a:r>
              <a:rPr lang="en-US" sz="1100" b="0" i="0" u="none" strike="sngStrike" dirty="0">
                <a:solidFill>
                  <a:srgbClr val="FF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p>
          <a:p>
            <a:pPr lvl="1">
              <a:buFont typeface="Arial" panose="020B0604020202020204" pitchFamily="34" charset="0"/>
              <a:buChar char="•"/>
            </a:pPr>
            <a:r>
              <a:rPr lang="en-US" sz="1100" dirty="0">
                <a:solidFill>
                  <a:schemeClr val="tx1"/>
                </a:solidFill>
              </a:rPr>
              <a:t>Any other PDT?</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24/1545</a:t>
            </a:r>
            <a:r>
              <a:rPr lang="en-US" sz="600" dirty="0">
                <a:effectLst/>
              </a:rPr>
              <a:t> </a:t>
            </a:r>
            <a:r>
              <a:rPr lang="en-GB" sz="12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600" dirty="0">
                <a:effectLst/>
              </a:rPr>
              <a:t> 						</a:t>
            </a:r>
            <a:r>
              <a:rPr lang="en-GB" sz="12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563C1"/>
                </a:solidFill>
                <a:effectLst/>
                <a:hlinkClick r:id="rId4"/>
              </a:rPr>
              <a:t>24/1453</a:t>
            </a:r>
            <a:r>
              <a:rPr lang="en-US" sz="1200" dirty="0">
                <a:effectLst/>
              </a:rPr>
              <a:t> </a:t>
            </a:r>
            <a:r>
              <a:rPr lang="en-GB" sz="1200" b="0" i="0" u="none" strike="noStrike" kern="1200" dirty="0">
                <a:effectLst/>
                <a:ea typeface="MS Gothic" panose="020B0609070205080204" pitchFamily="49" charset="-128"/>
              </a:rPr>
              <a:t>Concurrent Messaging</a:t>
            </a:r>
            <a:r>
              <a:rPr lang="en-US" sz="1200" dirty="0">
                <a:effectLst/>
              </a:rPr>
              <a:t> 								</a:t>
            </a:r>
            <a:r>
              <a:rPr lang="en-GB" sz="1200" b="0" i="0" u="none" strike="noStrike" kern="1200" dirty="0">
                <a:effectLst/>
                <a:ea typeface="MS Gothic" panose="020B0609070205080204" pitchFamily="49" charset="-128"/>
              </a:rPr>
              <a:t>Yue Xu</a:t>
            </a:r>
            <a:r>
              <a:rPr lang="en-US" sz="1200" dirty="0">
                <a:effectLst/>
              </a:rPr>
              <a:t> </a:t>
            </a:r>
            <a:endParaRPr lang="en-GB" sz="1200" dirty="0"/>
          </a:p>
          <a:p>
            <a:pPr lvl="1">
              <a:buFont typeface="Arial" panose="020B0604020202020204" pitchFamily="34" charset="0"/>
              <a:buChar char="•"/>
            </a:pPr>
            <a:r>
              <a:rPr lang="en-GB" sz="1200" b="0" i="0" u="sng" strike="noStrike" dirty="0">
                <a:solidFill>
                  <a:srgbClr val="0563C1"/>
                </a:solidFill>
                <a:effectLst/>
                <a:hlinkClick r:id="rId5"/>
              </a:rPr>
              <a:t>24/1692</a:t>
            </a:r>
            <a:r>
              <a:rPr lang="en-US" sz="1200" dirty="0">
                <a:effectLst/>
              </a:rPr>
              <a:t> </a:t>
            </a:r>
            <a:r>
              <a:rPr lang="en-GB" sz="1200" b="0" i="0" u="none" strike="noStrike" kern="1200" dirty="0">
                <a:effectLst/>
                <a:ea typeface="MS Gothic" panose="020B0609070205080204" pitchFamily="49" charset="-128"/>
              </a:rPr>
              <a:t>Usage of Expiration Time for LL Traffic</a:t>
            </a:r>
            <a:r>
              <a:rPr lang="en-US" sz="1200" dirty="0">
                <a:effectLst/>
              </a:rPr>
              <a:t> 						</a:t>
            </a:r>
            <a:r>
              <a:rPr lang="en-GB" sz="1200" b="0" i="0" u="none" strike="noStrike" kern="1200" dirty="0">
                <a:effectLst/>
                <a:ea typeface="MS Gothic" panose="020B0609070205080204" pitchFamily="49" charset="-128"/>
              </a:rPr>
              <a:t>Liangxiao Xin</a:t>
            </a:r>
            <a:r>
              <a:rPr lang="en-US" sz="1200" dirty="0">
                <a:effectLst/>
              </a:rPr>
              <a:t> </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243666</TotalTime>
  <Words>18765</Words>
  <Application>Microsoft Office PowerPoint</Application>
  <PresentationFormat>On-screen Show (4:3)</PresentationFormat>
  <Paragraphs>3419</Paragraphs>
  <Slides>124</Slides>
  <Notes>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8" baseType="lpstr">
      <vt:lpstr>맑은 고딕</vt: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 - Part 1</vt:lpstr>
      <vt:lpstr>Straw Polls – Part 2</vt:lpstr>
      <vt:lpstr>Straw Polls – Part 3</vt:lpstr>
      <vt:lpstr>Straw Polls – Part 4</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2025-01-14T22:55:48Z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