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398" r:id="rId53"/>
    <p:sldId id="1399" r:id="rId54"/>
    <p:sldId id="1436" r:id="rId55"/>
    <p:sldId id="1400" r:id="rId56"/>
    <p:sldId id="1401" r:id="rId57"/>
    <p:sldId id="1459" r:id="rId58"/>
    <p:sldId id="1402" r:id="rId59"/>
    <p:sldId id="1455" r:id="rId60"/>
    <p:sldId id="1437" r:id="rId61"/>
    <p:sldId id="1456" r:id="rId62"/>
    <p:sldId id="1457" r:id="rId63"/>
    <p:sldId id="1404" r:id="rId64"/>
    <p:sldId id="1405" r:id="rId65"/>
    <p:sldId id="1406" r:id="rId66"/>
    <p:sldId id="1407" r:id="rId67"/>
    <p:sldId id="1460" r:id="rId68"/>
    <p:sldId id="1461" r:id="rId69"/>
    <p:sldId id="1408" r:id="rId70"/>
    <p:sldId id="1409" r:id="rId71"/>
    <p:sldId id="1410" r:id="rId72"/>
    <p:sldId id="1411" r:id="rId73"/>
    <p:sldId id="1386" r:id="rId74"/>
    <p:sldId id="1389" r:id="rId75"/>
    <p:sldId id="1387" r:id="rId76"/>
    <p:sldId id="1388" r:id="rId77"/>
    <p:sldId id="1425" r:id="rId78"/>
    <p:sldId id="1426" r:id="rId79"/>
    <p:sldId id="1427" r:id="rId80"/>
    <p:sldId id="1428" r:id="rId81"/>
    <p:sldId id="1412" r:id="rId82"/>
    <p:sldId id="1413" r:id="rId83"/>
    <p:sldId id="1414" r:id="rId84"/>
    <p:sldId id="1415" r:id="rId85"/>
    <p:sldId id="1416" r:id="rId86"/>
    <p:sldId id="1417" r:id="rId87"/>
    <p:sldId id="1418" r:id="rId88"/>
    <p:sldId id="1419" r:id="rId89"/>
    <p:sldId id="1420" r:id="rId90"/>
    <p:sldId id="1421" r:id="rId91"/>
    <p:sldId id="1422" r:id="rId92"/>
    <p:sldId id="1423" r:id="rId93"/>
    <p:sldId id="1435" r:id="rId94"/>
    <p:sldId id="356" r:id="rId95"/>
    <p:sldId id="1424" r:id="rId96"/>
    <p:sldId id="1390" r:id="rId97"/>
    <p:sldId id="1345" r:id="rId98"/>
    <p:sldId id="1256" r:id="rId99"/>
    <p:sldId id="997" r:id="rId100"/>
    <p:sldId id="362" r:id="rId101"/>
    <p:sldId id="1034" r:id="rId102"/>
    <p:sldId id="323" r:id="rId10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216" dt="2025-01-13T04:22:09.6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3T04:25:13.112" v="8713"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2T09:22:07.222" v="5998" actId="2057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2T09:22:07.222" v="5998" actId="2057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01:21:41.278" v="8134"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01:21:41.278" v="8134"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1T01:36:16.669" v="2673" actId="20577"/>
        <pc:sldMkLst>
          <pc:docMk/>
          <pc:sldMk cId="2189037386" sldId="1283"/>
        </pc:sldMkLst>
        <pc:spChg chg="mod">
          <ac:chgData name="Alfred Asterjadhi" userId="39de57b9-85c0-4fd1-aaac-8ca2b6560ad0" providerId="ADAL" clId="{20C04A7C-C7CF-4EAA-88F9-CE4E5F5C1CFC}" dt="2025-01-11T01:20:27.995" v="2325"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1T01:36:16.669" v="2673"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00:20:38.445" v="7019" actId="114"/>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00:20:38.445" v="7019" actId="114"/>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1T02:17:05.891" v="312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1T02:17:05.891" v="312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00:03:41.462" v="6728" actId="6549"/>
        <pc:sldMkLst>
          <pc:docMk/>
          <pc:sldMk cId="524465658" sldId="1398"/>
        </pc:sldMkLst>
        <pc:spChg chg="mod">
          <ac:chgData name="Alfred Asterjadhi" userId="39de57b9-85c0-4fd1-aaac-8ca2b6560ad0" providerId="ADAL" clId="{20C04A7C-C7CF-4EAA-88F9-CE4E5F5C1CFC}" dt="2025-01-11T03:09:10.532" v="4273"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00:03:41.462" v="6728" actId="6549"/>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04:24:08.232" v="8699"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04:24:08.232" v="8699"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3T01:20:04.773" v="810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3T01:20:04.773" v="810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01:01:14.089" v="7771"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00:34:13.246" v="7288"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00:03:32.744" v="6723" actId="21"/>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00:03:32.744" v="6723" actId="21"/>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2T09:30:32.272" v="6073" actId="20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2T09:30:32.272" v="6073" actId="20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2T09:46:51.710" v="6157" actId="2057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2T09:46:51.710" v="6157" actId="2057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3T00:50:44.888" v="7645"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3T00:50:29.767" v="7636"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2T09:32:57.715" v="6084" actId="20577"/>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2T09:32:57.715" v="6084" actId="2057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1T01:32:06.770" v="2569"/>
        <pc:sldMkLst>
          <pc:docMk/>
          <pc:sldMk cId="4220415685" sldId="1411"/>
        </pc:sldMkLst>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1T01:32:06.770" v="2569"/>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1T01:32:30.451" v="2581"/>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1T01:32:30.451" v="2581"/>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2T09:35:24.652" v="6090" actId="20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2T09:35:24.652" v="6090" actId="20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2T09:35:30.387" v="6091" actId="13926"/>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1T03:15:02.616" v="442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3T04:23:10.341" v="8689" actId="20577"/>
        <pc:sldMkLst>
          <pc:docMk/>
          <pc:sldMk cId="1031103777" sldId="1428"/>
        </pc:sldMkLst>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04:23:10.341" v="8689" actId="2057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00:03:04.693" v="6717" actId="113"/>
        <pc:sldMkLst>
          <pc:docMk/>
          <pc:sldMk cId="1880260866" sldId="1429"/>
        </pc:sldMkLst>
        <pc:graphicFrameChg chg="mod modGraphic">
          <ac:chgData name="Alfred Asterjadhi" userId="39de57b9-85c0-4fd1-aaac-8ca2b6560ad0" providerId="ADAL" clId="{20C04A7C-C7CF-4EAA-88F9-CE4E5F5C1CFC}" dt="2025-01-13T00:03:04.693" v="6717" actId="113"/>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0T04:58:49.662" v="1370"/>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ac:chgData name="Alfred Asterjadhi" userId="39de57b9-85c0-4fd1-aaac-8ca2b6560ad0" providerId="ADAL" clId="{20C04A7C-C7CF-4EAA-88F9-CE4E5F5C1CFC}" dt="2025-01-10T04:58:49.662" v="1370"/>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0T04:57:09.258" v="1359"/>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0T04:57:09.258" v="1359"/>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00:20:29.747" v="7016" actId="114"/>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00:20:29.747" v="7016" actId="114"/>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04:24:59.241" v="8711"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04:24:59.241" v="8711"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00:43:18.479" v="7482"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00:43:18.479" v="7482"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00:03:14.480" v="6721" actId="113"/>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00:03:14.480" v="6721" actId="113"/>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01:20:34.846" v="8115" actId="20577"/>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01:20:34.846" v="8115" actId="20577"/>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2T09:54:15.057" v="6211" actId="2057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ac:chgData name="Alfred Asterjadhi" userId="39de57b9-85c0-4fd1-aaac-8ca2b6560ad0" providerId="ADAL" clId="{20C04A7C-C7CF-4EAA-88F9-CE4E5F5C1CFC}" dt="2025-01-12T09:50:45.360" v="6176"/>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2T09:54:04.076" v="6206"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ac:chgData name="Alfred Asterjadhi" userId="39de57b9-85c0-4fd1-aaac-8ca2b6560ad0" providerId="ADAL" clId="{20C04A7C-C7CF-4EAA-88F9-CE4E5F5C1CFC}" dt="2025-01-12T09:48:57.033" v="6170"/>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2T09:54:54.963" v="6242" actId="113"/>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2T09:54:54.963" v="6242" actId="113"/>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2T09:54:07.008" v="6207" actId="2057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ac:chgData name="Alfred Asterjadhi" userId="39de57b9-85c0-4fd1-aaac-8ca2b6560ad0" providerId="ADAL" clId="{20C04A7C-C7CF-4EAA-88F9-CE4E5F5C1CFC}" dt="2025-01-12T09:49:13.131" v="6171"/>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2T09:54:29.574" v="6217" actId="2057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2T09:53:42.763" v="6203" actId="113"/>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04:22:09.691" v="8684"/>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04:22:09.691" v="8684"/>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00:20:33.338" v="7017" actId="114"/>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00:20:33.338" v="7017" actId="114"/>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00:20:22.393" v="7013" actId="114"/>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00:20:22.393" v="7013" actId="114"/>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04:25:13.112" v="8713"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00:38:48.551" v="7390" actId="404"/>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3T00:45:49.691" v="7539" actId="20577"/>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3T00:45:46.721" v="7538" actId="20577"/>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00:47:57.797" v="7565"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00:47:51.740" v="7564"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3T01:13:39.920" v="7995"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3T01:13:39.920" v="7995"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1:19:01.635" v="8096" actId="20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1:19:01.635" v="8096" actId="20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3T04:22:00.748" v="8682"/>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3T04:22:00.748" v="8682"/>
          <ac:spMkLst>
            <pc:docMk/>
            <pc:sldMk cId="2568651181" sldId="1461"/>
            <ac:spMk id="11" creationId="{B25A07A9-383A-BE86-9E2F-EAA67ACEE646}"/>
          </ac:spMkLst>
        </pc:spChg>
      </pc:sldChg>
      <pc:sldMasterChg chg="modSp mod modSldLayout">
        <pc:chgData name="Alfred Asterjadhi" userId="39de57b9-85c0-4fd1-aaac-8ca2b6560ad0" providerId="ADAL" clId="{20C04A7C-C7CF-4EAA-88F9-CE4E5F5C1CFC}" dt="2025-01-13T01:23:12.252" v="8136" actId="20577"/>
        <pc:sldMasterMkLst>
          <pc:docMk/>
          <pc:sldMasterMk cId="0" sldId="2147483648"/>
        </pc:sldMasterMkLst>
        <pc:spChg chg="mod">
          <ac:chgData name="Alfred Asterjadhi" userId="39de57b9-85c0-4fd1-aaac-8ca2b6560ad0" providerId="ADAL" clId="{20C04A7C-C7CF-4EAA-88F9-CE4E5F5C1CFC}" dt="2025-01-13T01:23:12.252" v="8136"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2009-00-00bn-pdt-phy-uhr-sig.doc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059-00-00bn-elr-fragmentation-support-and-channel-access.pptx" TargetMode="External"/><Relationship Id="rId4" Type="http://schemas.openxmlformats.org/officeDocument/2006/relationships/hyperlink" Target="https://mentor.ieee.org/802.11/dcn/24/11-24-1850-00-00bn-mid-range-support-for-elr-ppdu.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2016-00-00bn-pdt-mac-power-save.docx" TargetMode="External"/><Relationship Id="rId7" Type="http://schemas.openxmlformats.org/officeDocument/2006/relationships/hyperlink" Target="https://mentor.ieee.org/802.11/dcn/24/11-24-1898-00-00bn-low-latency-roaming-flow.pptx" TargetMode="External"/><Relationship Id="rId2" Type="http://schemas.openxmlformats.org/officeDocument/2006/relationships/hyperlink" Target="https://mentor.ieee.org/802.11/dcn/24/11-24-1881-00-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3-00-00bn-seamless-roaming.pptx" TargetMode="External"/><Relationship Id="rId5" Type="http://schemas.openxmlformats.org/officeDocument/2006/relationships/hyperlink" Target="https://mentor.ieee.org/802.11/dcn/24/11-24-1882-00-00bn-link-setup-for-seamless-roaming.pptx" TargetMode="External"/><Relationship Id="rId4" Type="http://schemas.openxmlformats.org/officeDocument/2006/relationships/hyperlink" Target="https://mentor.ieee.org/802.11/dcn/24/11-24-1762-05-00bn-pdt-mac-np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2005-00-00bn-pdt-phy-introduction.docx" TargetMode="External"/><Relationship Id="rId7" Type="http://schemas.openxmlformats.org/officeDocument/2006/relationships/hyperlink" Target="https://mentor.ieee.org/802.11/dcn/25/11-25-0060-00-00bn-dru-hybrid-mode-for-20-mhz-only-stas.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8-00-00bn-distributed-ru-distortion-beamforming-power-control.pptx" TargetMode="External"/><Relationship Id="rId5" Type="http://schemas.openxmlformats.org/officeDocument/2006/relationships/hyperlink" Target="https://mentor.ieee.org/802.11/dcn/24/11-24-2135-00-00bn-pdt-phy-null-subcarriers.docx" TargetMode="External"/><Relationship Id="rId4" Type="http://schemas.openxmlformats.org/officeDocument/2006/relationships/hyperlink" Target="https://mentor.ieee.org/802.11/dcn/24/11-24-2023-00-00bn-pdt-phy-overview-of-the-ppdu-encoding-process.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0909-00-00bn-r-twt-announcement-in-multi-bss-follow-up.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2012-01-00bn-pdt-phy-packet-extension.doc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4/11-24-1693-00-00bn-the-mapc-security-framework.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5/11-25-0088-00-00bn-pdt-mac-p2p.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4/11-24-1818-00-00bn-ap-identification-in-multi-ap.pptx" TargetMode="External"/><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62-00-00bn-control-frames-and-mapc-for-colocated-bssid-set.pptx" TargetMode="External"/><Relationship Id="rId4" Type="http://schemas.openxmlformats.org/officeDocument/2006/relationships/hyperlink" Target="https://mentor.ieee.org/802.11/dcn/24/11-24-1849-00-00bn-management-of-the-established-multi-ap-coordination.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50517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24/2028r0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PDT-Joint-Sounding procedure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24/2010r0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24/2029r0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Quan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24/2133r0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l"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    24/2022r0</a:t>
                      </a:r>
                      <a:endPar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BSR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Enhanced BSR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4"/>
                        </a:rPr>
                        <a:t>24/1961r4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PDT-MAC-C-TDMA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217195858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24/2069r0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MAC UHR MAC Capabilities In UHR Caps IE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MAC Caps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24/2007r0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Dmitry Akhmetov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Update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Prioritized EDCA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70C0"/>
                          </a:solidFill>
                          <a:effectLst/>
                          <a:latin typeface="Times New Roman" panose="02020603050405020304" pitchFamily="18" charset="0"/>
                          <a:hlinkClick r:id="rId7"/>
                        </a:rPr>
                        <a:t>24/1981r3</a:t>
                      </a:r>
                      <a:endParaRPr lang="en-GB" sz="800" b="1" i="0" u="sng" strike="noStrike">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24/2046r0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Draft Text on 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Jianhan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24/1992r3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PHY Longer LDPC Coding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LDPC Enhancement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857725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24/2032r1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 PPDU Format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PPDU Format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401560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24/1591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Ning Gao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24/1346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242049076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24/1748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665179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24/1764</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24/1766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24/1768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24/1809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Pending Q&amp;A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24/1827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MU-MIMO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24/1841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13288130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40309474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3938193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3492740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932071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060675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24/1826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Gaius Y. H. Wee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1SP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Sigurd Schelstraete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24/1464</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4 SPs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24/0160, 23/1916, 23/0355, 24/1346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24/1807r0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11-24/1834r4, 11-24/1831r3, 11-24/1864r1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Alice Chen, Juan Fang, 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U-SIG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11-24/1822r4, 11-24/1835r3, 11-24/1865r3</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24/1832r6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 23/2211,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57081138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Polls/Prioritized Submissions (60 mins)</a:t>
            </a:r>
          </a:p>
          <a:p>
            <a:pPr lvl="0">
              <a:buFont typeface="Arial" panose="020B0604020202020204" pitchFamily="34" charset="0"/>
              <a:buChar char="•"/>
            </a:pPr>
            <a:r>
              <a:rPr lang="en-GB" sz="1600" dirty="0"/>
              <a:t>PDTs (15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24/2046r0</a:t>
            </a:r>
            <a:r>
              <a:rPr lang="en-GB" sz="1200" dirty="0"/>
              <a:t> </a:t>
            </a:r>
            <a:r>
              <a:rPr lang="en-GB" sz="1200" b="0" i="0" u="none" strike="noStrike" kern="1200" dirty="0">
                <a:solidFill>
                  <a:srgbClr val="000000"/>
                </a:solidFill>
                <a:effectLst/>
                <a:ea typeface="MS Gothic" panose="020B0609070205080204" pitchFamily="49" charset="-128"/>
              </a:rPr>
              <a:t>Draft Text on DRU</a:t>
            </a:r>
            <a:r>
              <a:rPr lang="en-GB" sz="1200" dirty="0"/>
              <a:t> 						</a:t>
            </a:r>
            <a:r>
              <a:rPr lang="en-GB" sz="1200" b="0" i="0" u="none" strike="noStrike" dirty="0">
                <a:solidFill>
                  <a:srgbClr val="000000"/>
                </a:solidFill>
                <a:effectLst/>
              </a:rPr>
              <a:t>Jianhan Liu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24/1992r3</a:t>
            </a:r>
            <a:r>
              <a:rPr lang="en-GB" sz="1200" dirty="0"/>
              <a:t> </a:t>
            </a:r>
            <a:r>
              <a:rPr lang="en-GB" sz="1200" b="0" i="0" u="none" strike="noStrike" kern="1200" dirty="0">
                <a:solidFill>
                  <a:srgbClr val="000000"/>
                </a:solidFill>
                <a:effectLst/>
                <a:ea typeface="MS Gothic" panose="020B0609070205080204" pitchFamily="49" charset="-128"/>
              </a:rPr>
              <a:t>PDT PHY Longer LDPC Coding</a:t>
            </a:r>
            <a:r>
              <a:rPr lang="en-GB" sz="1200" dirty="0"/>
              <a:t> 				</a:t>
            </a:r>
            <a:r>
              <a:rPr lang="en-GB" sz="1200" b="0" i="0" u="none" strike="noStrike" dirty="0">
                <a:solidFill>
                  <a:srgbClr val="000000"/>
                </a:solidFill>
                <a:effectLst/>
              </a:rPr>
              <a:t>Rethna Pulikkoonattu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4"/>
              </a:rPr>
              <a:t>24/2032r1</a:t>
            </a:r>
            <a:r>
              <a:rPr lang="en-GB" sz="1200" dirty="0"/>
              <a:t> </a:t>
            </a:r>
            <a:r>
              <a:rPr lang="en-GB" sz="1200" b="0" i="0" u="none" strike="noStrike" kern="1200" dirty="0">
                <a:solidFill>
                  <a:srgbClr val="000000"/>
                </a:solidFill>
                <a:effectLst/>
                <a:ea typeface="MS Gothic" panose="020B0609070205080204" pitchFamily="49" charset="-128"/>
              </a:rPr>
              <a:t>PDT-PHY-UHR PPDU Format</a:t>
            </a:r>
            <a:r>
              <a:rPr lang="en-GB" sz="1200" dirty="0"/>
              <a:t> 				</a:t>
            </a:r>
            <a:r>
              <a:rPr lang="en-GB" sz="1200" b="0" i="0" u="none" strike="noStrike" dirty="0">
                <a:solidFill>
                  <a:srgbClr val="000000"/>
                </a:solidFill>
                <a:effectLst/>
              </a:rPr>
              <a:t>Dongguk Lim</a:t>
            </a:r>
            <a:r>
              <a:rPr lang="en-GB" sz="1200" dirty="0"/>
              <a:t> 			</a:t>
            </a:r>
            <a:r>
              <a:rPr lang="en-GB" sz="1200" b="0" i="0" u="none" strike="noStrike" dirty="0">
                <a:solidFill>
                  <a:srgbClr val="000000"/>
                </a:solidFill>
                <a:effectLst/>
              </a:rPr>
              <a:t>[SP]</a:t>
            </a:r>
          </a:p>
          <a:p>
            <a:pPr lvl="0">
              <a:buFont typeface="Arial" panose="020B0604020202020204" pitchFamily="34" charset="0"/>
              <a:buChar char="•"/>
            </a:pPr>
            <a:r>
              <a:rPr lang="en-GB" sz="1600" dirty="0"/>
              <a:t>Submissions – ELR Part 1</a:t>
            </a:r>
            <a:endParaRPr lang="en-GB" sz="2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5"/>
              </a:rPr>
              <a:t>24/1748</a:t>
            </a:r>
            <a:r>
              <a:rPr lang="en-US" sz="1200" dirty="0">
                <a:effectLst/>
              </a:rPr>
              <a:t> </a:t>
            </a:r>
            <a:r>
              <a:rPr lang="en-GB" sz="1200" b="0" i="0" u="none" strike="noStrike" kern="1200" dirty="0">
                <a:solidFill>
                  <a:srgbClr val="000000"/>
                </a:solidFill>
                <a:effectLst/>
                <a:ea typeface="MS Gothic" panose="020B0609070205080204" pitchFamily="49" charset="-128"/>
              </a:rPr>
              <a:t>Discussion on Transmission of ELR-SIG</a:t>
            </a:r>
            <a:r>
              <a:rPr lang="en-US" sz="1200" dirty="0">
                <a:effectLst/>
              </a:rPr>
              <a:t> 			</a:t>
            </a:r>
            <a:r>
              <a:rPr lang="en-GB" sz="1200" b="0" i="0" u="none" strike="noStrike" kern="1200" dirty="0">
                <a:solidFill>
                  <a:srgbClr val="000000"/>
                </a:solidFill>
                <a:effectLst/>
                <a:ea typeface="MS Gothic" panose="020B0609070205080204" pitchFamily="49" charset="-128"/>
              </a:rPr>
              <a:t>Ke Zhong</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24/1764</a:t>
            </a:r>
            <a:r>
              <a:rPr lang="en-US" sz="1200" dirty="0"/>
              <a:t> </a:t>
            </a:r>
            <a:r>
              <a:rPr lang="en-US" sz="1200" b="0" i="0" u="none" strike="noStrike" kern="1200" dirty="0">
                <a:solidFill>
                  <a:srgbClr val="000000"/>
                </a:solidFill>
                <a:effectLst/>
                <a:ea typeface="MS Gothic" panose="020B0609070205080204" pitchFamily="49" charset="-128"/>
              </a:rPr>
              <a:t>ELR PPDU follow up</a:t>
            </a:r>
            <a:r>
              <a:rPr lang="en-US" sz="1200" dirty="0"/>
              <a:t> 						</a:t>
            </a:r>
            <a:r>
              <a:rPr lang="en-US" sz="1200" b="0" i="0" u="none" strike="noStrike" kern="1200" dirty="0">
                <a:solidFill>
                  <a:srgbClr val="000000"/>
                </a:solidFill>
                <a:effectLst/>
                <a:ea typeface="MS Gothic" panose="020B0609070205080204" pitchFamily="49" charset="-128"/>
              </a:rPr>
              <a:t>Dongguk Lim</a:t>
            </a:r>
            <a:r>
              <a:rPr lang="en-US" sz="1200" dirty="0"/>
              <a:t> </a:t>
            </a:r>
          </a:p>
          <a:p>
            <a:pPr lvl="1">
              <a:buFont typeface="Arial" panose="020B0604020202020204" pitchFamily="34" charset="0"/>
              <a:buChar char="•"/>
            </a:pPr>
            <a:r>
              <a:rPr lang="en-GB" sz="1200" b="0" i="0" u="sng" strike="noStrike" dirty="0">
                <a:solidFill>
                  <a:srgbClr val="0563C1"/>
                </a:solidFill>
                <a:effectLst/>
                <a:hlinkClick r:id="rId7"/>
              </a:rPr>
              <a:t>24/1766</a:t>
            </a:r>
            <a:r>
              <a:rPr lang="en-US" sz="1200" dirty="0">
                <a:effectLst/>
              </a:rPr>
              <a:t> </a:t>
            </a:r>
            <a:r>
              <a:rPr lang="en-GB" sz="1200" b="0" i="0" u="none" strike="noStrike" kern="1200" dirty="0">
                <a:solidFill>
                  <a:srgbClr val="000000"/>
                </a:solidFill>
                <a:effectLst/>
                <a:ea typeface="MS Gothic" panose="020B0609070205080204" pitchFamily="49" charset="-128"/>
              </a:rPr>
              <a:t>Pilot Value Design for ELR PPDU</a:t>
            </a:r>
            <a:r>
              <a:rPr lang="en-US" sz="1200" dirty="0">
                <a:effectLst/>
              </a:rPr>
              <a:t> 				</a:t>
            </a:r>
            <a:r>
              <a:rPr lang="en-GB" sz="1200" b="0" i="0" u="none" strike="noStrike" kern="1200" dirty="0">
                <a:solidFill>
                  <a:srgbClr val="000000"/>
                </a:solidFill>
                <a:effectLst/>
                <a:ea typeface="MS Gothic" panose="020B0609070205080204" pitchFamily="49" charset="-128"/>
              </a:rPr>
              <a:t>Bo Gong</a:t>
            </a:r>
            <a:r>
              <a:rPr lang="en-US" sz="1200" dirty="0">
                <a:effectLst/>
              </a:rPr>
              <a:t> </a:t>
            </a:r>
          </a:p>
          <a:p>
            <a:pPr lvl="1">
              <a:buFont typeface="Arial" panose="020B0604020202020204" pitchFamily="34" charset="0"/>
              <a:buChar char="•"/>
            </a:pPr>
            <a:r>
              <a:rPr lang="en-GB" sz="1200" b="0" i="0" u="sng" strike="noStrike" dirty="0">
                <a:solidFill>
                  <a:srgbClr val="0563C1"/>
                </a:solidFill>
                <a:effectLst/>
                <a:hlinkClick r:id="rId8"/>
              </a:rPr>
              <a:t>24/1768</a:t>
            </a:r>
            <a:r>
              <a:rPr lang="en-GB" sz="1200" dirty="0"/>
              <a:t> </a:t>
            </a:r>
            <a:r>
              <a:rPr lang="en-GB" sz="1200" b="0" i="0" u="none" strike="noStrike" kern="1200" dirty="0">
                <a:solidFill>
                  <a:srgbClr val="000000"/>
                </a:solidFill>
                <a:effectLst/>
                <a:ea typeface="MS Gothic" panose="020B0609070205080204" pitchFamily="49" charset="-128"/>
              </a:rPr>
              <a:t>UL/DL Indication for ELR PPDU</a:t>
            </a:r>
            <a:r>
              <a:rPr lang="en-GB" sz="1200" dirty="0"/>
              <a:t> 				</a:t>
            </a:r>
            <a:r>
              <a:rPr lang="en-GB" sz="1200" b="0" i="0" u="none" strike="noStrike" kern="1200" dirty="0">
                <a:solidFill>
                  <a:srgbClr val="000000"/>
                </a:solidFill>
                <a:effectLst/>
                <a:ea typeface="MS Gothic" panose="020B0609070205080204" pitchFamily="49" charset="-128"/>
              </a:rPr>
              <a:t>Bo Gong</a:t>
            </a:r>
            <a:r>
              <a:rPr lang="en-GB" sz="1200" dirty="0"/>
              <a:t> </a:t>
            </a:r>
          </a:p>
          <a:p>
            <a:pPr lvl="1">
              <a:buFont typeface="Arial" panose="020B0604020202020204" pitchFamily="34" charset="0"/>
              <a:buChar char="•"/>
            </a:pPr>
            <a:r>
              <a:rPr lang="en-GB" sz="1200" b="0" i="0" u="sng" strike="noStrike" dirty="0">
                <a:solidFill>
                  <a:srgbClr val="0563C1"/>
                </a:solidFill>
                <a:effectLst/>
                <a:hlinkClick r:id="rId9"/>
              </a:rPr>
              <a:t>24/1841</a:t>
            </a:r>
            <a:r>
              <a:rPr lang="en-US" sz="1200" dirty="0">
                <a:effectLst/>
              </a:rPr>
              <a:t> </a:t>
            </a:r>
            <a:r>
              <a:rPr lang="en-GB" sz="1200" b="0" i="0" u="none" strike="noStrike" kern="1200" dirty="0">
                <a:solidFill>
                  <a:srgbClr val="000000"/>
                </a:solidFill>
                <a:effectLst/>
                <a:ea typeface="MS Gothic" panose="020B0609070205080204" pitchFamily="49" charset="-128"/>
              </a:rPr>
              <a:t>UHR ELR design open topics</a:t>
            </a:r>
            <a:r>
              <a:rPr lang="en-US" sz="1200" dirty="0">
                <a:effectLst/>
              </a:rPr>
              <a:t> 					</a:t>
            </a:r>
            <a:r>
              <a:rPr lang="en-GB" sz="1200" b="0" i="0" u="none" strike="noStrike" kern="1200" dirty="0">
                <a:solidFill>
                  <a:srgbClr val="000000"/>
                </a:solidFill>
                <a:effectLst/>
                <a:ea typeface="MS Gothic" panose="020B0609070205080204" pitchFamily="49" charset="-128"/>
              </a:rPr>
              <a:t>Rui Cao</a:t>
            </a:r>
            <a:r>
              <a:rPr lang="en-US" sz="1200" dirty="0">
                <a:effectLst/>
              </a:rPr>
              <a:t> </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Ron Porat – Preamble 			(Result)</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Sigurd Schelstraete – LTF 		(Result)</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de-DE" sz="1400" i="1" dirty="0">
                <a:solidFill>
                  <a:schemeClr val="tx1"/>
                </a:solidFill>
              </a:rPr>
              <a:t>Alice, Juan, You-Wei</a:t>
            </a:r>
            <a:r>
              <a:rPr lang="en-US" sz="1400" i="1" dirty="0">
                <a:solidFill>
                  <a:schemeClr val="tx1"/>
                </a:solidFill>
              </a:rPr>
              <a:t> – U-SIG 					(Result)</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SP4 – </a:t>
            </a:r>
            <a:r>
              <a:rPr lang="en-US" sz="1600" i="1" dirty="0">
                <a:solidFill>
                  <a:schemeClr val="tx1"/>
                </a:solidFill>
              </a:rPr>
              <a:t>Qinghua Li – UHR Stream Parser 					( Result)</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chemeClr val="tx1"/>
                </a:solidFill>
                <a:effectLst/>
                <a:ea typeface="MS Gothic" panose="020B0609070205080204" pitchFamily="49" charset="-128"/>
              </a:rPr>
              <a:t>SP5 – </a:t>
            </a:r>
            <a:r>
              <a:rPr lang="en-US" sz="1600" i="1" dirty="0">
                <a:solidFill>
                  <a:schemeClr val="tx1"/>
                </a:solidFill>
              </a:rPr>
              <a:t>Qinghua Li – UHR Stream Parser 					( Result)</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chemeClr val="tx1"/>
                </a:solidFill>
                <a:effectLst/>
                <a:ea typeface="MS Gothic" panose="020B0609070205080204" pitchFamily="49" charset="-128"/>
              </a:rPr>
              <a:t>SP6 – </a:t>
            </a:r>
            <a:r>
              <a:rPr lang="en-US" sz="1600" i="1" dirty="0">
                <a:solidFill>
                  <a:schemeClr val="tx1"/>
                </a:solidFill>
              </a:rPr>
              <a:t>Qinghua Li – UHR Stream Parser 					( Result)</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SP7 – </a:t>
            </a:r>
            <a:r>
              <a:rPr lang="en-US" sz="1600" i="1" dirty="0">
                <a:solidFill>
                  <a:schemeClr val="tx1"/>
                </a:solidFill>
              </a:rPr>
              <a:t>Qinghua Li – UHR Stream Parser 					( Result)</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chemeClr val="tx1"/>
                </a:solidFill>
                <a:effectLst/>
                <a:ea typeface="MS Gothic" panose="020B0609070205080204" pitchFamily="49" charset="-128"/>
              </a:rPr>
              <a:t>SP8 – </a:t>
            </a:r>
            <a:r>
              <a:rPr lang="en-US" sz="1600" i="1" dirty="0">
                <a:solidFill>
                  <a:schemeClr val="tx1"/>
                </a:solidFill>
              </a:rPr>
              <a:t>Qinghua Li – UHR Stream Parser 					( Result)</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563C1"/>
                </a:solidFill>
                <a:effectLst/>
                <a:hlinkClick r:id="rId2"/>
              </a:rPr>
              <a:t>24/1827</a:t>
            </a:r>
            <a:r>
              <a:rPr lang="en-US" sz="1400" dirty="0">
                <a:effectLst/>
              </a:rPr>
              <a:t> </a:t>
            </a:r>
            <a:r>
              <a:rPr lang="en-GB" sz="1400" b="0" i="0" u="none" strike="noStrike" kern="1200" dirty="0">
                <a:solidFill>
                  <a:srgbClr val="000000"/>
                </a:solidFill>
                <a:effectLst/>
                <a:ea typeface="MS Gothic" panose="020B0609070205080204" pitchFamily="49" charset="-128"/>
              </a:rPr>
              <a:t>On OFDMA + MU-MIMO</a:t>
            </a:r>
            <a:r>
              <a:rPr lang="en-US" sz="1400" dirty="0">
                <a:effectLst/>
              </a:rPr>
              <a:t> 								</a:t>
            </a:r>
            <a:r>
              <a:rPr lang="en-GB" sz="1400" b="0" i="0" u="none" strike="noStrike" kern="1200" dirty="0">
                <a:solidFill>
                  <a:srgbClr val="000000"/>
                </a:solidFill>
                <a:effectLst/>
                <a:ea typeface="MS Gothic" panose="020B0609070205080204" pitchFamily="49" charset="-128"/>
              </a:rPr>
              <a:t>Ron Porat</a:t>
            </a:r>
            <a:r>
              <a:rPr lang="en-US" sz="1400" dirty="0">
                <a:effectLst/>
              </a:rPr>
              <a:t> </a:t>
            </a:r>
            <a:endParaRPr lang="en-GB" sz="1400" dirty="0"/>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24/2022r0</a:t>
            </a:r>
            <a:r>
              <a:rPr lang="en-GB" sz="1100" dirty="0"/>
              <a:t> </a:t>
            </a:r>
            <a:r>
              <a:rPr lang="en-GB" sz="1100" b="0" i="0" u="none" strike="noStrike" kern="1200" dirty="0">
                <a:solidFill>
                  <a:srgbClr val="000000"/>
                </a:solidFill>
                <a:effectLst/>
                <a:ea typeface="MS Gothic" panose="020B0609070205080204" pitchFamily="49" charset="-128"/>
              </a:rPr>
              <a:t>PDT MAC BSR Enhancement</a:t>
            </a:r>
            <a:r>
              <a:rPr lang="en-GB" sz="1100" dirty="0"/>
              <a:t> 							</a:t>
            </a:r>
            <a:r>
              <a:rPr lang="en-GB" sz="1100" b="0" i="0" u="none" strike="noStrike" kern="1200" dirty="0">
                <a:solidFill>
                  <a:srgbClr val="000000"/>
                </a:solidFill>
                <a:effectLst/>
                <a:ea typeface="MS Gothic" panose="020B0609070205080204" pitchFamily="49" charset="-128"/>
              </a:rPr>
              <a:t>Frank Hsu</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24/1961r4</a:t>
            </a:r>
            <a:r>
              <a:rPr lang="en-GB" sz="1100" dirty="0"/>
              <a:t> </a:t>
            </a:r>
            <a:r>
              <a:rPr lang="en-GB" sz="1100" b="0" i="0" u="none" strike="noStrike" kern="1200" dirty="0">
                <a:solidFill>
                  <a:srgbClr val="000000"/>
                </a:solidFill>
                <a:effectLst/>
                <a:ea typeface="MS Gothic" panose="020B0609070205080204" pitchFamily="49" charset="-128"/>
              </a:rPr>
              <a:t>PDT-MAC-C-TDMA</a:t>
            </a:r>
            <a:r>
              <a:rPr lang="en-GB" sz="1100" dirty="0"/>
              <a:t> 								</a:t>
            </a:r>
            <a:r>
              <a:rPr lang="en-GB" sz="1100" b="0" i="0" u="none" strike="noStrike" kern="1200" dirty="0">
                <a:solidFill>
                  <a:srgbClr val="000000"/>
                </a:solidFill>
                <a:effectLst/>
                <a:ea typeface="MS Gothic" panose="020B0609070205080204" pitchFamily="49" charset="-128"/>
              </a:rPr>
              <a:t>Sanket Kalamkar</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24/2007r0</a:t>
            </a:r>
            <a:r>
              <a:rPr lang="en-GB" sz="1100" dirty="0"/>
              <a:t> </a:t>
            </a:r>
            <a:r>
              <a:rPr lang="en-GB" sz="1100" b="0" i="0" u="none" strike="noStrike" kern="1200" dirty="0">
                <a:solidFill>
                  <a:srgbClr val="000000"/>
                </a:solidFill>
                <a:effectLst/>
                <a:ea typeface="MS Gothic" panose="020B0609070205080204" pitchFamily="49" charset="-128"/>
              </a:rPr>
              <a:t>PDT-MAC-p-</a:t>
            </a:r>
            <a:r>
              <a:rPr lang="en-GB" sz="1100" b="0" i="0" u="none" strike="noStrike" kern="1200" dirty="0" err="1">
                <a:solidFill>
                  <a:srgbClr val="000000"/>
                </a:solidFill>
                <a:effectLst/>
                <a:ea typeface="MS Gothic" panose="020B0609070205080204" pitchFamily="49" charset="-128"/>
              </a:rPr>
              <a:t>edca</a:t>
            </a:r>
            <a:r>
              <a:rPr lang="en-GB" sz="1100" dirty="0"/>
              <a:t> 								</a:t>
            </a:r>
            <a:r>
              <a:rPr lang="en-GB" sz="1100" b="0" i="0" u="none" strike="noStrike" kern="1200" dirty="0">
                <a:solidFill>
                  <a:srgbClr val="000000"/>
                </a:solidFill>
                <a:effectLst/>
                <a:ea typeface="MS Gothic" panose="020B0609070205080204" pitchFamily="49" charset="-128"/>
              </a:rPr>
              <a:t>Dmitry Akhmetov</a:t>
            </a:r>
            <a:r>
              <a:rPr lang="en-GB" sz="1100" dirty="0"/>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24/2069r0</a:t>
            </a:r>
            <a:r>
              <a:rPr lang="en-GB" sz="1100" dirty="0"/>
              <a:t> </a:t>
            </a:r>
            <a:r>
              <a:rPr lang="en-GB" sz="1100" b="0" i="0" u="none" strike="noStrike" kern="1200" dirty="0">
                <a:solidFill>
                  <a:srgbClr val="000000"/>
                </a:solidFill>
                <a:effectLst/>
                <a:ea typeface="MS Gothic" panose="020B0609070205080204" pitchFamily="49" charset="-128"/>
              </a:rPr>
              <a:t>PDT MAC UHR MAC Capabilities In UHR Caps IE</a:t>
            </a:r>
            <a:r>
              <a:rPr lang="en-GB" sz="1100" dirty="0"/>
              <a:t> 				</a:t>
            </a:r>
            <a:r>
              <a:rPr lang="en-GB" sz="1100" b="0" i="0" u="none" strike="noStrike" dirty="0">
                <a:solidFill>
                  <a:srgbClr val="000000"/>
                </a:solidFill>
                <a:effectLst/>
              </a:rPr>
              <a:t>Ming Gan</a:t>
            </a:r>
            <a:r>
              <a:rPr lang="en-GB" sz="1100" dirty="0"/>
              <a:t> </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5"/>
              </a:rPr>
              <a:t>24/1591</a:t>
            </a:r>
            <a:r>
              <a:rPr lang="en-US" sz="1100" dirty="0">
                <a:effectLst/>
              </a:rPr>
              <a:t> </a:t>
            </a:r>
            <a:r>
              <a:rPr lang="en-GB" sz="1100" b="0" i="0" u="none" strike="noStrike" kern="1200" dirty="0">
                <a:solidFill>
                  <a:srgbClr val="000000"/>
                </a:solidFill>
                <a:effectLst/>
                <a:ea typeface="MS Gothic" panose="020B0609070205080204" pitchFamily="49" charset="-128"/>
              </a:rPr>
              <a:t>Thoughts on Seamless Roaming and NPCA</a:t>
            </a:r>
            <a:r>
              <a:rPr lang="en-US" sz="1100" dirty="0">
                <a:effectLst/>
              </a:rPr>
              <a:t> 						</a:t>
            </a:r>
            <a:r>
              <a:rPr lang="en-GB" sz="1100" b="0" i="0" u="none" strike="noStrike" kern="1200" dirty="0">
                <a:solidFill>
                  <a:srgbClr val="000000"/>
                </a:solidFill>
                <a:effectLst/>
                <a:ea typeface="MS Gothic" panose="020B0609070205080204" pitchFamily="49" charset="-128"/>
              </a:rPr>
              <a:t>Ning Gao</a:t>
            </a:r>
            <a:r>
              <a:rPr lang="en-US" sz="1100" dirty="0">
                <a:effectLst/>
              </a:rPr>
              <a:t> </a:t>
            </a:r>
          </a:p>
          <a:p>
            <a:pPr lvl="1">
              <a:buFont typeface="Arial" panose="020B0604020202020204" pitchFamily="34" charset="0"/>
              <a:buChar char="•"/>
            </a:pPr>
            <a:r>
              <a:rPr lang="en-GB" sz="1100" b="0" i="0" u="sng" strike="noStrike" dirty="0">
                <a:solidFill>
                  <a:srgbClr val="0563C1"/>
                </a:solidFill>
                <a:effectLst/>
                <a:hlinkClick r:id="rId6"/>
              </a:rPr>
              <a:t>24/1746</a:t>
            </a:r>
            <a:r>
              <a:rPr lang="en-US" sz="1100" dirty="0">
                <a:effectLst/>
              </a:rPr>
              <a:t> </a:t>
            </a:r>
            <a:r>
              <a:rPr lang="en-GB" sz="1100" b="0" i="0" u="none" strike="noStrike" kern="1200" dirty="0">
                <a:solidFill>
                  <a:srgbClr val="000000"/>
                </a:solidFill>
                <a:effectLst/>
                <a:ea typeface="MS Gothic" panose="020B0609070205080204" pitchFamily="49" charset="-128"/>
              </a:rPr>
              <a:t>Comparison Between Enhanced FT and Distributed SMD</a:t>
            </a:r>
            <a:r>
              <a:rPr lang="en-US" sz="1100" dirty="0">
                <a:effectLst/>
              </a:rPr>
              <a:t> 					</a:t>
            </a:r>
            <a:r>
              <a:rPr lang="en-GB" sz="1100" b="0" i="0" u="none" strike="noStrike" kern="1200" dirty="0">
                <a:solidFill>
                  <a:srgbClr val="000000"/>
                </a:solidFill>
                <a:effectLst/>
                <a:ea typeface="MS Gothic" panose="020B0609070205080204" pitchFamily="49" charset="-128"/>
              </a:rPr>
              <a:t>Guogang Huang</a:t>
            </a:r>
            <a:endParaRPr lang="en-US" sz="1100" b="0" i="0" u="none" strike="noStrike" kern="1200" dirty="0">
              <a:solidFill>
                <a:srgbClr val="000000"/>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24/1851</a:t>
            </a:r>
            <a:r>
              <a:rPr lang="en-GB" sz="1100" dirty="0"/>
              <a:t> </a:t>
            </a:r>
            <a:r>
              <a:rPr lang="en-GB" sz="1100" b="0" i="0" u="none" strike="noStrike" kern="1200" dirty="0">
                <a:solidFill>
                  <a:srgbClr val="000000"/>
                </a:solidFill>
                <a:effectLst/>
                <a:ea typeface="MS Gothic" panose="020B0609070205080204" pitchFamily="49" charset="-128"/>
              </a:rPr>
              <a:t>Context transfer per TID for seamless roaming</a:t>
            </a:r>
            <a:r>
              <a:rPr lang="en-GB" sz="1100" dirty="0"/>
              <a:t> 						</a:t>
            </a:r>
            <a:r>
              <a:rPr lang="en-GB" sz="1100" b="0" i="0" u="none" strike="noStrike" kern="1200" dirty="0">
                <a:solidFill>
                  <a:srgbClr val="000000"/>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8"/>
              </a:rPr>
              <a:t>24/1857</a:t>
            </a:r>
            <a:r>
              <a:rPr lang="en-US" sz="1100" dirty="0"/>
              <a:t> </a:t>
            </a:r>
            <a:r>
              <a:rPr lang="en-US" sz="1100" b="0" i="0" u="none" strike="noStrike" kern="1200" dirty="0">
                <a:solidFill>
                  <a:srgbClr val="000000"/>
                </a:solidFill>
                <a:effectLst/>
                <a:ea typeface="MS Gothic" panose="020B0609070205080204" pitchFamily="49" charset="-128"/>
              </a:rPr>
              <a:t>Enhancements for Roaming Process</a:t>
            </a:r>
            <a:r>
              <a:rPr lang="en-US" sz="1100" dirty="0"/>
              <a:t> 							</a:t>
            </a:r>
            <a:r>
              <a:rPr lang="en-US" sz="1100" b="0" i="0" u="none" strike="noStrike" kern="1200" dirty="0">
                <a:solidFill>
                  <a:srgbClr val="000000"/>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Huang, Po-kai</a:t>
            </a:r>
            <a:r>
              <a:rPr lang="en-US" sz="1100" dirty="0"/>
              <a:t> </a:t>
            </a:r>
            <a:endParaRPr lang="en-GB" sz="1100" dirty="0"/>
          </a:p>
          <a:p>
            <a:pPr lvl="1">
              <a:buFont typeface="Arial" panose="020B0604020202020204" pitchFamily="34" charset="0"/>
              <a:buChar char="•"/>
            </a:pPr>
            <a:r>
              <a:rPr lang="en-US" sz="1100" b="0" i="0" u="sng" strike="noStrike" dirty="0">
                <a:solidFill>
                  <a:srgbClr val="0563C1"/>
                </a:solidFill>
                <a:effectLst/>
                <a:hlinkClick r:id="rId9"/>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10"/>
              </a:rPr>
              <a:t>24/1879</a:t>
            </a:r>
            <a:r>
              <a:rPr lang="en-US" sz="1100" dirty="0"/>
              <a:t>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chemeClr val="tx1"/>
                </a:solidFill>
                <a:effectLst/>
                <a:ea typeface="MS Gothic" panose="020B0609070205080204" pitchFamily="49" charset="-128"/>
              </a:rPr>
              <a:t>SP1 – </a:t>
            </a:r>
            <a:r>
              <a:rPr lang="en-US" sz="1200" i="1" dirty="0">
                <a:solidFill>
                  <a:schemeClr val="tx1"/>
                </a:solidFill>
              </a:rPr>
              <a:t>Gaius Yao Huang Wee – CRTWT 			( Result)</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chemeClr val="tx1"/>
                </a:solidFill>
                <a:effectLst/>
                <a:ea typeface="MS Gothic" panose="020B0609070205080204" pitchFamily="49" charset="-128"/>
              </a:rPr>
              <a:t>SP2 – </a:t>
            </a:r>
            <a:r>
              <a:rPr lang="en-US" sz="1200" i="1" dirty="0">
                <a:solidFill>
                  <a:schemeClr val="tx1"/>
                </a:solidFill>
              </a:rPr>
              <a:t>Hongwon Lee – Coex				( Result)</a:t>
            </a:r>
          </a:p>
          <a:p>
            <a:r>
              <a:rPr lang="en-US" sz="1200" b="0" dirty="0"/>
              <a:t>Do you agree to include the following into the 11bn SFD?</a:t>
            </a:r>
          </a:p>
          <a:p>
            <a:pPr>
              <a:buFont typeface="Arial" panose="020B0604020202020204" pitchFamily="34" charset="0"/>
              <a:buChar char="•"/>
            </a:pPr>
            <a:r>
              <a:rPr lang="en-US" sz="1100" b="0" dirty="0"/>
              <a:t>A TXOP holder transmitting a BSRP Trigger frame as an ICF which is addressed to at least a UHR STA that enabled a dynamic unavailability operation mode, shall ensure that UL Length sets to a sufficient length for PPDU that contains a Multi-STA BA as an ICR including unavailability information</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chemeClr val="tx1"/>
                </a:solidFill>
                <a:effectLst/>
                <a:ea typeface="MS Gothic" panose="020B0609070205080204" pitchFamily="49" charset="-128"/>
              </a:rPr>
              <a:t>SP3 – </a:t>
            </a:r>
            <a:r>
              <a:rPr lang="en-US" sz="1100" i="1" dirty="0">
                <a:solidFill>
                  <a:schemeClr val="tx1"/>
                </a:solidFill>
              </a:rPr>
              <a:t>Hongwon Lee – Coex				( Result)</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chemeClr val="tx1"/>
                </a:solidFill>
                <a:effectLst/>
                <a:ea typeface="MS Gothic" panose="020B0609070205080204" pitchFamily="49" charset="-128"/>
              </a:rPr>
              <a:t>SP4 – </a:t>
            </a:r>
            <a:r>
              <a:rPr lang="en-US" sz="1100" i="1" dirty="0">
                <a:solidFill>
                  <a:schemeClr val="tx1"/>
                </a:solidFill>
              </a:rPr>
              <a:t>Hongwon Lee – Coex				( Result)</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chemeClr val="tx1"/>
                </a:solidFill>
                <a:effectLst/>
                <a:ea typeface="MS Gothic" panose="020B0609070205080204" pitchFamily="49" charset="-128"/>
              </a:rPr>
              <a:t>SP5 – </a:t>
            </a:r>
            <a:r>
              <a:rPr lang="en-US" sz="1100" i="1" dirty="0">
                <a:solidFill>
                  <a:schemeClr val="tx1"/>
                </a:solidFill>
              </a:rPr>
              <a:t>Hongwon Lee – Coex				( Result)</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in which Block Ack Starting Sequence Control subfield and Block Ack Bitmap subfield are not present</a:t>
            </a:r>
          </a:p>
          <a:p>
            <a:pPr marL="965200" algn="l"/>
            <a:r>
              <a:rPr lang="en-US" sz="900" b="0" dirty="0"/>
              <a:t>–        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chemeClr val="tx1"/>
                </a:solidFill>
                <a:effectLst/>
                <a:ea typeface="MS Gothic" panose="020B0609070205080204" pitchFamily="49" charset="-128"/>
              </a:rPr>
              <a:t>SP6– </a:t>
            </a:r>
            <a:r>
              <a:rPr lang="en-US" sz="1000" i="1" dirty="0">
                <a:solidFill>
                  <a:schemeClr val="tx1"/>
                </a:solidFill>
              </a:rPr>
              <a:t>SunHee Baek  – CR-TWT			( Result)</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hlinkClick r:id="rId2"/>
              </a:rPr>
              <a:t>24/2072</a:t>
            </a:r>
            <a:r>
              <a:rPr lang="en-US" sz="1000" b="0" dirty="0"/>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4"/>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24/1860</a:t>
            </a:r>
            <a:r>
              <a:rPr lang="en-US" sz="1100" dirty="0"/>
              <a:t> </a:t>
            </a:r>
            <a:r>
              <a:rPr lang="en-US" sz="1100" b="0" i="0" u="none" strike="noStrike" kern="1200" dirty="0">
                <a:solidFill>
                  <a:srgbClr val="000000"/>
                </a:solidFill>
                <a:effectLst/>
                <a:ea typeface="MS Gothic" panose="020B0609070205080204" pitchFamily="49" charset="-128"/>
              </a:rPr>
              <a:t>Discussion on Aspects of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endParaRPr lang="pt-BR" sz="1400" b="0" i="1" dirty="0">
              <a:solidFill>
                <a:srgbClr val="222222"/>
              </a:solidFill>
              <a:latin typeface="Times New Roman"/>
              <a:ea typeface="MS Gothic"/>
            </a:endParaRP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24/1881r0</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24/2016r0</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24/1762r5</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dirty="0">
                <a:solidFill>
                  <a:srgbClr val="0563C1"/>
                </a:solidFill>
                <a:effectLst/>
                <a:hlinkClick r:id="rId6"/>
              </a:rPr>
              <a:t>24/1883</a:t>
            </a:r>
            <a:r>
              <a:rPr lang="en-GB" sz="1100" dirty="0"/>
              <a:t> </a:t>
            </a:r>
            <a:r>
              <a:rPr lang="en-GB" sz="1100" b="0" i="0" u="none" strike="noStrike" kern="1200" dirty="0">
                <a:solidFill>
                  <a:srgbClr val="000000"/>
                </a:solidFill>
                <a:effectLst/>
                <a:ea typeface="MS Gothic" panose="020B0609070205080204" pitchFamily="49" charset="-128"/>
              </a:rPr>
              <a:t>Seamless-Roaming	</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dirty="0">
                <a:solidFill>
                  <a:srgbClr val="000000"/>
                </a:solidFill>
                <a:effectLst/>
              </a:rPr>
              <a:t>Abhishek Patil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dirty="0">
                <a:solidFill>
                  <a:srgbClr val="0563C1"/>
                </a:solidFill>
                <a:effectLst/>
                <a:hlinkClick r:id="rId7"/>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dirty="0">
                <a:solidFill>
                  <a:srgbClr val="000000"/>
                </a:solidFill>
                <a:effectLst/>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SP2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SP8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none" strike="noStrike" kern="1200" dirty="0">
                <a:solidFill>
                  <a:schemeClr val="tx1"/>
                </a:solidFill>
                <a:effectLst/>
                <a:ea typeface="MS Gothic" panose="020B0609070205080204" pitchFamily="49" charset="-128"/>
                <a:hlinkClick r:id="rId2"/>
              </a:rPr>
              <a:t>24/2006r0</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PDT-PHY-Capabilities-Element</a:t>
            </a:r>
            <a:r>
              <a:rPr lang="en-GB" sz="1100" dirty="0">
                <a:solidFill>
                  <a:schemeClr val="tx1"/>
                </a:solidFill>
              </a:rPr>
              <a:t> 				</a:t>
            </a:r>
            <a:r>
              <a:rPr lang="en-GB" sz="1100" b="0" i="0" u="none" strike="noStrike" dirty="0">
                <a:solidFill>
                  <a:schemeClr val="tx1"/>
                </a:solidFill>
                <a:effectLst/>
              </a:rPr>
              <a:t>Eugene Baik</a:t>
            </a:r>
            <a:r>
              <a:rPr lang="en-GB" sz="1100" dirty="0">
                <a:solidFill>
                  <a:schemeClr val="tx1"/>
                </a:solidFill>
              </a:rPr>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24/2005r0</a:t>
            </a:r>
            <a:r>
              <a:rPr lang="en-GB" sz="1100" dirty="0"/>
              <a:t> </a:t>
            </a:r>
            <a:r>
              <a:rPr lang="en-GB" sz="1100" b="0" i="0" u="none" strike="noStrike" kern="1200" dirty="0">
                <a:solidFill>
                  <a:schemeClr val="tx1"/>
                </a:solidFill>
                <a:effectLst/>
                <a:ea typeface="MS Gothic" panose="020B0609070205080204" pitchFamily="49" charset="-128"/>
              </a:rPr>
              <a:t>PDT-PHY-Introduction</a:t>
            </a:r>
            <a:r>
              <a:rPr lang="en-GB" sz="1100" dirty="0">
                <a:solidFill>
                  <a:schemeClr val="tx1"/>
                </a:solidFill>
              </a:rPr>
              <a:t> 					</a:t>
            </a:r>
            <a:r>
              <a:rPr lang="en-GB" sz="1100" b="0" i="0" u="none" strike="noStrike" dirty="0">
                <a:solidFill>
                  <a:schemeClr val="tx1"/>
                </a:solidFill>
                <a:effectLst/>
              </a:rPr>
              <a:t>Bin Tian</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24/2023r0</a:t>
            </a:r>
            <a:r>
              <a:rPr lang="en-US" sz="1100" dirty="0"/>
              <a:t> </a:t>
            </a:r>
            <a:r>
              <a:rPr lang="en-US" sz="1100" b="0" i="0" u="none" strike="noStrike" kern="1200" dirty="0">
                <a:solidFill>
                  <a:schemeClr val="tx1"/>
                </a:solidFill>
                <a:effectLst/>
                <a:ea typeface="MS Gothic" panose="020B0609070205080204" pitchFamily="49" charset="-128"/>
              </a:rPr>
              <a:t>PDT-PHY Overview of the PPDU encoding process</a:t>
            </a:r>
            <a:r>
              <a:rPr lang="en-US" sz="1100" dirty="0">
                <a:solidFill>
                  <a:schemeClr val="tx1"/>
                </a:solidFill>
              </a:rPr>
              <a:t> 		</a:t>
            </a:r>
            <a:r>
              <a:rPr lang="en-US" sz="1100" b="0" i="0" u="none" strike="noStrike" dirty="0">
                <a:solidFill>
                  <a:schemeClr val="tx1"/>
                </a:solidFill>
                <a:effectLst/>
              </a:rPr>
              <a:t>Junghoon Suh</a:t>
            </a:r>
            <a:r>
              <a:rPr lang="en-US" sz="1100" dirty="0">
                <a:solidFill>
                  <a:schemeClr val="tx1"/>
                </a:solidFill>
              </a:rPr>
              <a:t> 			</a:t>
            </a:r>
            <a:r>
              <a:rPr lang="en-GB" sz="1100" dirty="0">
                <a:solidFill>
                  <a:schemeClr val="tx1"/>
                </a:solidFill>
              </a:rPr>
              <a:t>[SP]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5"/>
              </a:rPr>
              <a:t>24/2135r0</a:t>
            </a:r>
            <a:r>
              <a:rPr lang="en-GB" sz="1100" dirty="0"/>
              <a:t> </a:t>
            </a:r>
            <a:r>
              <a:rPr lang="en-GB" sz="1100" b="0" i="0" u="none" strike="noStrike" kern="1200" dirty="0">
                <a:solidFill>
                  <a:srgbClr val="000000"/>
                </a:solidFill>
                <a:effectLst/>
                <a:ea typeface="MS Gothic" panose="020B0609070205080204" pitchFamily="49" charset="-128"/>
              </a:rPr>
              <a:t>PDT-PHY-Null Subcarriers</a:t>
            </a:r>
            <a:r>
              <a:rPr lang="en-GB" sz="1100" dirty="0"/>
              <a:t> 					</a:t>
            </a:r>
            <a:r>
              <a:rPr lang="en-GB" sz="1100" b="0" i="0" u="none" strike="noStrike" dirty="0">
                <a:solidFill>
                  <a:srgbClr val="000000"/>
                </a:solidFill>
                <a:effectLst/>
              </a:rPr>
              <a:t>Bo Gong</a:t>
            </a:r>
            <a:r>
              <a:rPr lang="en-GB"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24/2034r0</a:t>
            </a:r>
            <a:r>
              <a:rPr lang="en-US" sz="1100" dirty="0"/>
              <a:t> </a:t>
            </a:r>
            <a:r>
              <a:rPr lang="en-US" sz="1100" b="0" i="0" u="none" strike="noStrike" kern="1200" dirty="0">
                <a:solidFill>
                  <a:srgbClr val="000000"/>
                </a:solidFill>
                <a:effectLst/>
                <a:ea typeface="MS Gothic" panose="020B0609070205080204" pitchFamily="49" charset="-128"/>
              </a:rPr>
              <a:t>PDT-PHY-Pilot Subcarriers</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DRU</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24/1778</a:t>
            </a:r>
            <a:r>
              <a:rPr lang="en-US" sz="1100" dirty="0"/>
              <a:t> </a:t>
            </a:r>
            <a:r>
              <a:rPr lang="en-US" sz="1100" b="0" i="0" u="none" strike="noStrike" kern="1200" dirty="0">
                <a:solidFill>
                  <a:srgbClr val="000000"/>
                </a:solidFill>
                <a:effectLst/>
                <a:ea typeface="MS Gothic" panose="020B0609070205080204" pitchFamily="49" charset="-128"/>
              </a:rPr>
              <a:t>Distributed RU Distortion, Beamforming, Power Control</a:t>
            </a:r>
            <a:r>
              <a:rPr lang="en-US" sz="1100" dirty="0"/>
              <a:t> 		</a:t>
            </a:r>
            <a:r>
              <a:rPr lang="en-US" sz="110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25/0060</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800" dirty="0"/>
              <a:t> </a:t>
            </a:r>
          </a:p>
          <a:p>
            <a:pPr lvl="1">
              <a:buFont typeface="Arial" panose="020B0604020202020204" pitchFamily="34" charset="0"/>
              <a:buChar char="•"/>
            </a:pPr>
            <a:r>
              <a:rPr lang="de-DE" sz="1100" b="0" i="0" u="none" strike="noStrike" kern="1200" dirty="0">
                <a:solidFill>
                  <a:srgbClr val="FF0000"/>
                </a:solidFill>
                <a:effectLst/>
                <a:latin typeface="Times New Roman" panose="02020603050405020304" pitchFamily="18" charset="0"/>
                <a:ea typeface="MS Gothic" panose="020B0609070205080204" pitchFamily="49" charset="-128"/>
              </a:rPr>
              <a:t>25/0064</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800" dirty="0"/>
              <a:t> </a:t>
            </a:r>
            <a:endParaRPr lang="en-GB" sz="800" dirty="0"/>
          </a:p>
          <a:p>
            <a:pPr lvl="1">
              <a:buFont typeface="Arial" panose="020B0604020202020204" pitchFamily="34" charset="0"/>
              <a:buChar char="•"/>
            </a:pPr>
            <a:r>
              <a:rPr lang="en-US" sz="1100" b="0" i="0" u="none" strike="noStrike" kern="1200" dirty="0">
                <a:solidFill>
                  <a:srgbClr val="FF0000"/>
                </a:solidFill>
                <a:effectLst/>
                <a:latin typeface="Times New Roman" panose="02020603050405020304" pitchFamily="18" charset="0"/>
                <a:ea typeface="MS Gothic" panose="020B0609070205080204" pitchFamily="49" charset="-128"/>
              </a:rPr>
              <a:t>25/0100</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25/0129</a:t>
            </a:r>
            <a:r>
              <a:rPr lang="en-US" sz="1100" b="0" i="0" u="none" strike="noStrike" kern="1200" dirty="0">
                <a:solidFill>
                  <a:srgbClr val="000000"/>
                </a:solidFill>
                <a:effectLst/>
                <a:ea typeface="MS Gothic" panose="020B0609070205080204" pitchFamily="49" charset="-128"/>
              </a:rPr>
              <a:t> DRU Distribution BW Indication in UHR Trigger Frame		Mahmoud </a:t>
            </a:r>
            <a:r>
              <a:rPr lang="en-US" sz="1100" b="0" i="0" u="none" strike="noStrike" kern="1200" dirty="0" err="1">
                <a:solidFill>
                  <a:srgbClr val="000000"/>
                </a:solidFill>
                <a:effectLst/>
                <a:ea typeface="MS Gothic" panose="020B0609070205080204" pitchFamily="49" charset="-128"/>
              </a:rPr>
              <a:t>Hasabelnaby</a:t>
            </a:r>
            <a:endParaRPr lang="en-US" sz="11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24/2049r0</a:t>
            </a:r>
            <a:r>
              <a:rPr lang="en-GB" sz="1100" dirty="0"/>
              <a:t> </a:t>
            </a:r>
            <a:r>
              <a:rPr lang="en-GB" sz="1100" b="0" i="0" u="none" strike="noStrike" kern="1200" dirty="0">
                <a:solidFill>
                  <a:srgbClr val="000000"/>
                </a:solidFill>
                <a:effectLst/>
                <a:ea typeface="MS Gothic" panose="020B0609070205080204" pitchFamily="49" charset="-128"/>
              </a:rPr>
              <a:t>PDT MAC M-AP Coordination Framework</a:t>
            </a:r>
            <a:r>
              <a:rPr lang="en-GB" sz="1100" dirty="0"/>
              <a:t> 					</a:t>
            </a:r>
            <a:r>
              <a:rPr lang="en-GB" sz="1100" b="0" i="0" u="none" strike="noStrike" kern="1200" dirty="0">
                <a:solidFill>
                  <a:srgbClr val="000000"/>
                </a:solidFill>
                <a:effectLst/>
                <a:ea typeface="MS Gothic" panose="020B0609070205080204" pitchFamily="49" charset="-128"/>
              </a:rPr>
              <a:t>Arik Klein		[SP]</a:t>
            </a:r>
            <a:r>
              <a:rPr lang="en-GB"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24/2031r0</a:t>
            </a:r>
            <a:r>
              <a:rPr lang="en-US" sz="1100" dirty="0"/>
              <a:t> </a:t>
            </a:r>
            <a:r>
              <a:rPr lang="en-US" sz="1100" b="0" i="0" u="none" strike="noStrike" kern="1200" dirty="0">
                <a:solidFill>
                  <a:srgbClr val="000000"/>
                </a:solidFill>
                <a:effectLst/>
                <a:ea typeface="MS Gothic" panose="020B0609070205080204" pitchFamily="49" charset="-128"/>
              </a:rPr>
              <a:t>PDT-MAC-Coordinated-Spatial-Reuse</a:t>
            </a:r>
            <a:r>
              <a:rPr lang="en-US" sz="1100" dirty="0"/>
              <a:t> 						</a:t>
            </a:r>
            <a:r>
              <a:rPr lang="en-US" sz="1100" b="0" i="0" u="none" strike="noStrike" kern="1200" dirty="0">
                <a:solidFill>
                  <a:srgbClr val="000000"/>
                </a:solidFill>
                <a:effectLst/>
                <a:ea typeface="MS Gothic" panose="020B0609070205080204" pitchFamily="49" charset="-128"/>
              </a:rPr>
              <a:t>Jason Yuchen Guo</a:t>
            </a:r>
            <a:r>
              <a:rPr lang="en-US" sz="1100" dirty="0"/>
              <a:t> 	[SP]</a:t>
            </a:r>
            <a:endParaRPr lang="en-GB" sz="1100" dirty="0"/>
          </a:p>
          <a:p>
            <a:pPr lvl="1">
              <a:buFont typeface="Arial" panose="020B0604020202020204" pitchFamily="34" charset="0"/>
              <a:buChar char="•"/>
            </a:pPr>
            <a:r>
              <a:rPr lang="fr-FR" sz="1100" b="0" i="0" u="sng" strike="noStrike" kern="1200" dirty="0">
                <a:solidFill>
                  <a:srgbClr val="0563C1"/>
                </a:solidFill>
                <a:effectLst/>
                <a:ea typeface="MS Gothic" panose="020B0609070205080204" pitchFamily="49" charset="-128"/>
                <a:hlinkClick r:id="rId4"/>
              </a:rPr>
              <a:t>24/2040r0</a:t>
            </a:r>
            <a:r>
              <a:rPr lang="fr-FR" sz="1100" dirty="0"/>
              <a:t> </a:t>
            </a:r>
            <a:r>
              <a:rPr lang="fr-FR" sz="1100" b="0" i="0" u="none" strike="noStrike" kern="1200" dirty="0">
                <a:solidFill>
                  <a:schemeClr val="tx1"/>
                </a:solidFill>
                <a:effectLst/>
                <a:ea typeface="MS Gothic" panose="020B0609070205080204" pitchFamily="49" charset="-128"/>
              </a:rPr>
              <a:t>PDT MAC Coexistence</a:t>
            </a:r>
            <a:r>
              <a:rPr lang="fr-FR" sz="1100" dirty="0">
                <a:solidFill>
                  <a:schemeClr val="tx1"/>
                </a:solidFill>
              </a:rPr>
              <a:t> 							</a:t>
            </a:r>
            <a:r>
              <a:rPr lang="fr-FR" sz="1100" b="0" i="0" u="none" strike="noStrike" kern="1200" dirty="0">
                <a:solidFill>
                  <a:schemeClr val="tx1"/>
                </a:solidFill>
                <a:effectLst/>
                <a:ea typeface="MS Gothic" panose="020B0609070205080204" pitchFamily="49" charset="-128"/>
              </a:rPr>
              <a:t>Laurent Cariou</a:t>
            </a:r>
            <a:r>
              <a:rPr lang="fr-FR"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24/2067r0</a:t>
            </a:r>
            <a:r>
              <a:rPr lang="en-GB" sz="1100" dirty="0"/>
              <a:t> </a:t>
            </a:r>
            <a:r>
              <a:rPr lang="en-GB" sz="1100" b="0" i="0" u="none" strike="noStrike" kern="1200" dirty="0">
                <a:solidFill>
                  <a:srgbClr val="000000"/>
                </a:solidFill>
                <a:effectLst/>
                <a:ea typeface="MS Gothic" panose="020B0609070205080204" pitchFamily="49" charset="-128"/>
              </a:rPr>
              <a:t>PDT MAC UHR BSS Operation</a:t>
            </a:r>
            <a:r>
              <a:rPr lang="en-GB" sz="1100" dirty="0"/>
              <a:t> 						</a:t>
            </a:r>
            <a:r>
              <a:rPr lang="en-GB" sz="1100" b="0" i="0" u="none" strike="noStrike" dirty="0">
                <a:solidFill>
                  <a:srgbClr val="000000"/>
                </a:solidFill>
                <a:effectLst/>
              </a:rPr>
              <a:t>Ming Gan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rPr>
              <a:t>24/1545</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5"/>
              </a:rPr>
              <a:t>24/1453</a:t>
            </a:r>
            <a:r>
              <a:rPr lang="en-US" sz="1100" dirty="0">
                <a:effectLst/>
              </a:rPr>
              <a:t> </a:t>
            </a:r>
            <a:r>
              <a:rPr lang="en-GB" sz="1100" b="0" i="0" u="none" strike="noStrike" kern="1200" dirty="0">
                <a:solidFill>
                  <a:srgbClr val="000000"/>
                </a:solidFill>
                <a:effectLst/>
                <a:ea typeface="MS Gothic" panose="020B0609070205080204" pitchFamily="49" charset="-128"/>
              </a:rPr>
              <a:t>Concurrent Messaging</a:t>
            </a:r>
            <a:r>
              <a:rPr lang="en-US" sz="1100" dirty="0">
                <a:effectLst/>
              </a:rPr>
              <a:t> 								</a:t>
            </a:r>
            <a:r>
              <a:rPr lang="en-GB" sz="1100" b="0" i="0" u="none" strike="noStrike" kern="1200" dirty="0">
                <a:solidFill>
                  <a:srgbClr val="000000"/>
                </a:solidFill>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6"/>
              </a:rPr>
              <a:t>24/1692</a:t>
            </a:r>
            <a:r>
              <a:rPr lang="en-US" sz="1100" dirty="0">
                <a:effectLst/>
              </a:rPr>
              <a:t> </a:t>
            </a:r>
            <a:r>
              <a:rPr lang="en-GB" sz="1100" b="0" i="0" u="none" strike="noStrike" kern="1200" dirty="0">
                <a:solidFill>
                  <a:srgbClr val="000000"/>
                </a:solidFill>
                <a:effectLst/>
                <a:ea typeface="MS Gothic" panose="020B0609070205080204" pitchFamily="49" charset="-128"/>
              </a:rPr>
              <a:t>Usage of Expiration Time for LL Traffic</a:t>
            </a:r>
            <a:r>
              <a:rPr lang="en-US" sz="1100" dirty="0">
                <a:effectLst/>
              </a:rPr>
              <a:t> 						</a:t>
            </a:r>
            <a:r>
              <a:rPr lang="en-GB" sz="1100" b="0" i="0" u="none" strike="noStrike" kern="1200" dirty="0">
                <a:solidFill>
                  <a:srgbClr val="000000"/>
                </a:solidFill>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7"/>
              </a:rPr>
              <a:t>24/1870</a:t>
            </a:r>
            <a:r>
              <a:rPr lang="en-US" sz="1100" dirty="0"/>
              <a:t> </a:t>
            </a:r>
            <a:r>
              <a:rPr lang="en-US" sz="1100" b="0" i="0" u="none" strike="noStrike" kern="1200" dirty="0">
                <a:solidFill>
                  <a:srgbClr val="000000"/>
                </a:solidFill>
                <a:effectLst/>
                <a:ea typeface="MS Gothic" panose="020B0609070205080204" pitchFamily="49" charset="-128"/>
              </a:rPr>
              <a:t>On the Scalability and Overhead of Utilizing Polling for Soliciting …</a:t>
            </a:r>
            <a:r>
              <a:rPr lang="en-US" sz="1100" dirty="0"/>
              <a:t> 		</a:t>
            </a:r>
            <a:r>
              <a:rPr lang="en-US" sz="1100" b="0" i="0" u="none" strike="noStrike" kern="1200" dirty="0">
                <a:solidFill>
                  <a:srgbClr val="000000"/>
                </a:solidFill>
                <a:effectLst/>
                <a:ea typeface="MS Gothic" panose="020B0609070205080204" pitchFamily="49" charset="-128"/>
              </a:rPr>
              <a:t>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8"/>
              </a:rPr>
              <a:t>24/1871</a:t>
            </a:r>
            <a:r>
              <a:rPr lang="en-US" sz="1100" dirty="0"/>
              <a:t> </a:t>
            </a:r>
            <a:r>
              <a:rPr lang="en-US" sz="1100" b="0" i="0" u="none" strike="noStrike" kern="1200" dirty="0">
                <a:solidFill>
                  <a:srgbClr val="000000"/>
                </a:solidFill>
                <a:effectLst/>
                <a:ea typeface="MS Gothic" panose="020B0609070205080204" pitchFamily="49" charset="-128"/>
              </a:rPr>
              <a:t>ERD: Enhanced Reverse Direction Protocol to Support TXOP Sharing … 		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24/0909</a:t>
            </a:r>
            <a:r>
              <a:rPr lang="en-US" sz="11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 Baek</a:t>
            </a:r>
            <a:r>
              <a:rPr lang="en-US" sz="1100" dirty="0">
                <a:effectLst/>
              </a:rPr>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Result)</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4</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Guogang</a:t>
            </a:r>
            <a:r>
              <a:rPr lang="en-US" sz="1400" i="1" dirty="0">
                <a:solidFill>
                  <a:schemeClr val="tx1"/>
                </a:solidFill>
                <a:latin typeface="Times New Roman"/>
                <a:ea typeface="MS Gothic"/>
              </a:rPr>
              <a:t> Huang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endParaRPr lang="en-US" sz="1200" b="0" dirty="0"/>
          </a:p>
          <a:p>
            <a:r>
              <a:rPr lang="en-US" sz="1200" b="0" dirty="0">
                <a:solidFill>
                  <a:srgbClr val="FF0000"/>
                </a:solidFill>
              </a:rPr>
              <a:t>CONTINUE HERE</a:t>
            </a: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24/2056r0</a:t>
            </a:r>
            <a:r>
              <a:rPr lang="en-GB" sz="1100" dirty="0"/>
              <a:t> </a:t>
            </a:r>
            <a:r>
              <a:rPr lang="en-GB" sz="1100" b="0" i="0" u="none" strike="noStrike" kern="1200" dirty="0">
                <a:solidFill>
                  <a:schemeClr val="tx1"/>
                </a:solidFill>
                <a:effectLst/>
                <a:ea typeface="MS Gothic" panose="020B0609070205080204" pitchFamily="49" charset="-128"/>
              </a:rPr>
              <a:t>PDT-MAC-TWT SP Management</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Kumail Haider</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24/2020r0</a:t>
            </a:r>
            <a:r>
              <a:rPr lang="en-US" sz="1100" dirty="0"/>
              <a:t> </a:t>
            </a:r>
            <a:r>
              <a:rPr lang="en-US" sz="1100" b="0" i="0" u="none" strike="noStrike" kern="1200" dirty="0">
                <a:solidFill>
                  <a:schemeClr val="tx1"/>
                </a:solidFill>
                <a:effectLst/>
                <a:ea typeface="MS Gothic" panose="020B0609070205080204" pitchFamily="49" charset="-128"/>
              </a:rPr>
              <a:t>PDT for UHR MAC Introduction section</a:t>
            </a:r>
            <a:r>
              <a:rPr lang="en-US" sz="1100" dirty="0">
                <a:solidFill>
                  <a:schemeClr val="tx1"/>
                </a:solidFill>
              </a:rPr>
              <a:t> 					</a:t>
            </a:r>
            <a:r>
              <a:rPr lang="en-US" sz="1100" b="0" i="0" u="none" strike="noStrike" dirty="0">
                <a:solidFill>
                  <a:schemeClr val="tx1"/>
                </a:solidFill>
                <a:effectLst/>
              </a:rPr>
              <a:t>George Cherian</a:t>
            </a:r>
            <a:r>
              <a:rPr lang="en-US"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24/2066r0</a:t>
            </a:r>
            <a:r>
              <a:rPr lang="en-GB" sz="1100" dirty="0"/>
              <a:t> </a:t>
            </a:r>
            <a:r>
              <a:rPr lang="en-GB" sz="1100" b="0" i="0" u="none" strike="noStrike" kern="1200" dirty="0">
                <a:solidFill>
                  <a:srgbClr val="000000"/>
                </a:solidFill>
                <a:effectLst/>
                <a:ea typeface="MS Gothic" panose="020B0609070205080204" pitchFamily="49" charset="-128"/>
              </a:rPr>
              <a:t>PDT MAC Acknolwedgement Procedure</a:t>
            </a:r>
            <a:r>
              <a:rPr lang="en-GB" sz="1100" dirty="0"/>
              <a:t> 					</a:t>
            </a:r>
            <a:r>
              <a:rPr lang="en-GB" sz="1100" b="0" i="0" u="none" strike="noStrike" kern="1200" dirty="0">
                <a:solidFill>
                  <a:srgbClr val="000000"/>
                </a:solidFill>
                <a:effectLst/>
                <a:ea typeface="MS Gothic" panose="020B0609070205080204" pitchFamily="49" charset="-128"/>
              </a:rPr>
              <a:t>Ming Gan</a:t>
            </a:r>
            <a:r>
              <a:rPr lang="en-GB" sz="1100" dirty="0"/>
              <a:t> </a:t>
            </a:r>
            <a:endParaRPr lang="en-GB" sz="1100" dirty="0">
              <a:solidFill>
                <a:schemeClr val="tx1"/>
              </a:solidFill>
            </a:endParaRPr>
          </a:p>
          <a:p>
            <a:pPr lvl="1">
              <a:buFont typeface="Arial" panose="020B0604020202020204" pitchFamily="34" charset="0"/>
              <a:buChar char="•"/>
            </a:pPr>
            <a:r>
              <a:rPr lang="en-GB" sz="1100" b="0" i="0" u="sng" strike="noStrike" dirty="0">
                <a:solidFill>
                  <a:srgbClr val="0563C1"/>
                </a:solidFill>
                <a:effectLst/>
                <a:hlinkClick r:id="rId4"/>
              </a:rPr>
              <a:t>24/0088r0</a:t>
            </a:r>
            <a:r>
              <a:rPr lang="en-GB" sz="1100" dirty="0"/>
              <a:t> </a:t>
            </a:r>
            <a:r>
              <a:rPr lang="en-GB" sz="1100" b="0" i="0" u="none" strike="noStrike" kern="1200" dirty="0">
                <a:solidFill>
                  <a:srgbClr val="000000"/>
                </a:solidFill>
                <a:effectLst/>
                <a:ea typeface="MS Gothic" panose="020B0609070205080204" pitchFamily="49" charset="-128"/>
              </a:rPr>
              <a:t>PDT MAC P2P</a:t>
            </a:r>
            <a:r>
              <a:rPr lang="en-GB" sz="1100" dirty="0"/>
              <a:t> 								</a:t>
            </a:r>
            <a:r>
              <a:rPr lang="en-GB" sz="1100" b="0" i="0" u="none" strike="noStrike" kern="1200" dirty="0">
                <a:solidFill>
                  <a:srgbClr val="000000"/>
                </a:solidFill>
                <a:effectLst/>
                <a:ea typeface="MS Gothic" panose="020B0609070205080204" pitchFamily="49" charset="-128"/>
              </a:rPr>
              <a:t>Rubayet Shafin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MAP Part 1</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24/0677</a:t>
            </a:r>
            <a:r>
              <a:rPr lang="en-US" sz="1100" dirty="0"/>
              <a:t> </a:t>
            </a:r>
            <a:r>
              <a:rPr lang="en-US" sz="1100" b="0" i="0" u="none" strike="noStrike" kern="1200" dirty="0">
                <a:solidFill>
                  <a:srgbClr val="000000"/>
                </a:solidFill>
                <a:effectLst/>
                <a:ea typeface="MS Gothic" panose="020B0609070205080204" pitchFamily="49" charset="-128"/>
              </a:rPr>
              <a:t>TWT Information Sharing in MAP Operation</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24/1239</a:t>
            </a:r>
            <a:r>
              <a:rPr lang="en-US" sz="1100" dirty="0"/>
              <a:t> </a:t>
            </a:r>
            <a:r>
              <a:rPr lang="en-US" sz="1100" b="0" i="0" u="none" strike="noStrike" kern="1200" dirty="0">
                <a:solidFill>
                  <a:srgbClr val="000000"/>
                </a:solidFill>
                <a:effectLst/>
                <a:ea typeface="MS Gothic" panose="020B0609070205080204" pitchFamily="49" charset="-128"/>
              </a:rPr>
              <a:t>MAP Framework--Follow-up</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r>
              <a:rPr lang="en-GB" sz="1600" b="0" i="0" u="sng" strike="noStrike" kern="1200" dirty="0">
                <a:solidFill>
                  <a:srgbClr val="0563C1"/>
                </a:solidFill>
                <a:effectLst/>
                <a:ea typeface="MS Gothic" panose="020B0609070205080204" pitchFamily="49" charset="-128"/>
                <a:hlinkClick r:id="rId2"/>
              </a:rPr>
              <a:t>24/2026r0</a:t>
            </a:r>
            <a:r>
              <a:rPr lang="en-GB" sz="1600" dirty="0"/>
              <a:t> </a:t>
            </a:r>
            <a:r>
              <a:rPr lang="en-GB" sz="1600" b="0" i="0" u="none" strike="noStrike" kern="1200" dirty="0">
                <a:solidFill>
                  <a:schemeClr val="tx1"/>
                </a:solidFill>
                <a:effectLst/>
                <a:ea typeface="MS Gothic" panose="020B0609070205080204" pitchFamily="49" charset="-128"/>
              </a:rPr>
              <a:t>PDT-Joint-MLME-SAP</a:t>
            </a:r>
            <a:r>
              <a:rPr lang="en-GB" sz="1600" dirty="0">
                <a:solidFill>
                  <a:schemeClr val="tx1"/>
                </a:solidFill>
              </a:rPr>
              <a:t> 						</a:t>
            </a:r>
            <a:r>
              <a:rPr lang="en-GB" sz="1600" b="0" i="0" u="none" strike="noStrike" dirty="0">
                <a:solidFill>
                  <a:schemeClr val="tx1"/>
                </a:solidFill>
                <a:effectLst/>
              </a:rPr>
              <a:t>Yan Li		[SP]</a:t>
            </a:r>
          </a:p>
          <a:p>
            <a:r>
              <a:rPr lang="en-GB" sz="1600" b="0" i="0" u="none" strike="noStrike" kern="1200" dirty="0">
                <a:solidFill>
                  <a:srgbClr val="FF0000"/>
                </a:solidFill>
                <a:effectLst/>
                <a:ea typeface="MS Gothic" panose="020B0609070205080204" pitchFamily="49" charset="-128"/>
              </a:rPr>
              <a:t>24/2013r0</a:t>
            </a:r>
            <a:r>
              <a:rPr lang="en-GB" sz="1600" dirty="0"/>
              <a:t> </a:t>
            </a:r>
            <a:r>
              <a:rPr lang="en-GB" sz="1600" b="0" i="0" u="none" strike="noStrike" kern="1200" dirty="0">
                <a:solidFill>
                  <a:srgbClr val="000000"/>
                </a:solidFill>
                <a:effectLst/>
                <a:ea typeface="MS Gothic" panose="020B0609070205080204" pitchFamily="49" charset="-128"/>
              </a:rPr>
              <a:t>PDT-Joint-PICS</a:t>
            </a:r>
            <a:r>
              <a:rPr lang="en-GB" sz="1600" dirty="0"/>
              <a:t> 							</a:t>
            </a:r>
            <a:r>
              <a:rPr lang="en-GB" sz="1600" b="0" i="0" u="none" strike="noStrike" kern="1200" dirty="0">
                <a:solidFill>
                  <a:srgbClr val="000000"/>
                </a:solidFill>
                <a:effectLst/>
                <a:ea typeface="MS Gothic" panose="020B0609070205080204" pitchFamily="49" charset="-128"/>
              </a:rPr>
              <a:t>Edward Au</a:t>
            </a:r>
          </a:p>
          <a:p>
            <a:r>
              <a:rPr lang="en-US" sz="1600" b="0" i="0" u="none" strike="noStrike" kern="1200" dirty="0">
                <a:solidFill>
                  <a:srgbClr val="FF0000"/>
                </a:solidFill>
                <a:effectLst/>
                <a:ea typeface="MS Gothic" panose="020B0609070205080204" pitchFamily="49" charset="-128"/>
              </a:rPr>
              <a:t>25/0006</a:t>
            </a:r>
            <a:r>
              <a:rPr lang="en-US" sz="1600" dirty="0"/>
              <a:t> </a:t>
            </a:r>
            <a:r>
              <a:rPr lang="en-US" sz="1600" b="0" i="0" u="none" strike="noStrike" kern="1200" dirty="0">
                <a:solidFill>
                  <a:srgbClr val="000000"/>
                </a:solidFill>
                <a:effectLst/>
                <a:ea typeface="MS Gothic" panose="020B0609070205080204" pitchFamily="49" charset="-128"/>
              </a:rPr>
              <a:t>Sounding procedure follow up</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kern="1200" dirty="0">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25/0007</a:t>
            </a:r>
            <a:r>
              <a:rPr lang="en-US" sz="1600" dirty="0"/>
              <a:t> </a:t>
            </a:r>
            <a:r>
              <a:rPr lang="en-US" sz="1600" b="0" i="0" u="none" strike="noStrike" kern="1200" dirty="0">
                <a:solidFill>
                  <a:srgbClr val="000000"/>
                </a:solidFill>
                <a:effectLst/>
                <a:ea typeface="MS Gothic" panose="020B0609070205080204" pitchFamily="49" charset="-128"/>
              </a:rPr>
              <a:t>AP ID design in sounding</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i="0" u="none" strike="noStrike" kern="1200" dirty="0">
              <a:solidFill>
                <a:srgbClr val="000000"/>
              </a:solidFill>
              <a:effectLst/>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25/0081</a:t>
            </a:r>
            <a:r>
              <a:rPr lang="en-US" sz="1600" dirty="0"/>
              <a:t> </a:t>
            </a:r>
            <a:r>
              <a:rPr lang="en-US" sz="1600" b="0" i="0" u="none" strike="noStrike" kern="1200" dirty="0">
                <a:solidFill>
                  <a:srgbClr val="000000"/>
                </a:solidFill>
                <a:effectLst/>
                <a:ea typeface="MS Gothic" panose="020B0609070205080204" pitchFamily="49" charset="-128"/>
              </a:rPr>
              <a:t>Sounding PDT related issues</a:t>
            </a:r>
            <a:r>
              <a:rPr lang="en-US" sz="1600" dirty="0"/>
              <a:t> 						</a:t>
            </a:r>
            <a:r>
              <a:rPr lang="en-US" sz="1600" b="0" i="0" u="none" strike="noStrike" kern="1200" dirty="0">
                <a:solidFill>
                  <a:srgbClr val="000000"/>
                </a:solidFill>
                <a:effectLst/>
                <a:ea typeface="MS Gothic" panose="020B0609070205080204" pitchFamily="49" charset="-128"/>
              </a:rPr>
              <a:t>You-Wei Chen</a:t>
            </a: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2"/>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3"/>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4"/>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5"/>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241928</TotalTime>
  <Words>12794</Words>
  <Application>Microsoft Office PowerPoint</Application>
  <PresentationFormat>On-screen Show (4:3)</PresentationFormat>
  <Paragraphs>2830</Paragraphs>
  <Slides>102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3" baseType="lpstr">
      <vt:lpstr>MS Gothic</vt:lpstr>
      <vt:lpstr>宋体</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Monday MAC Agenda–PM1</vt:lpstr>
      <vt:lpstr>Straw Polls - Part 1</vt:lpstr>
      <vt:lpstr>Straw Polls - Part 2</vt:lpstr>
      <vt:lpstr>Tuesday PHY Agenda–AM2</vt:lpstr>
      <vt:lpstr>Straw Polls – Part 1</vt:lpstr>
      <vt:lpstr>Straw Polls – Part 2</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Tuesday PHY Agenda–PM2</vt:lpstr>
      <vt:lpstr>Straw Polls</vt:lpstr>
      <vt:lpstr>Tuesday MAC Agenda –PM2</vt:lpstr>
      <vt:lpstr>Straw Polls</vt:lpstr>
      <vt:lpstr>Wednesday Joint Agenda–AM1</vt:lpstr>
      <vt:lpstr>Motions</vt:lpstr>
      <vt:lpstr>Straw Polls</vt:lpstr>
      <vt:lpstr>PDTs/Submissions</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2025-01-13T04:25:14Z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