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6" r:id="rId2"/>
    <p:sldId id="480" r:id="rId3"/>
    <p:sldId id="534" r:id="rId4"/>
    <p:sldId id="543" r:id="rId5"/>
    <p:sldId id="548" r:id="rId6"/>
    <p:sldId id="556" r:id="rId7"/>
    <p:sldId id="558" r:id="rId8"/>
    <p:sldId id="469" r:id="rId9"/>
    <p:sldId id="470" r:id="rId10"/>
    <p:sldId id="471" r:id="rId11"/>
    <p:sldId id="557" r:id="rId12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7FDAD"/>
    <a:srgbClr val="0000FF"/>
    <a:srgbClr val="FFCCCC"/>
    <a:srgbClr val="FF99FF"/>
    <a:srgbClr val="FFFF99"/>
    <a:srgbClr val="ADDB7B"/>
    <a:srgbClr val="D8EEC0"/>
    <a:srgbClr val="BCE292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95410" autoAdjust="0"/>
  </p:normalViewPr>
  <p:slideViewPr>
    <p:cSldViewPr>
      <p:cViewPr>
        <p:scale>
          <a:sx n="125" d="100"/>
          <a:sy n="125" d="100"/>
        </p:scale>
        <p:origin x="-1132" y="-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5490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9439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8E2EC-1B45-C496-35E8-E8F553D41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A77AB699-E41E-BC6D-9381-D4C47A04F9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D37CF7D-BF7B-16B1-9989-FA2F51BC2F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0075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4649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E48AE-5712-203D-56C1-33E614069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9035446-D798-DF8E-A3C6-4EAF951835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81076A1-CE07-1942-4C50-7A78C5A23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772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802.11-24/2061r2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Usage of NPCA in M-AP coordination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>
                <a:ea typeface="굴림" panose="020B0600000101010101" pitchFamily="50" charset="-127"/>
              </a:rPr>
              <a:t>2024-12-30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allow the NPCA operation of the sharing AP and its associated non-AP STAs that support NPCA under the following conditions during Co-TDMA?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If there is return indication, the NPCA operation will not be performed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If there is no return indication, NPCA operation will only be performed when the condition to trigger NPCA operation is met by the shared AP's BSS frame exchange</a:t>
            </a:r>
          </a:p>
          <a:p>
            <a:pPr marL="457188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CC430-025B-2794-2038-CDC99F341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BC9608-C995-DB9C-EAF9-E98CB9E36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007207-958F-B715-71B5-7515B32F3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CC2DD9-ACAF-58E4-7BF1-CA427F046FD2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prevent the NPCA operation of the sharing AP and its associated non-AP STAs that support NPCA during Co-TDMA?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52E90AE-FD0D-B5E7-9928-CCB47CA7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SP2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F3D678-8239-4290-A0DC-E5445E5622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36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9728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According to the current SFD [1]</a:t>
            </a:r>
            <a:r>
              <a:rPr lang="en-US" altLang="ko-KR" dirty="0"/>
              <a:t>,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event that triggers switching to the NPCA primary channel shall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OBSS control frame exchange (e.g., (MU-)RTS/CTS) </a:t>
            </a:r>
            <a:r>
              <a:rPr lang="en-US" altLang="ko-KR" sz="1600" b="1" dirty="0"/>
              <a:t>or </a:t>
            </a:r>
            <a:r>
              <a:rPr lang="en-US" altLang="ko-KR" sz="1600" dirty="0"/>
              <a:t>HE/EHT/UHR PPDU </a:t>
            </a:r>
            <a:endParaRPr lang="en-US" altLang="ko-KR" sz="1600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Note : Other conditions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above conditions that may trigger NPCA operations are likely to occur during Co-TDMA, which is one of the Multi-AP coordination schemes, but have not yet been discussed and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OBSS control frame exchange is occurred after TXOP allocation phase in Co-TDMA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We need further discussions to determine whether performing NPCA operations is effective in the Co-TDMA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this contribution, we define interoperating issues and discuss possible approaches to explore whether NPCA could be performed during Co-TDMA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84952-3B67-9678-BFF3-C6A4B299B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540895-6895-2CA6-149D-FB7A4AFBB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Interoperating scenario – Ⅰ</a:t>
            </a:r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DE47AC-5249-CADC-2D3D-1987925F8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9FBD5F-0B1F-302D-E839-F03BED8C8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5E1733-1344-8A25-C964-E2EAD52AB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DC0F50-C5FF-9DF0-4535-F50B7079B632}"/>
              </a:ext>
            </a:extLst>
          </p:cNvPr>
          <p:cNvSpPr txBox="1">
            <a:spLocks/>
          </p:cNvSpPr>
          <p:nvPr/>
        </p:nvSpPr>
        <p:spPr bwMode="auto">
          <a:xfrm>
            <a:off x="303394" y="1558603"/>
            <a:ext cx="11355206" cy="476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lvl="1" indent="0">
              <a:buNone/>
            </a:pPr>
            <a:endParaRPr lang="en-US" altLang="ko-KR" sz="1600" dirty="0"/>
          </a:p>
          <a:p>
            <a:pPr indent="-144000"/>
            <a:r>
              <a:rPr lang="en-US" altLang="ko-KR" sz="1400" dirty="0"/>
              <a:t>Co-TDMA operation</a:t>
            </a:r>
          </a:p>
          <a:p>
            <a:pPr lvl="1" indent="-144000"/>
            <a:r>
              <a:rPr lang="en-US" altLang="ko-KR" sz="1200" dirty="0"/>
              <a:t>TXOP allocation phase :  </a:t>
            </a:r>
            <a:endParaRPr lang="en-US" altLang="ko-KR" dirty="0"/>
          </a:p>
          <a:p>
            <a:pPr marL="846892" lvl="2" indent="-144000"/>
            <a:r>
              <a:rPr lang="en-US" altLang="ko-KR" dirty="0"/>
              <a:t>The sharing AP may allocate a time portion within the obtained TXOP to the shared AP</a:t>
            </a:r>
          </a:p>
          <a:p>
            <a:pPr marL="1189783" lvl="3" indent="-144000"/>
            <a:r>
              <a:rPr lang="en-US" altLang="ko-KR" sz="1200" dirty="0"/>
              <a:t>MU-RTS TXS + CTS</a:t>
            </a:r>
            <a:endParaRPr lang="en-US" altLang="ko-KR" dirty="0"/>
          </a:p>
          <a:p>
            <a:pPr lvl="1" indent="-144000"/>
            <a:r>
              <a:rPr lang="en-US" altLang="ko-KR" sz="1200" dirty="0"/>
              <a:t>Frame exchange(s) of shared AP’s BSS after TXOP allocation phase :  </a:t>
            </a:r>
          </a:p>
          <a:p>
            <a:pPr marL="846892" lvl="2" indent="-144000"/>
            <a:r>
              <a:rPr lang="en-US" altLang="ko-KR" dirty="0"/>
              <a:t>The shared AP can start control frame exchanges with in-BSS devices </a:t>
            </a:r>
          </a:p>
          <a:p>
            <a:pPr marL="1189783" lvl="3" indent="-144000"/>
            <a:r>
              <a:rPr lang="en-US" altLang="ko-KR" sz="1200" dirty="0"/>
              <a:t>(MU-)RTS + CTS </a:t>
            </a:r>
          </a:p>
          <a:p>
            <a:pPr marL="846892" lvl="2" indent="-144000"/>
            <a:r>
              <a:rPr lang="en-US" altLang="ko-KR" dirty="0"/>
              <a:t>Or; it can exchange data PPDU/ACK during allocation duration</a:t>
            </a:r>
          </a:p>
          <a:p>
            <a:pPr marL="702892" lvl="2" indent="0">
              <a:buNone/>
            </a:pPr>
            <a:endParaRPr lang="en-US" altLang="ko-KR" dirty="0"/>
          </a:p>
          <a:p>
            <a:pPr indent="-144000"/>
            <a:r>
              <a:rPr lang="en-US" altLang="ko-KR" sz="1400" dirty="0"/>
              <a:t>NPCA operation </a:t>
            </a:r>
          </a:p>
          <a:p>
            <a:pPr lvl="1" indent="-144000"/>
            <a:r>
              <a:rPr lang="en-US" altLang="ko-KR" sz="1200" dirty="0"/>
              <a:t>The sharing AP and STA1-2 may overhear control frame exchanges of shared AP’s BSS </a:t>
            </a:r>
            <a:br>
              <a:rPr lang="en-US" altLang="ko-KR" sz="1200" dirty="0"/>
            </a:br>
            <a:r>
              <a:rPr lang="en-US" altLang="ko-KR" sz="1200" dirty="0"/>
              <a:t>after the TXOP allocation phase (i.e., (MU-)RTS/CTS between shared AP and STA2)</a:t>
            </a:r>
            <a:endParaRPr lang="en-US" altLang="ko-KR" dirty="0"/>
          </a:p>
          <a:p>
            <a:pPr lvl="1" indent="-144000"/>
            <a:r>
              <a:rPr lang="en-US" altLang="ko-KR" sz="1200" dirty="0"/>
              <a:t>If the sharing AP and STA1-2 have NPCA operation capability, and the control frame exchange </a:t>
            </a:r>
            <a:br>
              <a:rPr lang="en-US" altLang="ko-KR" sz="1200" dirty="0"/>
            </a:br>
            <a:r>
              <a:rPr lang="en-US" altLang="ko-KR" sz="1200" dirty="0"/>
              <a:t>satisfies conditions that may trigger NPCA, they can perform channel switching</a:t>
            </a:r>
          </a:p>
          <a:p>
            <a:pPr lvl="2" indent="-144000"/>
            <a:r>
              <a:rPr lang="en-US" altLang="ko-KR" dirty="0"/>
              <a:t>We assume the shared AP’s BSS frame exchange as an inter-BSS PPDU</a:t>
            </a:r>
          </a:p>
          <a:p>
            <a:pPr lvl="2" indent="-144000"/>
            <a:endParaRPr lang="en-US" altLang="ko-KR" sz="1200" dirty="0"/>
          </a:p>
          <a:p>
            <a:pPr indent="-144000"/>
            <a:r>
              <a:rPr lang="en-US" altLang="ko-KR" sz="1400" dirty="0"/>
              <a:t>Co-TDMA with NPCA operation</a:t>
            </a:r>
          </a:p>
          <a:p>
            <a:pPr lvl="1" indent="-144000"/>
            <a:r>
              <a:rPr lang="en-US" altLang="ko-KR" sz="1200" dirty="0"/>
              <a:t>Shared AP’s BSS</a:t>
            </a:r>
          </a:p>
          <a:p>
            <a:pPr marL="846892" lvl="2" indent="-144000"/>
            <a:r>
              <a:rPr lang="en-US" altLang="ko-KR" dirty="0"/>
              <a:t>The shared AP can use allocated TXOP as indicated in allocation duration field in MU-RTS TXS </a:t>
            </a:r>
            <a:endParaRPr lang="en-US" altLang="ko-KR" sz="1400" dirty="0"/>
          </a:p>
          <a:p>
            <a:pPr lvl="1" indent="-144000"/>
            <a:r>
              <a:rPr lang="en-US" altLang="ko-KR" sz="1200" dirty="0"/>
              <a:t>NPCA STAs(e.g., sharing AP/STA1-2)</a:t>
            </a:r>
          </a:p>
          <a:p>
            <a:pPr marL="846892" lvl="2" indent="-144000"/>
            <a:r>
              <a:rPr lang="en-US" altLang="ko-KR" sz="1200" dirty="0"/>
              <a:t>NPCA can be performed during the TXOP duration determined by shared AP's control frame exchange (i.e., if it is larger than the NPCA minimum </a:t>
            </a:r>
            <a:r>
              <a:rPr lang="en-US" altLang="ko-KR" dirty="0"/>
              <a:t>duration threshold)</a:t>
            </a:r>
            <a:endParaRPr lang="en-US" altLang="ko-KR" sz="1400" dirty="0"/>
          </a:p>
          <a:p>
            <a:pPr marL="598932" lvl="1" indent="0">
              <a:buNone/>
            </a:pPr>
            <a:endParaRPr lang="en-US" altLang="ko-KR" dirty="0"/>
          </a:p>
          <a:p>
            <a:pPr marL="846892" lvl="2" indent="-144000"/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lvl="1" indent="-144000"/>
            <a:endParaRPr lang="en-US" altLang="ko-KR" sz="1600" dirty="0"/>
          </a:p>
        </p:txBody>
      </p: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034136ED-3624-AA74-27F2-F8C63AFAAFEA}"/>
              </a:ext>
            </a:extLst>
          </p:cNvPr>
          <p:cNvGrpSpPr/>
          <p:nvPr/>
        </p:nvGrpSpPr>
        <p:grpSpPr>
          <a:xfrm>
            <a:off x="6705600" y="1981200"/>
            <a:ext cx="5470957" cy="3730735"/>
            <a:chOff x="6705600" y="1981200"/>
            <a:chExt cx="5470957" cy="373073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E373EB7-4722-0B05-0F13-6490D999E337}"/>
                </a:ext>
              </a:extLst>
            </p:cNvPr>
            <p:cNvSpPr txBox="1"/>
            <p:nvPr/>
          </p:nvSpPr>
          <p:spPr>
            <a:xfrm>
              <a:off x="9915225" y="3295465"/>
              <a:ext cx="8862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Shared AP</a:t>
              </a:r>
            </a:p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(BSS 2)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687F5C5-D08D-DC21-03AB-66A9F8433244}"/>
                </a:ext>
              </a:extLst>
            </p:cNvPr>
            <p:cNvSpPr txBox="1"/>
            <p:nvPr/>
          </p:nvSpPr>
          <p:spPr>
            <a:xfrm>
              <a:off x="8119340" y="3327828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Sharing AP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14">
              <a:extLst>
                <a:ext uri="{FF2B5EF4-FFF2-40B4-BE49-F238E27FC236}">
                  <a16:creationId xmlns:a16="http://schemas.microsoft.com/office/drawing/2014/main" id="{E559B46F-83DD-EAE6-83E3-CB8DCF48B3AD}"/>
                </a:ext>
              </a:extLst>
            </p:cNvPr>
            <p:cNvCxnSpPr/>
            <p:nvPr/>
          </p:nvCxnSpPr>
          <p:spPr bwMode="auto">
            <a:xfrm flipH="1">
              <a:off x="8857053" y="35645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15">
              <a:extLst>
                <a:ext uri="{FF2B5EF4-FFF2-40B4-BE49-F238E27FC236}">
                  <a16:creationId xmlns:a16="http://schemas.microsoft.com/office/drawing/2014/main" id="{70542BCC-F782-7CF6-487C-9E95CD3BA83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019165" y="3663546"/>
              <a:ext cx="282594" cy="7456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188F1A2-558C-5097-F689-3523E599C886}"/>
                </a:ext>
              </a:extLst>
            </p:cNvPr>
            <p:cNvSpPr txBox="1"/>
            <p:nvPr/>
          </p:nvSpPr>
          <p:spPr>
            <a:xfrm>
              <a:off x="9451075" y="4388075"/>
              <a:ext cx="8862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STA 2</a:t>
              </a:r>
            </a:p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(BSS 2)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43" name="Oval 7">
              <a:extLst>
                <a:ext uri="{FF2B5EF4-FFF2-40B4-BE49-F238E27FC236}">
                  <a16:creationId xmlns:a16="http://schemas.microsoft.com/office/drawing/2014/main" id="{91A3FAAC-EF3D-4D11-55F1-0239B3FDFA4C}"/>
                </a:ext>
              </a:extLst>
            </p:cNvPr>
            <p:cNvSpPr/>
            <p:nvPr/>
          </p:nvSpPr>
          <p:spPr bwMode="auto">
            <a:xfrm>
              <a:off x="6783205" y="1981200"/>
              <a:ext cx="3860908" cy="319083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Oval 23">
              <a:extLst>
                <a:ext uri="{FF2B5EF4-FFF2-40B4-BE49-F238E27FC236}">
                  <a16:creationId xmlns:a16="http://schemas.microsoft.com/office/drawing/2014/main" id="{3DD65EB8-99B4-ABA7-B9C1-C23F6C1D0534}"/>
                </a:ext>
              </a:extLst>
            </p:cNvPr>
            <p:cNvSpPr/>
            <p:nvPr/>
          </p:nvSpPr>
          <p:spPr bwMode="auto">
            <a:xfrm>
              <a:off x="8178692" y="1981876"/>
              <a:ext cx="3938513" cy="3190833"/>
            </a:xfrm>
            <a:prstGeom prst="ellipse">
              <a:avLst/>
            </a:prstGeom>
            <a:noFill/>
            <a:ln w="9525" cap="flat" cmpd="sng" algn="ctr">
              <a:solidFill>
                <a:srgbClr val="0432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F412320-0A22-F1DF-DC3F-008965201C23}"/>
                </a:ext>
              </a:extLst>
            </p:cNvPr>
            <p:cNvSpPr txBox="1"/>
            <p:nvPr/>
          </p:nvSpPr>
          <p:spPr>
            <a:xfrm>
              <a:off x="9078191" y="3252578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MU-RTS TXS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0CC217E-46E1-D62E-F670-1BCBCA7FFB78}"/>
                </a:ext>
              </a:extLst>
            </p:cNvPr>
            <p:cNvSpPr txBox="1"/>
            <p:nvPr/>
          </p:nvSpPr>
          <p:spPr>
            <a:xfrm>
              <a:off x="9044286" y="3515602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CTS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30">
              <a:extLst>
                <a:ext uri="{FF2B5EF4-FFF2-40B4-BE49-F238E27FC236}">
                  <a16:creationId xmlns:a16="http://schemas.microsoft.com/office/drawing/2014/main" id="{2B05E484-45D6-C526-D9AB-B34622413A4D}"/>
                </a:ext>
              </a:extLst>
            </p:cNvPr>
            <p:cNvCxnSpPr/>
            <p:nvPr/>
          </p:nvCxnSpPr>
          <p:spPr bwMode="auto">
            <a:xfrm>
              <a:off x="8876524" y="34883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FB1305D-FC11-19C5-F793-C722B468EC5D}"/>
                </a:ext>
              </a:extLst>
            </p:cNvPr>
            <p:cNvSpPr txBox="1"/>
            <p:nvPr/>
          </p:nvSpPr>
          <p:spPr>
            <a:xfrm>
              <a:off x="10462112" y="4134159"/>
              <a:ext cx="147981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Frame exchange(s) </a:t>
              </a:r>
              <a:br>
                <a:rPr lang="en-US" altLang="ko-KR" sz="900" i="1" dirty="0">
                  <a:solidFill>
                    <a:schemeClr val="tx1"/>
                  </a:solidFill>
                </a:rPr>
              </a:br>
              <a:r>
                <a:rPr lang="en-US" altLang="ko-KR" sz="900" i="1" dirty="0">
                  <a:solidFill>
                    <a:schemeClr val="tx1"/>
                  </a:solidFill>
                </a:rPr>
                <a:t>within</a:t>
              </a:r>
              <a:br>
                <a:rPr lang="en-US" altLang="ko-KR" sz="900" i="1" dirty="0">
                  <a:solidFill>
                    <a:schemeClr val="tx1"/>
                  </a:solidFill>
                </a:rPr>
              </a:br>
              <a:r>
                <a:rPr lang="en-US" altLang="ko-KR" sz="900" i="1" dirty="0">
                  <a:solidFill>
                    <a:schemeClr val="tx1"/>
                  </a:solidFill>
                </a:rPr>
                <a:t>shared AP’s BSS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FBD858C-371F-2595-E602-E6B8F38102B9}"/>
                </a:ext>
              </a:extLst>
            </p:cNvPr>
            <p:cNvSpPr txBox="1"/>
            <p:nvPr/>
          </p:nvSpPr>
          <p:spPr>
            <a:xfrm>
              <a:off x="8853062" y="2838385"/>
              <a:ext cx="12687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TXOP allocation phase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50" name="Right Brace 33">
              <a:extLst>
                <a:ext uri="{FF2B5EF4-FFF2-40B4-BE49-F238E27FC236}">
                  <a16:creationId xmlns:a16="http://schemas.microsoft.com/office/drawing/2014/main" id="{0B63F15C-3188-477A-25F1-33334B1749F6}"/>
                </a:ext>
              </a:extLst>
            </p:cNvPr>
            <p:cNvSpPr/>
            <p:nvPr/>
          </p:nvSpPr>
          <p:spPr bwMode="auto">
            <a:xfrm rot="16200000" flipV="1">
              <a:off x="9357355" y="2452128"/>
              <a:ext cx="223142" cy="1383923"/>
            </a:xfrm>
            <a:prstGeom prst="rightBrace">
              <a:avLst>
                <a:gd name="adj1" fmla="val 65599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45C0ED2-6892-7F2A-F792-80FA733CE2F4}"/>
                </a:ext>
              </a:extLst>
            </p:cNvPr>
            <p:cNvSpPr txBox="1"/>
            <p:nvPr/>
          </p:nvSpPr>
          <p:spPr>
            <a:xfrm>
              <a:off x="6705600" y="2088318"/>
              <a:ext cx="7829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Coverage of </a:t>
              </a:r>
              <a:r>
                <a:rPr lang="en-US" altLang="ko-KR" sz="900" dirty="0"/>
                <a:t>sharing AP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B8F13FE-02B9-2F5E-13ED-E17398BA0EFC}"/>
                </a:ext>
              </a:extLst>
            </p:cNvPr>
            <p:cNvSpPr txBox="1"/>
            <p:nvPr/>
          </p:nvSpPr>
          <p:spPr>
            <a:xfrm>
              <a:off x="11427691" y="2172795"/>
              <a:ext cx="748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432FF"/>
                  </a:solidFill>
                </a:rPr>
                <a:t>Coverage of shared AP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D52C471-8577-F7FD-8453-7E275B269C85}"/>
                </a:ext>
              </a:extLst>
            </p:cNvPr>
            <p:cNvSpPr txBox="1"/>
            <p:nvPr/>
          </p:nvSpPr>
          <p:spPr>
            <a:xfrm>
              <a:off x="10132406" y="3982645"/>
              <a:ext cx="414033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000FF"/>
                  </a:solidFill>
                </a:rPr>
                <a:t>CTS</a:t>
              </a:r>
              <a:endParaRPr lang="ko-KR" altLang="en-US" sz="900" dirty="0">
                <a:solidFill>
                  <a:srgbClr val="0000FF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6FE9B00-DE38-0B12-0519-2E9BFCD70409}"/>
                </a:ext>
              </a:extLst>
            </p:cNvPr>
            <p:cNvSpPr txBox="1"/>
            <p:nvPr/>
          </p:nvSpPr>
          <p:spPr>
            <a:xfrm>
              <a:off x="9530628" y="3889596"/>
              <a:ext cx="70622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C00000"/>
                  </a:solidFill>
                </a:rPr>
                <a:t>(MU-)RTS </a:t>
              </a:r>
              <a:endParaRPr lang="ko-KR" altLang="en-US" sz="900" dirty="0">
                <a:solidFill>
                  <a:srgbClr val="C00000"/>
                </a:solidFill>
              </a:endParaRPr>
            </a:p>
          </p:txBody>
        </p:sp>
        <p:sp>
          <p:nvSpPr>
            <p:cNvPr id="56" name="Right Brace 33">
              <a:extLst>
                <a:ext uri="{FF2B5EF4-FFF2-40B4-BE49-F238E27FC236}">
                  <a16:creationId xmlns:a16="http://schemas.microsoft.com/office/drawing/2014/main" id="{BF13A479-BB5F-9BD2-B461-9D4CB1BEB05A}"/>
                </a:ext>
              </a:extLst>
            </p:cNvPr>
            <p:cNvSpPr/>
            <p:nvPr/>
          </p:nvSpPr>
          <p:spPr bwMode="auto">
            <a:xfrm rot="1418910" flipV="1">
              <a:off x="10390871" y="3719026"/>
              <a:ext cx="295710" cy="1000184"/>
            </a:xfrm>
            <a:prstGeom prst="rightBrace">
              <a:avLst>
                <a:gd name="adj1" fmla="val 65599"/>
                <a:gd name="adj2" fmla="val 4947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7CD2036F-3250-0985-D16B-0DC9D9A76839}"/>
                </a:ext>
              </a:extLst>
            </p:cNvPr>
            <p:cNvSpPr txBox="1"/>
            <p:nvPr/>
          </p:nvSpPr>
          <p:spPr>
            <a:xfrm>
              <a:off x="8106720" y="3888977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STA 1-2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Straight Arrow Connector 15">
              <a:extLst>
                <a:ext uri="{FF2B5EF4-FFF2-40B4-BE49-F238E27FC236}">
                  <a16:creationId xmlns:a16="http://schemas.microsoft.com/office/drawing/2014/main" id="{C76AF844-7319-D8F3-4881-69D074BC693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622253" y="4273488"/>
              <a:ext cx="1030986" cy="3395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432FF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2" name="Straight Arrow Connector 15">
              <a:extLst>
                <a:ext uri="{FF2B5EF4-FFF2-40B4-BE49-F238E27FC236}">
                  <a16:creationId xmlns:a16="http://schemas.microsoft.com/office/drawing/2014/main" id="{5F3182B8-F8EE-F8ED-FDFA-0905CE5EED2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092151" y="3668984"/>
              <a:ext cx="294393" cy="7417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432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15">
              <a:extLst>
                <a:ext uri="{FF2B5EF4-FFF2-40B4-BE49-F238E27FC236}">
                  <a16:creationId xmlns:a16="http://schemas.microsoft.com/office/drawing/2014/main" id="{FAC63E18-1369-3CF6-04AB-BD2FBE35EA7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793062" y="3673966"/>
              <a:ext cx="847721" cy="9390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432FF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84" name="타원 83">
              <a:extLst>
                <a:ext uri="{FF2B5EF4-FFF2-40B4-BE49-F238E27FC236}">
                  <a16:creationId xmlns:a16="http://schemas.microsoft.com/office/drawing/2014/main" id="{6F6EE60A-4359-95A5-6362-AF66BBDB1A53}"/>
                </a:ext>
              </a:extLst>
            </p:cNvPr>
            <p:cNvSpPr/>
            <p:nvPr/>
          </p:nvSpPr>
          <p:spPr bwMode="auto">
            <a:xfrm>
              <a:off x="8190534" y="3184788"/>
              <a:ext cx="696600" cy="112774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22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직사각형 84">
              <a:extLst>
                <a:ext uri="{FF2B5EF4-FFF2-40B4-BE49-F238E27FC236}">
                  <a16:creationId xmlns:a16="http://schemas.microsoft.com/office/drawing/2014/main" id="{2CF48899-8BB0-15D4-9732-00F5CA4B0534}"/>
                </a:ext>
              </a:extLst>
            </p:cNvPr>
            <p:cNvSpPr/>
            <p:nvPr/>
          </p:nvSpPr>
          <p:spPr bwMode="auto">
            <a:xfrm>
              <a:off x="9361436" y="5374712"/>
              <a:ext cx="2565353" cy="3372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ko-KR" altLang="en-US" sz="900" dirty="0"/>
                <a:t>* </a:t>
              </a:r>
              <a:r>
                <a:rPr lang="en-US" altLang="ko-KR" sz="900" dirty="0"/>
                <a:t>Assumption : The (MU-RTS TXS/CTS) exchange between the sharing AP and shared AP did not overlap with the NPCA primary channel of the sharing AP’s BSS </a:t>
              </a:r>
              <a:br>
                <a:rPr lang="en-US" altLang="ko-KR" sz="900" dirty="0"/>
              </a:br>
              <a:endParaRPr lang="ko-KR" alt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6" name="Straight Arrow Connector 15">
              <a:extLst>
                <a:ext uri="{FF2B5EF4-FFF2-40B4-BE49-F238E27FC236}">
                  <a16:creationId xmlns:a16="http://schemas.microsoft.com/office/drawing/2014/main" id="{061F3B6D-F3DA-CCD6-16FB-593CC725FEA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75728" y="3662477"/>
              <a:ext cx="1221640" cy="1292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15">
              <a:extLst>
                <a:ext uri="{FF2B5EF4-FFF2-40B4-BE49-F238E27FC236}">
                  <a16:creationId xmlns:a16="http://schemas.microsoft.com/office/drawing/2014/main" id="{44B31ED9-EE4F-723B-4A8F-BAA4A2F9AB3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817612" y="3691517"/>
              <a:ext cx="1319521" cy="57668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3112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55714-B92E-30F8-393D-8F106188D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0E7EA6-96A8-21B7-3826-224225AF6B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487081-3CB1-A4D9-359C-23DF8853C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4EDDB5-BD0A-20F3-41DF-3C3A5068B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945D5B1-2B7C-64D1-8892-ADDC311CC482}"/>
              </a:ext>
            </a:extLst>
          </p:cNvPr>
          <p:cNvSpPr txBox="1">
            <a:spLocks/>
          </p:cNvSpPr>
          <p:nvPr/>
        </p:nvSpPr>
        <p:spPr bwMode="auto">
          <a:xfrm>
            <a:off x="303394" y="1558603"/>
            <a:ext cx="10895697" cy="476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lvl="1" indent="0">
              <a:buNone/>
            </a:pPr>
            <a:endParaRPr lang="en-US" altLang="ko-KR" sz="1600" dirty="0"/>
          </a:p>
          <a:p>
            <a:pPr indent="-144000"/>
            <a:r>
              <a:rPr lang="en-US" altLang="ko-KR" sz="1400" dirty="0"/>
              <a:t>Co-TDMA operation</a:t>
            </a:r>
          </a:p>
          <a:p>
            <a:pPr lvl="1" indent="-144000"/>
            <a:r>
              <a:rPr lang="en-US" altLang="ko-KR" sz="1200" dirty="0"/>
              <a:t>TXOP allocation phase :  </a:t>
            </a:r>
            <a:endParaRPr lang="en-US" altLang="ko-KR" dirty="0"/>
          </a:p>
          <a:p>
            <a:pPr marL="846892" lvl="2" indent="-144000"/>
            <a:r>
              <a:rPr lang="en-US" altLang="ko-KR" dirty="0"/>
              <a:t>The sharing and shared AP exchange MU-RTS TXS/CTS for Co-TDMA</a:t>
            </a:r>
          </a:p>
          <a:p>
            <a:pPr marL="702892" lvl="2" indent="0">
              <a:buNone/>
            </a:pPr>
            <a:endParaRPr lang="en-US" altLang="ko-KR" dirty="0"/>
          </a:p>
          <a:p>
            <a:pPr indent="-144000"/>
            <a:r>
              <a:rPr lang="en-US" altLang="ko-KR" sz="1400" dirty="0"/>
              <a:t>NPCA operation </a:t>
            </a:r>
          </a:p>
          <a:p>
            <a:pPr lvl="1" indent="-144000"/>
            <a:r>
              <a:rPr lang="en-US" altLang="ko-KR" sz="1200" dirty="0"/>
              <a:t>After the TXOP allocation phase, OBSS STAs exchange control frame </a:t>
            </a:r>
            <a:br>
              <a:rPr lang="en-US" altLang="ko-KR" sz="1200" dirty="0"/>
            </a:br>
            <a:r>
              <a:rPr lang="en-US" altLang="ko-KR" sz="1200" dirty="0"/>
              <a:t>(i.e., (MU-)RTS/CTS between OBSS AP and OBSS STA)</a:t>
            </a:r>
          </a:p>
          <a:p>
            <a:pPr marL="846892" lvl="2" indent="-144000"/>
            <a:r>
              <a:rPr lang="en-US" altLang="ko-KR" dirty="0"/>
              <a:t>The sharing AP and STA1-2 can overhear these frame exchange</a:t>
            </a:r>
          </a:p>
          <a:p>
            <a:pPr lvl="1" indent="-144000"/>
            <a:r>
              <a:rPr lang="en-US" altLang="ko-KR" sz="1200" dirty="0"/>
              <a:t>If the sharing AP and STA1-2 have NPCA operation capability, </a:t>
            </a:r>
            <a:br>
              <a:rPr lang="en-US" altLang="ko-KR" sz="1200" dirty="0"/>
            </a:br>
            <a:r>
              <a:rPr lang="en-US" altLang="ko-KR" sz="1200" dirty="0"/>
              <a:t>and the control frame exchange satisfies the conditions that may trigger NPCA, </a:t>
            </a:r>
            <a:br>
              <a:rPr lang="en-US" altLang="ko-KR" sz="1200" dirty="0"/>
            </a:br>
            <a:r>
              <a:rPr lang="en-US" altLang="ko-KR" sz="1200" dirty="0"/>
              <a:t>they can perform channel switching</a:t>
            </a:r>
          </a:p>
          <a:p>
            <a:pPr marL="598932" lvl="1" indent="0">
              <a:buNone/>
            </a:pPr>
            <a:endParaRPr lang="en-US" altLang="ko-KR" sz="1200" dirty="0"/>
          </a:p>
          <a:p>
            <a:pPr indent="-144000"/>
            <a:r>
              <a:rPr lang="en-US" altLang="ko-KR" sz="1400" dirty="0"/>
              <a:t>Co-TDMA with NPCA operation</a:t>
            </a:r>
          </a:p>
          <a:p>
            <a:pPr lvl="1" indent="-144000"/>
            <a:r>
              <a:rPr lang="en-US" altLang="ko-KR" sz="1200" dirty="0"/>
              <a:t>Shared AP’s BSS</a:t>
            </a:r>
          </a:p>
          <a:p>
            <a:pPr marL="846892" lvl="2" indent="-144000"/>
            <a:r>
              <a:rPr lang="en-US" altLang="ko-KR" dirty="0"/>
              <a:t>The shared AP can use allocated TXOP as indicated in allocation duration field in MU-RTS TXS </a:t>
            </a:r>
            <a:endParaRPr lang="en-US" altLang="ko-KR" sz="1400" dirty="0"/>
          </a:p>
          <a:p>
            <a:pPr lvl="1" indent="-144000"/>
            <a:r>
              <a:rPr lang="en-US" altLang="ko-KR" sz="1200" dirty="0"/>
              <a:t>NPCA STAs(e.g., sharing AP/STA1-2)</a:t>
            </a:r>
            <a:endParaRPr lang="en-US" altLang="ko-KR" dirty="0"/>
          </a:p>
          <a:p>
            <a:pPr marL="846892" lvl="2" indent="-144000"/>
            <a:r>
              <a:rPr lang="en-US" altLang="ko-KR" sz="1200" dirty="0"/>
              <a:t>NPCA can be performed during the TXOP duration determined by OBSS control frame exchange</a:t>
            </a:r>
            <a:br>
              <a:rPr lang="en-US" altLang="ko-KR" sz="1200" dirty="0"/>
            </a:br>
            <a:r>
              <a:rPr lang="en-US" altLang="ko-KR" sz="1200" dirty="0"/>
              <a:t>(i.e., if it is larger than the NPCA minimum </a:t>
            </a:r>
            <a:r>
              <a:rPr lang="en-US" altLang="ko-KR" dirty="0"/>
              <a:t>duration threshold)</a:t>
            </a:r>
            <a:endParaRPr lang="en-US" altLang="ko-KR" sz="1400" dirty="0"/>
          </a:p>
          <a:p>
            <a:pPr marL="846892" lvl="2" indent="-144000"/>
            <a:endParaRPr lang="en-US" altLang="ko-KR" sz="1400" dirty="0"/>
          </a:p>
          <a:p>
            <a:pPr marL="598932" lvl="1" indent="0">
              <a:buNone/>
            </a:pPr>
            <a:endParaRPr lang="en-US" altLang="ko-KR" dirty="0"/>
          </a:p>
          <a:p>
            <a:pPr marL="846892" lvl="2" indent="-144000"/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lvl="1" indent="-144000"/>
            <a:endParaRPr lang="en-US" altLang="ko-KR" sz="1600" dirty="0"/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0439D7F8-9C47-0A98-5562-3D5F6E034495}"/>
              </a:ext>
            </a:extLst>
          </p:cNvPr>
          <p:cNvGrpSpPr/>
          <p:nvPr/>
        </p:nvGrpSpPr>
        <p:grpSpPr>
          <a:xfrm>
            <a:off x="5866063" y="1981200"/>
            <a:ext cx="6181263" cy="3191509"/>
            <a:chOff x="5486400" y="1981200"/>
            <a:chExt cx="6799389" cy="319150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5DB6864-44D8-966B-087A-B1696219EBC9}"/>
                </a:ext>
              </a:extLst>
            </p:cNvPr>
            <p:cNvSpPr txBox="1"/>
            <p:nvPr/>
          </p:nvSpPr>
          <p:spPr>
            <a:xfrm>
              <a:off x="9901265" y="3295465"/>
              <a:ext cx="8862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Shared AP</a:t>
              </a:r>
            </a:p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(BSS 2)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1B2A7D2-9A5B-ECC3-97C1-90F0CA46A347}"/>
                </a:ext>
              </a:extLst>
            </p:cNvPr>
            <p:cNvSpPr txBox="1"/>
            <p:nvPr/>
          </p:nvSpPr>
          <p:spPr>
            <a:xfrm>
              <a:off x="8105380" y="3327828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Sharing AP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14">
              <a:extLst>
                <a:ext uri="{FF2B5EF4-FFF2-40B4-BE49-F238E27FC236}">
                  <a16:creationId xmlns:a16="http://schemas.microsoft.com/office/drawing/2014/main" id="{3EA8D6C7-0B2A-07D6-46BC-2EBDA739098F}"/>
                </a:ext>
              </a:extLst>
            </p:cNvPr>
            <p:cNvCxnSpPr/>
            <p:nvPr/>
          </p:nvCxnSpPr>
          <p:spPr bwMode="auto">
            <a:xfrm flipH="1">
              <a:off x="8843093" y="35645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15">
              <a:extLst>
                <a:ext uri="{FF2B5EF4-FFF2-40B4-BE49-F238E27FC236}">
                  <a16:creationId xmlns:a16="http://schemas.microsoft.com/office/drawing/2014/main" id="{6653E518-B4A3-06F9-436D-D6ABD3432EC2}"/>
                </a:ext>
              </a:extLst>
            </p:cNvPr>
            <p:cNvCxnSpPr>
              <a:cxnSpLocks/>
              <a:stCxn id="42" idx="2"/>
            </p:cNvCxnSpPr>
            <p:nvPr/>
          </p:nvCxnSpPr>
          <p:spPr bwMode="auto">
            <a:xfrm flipH="1">
              <a:off x="7356024" y="3278832"/>
              <a:ext cx="21442" cy="8428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" name="Oval 7">
              <a:extLst>
                <a:ext uri="{FF2B5EF4-FFF2-40B4-BE49-F238E27FC236}">
                  <a16:creationId xmlns:a16="http://schemas.microsoft.com/office/drawing/2014/main" id="{FDA1C347-A557-60DE-9E54-473130DF9BB2}"/>
                </a:ext>
              </a:extLst>
            </p:cNvPr>
            <p:cNvSpPr/>
            <p:nvPr/>
          </p:nvSpPr>
          <p:spPr bwMode="auto">
            <a:xfrm>
              <a:off x="6769245" y="1981200"/>
              <a:ext cx="3860908" cy="319083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Oval 23">
              <a:extLst>
                <a:ext uri="{FF2B5EF4-FFF2-40B4-BE49-F238E27FC236}">
                  <a16:creationId xmlns:a16="http://schemas.microsoft.com/office/drawing/2014/main" id="{74BA3A33-0C6C-4F02-3D50-0712FFACE26B}"/>
                </a:ext>
              </a:extLst>
            </p:cNvPr>
            <p:cNvSpPr/>
            <p:nvPr/>
          </p:nvSpPr>
          <p:spPr bwMode="auto">
            <a:xfrm>
              <a:off x="8164732" y="1981876"/>
              <a:ext cx="3938513" cy="3190833"/>
            </a:xfrm>
            <a:prstGeom prst="ellipse">
              <a:avLst/>
            </a:prstGeom>
            <a:noFill/>
            <a:ln w="9525" cap="flat" cmpd="sng" algn="ctr">
              <a:solidFill>
                <a:srgbClr val="0432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1040632-830C-C6FD-6C34-68F0FAECAE55}"/>
                </a:ext>
              </a:extLst>
            </p:cNvPr>
            <p:cNvSpPr txBox="1"/>
            <p:nvPr/>
          </p:nvSpPr>
          <p:spPr>
            <a:xfrm>
              <a:off x="9030327" y="3176329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MU-RTS TXS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8EA3EDE-DBF3-28F0-CA1C-0279F69B91AA}"/>
                </a:ext>
              </a:extLst>
            </p:cNvPr>
            <p:cNvSpPr txBox="1"/>
            <p:nvPr/>
          </p:nvSpPr>
          <p:spPr>
            <a:xfrm>
              <a:off x="9051097" y="3564569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CTS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93735847-A730-5DCC-B5B2-099FC61D5213}"/>
                </a:ext>
              </a:extLst>
            </p:cNvPr>
            <p:cNvCxnSpPr/>
            <p:nvPr/>
          </p:nvCxnSpPr>
          <p:spPr bwMode="auto">
            <a:xfrm>
              <a:off x="8862564" y="34883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C8566AB-9E01-F189-D3AD-3AE6EDBE6F34}"/>
                </a:ext>
              </a:extLst>
            </p:cNvPr>
            <p:cNvSpPr txBox="1"/>
            <p:nvPr/>
          </p:nvSpPr>
          <p:spPr>
            <a:xfrm>
              <a:off x="8805749" y="2752753"/>
              <a:ext cx="12687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TXOP allocation phase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33" name="Right Brace 33">
              <a:extLst>
                <a:ext uri="{FF2B5EF4-FFF2-40B4-BE49-F238E27FC236}">
                  <a16:creationId xmlns:a16="http://schemas.microsoft.com/office/drawing/2014/main" id="{BC78B4AF-70D4-3E5C-0DEF-60FB89D0AA04}"/>
                </a:ext>
              </a:extLst>
            </p:cNvPr>
            <p:cNvSpPr/>
            <p:nvPr/>
          </p:nvSpPr>
          <p:spPr bwMode="auto">
            <a:xfrm rot="16200000" flipV="1">
              <a:off x="9343395" y="2452128"/>
              <a:ext cx="223142" cy="1383923"/>
            </a:xfrm>
            <a:prstGeom prst="rightBrace">
              <a:avLst>
                <a:gd name="adj1" fmla="val 65599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2041B86-9DB9-3944-AA0C-8C3F09622050}"/>
                </a:ext>
              </a:extLst>
            </p:cNvPr>
            <p:cNvSpPr txBox="1"/>
            <p:nvPr/>
          </p:nvSpPr>
          <p:spPr>
            <a:xfrm>
              <a:off x="6493711" y="2088318"/>
              <a:ext cx="9808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Coverage of </a:t>
              </a:r>
              <a:r>
                <a:rPr lang="en-US" altLang="ko-KR" sz="900" dirty="0"/>
                <a:t>sharing AP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04F9764-15E9-CAD1-B201-2F234C9E9404}"/>
                </a:ext>
              </a:extLst>
            </p:cNvPr>
            <p:cNvSpPr txBox="1"/>
            <p:nvPr/>
          </p:nvSpPr>
          <p:spPr>
            <a:xfrm>
              <a:off x="11413731" y="2172795"/>
              <a:ext cx="872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432FF"/>
                  </a:solidFill>
                </a:rPr>
                <a:t>Coverage of shared AP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6DD1B62-F310-FFBE-5EBF-F3B85513435C}"/>
                </a:ext>
              </a:extLst>
            </p:cNvPr>
            <p:cNvSpPr txBox="1"/>
            <p:nvPr/>
          </p:nvSpPr>
          <p:spPr>
            <a:xfrm>
              <a:off x="7381153" y="3572261"/>
              <a:ext cx="463559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highlight>
                    <a:srgbClr val="FFFF00"/>
                  </a:highlight>
                </a:rPr>
                <a:t>CTS</a:t>
              </a:r>
              <a:endParaRPr lang="ko-KR" altLang="en-US" sz="900" dirty="0">
                <a:highlight>
                  <a:srgbClr val="FFFF00"/>
                </a:highlight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0AF9A82-4ECD-EEB4-69AF-14E07721C630}"/>
                </a:ext>
              </a:extLst>
            </p:cNvPr>
            <p:cNvSpPr txBox="1"/>
            <p:nvPr/>
          </p:nvSpPr>
          <p:spPr>
            <a:xfrm>
              <a:off x="6689920" y="3402635"/>
              <a:ext cx="84533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highlight>
                    <a:srgbClr val="FFFF00"/>
                  </a:highlight>
                </a:rPr>
                <a:t>(MU-)RTS </a:t>
              </a:r>
              <a:endParaRPr lang="ko-KR" altLang="en-US" sz="900" dirty="0">
                <a:highlight>
                  <a:srgbClr val="FFFF00"/>
                </a:highlight>
              </a:endParaRPr>
            </a:p>
          </p:txBody>
        </p:sp>
        <p:sp>
          <p:nvSpPr>
            <p:cNvPr id="38" name="Right Brace 33">
              <a:extLst>
                <a:ext uri="{FF2B5EF4-FFF2-40B4-BE49-F238E27FC236}">
                  <a16:creationId xmlns:a16="http://schemas.microsoft.com/office/drawing/2014/main" id="{2FB873D8-1CFF-CBC5-3AB4-30DACF8EC9E5}"/>
                </a:ext>
              </a:extLst>
            </p:cNvPr>
            <p:cNvSpPr/>
            <p:nvPr/>
          </p:nvSpPr>
          <p:spPr bwMode="auto">
            <a:xfrm rot="10800000" flipV="1">
              <a:off x="6639403" y="3192189"/>
              <a:ext cx="295710" cy="1000184"/>
            </a:xfrm>
            <a:prstGeom prst="rightBrace">
              <a:avLst>
                <a:gd name="adj1" fmla="val 65599"/>
                <a:gd name="adj2" fmla="val 4947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CC10EB-540B-958E-0E46-3F22BD1CA269}"/>
                </a:ext>
              </a:extLst>
            </p:cNvPr>
            <p:cNvSpPr txBox="1"/>
            <p:nvPr/>
          </p:nvSpPr>
          <p:spPr>
            <a:xfrm>
              <a:off x="8092760" y="3888977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STA 1-2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15">
              <a:extLst>
                <a:ext uri="{FF2B5EF4-FFF2-40B4-BE49-F238E27FC236}">
                  <a16:creationId xmlns:a16="http://schemas.microsoft.com/office/drawing/2014/main" id="{B457271D-EF1A-5BD6-CE6F-779FCCFF8B7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423125" y="3276063"/>
              <a:ext cx="32124" cy="84925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1" name="타원 40">
              <a:extLst>
                <a:ext uri="{FF2B5EF4-FFF2-40B4-BE49-F238E27FC236}">
                  <a16:creationId xmlns:a16="http://schemas.microsoft.com/office/drawing/2014/main" id="{629BE88D-0783-08E2-D48E-DBBCC88817F7}"/>
                </a:ext>
              </a:extLst>
            </p:cNvPr>
            <p:cNvSpPr/>
            <p:nvPr/>
          </p:nvSpPr>
          <p:spPr bwMode="auto">
            <a:xfrm>
              <a:off x="8157833" y="3156477"/>
              <a:ext cx="696600" cy="1127741"/>
            </a:xfrm>
            <a:prstGeom prst="ellipse">
              <a:avLst/>
            </a:prstGeom>
            <a:solidFill>
              <a:srgbClr val="FFFF00">
                <a:alpha val="22000"/>
              </a:srgb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F3CC750-9D46-1268-D4C7-0BC667EDD2BB}"/>
                </a:ext>
              </a:extLst>
            </p:cNvPr>
            <p:cNvSpPr txBox="1"/>
            <p:nvPr/>
          </p:nvSpPr>
          <p:spPr>
            <a:xfrm>
              <a:off x="6934323" y="3048000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/>
                <a:t>OBSS</a:t>
              </a:r>
              <a:r>
                <a:rPr lang="ko-KR" altLang="en-US" sz="900" b="1" dirty="0"/>
                <a:t> </a:t>
              </a:r>
              <a:r>
                <a:rPr lang="en-US" altLang="ko-KR" sz="900" b="1" dirty="0"/>
                <a:t>AP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F6E2DB6-9919-59ED-CA02-B86FEC32BE74}"/>
                </a:ext>
              </a:extLst>
            </p:cNvPr>
            <p:cNvSpPr txBox="1"/>
            <p:nvPr/>
          </p:nvSpPr>
          <p:spPr>
            <a:xfrm>
              <a:off x="7031461" y="4094352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/>
                <a:t>OBSS</a:t>
              </a:r>
              <a:r>
                <a:rPr lang="ko-KR" altLang="en-US" sz="900" b="1" dirty="0"/>
                <a:t> </a:t>
              </a:r>
              <a:r>
                <a:rPr lang="en-US" altLang="ko-KR" sz="900" b="1" dirty="0"/>
                <a:t>STA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Arrow Connector 15">
              <a:extLst>
                <a:ext uri="{FF2B5EF4-FFF2-40B4-BE49-F238E27FC236}">
                  <a16:creationId xmlns:a16="http://schemas.microsoft.com/office/drawing/2014/main" id="{7A3A91EF-7692-3E4D-15B5-A001416B4432}"/>
                </a:ext>
              </a:extLst>
            </p:cNvPr>
            <p:cNvCxnSpPr>
              <a:cxnSpLocks/>
              <a:stCxn id="43" idx="0"/>
              <a:endCxn id="41" idx="2"/>
            </p:cNvCxnSpPr>
            <p:nvPr/>
          </p:nvCxnSpPr>
          <p:spPr bwMode="auto">
            <a:xfrm flipV="1">
              <a:off x="7474604" y="3720348"/>
              <a:ext cx="683229" cy="3740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15">
              <a:extLst>
                <a:ext uri="{FF2B5EF4-FFF2-40B4-BE49-F238E27FC236}">
                  <a16:creationId xmlns:a16="http://schemas.microsoft.com/office/drawing/2014/main" id="{8F4F074F-9B31-F5CE-AF97-1D59A4562E0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3034" y="3352803"/>
              <a:ext cx="614799" cy="27821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2C3E50C-E76F-9146-F5FB-783A5EC29E17}"/>
                </a:ext>
              </a:extLst>
            </p:cNvPr>
            <p:cNvSpPr txBox="1"/>
            <p:nvPr/>
          </p:nvSpPr>
          <p:spPr>
            <a:xfrm>
              <a:off x="5486400" y="3475166"/>
              <a:ext cx="1479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Frame exchange(s) </a:t>
              </a:r>
              <a:br>
                <a:rPr lang="en-US" altLang="ko-KR" sz="900" i="1" dirty="0">
                  <a:solidFill>
                    <a:schemeClr val="tx1"/>
                  </a:solidFill>
                </a:rPr>
              </a:br>
              <a:r>
                <a:rPr lang="en-US" altLang="ko-KR" sz="900" i="1" dirty="0">
                  <a:solidFill>
                    <a:schemeClr val="tx1"/>
                  </a:solidFill>
                </a:rPr>
                <a:t>of OBSS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6C231B94-1988-07CB-4BAB-BD3D0D414DB0}"/>
              </a:ext>
            </a:extLst>
          </p:cNvPr>
          <p:cNvSpPr/>
          <p:nvPr/>
        </p:nvSpPr>
        <p:spPr bwMode="auto">
          <a:xfrm>
            <a:off x="9481973" y="5419816"/>
            <a:ext cx="2565353" cy="337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900" dirty="0"/>
              <a:t>* </a:t>
            </a:r>
            <a:r>
              <a:rPr lang="en-US" altLang="ko-KR" sz="900" dirty="0"/>
              <a:t>Assumption : The (MU-)RTS/CTS) exchange of the OBSS did not overlap with the NPCA primary channel of the sharing AP’s BSS </a:t>
            </a:r>
            <a:br>
              <a:rPr lang="en-US" altLang="ko-KR" sz="900" dirty="0"/>
            </a:br>
            <a:endParaRPr lang="ko-KR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E9788E0F-2C22-5470-F70C-4E1D39ABE671}"/>
              </a:ext>
            </a:extLst>
          </p:cNvPr>
          <p:cNvSpPr txBox="1">
            <a:spLocks/>
          </p:cNvSpPr>
          <p:nvPr/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Interoperating scenario – Ⅱ</a:t>
            </a:r>
            <a:endParaRPr kumimoji="0" lang="ko-KR" altLang="en-US" kern="0" dirty="0"/>
          </a:p>
        </p:txBody>
      </p:sp>
    </p:spTree>
    <p:extLst>
      <p:ext uri="{BB962C8B-B14F-4D97-AF65-F5344CB8AC3E}">
        <p14:creationId xmlns:p14="http://schemas.microsoft.com/office/powerpoint/2010/main" val="407591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4E885-E291-E1EB-0AD4-B27EDD322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20647D-D0B2-AC33-22DF-34AC63B2A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64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94F493-74E0-E8F4-53F8-939A1EA07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4BB34D6-680D-5D3D-4664-1D7CD651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Problem definition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ED27042-6D27-06EA-9B37-88F431677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0FD119A-88FA-B808-8327-2E16F20D301A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In the previous slides, we defined the interoperating scenarios for Co-TDMA with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These interoperating scenarios can occur when a shared AP attempts to return the remainder of the shared TXOP time to the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While the shared AP is returning shared TXOP to the sharing AP (e.g., through TXOP return frame), the sharing AP can operate on the NPCA Primary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In this case, it may not identify intention of TXOP return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Moreover, if the sharing AP intends to share its TXOP with multiple shared AP(s), it is unable to do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Therefore, we need a rule to allow/prevent the interoperability between Co-TDMA and NPCA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91D2814-B039-B72E-2E0F-37729B6E0371}"/>
              </a:ext>
            </a:extLst>
          </p:cNvPr>
          <p:cNvSpPr/>
          <p:nvPr/>
        </p:nvSpPr>
        <p:spPr bwMode="auto">
          <a:xfrm>
            <a:off x="254187" y="537534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8A81CCF-2F68-E439-4F68-54D7D9855E54}"/>
              </a:ext>
            </a:extLst>
          </p:cNvPr>
          <p:cNvSpPr/>
          <p:nvPr/>
        </p:nvSpPr>
        <p:spPr bwMode="auto">
          <a:xfrm>
            <a:off x="277320" y="613734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F27F5885-F975-9FEA-1FDF-E19E03969DBC}"/>
              </a:ext>
            </a:extLst>
          </p:cNvPr>
          <p:cNvCxnSpPr>
            <a:cxnSpLocks/>
          </p:cNvCxnSpPr>
          <p:nvPr/>
        </p:nvCxnSpPr>
        <p:spPr>
          <a:xfrm>
            <a:off x="2000955" y="5129139"/>
            <a:ext cx="3892" cy="1424061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E692CBB7-5594-02E7-9C9B-DBA8C7B881EB}"/>
              </a:ext>
            </a:extLst>
          </p:cNvPr>
          <p:cNvCxnSpPr>
            <a:cxnSpLocks/>
          </p:cNvCxnSpPr>
          <p:nvPr/>
        </p:nvCxnSpPr>
        <p:spPr bwMode="auto">
          <a:xfrm flipV="1">
            <a:off x="1289002" y="5650603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168EAD5A-0BEE-6A63-3F85-0C9729AE9F50}"/>
              </a:ext>
            </a:extLst>
          </p:cNvPr>
          <p:cNvCxnSpPr>
            <a:cxnSpLocks/>
          </p:cNvCxnSpPr>
          <p:nvPr/>
        </p:nvCxnSpPr>
        <p:spPr bwMode="auto">
          <a:xfrm>
            <a:off x="1292106" y="6325748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AA9B519-727A-944F-8DC1-67F4FFD5BF55}"/>
              </a:ext>
            </a:extLst>
          </p:cNvPr>
          <p:cNvSpPr/>
          <p:nvPr/>
        </p:nvSpPr>
        <p:spPr bwMode="auto">
          <a:xfrm>
            <a:off x="2139451" y="5988681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87397D0C-EBA6-5768-7A82-EA157969A5A1}"/>
              </a:ext>
            </a:extLst>
          </p:cNvPr>
          <p:cNvCxnSpPr>
            <a:cxnSpLocks/>
          </p:cNvCxnSpPr>
          <p:nvPr/>
        </p:nvCxnSpPr>
        <p:spPr>
          <a:xfrm>
            <a:off x="5561920" y="4897288"/>
            <a:ext cx="15767" cy="1446657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0E0D0895-5F25-D62A-4AFC-D443BF994C03}"/>
              </a:ext>
            </a:extLst>
          </p:cNvPr>
          <p:cNvCxnSpPr>
            <a:cxnSpLocks/>
          </p:cNvCxnSpPr>
          <p:nvPr/>
        </p:nvCxnSpPr>
        <p:spPr bwMode="auto">
          <a:xfrm>
            <a:off x="1979671" y="4929639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F0F0AD2-ACE9-ACD1-876B-77E502097FB5}"/>
              </a:ext>
            </a:extLst>
          </p:cNvPr>
          <p:cNvSpPr/>
          <p:nvPr/>
        </p:nvSpPr>
        <p:spPr bwMode="auto">
          <a:xfrm>
            <a:off x="3384771" y="4762584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6B68F71B-ABE2-527D-8442-DA537BF09074}"/>
              </a:ext>
            </a:extLst>
          </p:cNvPr>
          <p:cNvSpPr/>
          <p:nvPr/>
        </p:nvSpPr>
        <p:spPr>
          <a:xfrm>
            <a:off x="3182570" y="5505299"/>
            <a:ext cx="2366767" cy="127031"/>
          </a:xfrm>
          <a:prstGeom prst="rect">
            <a:avLst/>
          </a:prstGeom>
          <a:solidFill>
            <a:schemeClr val="accent6">
              <a:lumMod val="20000"/>
              <a:lumOff val="80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(e.g., shared AP)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205CBEF6-4DBC-1B35-CF54-DBAA33FD69BC}"/>
              </a:ext>
            </a:extLst>
          </p:cNvPr>
          <p:cNvSpPr/>
          <p:nvPr/>
        </p:nvSpPr>
        <p:spPr bwMode="auto">
          <a:xfrm>
            <a:off x="2593830" y="5891999"/>
            <a:ext cx="2341832" cy="14755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BF05F30F-D7BB-57FC-1AEF-13DB723C079A}"/>
              </a:ext>
            </a:extLst>
          </p:cNvPr>
          <p:cNvSpPr/>
          <p:nvPr/>
        </p:nvSpPr>
        <p:spPr bwMode="auto">
          <a:xfrm>
            <a:off x="5130773" y="6005613"/>
            <a:ext cx="407352" cy="3382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B13055B3-5C7E-E784-13A8-417896684DAD}"/>
              </a:ext>
            </a:extLst>
          </p:cNvPr>
          <p:cNvCxnSpPr>
            <a:cxnSpLocks/>
          </p:cNvCxnSpPr>
          <p:nvPr/>
        </p:nvCxnSpPr>
        <p:spPr>
          <a:xfrm flipH="1" flipV="1">
            <a:off x="5326979" y="5668570"/>
            <a:ext cx="1882" cy="338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1E0B32B-5BE6-C7AC-CCC1-9927E64F861D}"/>
              </a:ext>
            </a:extLst>
          </p:cNvPr>
          <p:cNvSpPr/>
          <p:nvPr/>
        </p:nvSpPr>
        <p:spPr bwMode="auto">
          <a:xfrm>
            <a:off x="1491442" y="5309930"/>
            <a:ext cx="511243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416740D3-F4DE-5C3E-5B25-4EC1CFABDC26}"/>
              </a:ext>
            </a:extLst>
          </p:cNvPr>
          <p:cNvSpPr/>
          <p:nvPr/>
        </p:nvSpPr>
        <p:spPr>
          <a:xfrm>
            <a:off x="3126902" y="5146125"/>
            <a:ext cx="2438203" cy="346882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944FB881-8746-AEA5-7B92-F79C12C920DC}"/>
              </a:ext>
            </a:extLst>
          </p:cNvPr>
          <p:cNvGrpSpPr/>
          <p:nvPr/>
        </p:nvGrpSpPr>
        <p:grpSpPr>
          <a:xfrm>
            <a:off x="5156409" y="5644996"/>
            <a:ext cx="311670" cy="314229"/>
            <a:chOff x="643825" y="2260600"/>
            <a:chExt cx="246584" cy="246584"/>
          </a:xfrm>
        </p:grpSpPr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9FE218E5-8684-E3CC-3024-395DD420AB5D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4E42B27E-8F57-C09D-4158-5EE7CFB99329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31" name="연결선: 구부러짐 30">
            <a:extLst>
              <a:ext uri="{FF2B5EF4-FFF2-40B4-BE49-F238E27FC236}">
                <a16:creationId xmlns:a16="http://schemas.microsoft.com/office/drawing/2014/main" id="{B1E37399-3FE6-437C-8C74-032AA6231087}"/>
              </a:ext>
            </a:extLst>
          </p:cNvPr>
          <p:cNvCxnSpPr>
            <a:cxnSpLocks/>
          </p:cNvCxnSpPr>
          <p:nvPr/>
        </p:nvCxnSpPr>
        <p:spPr bwMode="auto">
          <a:xfrm flipV="1">
            <a:off x="3165935" y="5375343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연결선: 구부러짐 31">
            <a:extLst>
              <a:ext uri="{FF2B5EF4-FFF2-40B4-BE49-F238E27FC236}">
                <a16:creationId xmlns:a16="http://schemas.microsoft.com/office/drawing/2014/main" id="{94084BF8-407D-E935-6A5C-B9AD53622B48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5342174" y="5453129"/>
            <a:ext cx="205926" cy="1074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EE643402-950B-2737-4E7C-9BD85D1727AB}"/>
              </a:ext>
            </a:extLst>
          </p:cNvPr>
          <p:cNvSpPr/>
          <p:nvPr/>
        </p:nvSpPr>
        <p:spPr bwMode="auto">
          <a:xfrm>
            <a:off x="2618795" y="5184364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69BFA1C9-EC1B-4AEF-159E-1315D25D2BFC}"/>
              </a:ext>
            </a:extLst>
          </p:cNvPr>
          <p:cNvSpPr/>
          <p:nvPr/>
        </p:nvSpPr>
        <p:spPr bwMode="auto">
          <a:xfrm>
            <a:off x="5279009" y="5166445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back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BSS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6CEFE731-25F7-B9CD-3145-B2A2D658B3A9}"/>
              </a:ext>
            </a:extLst>
          </p:cNvPr>
          <p:cNvSpPr/>
          <p:nvPr/>
        </p:nvSpPr>
        <p:spPr bwMode="auto">
          <a:xfrm>
            <a:off x="2955853" y="6045115"/>
            <a:ext cx="314119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5636E11-DC85-0E8E-59C2-EDBB18E714DA}"/>
              </a:ext>
            </a:extLst>
          </p:cNvPr>
          <p:cNvSpPr/>
          <p:nvPr/>
        </p:nvSpPr>
        <p:spPr bwMode="auto">
          <a:xfrm>
            <a:off x="2594874" y="6045629"/>
            <a:ext cx="391293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(MU-) RTS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A6160E2A-2327-77D7-94FF-90025463FB03}"/>
              </a:ext>
            </a:extLst>
          </p:cNvPr>
          <p:cNvSpPr/>
          <p:nvPr/>
        </p:nvSpPr>
        <p:spPr bwMode="auto">
          <a:xfrm>
            <a:off x="3269080" y="6045629"/>
            <a:ext cx="1674336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(DATA + ACK) / </a:t>
            </a:r>
            <a:b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(TF + DATA +ACK)/..,/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15B1937F-0465-8567-D582-AE28F981E8E8}"/>
              </a:ext>
            </a:extLst>
          </p:cNvPr>
          <p:cNvSpPr/>
          <p:nvPr/>
        </p:nvSpPr>
        <p:spPr bwMode="auto">
          <a:xfrm>
            <a:off x="5992828" y="5381301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B4B3689C-192F-4616-52CC-400A6AF508B3}"/>
              </a:ext>
            </a:extLst>
          </p:cNvPr>
          <p:cNvSpPr/>
          <p:nvPr/>
        </p:nvSpPr>
        <p:spPr bwMode="auto">
          <a:xfrm>
            <a:off x="6015961" y="6136277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834BEC59-56D2-E38D-F6DA-B3F37AE02609}"/>
              </a:ext>
            </a:extLst>
          </p:cNvPr>
          <p:cNvCxnSpPr>
            <a:cxnSpLocks/>
          </p:cNvCxnSpPr>
          <p:nvPr/>
        </p:nvCxnSpPr>
        <p:spPr>
          <a:xfrm>
            <a:off x="7739596" y="5129139"/>
            <a:ext cx="3892" cy="1424061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FBB49BC8-0B40-68BA-03BE-23A0317B0AB8}"/>
              </a:ext>
            </a:extLst>
          </p:cNvPr>
          <p:cNvCxnSpPr>
            <a:cxnSpLocks/>
          </p:cNvCxnSpPr>
          <p:nvPr/>
        </p:nvCxnSpPr>
        <p:spPr bwMode="auto">
          <a:xfrm flipV="1">
            <a:off x="7027643" y="5650603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DEED7B91-7236-0FBE-81A2-618AABF957B4}"/>
              </a:ext>
            </a:extLst>
          </p:cNvPr>
          <p:cNvCxnSpPr>
            <a:cxnSpLocks/>
          </p:cNvCxnSpPr>
          <p:nvPr/>
        </p:nvCxnSpPr>
        <p:spPr bwMode="auto">
          <a:xfrm>
            <a:off x="7030747" y="6325748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7D619BF0-FAA1-C5A9-6141-F1811E230DDA}"/>
              </a:ext>
            </a:extLst>
          </p:cNvPr>
          <p:cNvSpPr/>
          <p:nvPr/>
        </p:nvSpPr>
        <p:spPr bwMode="auto">
          <a:xfrm>
            <a:off x="7878092" y="5988681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409A91F8-C8B5-7EF0-325C-0DDDE1AC6F6C}"/>
              </a:ext>
            </a:extLst>
          </p:cNvPr>
          <p:cNvCxnSpPr>
            <a:cxnSpLocks/>
          </p:cNvCxnSpPr>
          <p:nvPr/>
        </p:nvCxnSpPr>
        <p:spPr>
          <a:xfrm>
            <a:off x="11300561" y="4897288"/>
            <a:ext cx="15767" cy="1446657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2307B36E-438E-D6A3-9137-F6AD8F18B8ED}"/>
              </a:ext>
            </a:extLst>
          </p:cNvPr>
          <p:cNvCxnSpPr>
            <a:cxnSpLocks/>
          </p:cNvCxnSpPr>
          <p:nvPr/>
        </p:nvCxnSpPr>
        <p:spPr bwMode="auto">
          <a:xfrm>
            <a:off x="7738638" y="4929639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4AC273C5-1F1D-B851-60D1-1609E43BF310}"/>
              </a:ext>
            </a:extLst>
          </p:cNvPr>
          <p:cNvSpPr/>
          <p:nvPr/>
        </p:nvSpPr>
        <p:spPr>
          <a:xfrm>
            <a:off x="8738895" y="5505299"/>
            <a:ext cx="2549084" cy="142408"/>
          </a:xfrm>
          <a:prstGeom prst="rect">
            <a:avLst/>
          </a:prstGeom>
          <a:solidFill>
            <a:srgbClr val="F7FDAD"/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(i.e., not a shared AP)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CF995E80-02BE-89C8-9C8B-63DA43081704}"/>
              </a:ext>
            </a:extLst>
          </p:cNvPr>
          <p:cNvSpPr/>
          <p:nvPr/>
        </p:nvSpPr>
        <p:spPr bwMode="auto">
          <a:xfrm>
            <a:off x="8393359" y="5948411"/>
            <a:ext cx="2280944" cy="4298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2B51719A-B57C-4F90-02E7-83D353FF2109}"/>
              </a:ext>
            </a:extLst>
          </p:cNvPr>
          <p:cNvSpPr/>
          <p:nvPr/>
        </p:nvSpPr>
        <p:spPr bwMode="auto">
          <a:xfrm>
            <a:off x="10869414" y="6005613"/>
            <a:ext cx="407352" cy="3382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01618D9F-2812-3B53-3115-5334D57F7603}"/>
              </a:ext>
            </a:extLst>
          </p:cNvPr>
          <p:cNvCxnSpPr>
            <a:cxnSpLocks/>
          </p:cNvCxnSpPr>
          <p:nvPr/>
        </p:nvCxnSpPr>
        <p:spPr>
          <a:xfrm flipH="1" flipV="1">
            <a:off x="11065620" y="5668570"/>
            <a:ext cx="1882" cy="338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D6E11091-05A4-B36B-DA7F-C159FF67F6C0}"/>
              </a:ext>
            </a:extLst>
          </p:cNvPr>
          <p:cNvSpPr/>
          <p:nvPr/>
        </p:nvSpPr>
        <p:spPr bwMode="auto">
          <a:xfrm>
            <a:off x="7230083" y="5309930"/>
            <a:ext cx="511243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CE53B23F-5B2D-B434-E82C-87066FA3CB4D}"/>
              </a:ext>
            </a:extLst>
          </p:cNvPr>
          <p:cNvSpPr/>
          <p:nvPr/>
        </p:nvSpPr>
        <p:spPr>
          <a:xfrm>
            <a:off x="8709809" y="5146125"/>
            <a:ext cx="2593938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784CB378-B2B4-5AA5-375F-0BD8D22F59B0}"/>
              </a:ext>
            </a:extLst>
          </p:cNvPr>
          <p:cNvGrpSpPr/>
          <p:nvPr/>
        </p:nvGrpSpPr>
        <p:grpSpPr>
          <a:xfrm>
            <a:off x="10895050" y="5644996"/>
            <a:ext cx="311670" cy="314229"/>
            <a:chOff x="643825" y="2260600"/>
            <a:chExt cx="246584" cy="246584"/>
          </a:xfrm>
        </p:grpSpPr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972BF099-2A07-4952-2130-DF9C66A1D03A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F25944B5-C550-33C5-2E97-D95B634E3AE6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57" name="연결선: 구부러짐 56">
            <a:extLst>
              <a:ext uri="{FF2B5EF4-FFF2-40B4-BE49-F238E27FC236}">
                <a16:creationId xmlns:a16="http://schemas.microsoft.com/office/drawing/2014/main" id="{07F4CBCF-BF91-6126-0A26-3987FD73E889}"/>
              </a:ext>
            </a:extLst>
          </p:cNvPr>
          <p:cNvCxnSpPr>
            <a:cxnSpLocks/>
          </p:cNvCxnSpPr>
          <p:nvPr/>
        </p:nvCxnSpPr>
        <p:spPr bwMode="auto">
          <a:xfrm flipV="1">
            <a:off x="8711970" y="5393981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연결선: 구부러짐 57">
            <a:extLst>
              <a:ext uri="{FF2B5EF4-FFF2-40B4-BE49-F238E27FC236}">
                <a16:creationId xmlns:a16="http://schemas.microsoft.com/office/drawing/2014/main" id="{7D128737-098C-352E-C555-A2325F6BD51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11080815" y="5453129"/>
            <a:ext cx="205926" cy="1074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0743494A-AB1D-08FE-7E36-F5896268F010}"/>
              </a:ext>
            </a:extLst>
          </p:cNvPr>
          <p:cNvSpPr/>
          <p:nvPr/>
        </p:nvSpPr>
        <p:spPr bwMode="auto">
          <a:xfrm>
            <a:off x="8189368" y="5219139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78778D64-2133-14E7-2693-803D805EF983}"/>
              </a:ext>
            </a:extLst>
          </p:cNvPr>
          <p:cNvSpPr/>
          <p:nvPr/>
        </p:nvSpPr>
        <p:spPr bwMode="auto">
          <a:xfrm>
            <a:off x="11017650" y="5166445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back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BSS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8EBBDCB4-E52B-A62C-8825-8805F4DF3A3C}"/>
              </a:ext>
            </a:extLst>
          </p:cNvPr>
          <p:cNvSpPr/>
          <p:nvPr/>
        </p:nvSpPr>
        <p:spPr bwMode="auto">
          <a:xfrm>
            <a:off x="2450727" y="4323870"/>
            <a:ext cx="2565353" cy="337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Interoperating scenario – Ⅰ</a:t>
            </a:r>
          </a:p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(NPCA triggered by shared AP’s BSS)</a:t>
            </a:r>
            <a:endParaRPr lang="ko-KR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13EFBAE6-CC02-D744-E371-AF76E8AFD356}"/>
              </a:ext>
            </a:extLst>
          </p:cNvPr>
          <p:cNvSpPr/>
          <p:nvPr/>
        </p:nvSpPr>
        <p:spPr bwMode="auto">
          <a:xfrm>
            <a:off x="9134760" y="4740638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4EA8FED-0055-A942-0F19-FADC4ADAC8D5}"/>
              </a:ext>
            </a:extLst>
          </p:cNvPr>
          <p:cNvSpPr/>
          <p:nvPr/>
        </p:nvSpPr>
        <p:spPr bwMode="auto">
          <a:xfrm>
            <a:off x="8189368" y="4308543"/>
            <a:ext cx="2565353" cy="337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Interoperating scenario – Ⅱ</a:t>
            </a:r>
          </a:p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(NPCA triggered by OBSS)</a:t>
            </a:r>
            <a:endParaRPr lang="ko-KR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6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FCC78-D44F-7E69-E261-CA5AEA311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8993AB-8974-4818-FDFF-60DF9D60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Allowing interoperation between Co-TDMA and NPCA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6AB825-9AD0-2841-E92B-71006E84B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To enable the interoperation of Co-TDMA and NPCA, we can a consider conditional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Proposal 1 : If the sharing AP transmits an indication of TXOP return to the shared AP, NPCA operation may not be performed; If not, NPCA can be carried out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Indication to return </a:t>
            </a:r>
            <a:r>
              <a:rPr lang="en-US" altLang="ko-KR" sz="1400" dirty="0"/>
              <a:t>: Regardless of whether the NPCA operation is triggered by the sharing AP’s BSS or OBSS STA, the NPCA operation will not be performed during Co-TDMA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It can prevent situations where the sharing AP fails to receive the return due to the NPCA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If the sharing AP intends to allocate TXOP to multiple shared APs, by properly receiving the TXOP return, it  can ensure the proper allocation of TXOP to multiple shared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Indication not to return</a:t>
            </a:r>
            <a:r>
              <a:rPr lang="en-US" altLang="ko-KR" sz="1400" dirty="0"/>
              <a:t>: NPCA can be performed during Co-TDMA but only triggered by the shared AP’s BSS</a:t>
            </a:r>
            <a:endParaRPr lang="en-US" altLang="ko-KR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If the NPCA operation is triggered by the OBSS and performed during Co-TDMA, it may cause interference to the shared AP’s BSS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000" dirty="0"/>
              <a:t>After allocating TXOP through Co-TDMA, disrupting this by NPCA operation may not align with the Co-TDMA philosophy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Therefore, NPCA may only be performed when triggered by the shared AP’s BSS frame exchanges</a:t>
            </a:r>
          </a:p>
          <a:p>
            <a:pPr marL="457188" lvl="1" indent="0">
              <a:buNone/>
            </a:pPr>
            <a:br>
              <a:rPr lang="en-US" altLang="ko-KR" sz="1400" dirty="0"/>
            </a:br>
            <a:endParaRPr lang="en-US" altLang="ko-KR" sz="1400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B21FA4-4718-0DC7-68BA-3873C956B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F3ABC9-ADAE-13E3-78FB-4F52BF324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7D02A9-EF2C-AD4E-158C-1CC96ECFF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BF44CE9-F951-01E6-2BAD-7F356B5AC009}"/>
              </a:ext>
            </a:extLst>
          </p:cNvPr>
          <p:cNvSpPr/>
          <p:nvPr/>
        </p:nvSpPr>
        <p:spPr bwMode="auto">
          <a:xfrm>
            <a:off x="262362" y="5436919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B835D1A-8A11-5BC6-A831-D81A849EEEE4}"/>
              </a:ext>
            </a:extLst>
          </p:cNvPr>
          <p:cNvSpPr/>
          <p:nvPr/>
        </p:nvSpPr>
        <p:spPr bwMode="auto">
          <a:xfrm>
            <a:off x="262362" y="6198919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336E3D6B-8C1A-A528-B30A-EBC7BFE3A76A}"/>
              </a:ext>
            </a:extLst>
          </p:cNvPr>
          <p:cNvCxnSpPr>
            <a:cxnSpLocks/>
          </p:cNvCxnSpPr>
          <p:nvPr/>
        </p:nvCxnSpPr>
        <p:spPr>
          <a:xfrm>
            <a:off x="2034717" y="5024315"/>
            <a:ext cx="3892" cy="1452685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AFE5C8B4-5CAA-928A-580E-11AB34A4D7E4}"/>
              </a:ext>
            </a:extLst>
          </p:cNvPr>
          <p:cNvCxnSpPr>
            <a:cxnSpLocks/>
          </p:cNvCxnSpPr>
          <p:nvPr/>
        </p:nvCxnSpPr>
        <p:spPr bwMode="auto">
          <a:xfrm flipV="1">
            <a:off x="1322764" y="5712179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26889610-D77B-4AA1-FBF5-013B8F44742B}"/>
              </a:ext>
            </a:extLst>
          </p:cNvPr>
          <p:cNvCxnSpPr>
            <a:cxnSpLocks/>
          </p:cNvCxnSpPr>
          <p:nvPr/>
        </p:nvCxnSpPr>
        <p:spPr bwMode="auto">
          <a:xfrm>
            <a:off x="1325868" y="6387324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D43BEA1-6FE8-543E-9354-ABA041763B64}"/>
              </a:ext>
            </a:extLst>
          </p:cNvPr>
          <p:cNvSpPr/>
          <p:nvPr/>
        </p:nvSpPr>
        <p:spPr bwMode="auto">
          <a:xfrm>
            <a:off x="2173213" y="6050257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5076D51-2B44-3535-8051-55433E7AA511}"/>
              </a:ext>
            </a:extLst>
          </p:cNvPr>
          <p:cNvCxnSpPr>
            <a:cxnSpLocks/>
          </p:cNvCxnSpPr>
          <p:nvPr/>
        </p:nvCxnSpPr>
        <p:spPr>
          <a:xfrm>
            <a:off x="5595682" y="5000336"/>
            <a:ext cx="15767" cy="1475735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7445D4E3-6CED-2F4A-A78B-0B4BB9AA1AAA}"/>
              </a:ext>
            </a:extLst>
          </p:cNvPr>
          <p:cNvCxnSpPr>
            <a:cxnSpLocks/>
          </p:cNvCxnSpPr>
          <p:nvPr/>
        </p:nvCxnSpPr>
        <p:spPr bwMode="auto">
          <a:xfrm>
            <a:off x="2013433" y="4991215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8DF41021-DA07-B7A2-7870-F8921642D3B5}"/>
              </a:ext>
            </a:extLst>
          </p:cNvPr>
          <p:cNvSpPr/>
          <p:nvPr/>
        </p:nvSpPr>
        <p:spPr bwMode="auto">
          <a:xfrm>
            <a:off x="3418533" y="4824160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F3FEE076-C0C5-ED84-95A1-16BB82A1F667}"/>
              </a:ext>
            </a:extLst>
          </p:cNvPr>
          <p:cNvSpPr/>
          <p:nvPr/>
        </p:nvSpPr>
        <p:spPr>
          <a:xfrm>
            <a:off x="3020105" y="5561076"/>
            <a:ext cx="2549084" cy="142408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(i.e., shared AP’s BSS)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6EDF2C5-B40F-1D1E-7A61-A4449EF8D3C9}"/>
              </a:ext>
            </a:extLst>
          </p:cNvPr>
          <p:cNvSpPr/>
          <p:nvPr/>
        </p:nvSpPr>
        <p:spPr bwMode="auto">
          <a:xfrm>
            <a:off x="5164535" y="6067189"/>
            <a:ext cx="407352" cy="3382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C3FF6C27-2786-0D0B-9973-DD1E5F71FA1A}"/>
              </a:ext>
            </a:extLst>
          </p:cNvPr>
          <p:cNvCxnSpPr>
            <a:cxnSpLocks/>
          </p:cNvCxnSpPr>
          <p:nvPr/>
        </p:nvCxnSpPr>
        <p:spPr>
          <a:xfrm flipH="1" flipV="1">
            <a:off x="5360741" y="5730146"/>
            <a:ext cx="1882" cy="338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7CC91C49-F53E-A601-1A57-6344F4FF0EF1}"/>
              </a:ext>
            </a:extLst>
          </p:cNvPr>
          <p:cNvSpPr/>
          <p:nvPr/>
        </p:nvSpPr>
        <p:spPr bwMode="auto">
          <a:xfrm>
            <a:off x="1320602" y="5381666"/>
            <a:ext cx="715845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 </a:t>
            </a: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b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TXOP return</a:t>
            </a:r>
            <a:endParaRPr lang="ko-KR" altLang="en-US" sz="7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3F293878-A5EE-5D0A-4AB0-58D1E8039F85}"/>
              </a:ext>
            </a:extLst>
          </p:cNvPr>
          <p:cNvSpPr/>
          <p:nvPr/>
        </p:nvSpPr>
        <p:spPr>
          <a:xfrm>
            <a:off x="3004930" y="5207701"/>
            <a:ext cx="2593938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BEBA341-23DB-603E-0633-A9D233444AD5}"/>
              </a:ext>
            </a:extLst>
          </p:cNvPr>
          <p:cNvSpPr/>
          <p:nvPr/>
        </p:nvSpPr>
        <p:spPr bwMode="auto">
          <a:xfrm>
            <a:off x="5977362" y="5442877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39E10A5-D60F-B9D8-CFA1-4C915E73F816}"/>
              </a:ext>
            </a:extLst>
          </p:cNvPr>
          <p:cNvSpPr/>
          <p:nvPr/>
        </p:nvSpPr>
        <p:spPr bwMode="auto">
          <a:xfrm>
            <a:off x="5977362" y="619785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D72410C1-C82A-9220-19BB-7D6152FD394F}"/>
              </a:ext>
            </a:extLst>
          </p:cNvPr>
          <p:cNvCxnSpPr>
            <a:cxnSpLocks/>
          </p:cNvCxnSpPr>
          <p:nvPr/>
        </p:nvCxnSpPr>
        <p:spPr>
          <a:xfrm>
            <a:off x="7773358" y="5006437"/>
            <a:ext cx="3892" cy="1341531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0F4BD43-A115-DAF5-B401-E840650059C4}"/>
              </a:ext>
            </a:extLst>
          </p:cNvPr>
          <p:cNvCxnSpPr>
            <a:cxnSpLocks/>
          </p:cNvCxnSpPr>
          <p:nvPr/>
        </p:nvCxnSpPr>
        <p:spPr bwMode="auto">
          <a:xfrm flipV="1">
            <a:off x="7061405" y="5712179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885DE52A-900B-B21C-BB0B-83723D2E0CEE}"/>
              </a:ext>
            </a:extLst>
          </p:cNvPr>
          <p:cNvCxnSpPr>
            <a:cxnSpLocks/>
          </p:cNvCxnSpPr>
          <p:nvPr/>
        </p:nvCxnSpPr>
        <p:spPr bwMode="auto">
          <a:xfrm>
            <a:off x="7064509" y="6387324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638B1264-B9E3-C4DE-272D-873F0E560332}"/>
              </a:ext>
            </a:extLst>
          </p:cNvPr>
          <p:cNvSpPr/>
          <p:nvPr/>
        </p:nvSpPr>
        <p:spPr bwMode="auto">
          <a:xfrm>
            <a:off x="7911854" y="6050257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F2F05365-2B4E-5B8C-A18F-D4E6B56028E8}"/>
              </a:ext>
            </a:extLst>
          </p:cNvPr>
          <p:cNvCxnSpPr>
            <a:cxnSpLocks/>
          </p:cNvCxnSpPr>
          <p:nvPr/>
        </p:nvCxnSpPr>
        <p:spPr>
          <a:xfrm>
            <a:off x="11334323" y="5033658"/>
            <a:ext cx="15767" cy="1333875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16FB2423-6717-E4DF-B51A-D9DE2C2C4723}"/>
              </a:ext>
            </a:extLst>
          </p:cNvPr>
          <p:cNvCxnSpPr>
            <a:cxnSpLocks/>
          </p:cNvCxnSpPr>
          <p:nvPr/>
        </p:nvCxnSpPr>
        <p:spPr bwMode="auto">
          <a:xfrm>
            <a:off x="7772400" y="4991215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C5088CBC-95BA-6DA3-5AE1-87C40F3F46AB}"/>
              </a:ext>
            </a:extLst>
          </p:cNvPr>
          <p:cNvSpPr/>
          <p:nvPr/>
        </p:nvSpPr>
        <p:spPr bwMode="auto">
          <a:xfrm>
            <a:off x="8427120" y="6081376"/>
            <a:ext cx="2891436" cy="3552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07E666CF-8D5E-3B45-400D-3F8FEBB9D7A2}"/>
              </a:ext>
            </a:extLst>
          </p:cNvPr>
          <p:cNvSpPr/>
          <p:nvPr/>
        </p:nvSpPr>
        <p:spPr bwMode="auto">
          <a:xfrm>
            <a:off x="7048709" y="5382375"/>
            <a:ext cx="726379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 </a:t>
            </a: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TXOP return</a:t>
            </a:r>
            <a:endParaRPr lang="ko-KR" altLang="en-US" sz="7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60953345-D7BA-D3DA-324A-AD66C8AE56B7}"/>
              </a:ext>
            </a:extLst>
          </p:cNvPr>
          <p:cNvSpPr/>
          <p:nvPr/>
        </p:nvSpPr>
        <p:spPr>
          <a:xfrm>
            <a:off x="8743571" y="5207701"/>
            <a:ext cx="2593938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연결선: 구부러짐 48">
            <a:extLst>
              <a:ext uri="{FF2B5EF4-FFF2-40B4-BE49-F238E27FC236}">
                <a16:creationId xmlns:a16="http://schemas.microsoft.com/office/drawing/2014/main" id="{C214B543-A385-129B-7832-C2CA72B94A3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69940" y="5455876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연결선: 구부러짐 49">
            <a:extLst>
              <a:ext uri="{FF2B5EF4-FFF2-40B4-BE49-F238E27FC236}">
                <a16:creationId xmlns:a16="http://schemas.microsoft.com/office/drawing/2014/main" id="{8009952B-0B90-A67E-FE6D-E40F3ED3493D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11107226" y="5525253"/>
            <a:ext cx="205926" cy="1074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AF21F67C-D2CB-5C26-1073-07DDD1446987}"/>
              </a:ext>
            </a:extLst>
          </p:cNvPr>
          <p:cNvSpPr/>
          <p:nvPr/>
        </p:nvSpPr>
        <p:spPr bwMode="auto">
          <a:xfrm>
            <a:off x="8249080" y="5196147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03930317-5045-C842-3D09-3F984C381C7F}"/>
              </a:ext>
            </a:extLst>
          </p:cNvPr>
          <p:cNvSpPr/>
          <p:nvPr/>
        </p:nvSpPr>
        <p:spPr bwMode="auto">
          <a:xfrm>
            <a:off x="11018034" y="5223389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back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BSS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76F09183-6961-8CC4-8F88-2D6C312BE9B6}"/>
              </a:ext>
            </a:extLst>
          </p:cNvPr>
          <p:cNvSpPr/>
          <p:nvPr/>
        </p:nvSpPr>
        <p:spPr bwMode="auto">
          <a:xfrm>
            <a:off x="9168522" y="4802214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227B4B07-54C6-4952-FE4E-D42A41592229}"/>
              </a:ext>
            </a:extLst>
          </p:cNvPr>
          <p:cNvSpPr/>
          <p:nvPr/>
        </p:nvSpPr>
        <p:spPr bwMode="auto">
          <a:xfrm>
            <a:off x="2476108" y="4650122"/>
            <a:ext cx="2565353" cy="18947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(Indication to return)</a:t>
            </a:r>
            <a:endParaRPr lang="ko-KR" alt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24FB25F7-DCD2-BA20-B26E-3EC7B0BEA95E}"/>
              </a:ext>
            </a:extLst>
          </p:cNvPr>
          <p:cNvSpPr/>
          <p:nvPr/>
        </p:nvSpPr>
        <p:spPr bwMode="auto">
          <a:xfrm>
            <a:off x="8254456" y="4611802"/>
            <a:ext cx="2565353" cy="20229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(Indicatio</a:t>
            </a:r>
            <a:r>
              <a:rPr lang="en-US" altLang="ko-KR" sz="900" b="1" dirty="0">
                <a:cs typeface="Times New Roman" panose="02020603050405020304" pitchFamily="18" charset="0"/>
              </a:rPr>
              <a:t>n not to return</a:t>
            </a:r>
            <a:r>
              <a:rPr lang="en-US" altLang="ko-K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41F789D3-61EE-879E-6524-1AA8A3A75437}"/>
              </a:ext>
            </a:extLst>
          </p:cNvPr>
          <p:cNvSpPr/>
          <p:nvPr/>
        </p:nvSpPr>
        <p:spPr bwMode="auto">
          <a:xfrm>
            <a:off x="2727426" y="6139413"/>
            <a:ext cx="2280944" cy="3229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4EE32591-18C1-FEF4-FD7E-8EBD5B191A61}"/>
              </a:ext>
            </a:extLst>
          </p:cNvPr>
          <p:cNvSpPr/>
          <p:nvPr/>
        </p:nvSpPr>
        <p:spPr bwMode="auto">
          <a:xfrm>
            <a:off x="5985458" y="6748126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 STA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4C00D813-40A8-5697-A6E3-0593D26D8A78}"/>
              </a:ext>
            </a:extLst>
          </p:cNvPr>
          <p:cNvSpPr/>
          <p:nvPr/>
        </p:nvSpPr>
        <p:spPr>
          <a:xfrm>
            <a:off x="8772917" y="5567304"/>
            <a:ext cx="2549084" cy="142408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(i.e., shared AP’s BSS)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20DEE73E-40B6-8AD2-7F5B-EDB341DDCD71}"/>
              </a:ext>
            </a:extLst>
          </p:cNvPr>
          <p:cNvGrpSpPr/>
          <p:nvPr/>
        </p:nvGrpSpPr>
        <p:grpSpPr>
          <a:xfrm>
            <a:off x="2895600" y="5152074"/>
            <a:ext cx="411656" cy="381296"/>
            <a:chOff x="643825" y="2260600"/>
            <a:chExt cx="246584" cy="246584"/>
          </a:xfrm>
        </p:grpSpPr>
        <p:sp>
          <p:nvSpPr>
            <p:cNvPr id="65" name="직사각형 64">
              <a:extLst>
                <a:ext uri="{FF2B5EF4-FFF2-40B4-BE49-F238E27FC236}">
                  <a16:creationId xmlns:a16="http://schemas.microsoft.com/office/drawing/2014/main" id="{66164171-B535-336A-8C05-F95F2CAD2F7F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직사각형 65">
              <a:extLst>
                <a:ext uri="{FF2B5EF4-FFF2-40B4-BE49-F238E27FC236}">
                  <a16:creationId xmlns:a16="http://schemas.microsoft.com/office/drawing/2014/main" id="{585FD60D-EA47-6FD6-3F6D-BAD3ED55123C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73F432B-B9F4-2337-8C0B-CAF2C351667D}"/>
              </a:ext>
            </a:extLst>
          </p:cNvPr>
          <p:cNvSpPr/>
          <p:nvPr/>
        </p:nvSpPr>
        <p:spPr bwMode="auto">
          <a:xfrm>
            <a:off x="9564061" y="5987956"/>
            <a:ext cx="2565353" cy="66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900" dirty="0"/>
              <a:t>* </a:t>
            </a:r>
            <a:r>
              <a:rPr lang="en-US" altLang="ko-KR" sz="800" dirty="0"/>
              <a:t>Assumption : shared AP uses almost the entire TXOP</a:t>
            </a:r>
            <a:br>
              <a:rPr lang="en-US" altLang="ko-KR" sz="800" dirty="0"/>
            </a:br>
            <a:endParaRPr lang="ko-KR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3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95FDF-E790-5A0C-B9FA-7477CE4B5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128419-BAC8-82BE-0037-F67941BA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Preventing interoperation between Co-TDMA and NPCA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8F087E-0F22-FCC3-06B2-410028B1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Proposal 2 : Preventing the interoperation of Co-TDMA and NPCA without any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It can prevent the following ambiguity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Ambiguity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We can consider the scenario when the sharing AP does not indicate TXOP return to the shared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frame exchange of the shared AP can end earlier than expected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We cannot ensure that the shared AP uses almost the entire allocated TXOP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There could be several reasons for this (such as good channel conditions, etc)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In this case, if the sharing AP is on the NPCA primary channel, it cannot sense the situation on the BSS primary channel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It may not cause significant issues in terms of NPCA, but it might cause major issues in Co-TDMA because the sharing AP is original TXOP holder; unless the absence of a TXOP return indication does not imply that there is no need to consider channel conditions after TXS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7A05DC-71B9-0191-D39B-02A9619E8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B4A202-801E-4731-5E0D-6B9128E58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A36E94-6C35-3148-3AA6-E40B07D51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1E4D4F8-6831-D37B-180C-8A8C28BCBE37}"/>
              </a:ext>
            </a:extLst>
          </p:cNvPr>
          <p:cNvSpPr/>
          <p:nvPr/>
        </p:nvSpPr>
        <p:spPr bwMode="auto">
          <a:xfrm>
            <a:off x="2066690" y="5015944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69611FB-B208-E4FF-73DA-4C0110003C2D}"/>
              </a:ext>
            </a:extLst>
          </p:cNvPr>
          <p:cNvSpPr/>
          <p:nvPr/>
        </p:nvSpPr>
        <p:spPr bwMode="auto">
          <a:xfrm>
            <a:off x="2066690" y="5770920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ADBB238D-AF27-51BC-8416-7B3643C5AD48}"/>
              </a:ext>
            </a:extLst>
          </p:cNvPr>
          <p:cNvCxnSpPr>
            <a:cxnSpLocks/>
          </p:cNvCxnSpPr>
          <p:nvPr/>
        </p:nvCxnSpPr>
        <p:spPr>
          <a:xfrm>
            <a:off x="4226284" y="4598945"/>
            <a:ext cx="3892" cy="1475684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AFA4FB02-5D50-111A-919B-C07E69CF29C0}"/>
              </a:ext>
            </a:extLst>
          </p:cNvPr>
          <p:cNvCxnSpPr>
            <a:cxnSpLocks/>
          </p:cNvCxnSpPr>
          <p:nvPr/>
        </p:nvCxnSpPr>
        <p:spPr bwMode="auto">
          <a:xfrm flipV="1">
            <a:off x="3102416" y="5285246"/>
            <a:ext cx="7236578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118D745-9798-2C5E-DDB9-BB100A80DAED}"/>
              </a:ext>
            </a:extLst>
          </p:cNvPr>
          <p:cNvCxnSpPr>
            <a:cxnSpLocks/>
          </p:cNvCxnSpPr>
          <p:nvPr/>
        </p:nvCxnSpPr>
        <p:spPr bwMode="auto">
          <a:xfrm>
            <a:off x="3106468" y="5960391"/>
            <a:ext cx="7231578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643B285-C7A6-8FC4-B4D0-0886C116618C}"/>
              </a:ext>
            </a:extLst>
          </p:cNvPr>
          <p:cNvSpPr/>
          <p:nvPr/>
        </p:nvSpPr>
        <p:spPr bwMode="auto">
          <a:xfrm>
            <a:off x="4397816" y="5623324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C4C988CA-2553-4C71-F14A-73FBD3AB37CA}"/>
              </a:ext>
            </a:extLst>
          </p:cNvPr>
          <p:cNvCxnSpPr>
            <a:cxnSpLocks/>
          </p:cNvCxnSpPr>
          <p:nvPr/>
        </p:nvCxnSpPr>
        <p:spPr bwMode="auto">
          <a:xfrm>
            <a:off x="4191000" y="4564282"/>
            <a:ext cx="3932899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C57978B-B664-6D43-D5D7-0A49D3350931}"/>
              </a:ext>
            </a:extLst>
          </p:cNvPr>
          <p:cNvSpPr/>
          <p:nvPr/>
        </p:nvSpPr>
        <p:spPr bwMode="auto">
          <a:xfrm>
            <a:off x="4931216" y="5654443"/>
            <a:ext cx="2303869" cy="3552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95BC2BC-FC31-8533-7AF0-5EB80352472D}"/>
              </a:ext>
            </a:extLst>
          </p:cNvPr>
          <p:cNvSpPr/>
          <p:nvPr/>
        </p:nvSpPr>
        <p:spPr bwMode="auto">
          <a:xfrm>
            <a:off x="3366637" y="4944573"/>
            <a:ext cx="852098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 </a:t>
            </a: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with/without</a:t>
            </a:r>
          </a:p>
          <a:p>
            <a:pPr algn="ctr"/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TXOP return</a:t>
            </a:r>
            <a:endParaRPr lang="ko-KR" altLang="en-US" sz="7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519C2799-C3FB-FD40-1195-9D4CC33CE1DE}"/>
              </a:ext>
            </a:extLst>
          </p:cNvPr>
          <p:cNvSpPr/>
          <p:nvPr/>
        </p:nvSpPr>
        <p:spPr>
          <a:xfrm>
            <a:off x="5088976" y="4780768"/>
            <a:ext cx="2992587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연결선: 구부러짐 48">
            <a:extLst>
              <a:ext uri="{FF2B5EF4-FFF2-40B4-BE49-F238E27FC236}">
                <a16:creationId xmlns:a16="http://schemas.microsoft.com/office/drawing/2014/main" id="{F7621945-02CB-0627-BC0E-F770FF8318A8}"/>
              </a:ext>
            </a:extLst>
          </p:cNvPr>
          <p:cNvCxnSpPr>
            <a:cxnSpLocks/>
          </p:cNvCxnSpPr>
          <p:nvPr/>
        </p:nvCxnSpPr>
        <p:spPr bwMode="auto">
          <a:xfrm flipV="1">
            <a:off x="5116975" y="5019879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E780E828-D784-FD96-1149-94A259C3020E}"/>
              </a:ext>
            </a:extLst>
          </p:cNvPr>
          <p:cNvSpPr/>
          <p:nvPr/>
        </p:nvSpPr>
        <p:spPr bwMode="auto">
          <a:xfrm>
            <a:off x="4519620" y="4859202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F3928A95-9BF0-241E-8FAD-A5DA94EACD20}"/>
              </a:ext>
            </a:extLst>
          </p:cNvPr>
          <p:cNvSpPr/>
          <p:nvPr/>
        </p:nvSpPr>
        <p:spPr bwMode="auto">
          <a:xfrm>
            <a:off x="5912576" y="4375281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584244CE-5F34-7C14-9162-065402998CCD}"/>
              </a:ext>
            </a:extLst>
          </p:cNvPr>
          <p:cNvSpPr/>
          <p:nvPr/>
        </p:nvSpPr>
        <p:spPr>
          <a:xfrm>
            <a:off x="5073468" y="5140371"/>
            <a:ext cx="2992587" cy="132733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8A077B2-E25F-BDBE-2B3B-A2E4F20F4CA1}"/>
              </a:ext>
            </a:extLst>
          </p:cNvPr>
          <p:cNvSpPr/>
          <p:nvPr/>
        </p:nvSpPr>
        <p:spPr bwMode="auto">
          <a:xfrm>
            <a:off x="7365641" y="5842830"/>
            <a:ext cx="700414" cy="129681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ko-KR" altLang="en-US" sz="750" dirty="0"/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15DC2EEC-D524-A83C-368B-5C5682E0896B}"/>
              </a:ext>
            </a:extLst>
          </p:cNvPr>
          <p:cNvCxnSpPr>
            <a:cxnSpLocks/>
          </p:cNvCxnSpPr>
          <p:nvPr/>
        </p:nvCxnSpPr>
        <p:spPr>
          <a:xfrm>
            <a:off x="8076431" y="4598945"/>
            <a:ext cx="3892" cy="1475684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연결선: 구부러짐 22">
            <a:extLst>
              <a:ext uri="{FF2B5EF4-FFF2-40B4-BE49-F238E27FC236}">
                <a16:creationId xmlns:a16="http://schemas.microsoft.com/office/drawing/2014/main" id="{E7AD6CFF-6F3E-9EC6-4E5B-6172D8798A02}"/>
              </a:ext>
            </a:extLst>
          </p:cNvPr>
          <p:cNvCxnSpPr>
            <a:cxnSpLocks/>
          </p:cNvCxnSpPr>
          <p:nvPr/>
        </p:nvCxnSpPr>
        <p:spPr bwMode="auto">
          <a:xfrm flipV="1">
            <a:off x="7521298" y="6030478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95BE81F-2A1F-FBB0-3B07-688A37666C28}"/>
              </a:ext>
            </a:extLst>
          </p:cNvPr>
          <p:cNvSpPr/>
          <p:nvPr/>
        </p:nvSpPr>
        <p:spPr bwMode="auto">
          <a:xfrm>
            <a:off x="7162800" y="6139777"/>
            <a:ext cx="2988180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dirty="0"/>
              <a:t>Considering the situation where frame exchange may end earlier than the allocated time, NPCA is not performed</a:t>
            </a:r>
            <a:endParaRPr lang="ko-KR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00C18E55-0DE7-D65E-95C7-C93E10E5A8AE}"/>
              </a:ext>
            </a:extLst>
          </p:cNvPr>
          <p:cNvGrpSpPr/>
          <p:nvPr/>
        </p:nvGrpSpPr>
        <p:grpSpPr>
          <a:xfrm>
            <a:off x="4621120" y="4814188"/>
            <a:ext cx="411656" cy="381296"/>
            <a:chOff x="643825" y="2260600"/>
            <a:chExt cx="246584" cy="246584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D2856E0C-5AE5-81C7-CBE2-A928B5A2ED09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C0DB341E-5547-9B67-83BA-BAE893857A76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9209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define interoperating scenarios of Co-TDMA with NPCA and discuss some approaches to allow/prevent interoperating</a:t>
            </a:r>
          </a:p>
          <a:p>
            <a:pPr lvl="1"/>
            <a:r>
              <a:rPr lang="en-US" altLang="ko-KR" sz="1600" dirty="0"/>
              <a:t>Allowing interoperation based on requesting TXOP return</a:t>
            </a:r>
          </a:p>
          <a:p>
            <a:pPr lvl="1"/>
            <a:r>
              <a:rPr lang="en-US" altLang="ko-KR" sz="1600" dirty="0"/>
              <a:t>Preventing interoperation without any conditions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11-24/0209r6, “Specification Framework for TGbn,”</a:t>
            </a:r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472492</TotalTime>
  <Words>1723</Words>
  <Application>Microsoft Office PowerPoint</Application>
  <PresentationFormat>와이드스크린</PresentationFormat>
  <Paragraphs>260</Paragraphs>
  <Slides>11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Interoperating scenario – Ⅰ</vt:lpstr>
      <vt:lpstr>PowerPoint 프레젠테이션</vt:lpstr>
      <vt:lpstr>Problem definition</vt:lpstr>
      <vt:lpstr>Allowing interoperation between Co-TDMA and NPCA</vt:lpstr>
      <vt:lpstr>Preventing interoperation between Co-TDMA and NPCA</vt:lpstr>
      <vt:lpstr>Summary </vt:lpstr>
      <vt:lpstr>Reference </vt:lpstr>
      <vt:lpstr>SP1</vt:lpstr>
      <vt:lpstr>SP2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6320</cp:revision>
  <cp:lastPrinted>2024-07-25T22:15:22Z</cp:lastPrinted>
  <dcterms:created xsi:type="dcterms:W3CDTF">2007-05-21T21:00:37Z</dcterms:created>
  <dcterms:modified xsi:type="dcterms:W3CDTF">2025-03-11T11:49:43Z</dcterms:modified>
</cp:coreProperties>
</file>