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8" r:id="rId23"/>
    <p:sldId id="1429" r:id="rId24"/>
    <p:sldId id="1361" r:id="rId25"/>
    <p:sldId id="1287" r:id="rId26"/>
    <p:sldId id="1462" r:id="rId27"/>
    <p:sldId id="1336" r:id="rId28"/>
    <p:sldId id="1463" r:id="rId29"/>
    <p:sldId id="1427" r:id="rId30"/>
    <p:sldId id="1464" r:id="rId31"/>
    <p:sldId id="1313" r:id="rId32"/>
    <p:sldId id="1465" r:id="rId33"/>
    <p:sldId id="1367" r:id="rId34"/>
    <p:sldId id="1466" r:id="rId35"/>
    <p:sldId id="1379" r:id="rId36"/>
    <p:sldId id="1467"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054-00-00bp-teleconference-minutes-january-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0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2"/>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11-24/1846r2, "AMP Client STA Types", Rojan Chitrakar (Huawei) - 10 mins [earlier slot preferred]</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11-24/2132, AMP relay topology and operation, Zhanjing Bao (TCL)</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11-25/0052, Active AMP STA Polling Requirements, Sebastian Max (Ericsson)</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11-25/0055, Wireless connectivity challenges for backscattering AMP STA, Solomon Trainin (Wiliot)</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11-24/2114, Channel Correction in Long Range Backscatter,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11-24/2143, Advantages of 802.11b DSS in Long-Range Backscatter, Nelson Costa (Haila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11-25/0027, AMP PPDU Design, Yinan Qi (OPPO) </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11-25/0028, AMP PPDU Configuration, Yinan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11-25/0033, UL Data Rates for AMP and PPDU, Chuanfeng He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11-25/0034, Sync field for AMP PPDU, Chuanfeng He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11-25/0042r0, AMP Downlink Sync Field Study, Steve Shellhammer (Qualcomm) [AM1 or AM2]</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11-25-0047r0, “Follow up on downlink sync field design”,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11-25-0048r0, “Discussion on uplink transmissions for backscatter STAs”,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11-25-0050r0, “AMP DL Wideband OOK Generation”,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11-25-0051r0, “Signal Design for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11-25/0058, AMP-monostatic-backscattering PHY followup,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11-25/0061, AMP-monostatic-backscattering-operation,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11-25/0075, Further Thoughts on AMP DL PPDU for Mono-static Backscattering, Rui Cao (NXP)</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11-24/2112, Secure E2E Operation for AMP, </a:t>
            </a:r>
            <a:r>
              <a:rPr lang="en-US" altLang="en-US" sz="1800" kern="0" dirty="0" err="1" smtClean="0">
                <a:solidFill>
                  <a:schemeClr val="tx1"/>
                </a:solidFill>
                <a:latin typeface="Calibri" panose="020F0502020204030204" pitchFamily="34" charset="0"/>
                <a:cs typeface="Calibri" panose="020F0502020204030204" pitchFamily="34" charset="0"/>
                <a:sym typeface="+mn-ea"/>
              </a:rPr>
              <a:t>Sanket</a:t>
            </a:r>
            <a:r>
              <a:rPr lang="en-US" altLang="en-US" sz="1800" kern="0" dirty="0" smtClean="0">
                <a:solidFill>
                  <a:schemeClr val="tx1"/>
                </a:solidFill>
                <a:latin typeface="Calibri" panose="020F0502020204030204" pitchFamily="34" charset="0"/>
                <a:cs typeface="Calibri" panose="020F0502020204030204" pitchFamily="34" charset="0"/>
                <a:sym typeface="+mn-ea"/>
              </a:rPr>
              <a:t> </a:t>
            </a:r>
            <a:r>
              <a:rPr lang="en-US" altLang="en-US" sz="1800" kern="0" dirty="0" err="1" smtClean="0">
                <a:solidFill>
                  <a:schemeClr val="tx1"/>
                </a:solidFill>
                <a:latin typeface="Calibri" panose="020F0502020204030204" pitchFamily="34" charset="0"/>
                <a:cs typeface="Calibri" panose="020F0502020204030204" pitchFamily="34" charset="0"/>
                <a:sym typeface="+mn-ea"/>
              </a:rPr>
              <a:t>Kalamkar</a:t>
            </a:r>
            <a:r>
              <a:rPr lang="en-US" altLang="en-US" sz="18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11-24/2113, UL Access for AMP, </a:t>
            </a:r>
            <a:r>
              <a:rPr lang="en-US" altLang="zh-CN" sz="1800" kern="0" dirty="0" err="1" smtClean="0">
                <a:solidFill>
                  <a:schemeClr val="tx1"/>
                </a:solidFill>
                <a:latin typeface="Calibri" panose="020F0502020204030204" pitchFamily="34" charset="0"/>
                <a:cs typeface="Calibri" panose="020F0502020204030204" pitchFamily="34" charset="0"/>
                <a:sym typeface="+mn-ea"/>
              </a:rPr>
              <a:t>Sanket</a:t>
            </a:r>
            <a:r>
              <a:rPr lang="en-US" altLang="zh-CN" sz="1800" kern="0" dirty="0" smtClean="0">
                <a:solidFill>
                  <a:schemeClr val="tx1"/>
                </a:solidFill>
                <a:latin typeface="Calibri" panose="020F0502020204030204" pitchFamily="34" charset="0"/>
                <a:cs typeface="Calibri" panose="020F0502020204030204" pitchFamily="34" charset="0"/>
                <a:sym typeface="+mn-ea"/>
              </a:rPr>
              <a:t> </a:t>
            </a:r>
            <a:r>
              <a:rPr lang="en-US" altLang="zh-CN" sz="1800" kern="0" dirty="0" err="1" smtClean="0">
                <a:solidFill>
                  <a:schemeClr val="tx1"/>
                </a:solidFill>
                <a:latin typeface="Calibri" panose="020F0502020204030204" pitchFamily="34" charset="0"/>
                <a:cs typeface="Calibri" panose="020F0502020204030204" pitchFamily="34" charset="0"/>
                <a:sym typeface="+mn-ea"/>
              </a:rPr>
              <a:t>Kalamkar</a:t>
            </a:r>
            <a:r>
              <a:rPr lang="en-US" altLang="zh-CN" sz="18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11-25/0015, </a:t>
            </a:r>
            <a:r>
              <a:rPr lang="en-US" altLang="zh-CN" sz="1800" kern="0" dirty="0" err="1" smtClean="0">
                <a:solidFill>
                  <a:schemeClr val="tx1"/>
                </a:solidFill>
                <a:latin typeface="Calibri" panose="020F0502020204030204" pitchFamily="34" charset="0"/>
                <a:cs typeface="Calibri" panose="020F0502020204030204" pitchFamily="34" charset="0"/>
                <a:sym typeface="+mn-ea"/>
              </a:rPr>
              <a:t>Leveraing</a:t>
            </a:r>
            <a:r>
              <a:rPr lang="en-US" altLang="zh-CN" sz="1800" kern="0" dirty="0" smtClean="0">
                <a:solidFill>
                  <a:schemeClr val="tx1"/>
                </a:solidFill>
                <a:latin typeface="Calibri" panose="020F0502020204030204" pitchFamily="34" charset="0"/>
                <a:cs typeface="Calibri" panose="020F0502020204030204" pitchFamily="34" charset="0"/>
                <a:sym typeface="+mn-ea"/>
              </a:rPr>
              <a:t> EBCS and WUR to design MAC for 802.11bp, Kamran </a:t>
            </a:r>
            <a:r>
              <a:rPr lang="en-US" altLang="zh-CN" sz="1800" kern="0" dirty="0" err="1" smtClean="0">
                <a:solidFill>
                  <a:schemeClr val="tx1"/>
                </a:solidFill>
                <a:latin typeface="Calibri" panose="020F0502020204030204" pitchFamily="34" charset="0"/>
                <a:cs typeface="Calibri" panose="020F0502020204030204" pitchFamily="34" charset="0"/>
                <a:sym typeface="+mn-ea"/>
              </a:rPr>
              <a:t>Nishat</a:t>
            </a:r>
            <a:r>
              <a:rPr lang="en-US" altLang="zh-CN" sz="1800" kern="0" dirty="0" smtClean="0">
                <a:solidFill>
                  <a:schemeClr val="tx1"/>
                </a:solidFill>
                <a:latin typeface="Calibri" panose="020F0502020204030204" pitchFamily="34" charset="0"/>
                <a:cs typeface="Calibri" panose="020F0502020204030204" pitchFamily="34" charset="0"/>
                <a:sym typeface="+mn-ea"/>
              </a:rPr>
              <a:t> (</a:t>
            </a:r>
            <a:r>
              <a:rPr lang="en-US" altLang="zh-CN" sz="1800" kern="0" dirty="0" err="1" smtClean="0">
                <a:solidFill>
                  <a:schemeClr val="tx1"/>
                </a:solidFill>
                <a:latin typeface="Calibri" panose="020F0502020204030204" pitchFamily="34" charset="0"/>
                <a:cs typeface="Calibri" panose="020F0502020204030204" pitchFamily="34" charset="0"/>
                <a:sym typeface="+mn-ea"/>
              </a:rPr>
              <a:t>Haila</a:t>
            </a:r>
            <a:r>
              <a:rPr lang="en-US" altLang="zh-CN" sz="1800" kern="0" dirty="0" smtClean="0">
                <a:solidFill>
                  <a:schemeClr val="tx1"/>
                </a:solidFill>
                <a:latin typeface="Calibri" panose="020F0502020204030204" pitchFamily="34" charset="0"/>
                <a:cs typeface="Calibri" panose="020F0502020204030204" pitchFamily="34" charset="0"/>
                <a:sym typeface="+mn-ea"/>
              </a:rPr>
              <a:t> Technologies)</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11-25/0021</a:t>
            </a:r>
            <a:r>
              <a:rPr lang="en-US" altLang="en-US" sz="1800" kern="0" dirty="0">
                <a:solidFill>
                  <a:schemeClr val="tx1"/>
                </a:solidFill>
                <a:latin typeface="Calibri" panose="020F0502020204030204" pitchFamily="34" charset="0"/>
                <a:cs typeface="Calibri" panose="020F0502020204030204" pitchFamily="34" charset="0"/>
                <a:sym typeface="+mn-ea"/>
              </a:rPr>
              <a:t>, Channel access and trigger design for active STAs, You-wei Chen (MediaTek)</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11-25/0031, Trigger based multiple access for AMP,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11-25/0032, Duty-cycle AMP operation,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11-25/0035, CDM access for AMP,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11-25/0037r0, “Follow-up on AMP Energizer”,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11-25/0038r0, “Use Case for AMP STA Reporting”,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11-25/0039r0, “ AMP Open Service Period”,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11-25/0041, Follow up on AMP identification, Zhanjing Bao (TCL)</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11-25/0045r0, "Channel Access for Backscatter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11-25/0046r0, "Channel Access for Active Tx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11-25/0091, frame format discussion follow up,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11-25/0094, AMP device management,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11-25/0012, WPT Waveform Comparison, Amichai Sanderovich (Wiliot)</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chemeClr val="tx1"/>
                </a:solidFill>
                <a:sym typeface="+mn-ea"/>
              </a:rPr>
              <a:t>11-24/1846r2, "AMP Client STA Types", Rojan Chitrakar (Huawei) - 10 mins [earlier slot preferred]</a:t>
            </a:r>
          </a:p>
          <a:p>
            <a:pPr lvl="1" algn="l" eaLnBrk="0" hangingPunct="0">
              <a:buClrTx/>
              <a:buSzTx/>
              <a:buFontTx/>
              <a:buChar char="–"/>
              <a:defRPr/>
            </a:pPr>
            <a:r>
              <a:rPr lang="en-US" altLang="en-GB" b="0" dirty="0" smtClean="0">
                <a:solidFill>
                  <a:schemeClr val="tx1"/>
                </a:solidFill>
                <a:sym typeface="+mn-ea"/>
              </a:rPr>
              <a:t>11-24/2132, AMP relay topology and operation, Zhanjing Bao (TCL)</a:t>
            </a:r>
            <a:endParaRPr lang="en-US" altLang="en-GB" b="0" dirty="0" smtClean="0">
              <a:solidFill>
                <a:schemeClr val="tx1"/>
              </a:solidFill>
            </a:endParaRPr>
          </a:p>
          <a:p>
            <a:pPr lvl="1" algn="l" eaLnBrk="0" hangingPunct="0">
              <a:buClrTx/>
              <a:buSzTx/>
              <a:buFontTx/>
              <a:buChar char="–"/>
              <a:defRPr/>
            </a:pPr>
            <a:r>
              <a:rPr lang="en-US" altLang="en-GB" b="0" dirty="0" smtClean="0">
                <a:solidFill>
                  <a:schemeClr val="tx1"/>
                </a:solidFill>
                <a:sym typeface="+mn-ea"/>
              </a:rPr>
              <a:t>11-25/0052, Active AMP STA Polling Requirements, Sebastian Max (Ericsson)</a:t>
            </a:r>
            <a:endParaRPr lang="en-US" altLang="en-GB" b="0" dirty="0" smtClean="0">
              <a:solidFill>
                <a:schemeClr val="tx1"/>
              </a:solidFill>
            </a:endParaRPr>
          </a:p>
          <a:p>
            <a:pPr lvl="1" algn="l" eaLnBrk="0" hangingPunct="0">
              <a:buClrTx/>
              <a:buSzTx/>
              <a:buFontTx/>
              <a:buChar char="–"/>
              <a:defRPr/>
            </a:pPr>
            <a:r>
              <a:rPr lang="en-US" altLang="en-GB" b="0" dirty="0" smtClean="0">
                <a:solidFill>
                  <a:schemeClr val="tx1"/>
                </a:solidFill>
                <a:sym typeface="+mn-ea"/>
              </a:rPr>
              <a:t>11-25/0055, Wireless connectivity challenges for backscattering AMP STA, Solomon Trainin (Wiliot)</a:t>
            </a:r>
            <a:endParaRPr lang="en-US" altLang="en-GB" b="0" dirty="0" smtClean="0">
              <a:solidFill>
                <a:schemeClr val="tx1"/>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mentor.ieee.org/802.11/dcn/24/11-24-2038-00-00bp-ieee-802-11-tgbp-ambient-power-communication-teleconference-minutes-december.docx</a:t>
            </a: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chemeClr val="tx1"/>
                </a:solidFill>
                <a:sym typeface="+mn-ea"/>
              </a:rPr>
              <a:t>11-24/2114, Channel Correction in Long Range Backscatter, Nelson Costa (Haila Technologies)</a:t>
            </a:r>
          </a:p>
          <a:p>
            <a:pPr lvl="1" algn="l" eaLnBrk="0" hangingPunct="0">
              <a:buClrTx/>
              <a:buSzTx/>
              <a:buFontTx/>
              <a:buChar char="–"/>
              <a:defRPr/>
            </a:pPr>
            <a:r>
              <a:rPr lang="en-US" altLang="zh-CN" sz="2200" dirty="0" smtClean="0">
                <a:solidFill>
                  <a:schemeClr val="tx1"/>
                </a:solidFill>
                <a:sym typeface="+mn-ea"/>
              </a:rPr>
              <a:t>11-24/2128, Follow-up on Channel Shifting in Backscatter Operations, Nelson Costa (Haila Technologies)</a:t>
            </a:r>
          </a:p>
          <a:p>
            <a:pPr lvl="1" algn="l" eaLnBrk="0" hangingPunct="0">
              <a:buClrTx/>
              <a:buSzTx/>
              <a:buFontTx/>
              <a:buChar char="–"/>
              <a:defRPr/>
            </a:pPr>
            <a:r>
              <a:rPr lang="en-US" altLang="zh-CN" sz="2200" dirty="0" smtClean="0">
                <a:solidFill>
                  <a:schemeClr val="tx1"/>
                </a:solidFill>
                <a:sym typeface="+mn-ea"/>
              </a:rPr>
              <a:t>11-24/2143, Advantages of 802.11b DSS in Long-Range Backscatter, Nelson Costa (Haila Technologies)</a:t>
            </a:r>
          </a:p>
          <a:p>
            <a:pPr lvl="1" algn="l" eaLnBrk="0" hangingPunct="0">
              <a:buClrTx/>
              <a:buSzTx/>
              <a:buFontTx/>
              <a:buChar char="–"/>
              <a:defRPr/>
            </a:pPr>
            <a:r>
              <a:rPr lang="en-US" altLang="zh-CN" sz="2200" dirty="0" smtClean="0">
                <a:solidFill>
                  <a:schemeClr val="tx1"/>
                </a:solidFill>
                <a:sym typeface="+mn-ea"/>
              </a:rPr>
              <a:t>11-25/0027, AMP PPDU Design, Yinan Qi (OPPO) </a:t>
            </a:r>
          </a:p>
          <a:p>
            <a:pPr lvl="1" algn="l" eaLnBrk="0" hangingPunct="0">
              <a:buClrTx/>
              <a:buSzTx/>
              <a:buFontTx/>
              <a:buChar char="–"/>
              <a:defRPr/>
            </a:pPr>
            <a:r>
              <a:rPr lang="en-US" altLang="zh-CN" sz="2200" dirty="0" smtClean="0">
                <a:solidFill>
                  <a:schemeClr val="tx1"/>
                </a:solidFill>
                <a:sym typeface="+mn-ea"/>
              </a:rPr>
              <a:t>11-25/0028, AMP PPDU Configuration, Yinan Qi (OPPO)</a:t>
            </a:r>
          </a:p>
          <a:p>
            <a:pPr lvl="1" eaLnBrk="0" hangingPunct="0">
              <a:defRPr/>
            </a:pPr>
            <a:r>
              <a:rPr lang="en-US" altLang="en-GB" dirty="0">
                <a:sym typeface="+mn-ea"/>
              </a:rPr>
              <a:t>11-25/0033, UL Data Rates for AMP and PPDU, </a:t>
            </a:r>
            <a:r>
              <a:rPr lang="en-US" altLang="en-GB" dirty="0" err="1">
                <a:sym typeface="+mn-ea"/>
              </a:rPr>
              <a:t>Chuanfeng</a:t>
            </a:r>
            <a:r>
              <a:rPr lang="en-US" altLang="en-GB" dirty="0">
                <a:sym typeface="+mn-ea"/>
              </a:rPr>
              <a:t> He (OPPO</a:t>
            </a:r>
            <a:r>
              <a:rPr lang="en-US" altLang="en-GB" dirty="0" smtClean="0">
                <a:sym typeface="+mn-ea"/>
              </a:rPr>
              <a:t>)</a:t>
            </a:r>
            <a:endParaRPr lang="en-US" altLang="zh-CN" sz="22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smtClean="0">
                <a:solidFill>
                  <a:schemeClr val="tx1"/>
                </a:solidFill>
                <a:sym typeface="+mn-ea"/>
              </a:rPr>
              <a:t>11-25/0034</a:t>
            </a:r>
            <a:r>
              <a:rPr lang="en-US" altLang="en-GB" sz="2300" dirty="0">
                <a:solidFill>
                  <a:schemeClr val="tx1"/>
                </a:solidFill>
                <a:sym typeface="+mn-ea"/>
              </a:rPr>
              <a:t>, Sync field for AMP PPDU, Chuanfeng He (OPPO)</a:t>
            </a:r>
          </a:p>
          <a:p>
            <a:pPr lvl="1" algn="l" eaLnBrk="0" hangingPunct="0">
              <a:buClrTx/>
              <a:buSzTx/>
              <a:buFontTx/>
              <a:buChar char="–"/>
              <a:defRPr/>
            </a:pPr>
            <a:r>
              <a:rPr lang="en-US" altLang="en-GB" sz="2300" dirty="0">
                <a:solidFill>
                  <a:schemeClr val="tx1"/>
                </a:solidFill>
                <a:sym typeface="+mn-ea"/>
              </a:rPr>
              <a:t>11-25/0042r0, AMP Downlink Sync Field Study, Steve Shellhammer (Qualcomm) [AM1 or AM2]</a:t>
            </a:r>
          </a:p>
          <a:p>
            <a:pPr lvl="1" algn="l" eaLnBrk="0" hangingPunct="0">
              <a:buClrTx/>
              <a:buSzTx/>
              <a:buFontTx/>
              <a:buChar char="–"/>
              <a:defRPr/>
            </a:pPr>
            <a:r>
              <a:rPr lang="en-US" altLang="en-GB" sz="2300" dirty="0">
                <a:solidFill>
                  <a:schemeClr val="tx1"/>
                </a:solidFill>
                <a:sym typeface="+mn-ea"/>
              </a:rPr>
              <a:t>11-25-0030r0, “AMP UL Bi-Static Leakage and Dynamic-Range Implications”, Dror Regev (Huawei) [ same slot as 0043]</a:t>
            </a:r>
          </a:p>
          <a:p>
            <a:pPr lvl="1" algn="l" eaLnBrk="0" hangingPunct="0">
              <a:buClrTx/>
              <a:buSzTx/>
              <a:buFontTx/>
              <a:buChar char="–"/>
              <a:defRPr/>
            </a:pPr>
            <a:r>
              <a:rPr lang="en-US" altLang="en-GB" sz="2300" dirty="0">
                <a:solidFill>
                  <a:schemeClr val="tx1"/>
                </a:solidFill>
                <a:sym typeface="+mn-ea"/>
              </a:rPr>
              <a:t>11-25-0043r0, “Passive AMP STA RF Power Harvesting Sensitivity Threshold”, Dror Regev (Huawei) [ same slot as 0030</a:t>
            </a:r>
            <a:r>
              <a:rPr lang="en-US" altLang="en-GB" sz="2300" dirty="0" smtClean="0">
                <a:solidFill>
                  <a:schemeClr val="tx1"/>
                </a:solidFill>
                <a:sym typeface="+mn-ea"/>
              </a:rPr>
              <a:t>]</a:t>
            </a:r>
          </a:p>
          <a:p>
            <a:pPr lvl="1" eaLnBrk="0" hangingPunct="0">
              <a:defRPr/>
            </a:pPr>
            <a:r>
              <a:rPr lang="en-US" altLang="zh-CN" sz="2400" dirty="0">
                <a:sym typeface="+mn-ea"/>
              </a:rPr>
              <a:t>11-25-0047r0, “Follow up on downlink sync field design”, Bin Qian (Huawei)</a:t>
            </a:r>
          </a:p>
          <a:p>
            <a:pPr lvl="1" eaLnBrk="0" hangingPunct="0">
              <a:defRPr/>
            </a:pPr>
            <a:r>
              <a:rPr lang="en-US" altLang="zh-CN" sz="2400" dirty="0">
                <a:sym typeface="+mn-ea"/>
              </a:rPr>
              <a:t>11-25-0048r0, “Discussion on uplink transmissions for backscatter STAs”, Bin Qian (Huawei</a:t>
            </a:r>
            <a:r>
              <a:rPr lang="en-US" altLang="zh-CN" sz="2400" dirty="0" smtClean="0">
                <a:sym typeface="+mn-ea"/>
              </a:rPr>
              <a:t>)</a:t>
            </a:r>
            <a:endParaRPr lang="en-US" altLang="en-GB" sz="23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smtClean="0">
                <a:solidFill>
                  <a:schemeClr val="tx1"/>
                </a:solidFill>
                <a:sym typeface="+mn-ea"/>
              </a:rPr>
              <a:t>11-25/0050r0</a:t>
            </a:r>
            <a:r>
              <a:rPr lang="en-US" altLang="zh-CN" sz="2200" dirty="0">
                <a:solidFill>
                  <a:schemeClr val="tx1"/>
                </a:solidFill>
                <a:sym typeface="+mn-ea"/>
              </a:rPr>
              <a:t>, “AMP DL Wideband OOK Generation”, Panpan Li (Huawei)</a:t>
            </a:r>
          </a:p>
          <a:p>
            <a:pPr lvl="1" algn="l" eaLnBrk="0" hangingPunct="0">
              <a:buClrTx/>
              <a:buSzTx/>
              <a:buFontTx/>
              <a:buChar char="–"/>
              <a:defRPr/>
            </a:pPr>
            <a:r>
              <a:rPr lang="en-US" altLang="zh-CN" sz="2200" dirty="0" smtClean="0">
                <a:solidFill>
                  <a:schemeClr val="tx1"/>
                </a:solidFill>
                <a:sym typeface="+mn-ea"/>
              </a:rPr>
              <a:t>11-25/0051r0</a:t>
            </a:r>
            <a:r>
              <a:rPr lang="en-US" altLang="zh-CN" sz="2200" dirty="0">
                <a:solidFill>
                  <a:schemeClr val="tx1"/>
                </a:solidFill>
                <a:sym typeface="+mn-ea"/>
              </a:rPr>
              <a:t>, “Signal Design for OOK”, Leif Wilhelmsson (Ericsson)</a:t>
            </a:r>
          </a:p>
          <a:p>
            <a:pPr lvl="1" eaLnBrk="0" hangingPunct="0">
              <a:defRPr/>
            </a:pPr>
            <a:r>
              <a:rPr lang="en-US" altLang="zh-CN" sz="2200" dirty="0">
                <a:sym typeface="+mn-ea"/>
              </a:rPr>
              <a:t>11-25/0058, AMP-monostatic-backscattering PHY followup, Rui Cao (NXP)</a:t>
            </a:r>
          </a:p>
          <a:p>
            <a:pPr lvl="1" eaLnBrk="0" hangingPunct="0">
              <a:defRPr/>
            </a:pPr>
            <a:r>
              <a:rPr lang="en-US" altLang="en-GB" sz="2200" dirty="0">
                <a:sym typeface="+mn-ea"/>
              </a:rPr>
              <a:t>11-25/0061, AMP-monostatic-backscattering-operation, </a:t>
            </a:r>
            <a:r>
              <a:rPr lang="en-US" altLang="en-GB" sz="2200" dirty="0" err="1">
                <a:sym typeface="+mn-ea"/>
              </a:rPr>
              <a:t>Rui</a:t>
            </a:r>
            <a:r>
              <a:rPr lang="en-US" altLang="en-GB" sz="2200" dirty="0">
                <a:sym typeface="+mn-ea"/>
              </a:rPr>
              <a:t> Cao (NXP)</a:t>
            </a:r>
          </a:p>
          <a:p>
            <a:pPr lvl="1" eaLnBrk="0" hangingPunct="0">
              <a:defRPr/>
            </a:pPr>
            <a:r>
              <a:rPr lang="en-US" altLang="en-GB" sz="2200" dirty="0">
                <a:sym typeface="+mn-ea"/>
              </a:rPr>
              <a:t>11-25/0075, Further Thoughts on AMP DL PPDU for Mono-static Backscattering, </a:t>
            </a:r>
            <a:r>
              <a:rPr lang="en-US" altLang="en-GB" sz="2200" dirty="0" err="1">
                <a:sym typeface="+mn-ea"/>
              </a:rPr>
              <a:t>Rui</a:t>
            </a:r>
            <a:r>
              <a:rPr lang="en-US" altLang="en-GB" sz="2200" dirty="0">
                <a:sym typeface="+mn-ea"/>
              </a:rPr>
              <a:t> Cao (NXP)</a:t>
            </a:r>
            <a:endParaRPr lang="en-US" altLang="zh-CN" sz="2200" dirty="0">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US" sz="2100" dirty="0" smtClean="0">
                <a:sym typeface="+mn-ea"/>
              </a:rPr>
              <a:t>11-24/2112</a:t>
            </a:r>
            <a:r>
              <a:rPr lang="en-US" altLang="en-US" sz="2100" dirty="0">
                <a:sym typeface="+mn-ea"/>
              </a:rPr>
              <a:t>, Secure E2E Operation for AMP, </a:t>
            </a:r>
            <a:r>
              <a:rPr lang="en-US" altLang="en-US" sz="2100" dirty="0" err="1">
                <a:sym typeface="+mn-ea"/>
              </a:rPr>
              <a:t>Sanket</a:t>
            </a:r>
            <a:r>
              <a:rPr lang="en-US" altLang="en-US" sz="2100" dirty="0">
                <a:sym typeface="+mn-ea"/>
              </a:rPr>
              <a:t> </a:t>
            </a:r>
            <a:r>
              <a:rPr lang="en-US" altLang="en-US" sz="2100" dirty="0" err="1">
                <a:sym typeface="+mn-ea"/>
              </a:rPr>
              <a:t>Kalamkar</a:t>
            </a:r>
            <a:r>
              <a:rPr lang="en-US" altLang="en-US" sz="2100" dirty="0">
                <a:sym typeface="+mn-ea"/>
              </a:rPr>
              <a:t> (Qualcomm)</a:t>
            </a:r>
          </a:p>
          <a:p>
            <a:pPr lvl="1" eaLnBrk="0" hangingPunct="0">
              <a:defRPr/>
            </a:pPr>
            <a:r>
              <a:rPr lang="en-US" altLang="zh-CN" sz="2100" dirty="0">
                <a:sym typeface="+mn-ea"/>
              </a:rPr>
              <a:t>11-24/2113, UL Access for AMP, </a:t>
            </a:r>
            <a:r>
              <a:rPr lang="en-US" altLang="zh-CN" sz="2100" dirty="0" err="1">
                <a:sym typeface="+mn-ea"/>
              </a:rPr>
              <a:t>Sanket</a:t>
            </a:r>
            <a:r>
              <a:rPr lang="en-US" altLang="zh-CN" sz="2100" dirty="0">
                <a:sym typeface="+mn-ea"/>
              </a:rPr>
              <a:t> </a:t>
            </a:r>
            <a:r>
              <a:rPr lang="en-US" altLang="zh-CN" sz="2100" dirty="0" err="1">
                <a:sym typeface="+mn-ea"/>
              </a:rPr>
              <a:t>Kalamkar</a:t>
            </a:r>
            <a:r>
              <a:rPr lang="en-US" altLang="zh-CN" sz="2100" dirty="0">
                <a:sym typeface="+mn-ea"/>
              </a:rPr>
              <a:t> (Qualcomm)</a:t>
            </a:r>
          </a:p>
          <a:p>
            <a:pPr lvl="1" eaLnBrk="0" hangingPunct="0">
              <a:defRPr/>
            </a:pPr>
            <a:r>
              <a:rPr lang="en-US" altLang="zh-CN" sz="2100" dirty="0">
                <a:sym typeface="+mn-ea"/>
              </a:rPr>
              <a:t>11-25/0015, </a:t>
            </a:r>
            <a:r>
              <a:rPr lang="en-US" altLang="zh-CN" sz="2100" dirty="0" err="1">
                <a:sym typeface="+mn-ea"/>
              </a:rPr>
              <a:t>Leveraing</a:t>
            </a:r>
            <a:r>
              <a:rPr lang="en-US" altLang="zh-CN" sz="2100" dirty="0">
                <a:sym typeface="+mn-ea"/>
              </a:rPr>
              <a:t> EBCS and WUR to design MAC for 802.11bp, Kamran </a:t>
            </a:r>
            <a:r>
              <a:rPr lang="en-US" altLang="zh-CN" sz="2100" dirty="0" err="1">
                <a:sym typeface="+mn-ea"/>
              </a:rPr>
              <a:t>Nishat</a:t>
            </a:r>
            <a:r>
              <a:rPr lang="en-US" altLang="zh-CN" sz="2100" dirty="0">
                <a:sym typeface="+mn-ea"/>
              </a:rPr>
              <a:t> (</a:t>
            </a:r>
            <a:r>
              <a:rPr lang="en-US" altLang="zh-CN" sz="2100" dirty="0" err="1">
                <a:sym typeface="+mn-ea"/>
              </a:rPr>
              <a:t>Haila</a:t>
            </a:r>
            <a:r>
              <a:rPr lang="en-US" altLang="zh-CN" sz="2100" dirty="0">
                <a:sym typeface="+mn-ea"/>
              </a:rPr>
              <a:t> Technologies)</a:t>
            </a:r>
          </a:p>
          <a:p>
            <a:pPr lvl="1" eaLnBrk="0" hangingPunct="0">
              <a:defRPr/>
            </a:pPr>
            <a:r>
              <a:rPr lang="en-US" altLang="en-GB" sz="2100" dirty="0">
                <a:sym typeface="+mn-ea"/>
              </a:rPr>
              <a:t>11-25/0021, Channel access and trigger design for active STAs, You-</a:t>
            </a:r>
            <a:r>
              <a:rPr lang="en-US" altLang="en-GB" sz="2100" dirty="0" err="1">
                <a:sym typeface="+mn-ea"/>
              </a:rPr>
              <a:t>wei</a:t>
            </a:r>
            <a:r>
              <a:rPr lang="en-US" altLang="en-GB" sz="2100" dirty="0">
                <a:sym typeface="+mn-ea"/>
              </a:rPr>
              <a:t> Chen (</a:t>
            </a:r>
            <a:r>
              <a:rPr lang="en-US" altLang="en-GB" sz="2100" dirty="0" err="1">
                <a:sym typeface="+mn-ea"/>
              </a:rPr>
              <a:t>MediaTek</a:t>
            </a:r>
            <a:r>
              <a:rPr lang="en-US" altLang="en-GB" sz="2100" dirty="0">
                <a:sym typeface="+mn-ea"/>
              </a:rPr>
              <a:t>)</a:t>
            </a:r>
          </a:p>
          <a:p>
            <a:pPr lvl="1" eaLnBrk="0" hangingPunct="0">
              <a:defRPr/>
            </a:pPr>
            <a:r>
              <a:rPr lang="en-US" altLang="en-GB" sz="2100" dirty="0">
                <a:sym typeface="+mn-ea"/>
              </a:rPr>
              <a:t>11-25/0031, Trigger based multiple access for AMP, </a:t>
            </a:r>
            <a:r>
              <a:rPr lang="en-US" altLang="en-GB" sz="2100" dirty="0" err="1">
                <a:sym typeface="+mn-ea"/>
              </a:rPr>
              <a:t>Chuanfeng</a:t>
            </a:r>
            <a:r>
              <a:rPr lang="en-US" altLang="en-GB" sz="2100" dirty="0">
                <a:sym typeface="+mn-ea"/>
              </a:rPr>
              <a:t> He (OPPO)</a:t>
            </a:r>
          </a:p>
          <a:p>
            <a:pPr lvl="1" eaLnBrk="0" hangingPunct="0">
              <a:defRPr/>
            </a:pPr>
            <a:r>
              <a:rPr lang="en-US" altLang="en-GB" sz="2100" dirty="0">
                <a:sym typeface="+mn-ea"/>
              </a:rPr>
              <a:t>11-25/0032, Duty-cycle AMP operation, </a:t>
            </a:r>
            <a:r>
              <a:rPr lang="en-US" altLang="en-GB" sz="2100" dirty="0" err="1">
                <a:sym typeface="+mn-ea"/>
              </a:rPr>
              <a:t>Chuanfeng</a:t>
            </a:r>
            <a:r>
              <a:rPr lang="en-US" altLang="en-GB" sz="2100" dirty="0">
                <a:sym typeface="+mn-ea"/>
              </a:rPr>
              <a:t> He (OPPO)</a:t>
            </a:r>
            <a:endParaRPr lang="en-US" altLang="zh-CN" sz="2100" dirty="0">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smtClean="0">
                <a:sym typeface="+mn-ea"/>
              </a:rPr>
              <a:t>11-25/0035</a:t>
            </a:r>
            <a:r>
              <a:rPr lang="en-US" altLang="en-GB" dirty="0">
                <a:sym typeface="+mn-ea"/>
              </a:rPr>
              <a:t>, CDM access for AMP,  Chuanfeng He (OPPO)</a:t>
            </a:r>
            <a:endParaRPr lang="en-US" altLang="en-GB" dirty="0">
              <a:solidFill>
                <a:schemeClr val="tx1"/>
              </a:solidFill>
              <a:sym typeface="+mn-ea"/>
            </a:endParaRPr>
          </a:p>
          <a:p>
            <a:pPr lvl="1" algn="l" eaLnBrk="0" hangingPunct="0">
              <a:buClrTx/>
              <a:buSzTx/>
              <a:buFontTx/>
              <a:buChar char="–"/>
              <a:defRPr/>
            </a:pPr>
            <a:r>
              <a:rPr lang="en-US" altLang="en-GB" dirty="0">
                <a:sym typeface="+mn-ea"/>
              </a:rPr>
              <a:t>11-25/0037r0, “Follow-up on AMP Energizer”, Ian Bajaj (Huawei)</a:t>
            </a:r>
          </a:p>
          <a:p>
            <a:pPr lvl="1" algn="l" eaLnBrk="0" hangingPunct="0">
              <a:buClrTx/>
              <a:buSzTx/>
              <a:buFontTx/>
              <a:buChar char="–"/>
              <a:defRPr/>
            </a:pPr>
            <a:r>
              <a:rPr lang="en-US" altLang="en-US" dirty="0">
                <a:sym typeface="+mn-ea"/>
              </a:rPr>
              <a:t>11-25/0038r0, “Use Case for AMP STA Reporting”, Ian Bajaj (Huawei</a:t>
            </a:r>
            <a:r>
              <a:rPr lang="en-US" altLang="en-US" dirty="0" smtClean="0">
                <a:sym typeface="+mn-ea"/>
              </a:rPr>
              <a:t>)</a:t>
            </a:r>
          </a:p>
          <a:p>
            <a:pPr lvl="1" eaLnBrk="0" hangingPunct="0">
              <a:defRPr/>
            </a:pPr>
            <a:r>
              <a:rPr lang="en-US" altLang="en-US" dirty="0">
                <a:sym typeface="+mn-ea"/>
              </a:rPr>
              <a:t>11-25/0039r0, “ AMP Open Service Period”, Ian Bajaj (Huawei)</a:t>
            </a:r>
          </a:p>
          <a:p>
            <a:pPr lvl="1" eaLnBrk="0" hangingPunct="0">
              <a:defRPr/>
            </a:pPr>
            <a:r>
              <a:rPr lang="en-US" altLang="en-US" dirty="0">
                <a:sym typeface="+mn-ea"/>
              </a:rPr>
              <a:t>11-25/0041, Follow up on AMP identification,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endParaRPr lang="en-US" altLang="en-GB" dirty="0">
              <a:sym typeface="+mn-ea"/>
            </a:endParaRPr>
          </a:p>
          <a:p>
            <a:pPr lvl="1" eaLnBrk="0" hangingPunct="0">
              <a:defRPr/>
            </a:pPr>
            <a:r>
              <a:rPr lang="en-US" altLang="en-US" dirty="0">
                <a:sym typeface="+mn-ea"/>
              </a:rPr>
              <a:t>11-25/0045r0, "Channel Access for Backscatter non-AP AMP STAs", </a:t>
            </a:r>
            <a:r>
              <a:rPr lang="en-US" altLang="en-US" dirty="0" err="1">
                <a:sym typeface="+mn-ea"/>
              </a:rPr>
              <a:t>Rojan</a:t>
            </a:r>
            <a:r>
              <a:rPr lang="en-US" altLang="en-US" dirty="0">
                <a:sym typeface="+mn-ea"/>
              </a:rPr>
              <a:t> </a:t>
            </a:r>
            <a:r>
              <a:rPr lang="en-US" altLang="en-US" dirty="0" err="1">
                <a:sym typeface="+mn-ea"/>
              </a:rPr>
              <a:t>Chitrakar</a:t>
            </a:r>
            <a:r>
              <a:rPr lang="en-US" altLang="en-US" dirty="0">
                <a:sym typeface="+mn-ea"/>
              </a:rPr>
              <a:t> (Huawei</a:t>
            </a:r>
            <a:r>
              <a:rPr lang="en-US" altLang="en-US" dirty="0" smtClean="0">
                <a:sym typeface="+mn-ea"/>
              </a:rPr>
              <a:t>)</a:t>
            </a:r>
            <a:endParaRPr lang="en-US" altLang="en-US" dirty="0">
              <a:solidFill>
                <a:schemeClr val="tx1"/>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smtClean="0">
                <a:sym typeface="+mn-ea"/>
              </a:rPr>
              <a:t>11-25/0046r0</a:t>
            </a:r>
            <a:r>
              <a:rPr lang="en-US" altLang="en-US" sz="2400" dirty="0">
                <a:sym typeface="+mn-ea"/>
              </a:rPr>
              <a:t>, "Channel Access for Active Tx non-AP AMP STAs", Rojan Chitrakar (Huawei)</a:t>
            </a:r>
          </a:p>
          <a:p>
            <a:pPr lvl="1" algn="l" eaLnBrk="0" hangingPunct="0">
              <a:buClrTx/>
              <a:buSzTx/>
              <a:buFontTx/>
              <a:buChar char="–"/>
              <a:defRPr/>
            </a:pPr>
            <a:r>
              <a:rPr lang="en-US" altLang="en-US" sz="2400" dirty="0">
                <a:sym typeface="+mn-ea"/>
              </a:rPr>
              <a:t>11-25/0091, frame format discussion follow up, Liwen Chu (NXP</a:t>
            </a:r>
            <a:r>
              <a:rPr lang="en-US" altLang="en-US" sz="2400" dirty="0" smtClean="0">
                <a:sym typeface="+mn-ea"/>
              </a:rPr>
              <a:t>)</a:t>
            </a:r>
          </a:p>
          <a:p>
            <a:pPr lvl="1" eaLnBrk="0" hangingPunct="0">
              <a:defRPr/>
            </a:pPr>
            <a:r>
              <a:rPr lang="en-US" altLang="en-GB" sz="2400" dirty="0">
                <a:sym typeface="+mn-ea"/>
              </a:rPr>
              <a:t>11-25/0094, AMP device management, </a:t>
            </a:r>
            <a:r>
              <a:rPr lang="en-US" altLang="en-GB" sz="2400" dirty="0" err="1">
                <a:sym typeface="+mn-ea"/>
              </a:rPr>
              <a:t>Liwen</a:t>
            </a:r>
            <a:r>
              <a:rPr lang="en-US" altLang="en-GB" sz="2400" dirty="0">
                <a:sym typeface="+mn-ea"/>
              </a:rPr>
              <a:t> Chu (NXP</a:t>
            </a:r>
            <a:r>
              <a:rPr lang="en-US" altLang="en-GB" sz="2400" dirty="0" smtClean="0">
                <a:sym typeface="+mn-ea"/>
              </a:rPr>
              <a:t>)</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11-25/0029, WPT Protocol, Wave and PPDU, Yinan Qi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11-25/0012, WPT Waveform Comparison, Amichai Sanderovich (Wiliot)</a:t>
            </a:r>
          </a:p>
          <a:p>
            <a:pPr lvl="1" algn="l" eaLnBrk="0" hangingPunct="0">
              <a:buClrTx/>
              <a:buSzTx/>
              <a:buFontTx/>
              <a:buChar char="–"/>
              <a:defRPr/>
            </a:pPr>
            <a:r>
              <a:rPr lang="en-US" altLang="en-US" sz="2400" dirty="0">
                <a:sym typeface="+mn-ea"/>
              </a:rPr>
              <a:t>11-24/1916, Recap of Compact Secure Transaction Methods for AMP, Hui Luo (Infineon)</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sz="2400" dirty="0" smtClean="0">
                <a:sym typeface="+mn-ea"/>
              </a:rPr>
              <a:t>Contribution discussion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algn="l" eaLnBrk="0" hangingPunct="0">
              <a:buClrTx/>
              <a:buSzTx/>
              <a:buFontTx/>
              <a:buChar char="–"/>
              <a:defRPr/>
            </a:pPr>
            <a:r>
              <a:rPr lang="en-US" altLang="en-GB" sz="2400" dirty="0" smtClean="0">
                <a:sym typeface="+mn-ea"/>
              </a:rPr>
              <a:t>11-25/0096, Active AMP STA polling procedure, Liwen Chu (NXP)</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495</TotalTime>
  <Words>3473</Words>
  <Application>Microsoft Office PowerPoint</Application>
  <PresentationFormat>宽屏</PresentationFormat>
  <Paragraphs>575</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450</cp:revision>
  <cp:lastPrinted>2014-11-04T15:04:00Z</cp:lastPrinted>
  <dcterms:created xsi:type="dcterms:W3CDTF">2007-04-17T18:10:00Z</dcterms:created>
  <dcterms:modified xsi:type="dcterms:W3CDTF">2025-01-13T00:13:29Z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