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1263" r:id="rId3"/>
    <p:sldId id="1266" r:id="rId4"/>
    <p:sldId id="1267" r:id="rId5"/>
    <p:sldId id="1269" r:id="rId6"/>
    <p:sldId id="1270" r:id="rId7"/>
    <p:sldId id="1271" r:id="rId8"/>
    <p:sldId id="1273" r:id="rId9"/>
    <p:sldId id="1274" r:id="rId10"/>
    <p:sldId id="1275" r:id="rId11"/>
    <p:sldId id="1276" r:id="rId12"/>
    <p:sldId id="1310" r:id="rId13"/>
    <p:sldId id="1384" r:id="rId14"/>
    <p:sldId id="1379" r:id="rId15"/>
    <p:sldId id="1283" r:id="rId16"/>
    <p:sldId id="1284" r:id="rId17"/>
    <p:sldId id="1388" r:id="rId18"/>
    <p:sldId id="1389" r:id="rId19"/>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4" autoAdjust="0"/>
    <p:restoredTop sz="95405"/>
  </p:normalViewPr>
  <p:slideViewPr>
    <p:cSldViewPr showGuides="1">
      <p:cViewPr varScale="1">
        <p:scale>
          <a:sx n="85" d="100"/>
          <a:sy n="85" d="100"/>
        </p:scale>
        <p:origin x="84" y="164"/>
      </p:cViewPr>
      <p:guideLst>
        <p:guide orient="horz" pos="2160"/>
        <p:guide pos="3852"/>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eaLnBrk="0" hangingPunct="0">
              <a:defRPr/>
            </a:pPr>
            <a:r>
              <a:rPr lang="en-US" dirty="0"/>
              <a:t>Jul 2024</a:t>
            </a:r>
            <a:endParaRPr lang="en-US" dirty="0"/>
          </a:p>
        </p:txBody>
      </p:sp>
      <p:sp>
        <p:nvSpPr>
          <p:cNvPr id="5" name="页脚占位符 4"/>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Sep 2023</a:t>
            </a:r>
            <a:endParaRPr lang="en-US" dirty="0"/>
          </a:p>
        </p:txBody>
      </p:sp>
      <p:sp>
        <p:nvSpPr>
          <p:cNvPr id="5" name="页脚占位符 4"/>
          <p:cNvSpPr>
            <a:spLocks noGrp="1"/>
          </p:cNvSpPr>
          <p:nvPr>
            <p:ph type="ftr" sz="quarte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dirty="0" smtClean="0"/>
              <a:t>Jul 2023</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Nov 2024</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txBody>
          <a:bodyPr/>
          <a:lstStyle/>
          <a:p>
            <a:endParaRPr lang="zh-CN" altLang="en-US" dirty="0"/>
          </a:p>
        </p:txBody>
      </p:sp>
      <p:sp>
        <p:nvSpPr>
          <p:cNvPr id="1032" name="Rectangle 7"/>
          <p:cNvSpPr>
            <a:spLocks noChangeArrowheads="1"/>
          </p:cNvSpPr>
          <p:nvPr/>
        </p:nvSpPr>
        <p:spPr bwMode="auto">
          <a:xfrm>
            <a:off x="912813" y="6475413"/>
            <a:ext cx="4792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rPr>
              <a:t>Agenda</a:t>
            </a:r>
            <a:endPar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24</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1996</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r0</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ieee802.org/PNP/approved/IEEE_802_WG_PandP_v19.pdf" TargetMode="External"/><Relationship Id="rId1" Type="http://schemas.openxmlformats.org/officeDocument/2006/relationships/hyperlink" Target="https://standards.ieee.org/develop/policies/bylaws/sb_bylaw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mailto:jrosdahl@iee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tandards.ieee.org/about/sasb/patcom/materials.html" TargetMode="External"/><Relationship Id="rId2" Type="http://schemas.openxmlformats.org/officeDocument/2006/relationships/hyperlink" Target="http://standards.ieee.org/develop/policies/opman/sect6.html" TargetMode="External"/><Relationship Id="rId1" Type="http://schemas.openxmlformats.org/officeDocument/2006/relationships/hyperlink" Target="http://standards.ieee.org/develop/policies/bylaws/sect6-7.html#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standards.ieee.org/develop/policies/best_practices_for_ieee_standards_development_051215.pdf" TargetMode="External"/><Relationship Id="rId4" Type="http://schemas.openxmlformats.org/officeDocument/2006/relationships/hyperlink" Target="http://standards.ieee.org/faqs/copyrights.html/" TargetMode="External"/><Relationship Id="rId3" Type="http://schemas.openxmlformats.org/officeDocument/2006/relationships/hyperlink" Target="https://standards.ieee.org/content/dam/ieee-standards/standards/web/documents/other/permissionltrs.zip" TargetMode="External"/><Relationship Id="rId2" Type="http://schemas.openxmlformats.org/officeDocument/2006/relationships/hyperlink" Target="https://standards.ieee.org/about/policies/opman/sect6.html" TargetMode="External"/><Relationship Id="rId1" Type="http://schemas.openxmlformats.org/officeDocument/2006/relationships/hyperlink" Target="https://standards.ieee.org/about/policies/bylaws/sect6-7.html#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5" name="页脚占位符 4"/>
          <p:cNvSpPr>
            <a:spLocks noGrp="1"/>
          </p:cNvSpPr>
          <p:nvPr>
            <p:ph type="ftr" idx="11"/>
          </p:nvPr>
        </p:nvSpPr>
        <p:spPr/>
        <p:txBody>
          <a:bodyPr/>
          <a:lstStyle/>
          <a:p>
            <a:pPr eaLnBrk="0" hangingPunct="0">
              <a:defRPr/>
            </a:pPr>
            <a:r>
              <a:rPr lang="en-US" smtClean="0"/>
              <a:t>Bo Sun (Sanechips)</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802.11 TGbp TC 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Till Jan Interim 2025</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2024-11-25</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9" name="Object 11"/>
          <p:cNvGraphicFramePr>
            <a:graphicFrameLocks noChangeAspect="1"/>
          </p:cNvGraphicFramePr>
          <p:nvPr/>
        </p:nvGraphicFramePr>
        <p:xfrm>
          <a:off x="1481931" y="3267075"/>
          <a:ext cx="9326563" cy="1138237"/>
        </p:xfrm>
        <a:graphic>
          <a:graphicData uri="http://schemas.openxmlformats.org/presentationml/2006/ole">
            <mc:AlternateContent xmlns:mc="http://schemas.openxmlformats.org/markup-compatibility/2006">
              <mc:Choice xmlns:v="urn:schemas-microsoft-com:vml" Requires="v">
                <p:oleObj spid="_x0000_s5417" name="Document" r:id="rId1" imgW="8336280" imgH="1019810" progId="Word.Document.8">
                  <p:embed/>
                </p:oleObj>
              </mc:Choice>
              <mc:Fallback>
                <p:oleObj name="Document" r:id="rId1" imgW="8336280" imgH="1019810" progId="Word.Document.8">
                  <p:embed/>
                  <p:pic>
                    <p:nvPicPr>
                      <p:cNvPr id="0" name="Object 11"/>
                      <p:cNvPicPr/>
                      <p:nvPr/>
                    </p:nvPicPr>
                    <p:blipFill>
                      <a:blip r:embed="rId2"/>
                      <a:stretch>
                        <a:fillRect/>
                      </a:stretch>
                    </p:blipFill>
                    <p:spPr>
                      <a:xfrm>
                        <a:off x="1481931" y="3267075"/>
                        <a:ext cx="9326563" cy="1138237"/>
                      </a:xfrm>
                      <a:prstGeom prst="rect">
                        <a:avLst/>
                      </a:prstGeom>
                      <a:noFill/>
                      <a:ln w="38100">
                        <a:noFill/>
                        <a:miter/>
                      </a:ln>
                    </p:spPr>
                  </p:pic>
                </p:oleObj>
              </mc:Fallback>
            </mc:AlternateContent>
          </a:graphicData>
        </a:graphic>
      </p:graphicFrame>
      <p:sp>
        <p:nvSpPr>
          <p:cNvPr id="10" name="Rectangle 12"/>
          <p:cNvSpPr/>
          <p:nvPr/>
        </p:nvSpPr>
        <p:spPr>
          <a:xfrm>
            <a:off x="1454944" y="2613025"/>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endParaRPr lang="en-US" altLang="en-US" sz="2000"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495726"/>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endPar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1"/>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7"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a:t>
            </a:r>
            <a:r>
              <a:rPr lang="en-US" altLang="zh-CN" sz="3200" kern="0" dirty="0" smtClean="0">
                <a:sym typeface="+mn-ea"/>
              </a:rPr>
              <a:t>Functional Requirements</a:t>
            </a:r>
            <a:endParaRPr lang="en-US" altLang="zh-CN" sz="3200" kern="0" dirty="0"/>
          </a:p>
        </p:txBody>
      </p:sp>
      <p:sp>
        <p:nvSpPr>
          <p:cNvPr id="8" name="文本占位符 2"/>
          <p:cNvSpPr txBox="1"/>
          <p:nvPr/>
        </p:nvSpPr>
        <p:spPr>
          <a:xfrm>
            <a:off x="929005" y="1693545"/>
            <a:ext cx="10210800" cy="845185"/>
          </a:xfrm>
          <a:prstGeom prst="rect">
            <a:avLst/>
          </a:prstGeom>
          <a:noFill/>
        </p:spPr>
        <p:txBody>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SzTx/>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11-24/1537r1, Wireless connectivity challenges for AMP only IoT devices under 802.11 specification, Solomon Trainin (Wiliot)</a:t>
            </a:r>
            <a:endParaRPr lang="en-US" altLang="en-US" sz="1600" b="0" kern="0" dirty="0">
              <a:solidFill>
                <a:schemeClr val="tx1"/>
              </a:solidFill>
              <a:latin typeface="Calibri" panose="020F0502020204030204" pitchFamily="34" charset="0"/>
              <a:cs typeface="Calibri" panose="020F0502020204030204" pitchFamily="34" charset="0"/>
            </a:endParaRPr>
          </a:p>
          <a:p>
            <a:pPr marL="800100" lvl="1" indent="-342900" algn="just">
              <a:buSzTx/>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 (call for submissions)</a:t>
            </a:r>
            <a:endParaRPr lang="en-US" altLang="en-US"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
        <p:nvSpPr>
          <p:cNvPr id="2" name="标题 1"/>
          <p:cNvSpPr txBox="1"/>
          <p:nvPr/>
        </p:nvSpPr>
        <p:spPr>
          <a:xfrm>
            <a:off x="890270" y="262636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a:t>
            </a:r>
            <a:r>
              <a:rPr lang="en-US" altLang="zh-CN" sz="3200" kern="0" dirty="0" smtClean="0">
                <a:sym typeface="+mn-ea"/>
              </a:rPr>
              <a:t>PHY</a:t>
            </a:r>
            <a:endParaRPr lang="en-US" altLang="zh-CN" sz="3200" kern="0" dirty="0"/>
          </a:p>
        </p:txBody>
      </p:sp>
      <p:sp>
        <p:nvSpPr>
          <p:cNvPr id="6" name="文本占位符 2"/>
          <p:cNvSpPr txBox="1"/>
          <p:nvPr/>
        </p:nvSpPr>
        <p:spPr>
          <a:xfrm>
            <a:off x="904875" y="3558540"/>
            <a:ext cx="10210800" cy="8451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11-24/1982, Considerations For Sync Sequence Selection, Amichai Sanderovich (Wiliot)</a:t>
            </a:r>
            <a:endParaRPr lang="en-US" altLang="en-US" sz="1600" kern="0" dirty="0">
              <a:solidFill>
                <a:schemeClr val="tx1"/>
              </a:solidFill>
              <a:latin typeface="Calibri" panose="020F0502020204030204" pitchFamily="34" charset="0"/>
              <a:cs typeface="Calibri" panose="020F0502020204030204" pitchFamily="34" charset="0"/>
              <a:sym typeface="+mn-ea"/>
            </a:endParaRPr>
          </a:p>
          <a:p>
            <a:pPr marL="800100" lvl="1" indent="-342900" algn="just">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rPr>
              <a:t> (call for submissions)</a:t>
            </a: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9" name="标题 1"/>
          <p:cNvSpPr txBox="1"/>
          <p:nvPr/>
        </p:nvSpPr>
        <p:spPr>
          <a:xfrm>
            <a:off x="890270" y="4364355"/>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MAC</a:t>
            </a:r>
            <a:endParaRPr lang="en-US" altLang="zh-CN" sz="3200" kern="0" dirty="0"/>
          </a:p>
        </p:txBody>
      </p:sp>
      <p:sp>
        <p:nvSpPr>
          <p:cNvPr id="10" name="文本占位符 2"/>
          <p:cNvSpPr txBox="1"/>
          <p:nvPr/>
        </p:nvSpPr>
        <p:spPr>
          <a:xfrm>
            <a:off x="904875" y="5220970"/>
            <a:ext cx="10210800" cy="8451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rPr>
              <a:t> (call for submissions)</a:t>
            </a: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sym typeface="+mn-ea"/>
              </a:rPr>
              <a:t>Submission List – WPT</a:t>
            </a:r>
            <a:endParaRPr lang="en-US" altLang="zh-CN" sz="3200" kern="0" dirty="0"/>
          </a:p>
        </p:txBody>
      </p:sp>
      <p:sp>
        <p:nvSpPr>
          <p:cNvPr id="8" name="文本占位符 2"/>
          <p:cNvSpPr txBox="1"/>
          <p:nvPr/>
        </p:nvSpPr>
        <p:spPr>
          <a:xfrm>
            <a:off x="929005" y="1693545"/>
            <a:ext cx="10210800" cy="11499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l">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sym typeface="+mn-ea"/>
              </a:rPr>
              <a:t>(call for submissions)</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2" name="标题 1"/>
          <p:cNvSpPr txBox="1"/>
          <p:nvPr/>
        </p:nvSpPr>
        <p:spPr>
          <a:xfrm>
            <a:off x="890270" y="292862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sym typeface="+mn-ea"/>
              </a:rPr>
              <a:t>Submission List – Security</a:t>
            </a:r>
            <a:endParaRPr lang="en-US" altLang="zh-CN" sz="3200" kern="0" dirty="0"/>
          </a:p>
        </p:txBody>
      </p:sp>
      <p:sp>
        <p:nvSpPr>
          <p:cNvPr id="6" name="文本占位符 2"/>
          <p:cNvSpPr txBox="1"/>
          <p:nvPr/>
        </p:nvSpPr>
        <p:spPr>
          <a:xfrm>
            <a:off x="904875" y="3936365"/>
            <a:ext cx="10210800" cy="11499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l">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sym typeface="+mn-ea"/>
              </a:rPr>
              <a:t>(call for submissions)</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kern="0" dirty="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Teleconference Plan till Jan 2025 Interim Session</a:t>
            </a:r>
            <a:endParaRPr lang="en-US" altLang="zh-CN" sz="3200" kern="0" dirty="0"/>
          </a:p>
        </p:txBody>
      </p:sp>
      <p:sp>
        <p:nvSpPr>
          <p:cNvPr id="8" name="文本占位符 2"/>
          <p:cNvSpPr txBox="1"/>
          <p:nvPr/>
        </p:nvSpPr>
        <p:spPr>
          <a:xfrm>
            <a:off x="2100580" y="2425065"/>
            <a:ext cx="8398510" cy="3669030"/>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lnSpc>
                <a:spcPct val="120000"/>
              </a:lnSpc>
              <a:spcBef>
                <a:spcPts val="0"/>
              </a:spcBef>
              <a:spcAft>
                <a:spcPts val="600"/>
              </a:spcAft>
              <a:buFont typeface="Arial" panose="020B0604020202020204" pitchFamily="34" charset="0"/>
              <a:buChar char="•"/>
              <a:defRPr/>
            </a:pPr>
            <a:r>
              <a:rPr lang="en-US" altLang="zh-CN" sz="2800" kern="0" dirty="0">
                <a:solidFill>
                  <a:schemeClr val="tx1"/>
                </a:solidFill>
                <a:sym typeface="+mn-ea"/>
              </a:rPr>
              <a:t>Dec 3</a:t>
            </a:r>
            <a:r>
              <a:rPr lang="en-US" altLang="zh-CN" sz="2800" kern="0" baseline="30000" dirty="0">
                <a:solidFill>
                  <a:schemeClr val="tx1"/>
                </a:solidFill>
                <a:sym typeface="+mn-ea"/>
              </a:rPr>
              <a:t>rd</a:t>
            </a:r>
            <a:r>
              <a:rPr lang="en-US" altLang="zh-CN" sz="2800" kern="0" dirty="0">
                <a:solidFill>
                  <a:schemeClr val="tx1"/>
                </a:solidFill>
                <a:sym typeface="+mn-ea"/>
              </a:rPr>
              <a:t> </a:t>
            </a:r>
            <a:r>
              <a:rPr lang="en-US" altLang="en-US" sz="2800" kern="0" dirty="0">
                <a:solidFill>
                  <a:schemeClr val="tx1"/>
                </a:solidFill>
                <a:sym typeface="+mn-ea"/>
              </a:rPr>
              <a:t>(Tuesday), 9:00am, ET, 2 hours; </a:t>
            </a:r>
            <a:r>
              <a:rPr lang="en-US" altLang="en-US" sz="2800" kern="0" dirty="0" err="1">
                <a:solidFill>
                  <a:schemeClr val="tx1"/>
                </a:solidFill>
                <a:sym typeface="+mn-ea"/>
              </a:rPr>
              <a:t>Webex</a:t>
            </a:r>
            <a:endParaRPr lang="en-US" altLang="en-US" sz="2800" kern="0" dirty="0">
              <a:solidFill>
                <a:schemeClr val="tx1"/>
              </a:solidFill>
              <a:sym typeface="+mn-ea"/>
            </a:endParaRPr>
          </a:p>
          <a:p>
            <a:pPr lvl="1" defTabSz="337185">
              <a:lnSpc>
                <a:spcPct val="120000"/>
              </a:lnSpc>
              <a:spcBef>
                <a:spcPts val="0"/>
              </a:spcBef>
              <a:spcAft>
                <a:spcPts val="600"/>
              </a:spcAft>
              <a:buFont typeface="Arial" panose="020B0604020202020204" pitchFamily="34" charset="0"/>
              <a:buChar char="•"/>
              <a:defRPr/>
            </a:pPr>
            <a:endParaRPr lang="en-US" altLang="en-US" sz="28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800" kern="0" dirty="0">
                <a:solidFill>
                  <a:schemeClr val="tx1"/>
                </a:solidFill>
                <a:sym typeface="+mn-ea"/>
              </a:rPr>
              <a:t>Jan 7</a:t>
            </a:r>
            <a:r>
              <a:rPr lang="en-US" altLang="en-US" sz="2800" kern="0" baseline="30000" dirty="0">
                <a:solidFill>
                  <a:schemeClr val="tx1"/>
                </a:solidFill>
                <a:sym typeface="+mn-ea"/>
              </a:rPr>
              <a:t>th</a:t>
            </a:r>
            <a:r>
              <a:rPr lang="en-US" altLang="en-US" sz="2800" kern="0" dirty="0">
                <a:solidFill>
                  <a:schemeClr val="tx1"/>
                </a:solidFill>
                <a:sym typeface="+mn-ea"/>
              </a:rPr>
              <a:t> (Tuesday), 9:00am, ET, 2 hours; </a:t>
            </a:r>
            <a:r>
              <a:rPr lang="en-US" altLang="en-US" sz="2800" kern="0" dirty="0" err="1">
                <a:solidFill>
                  <a:schemeClr val="tx1"/>
                </a:solidFill>
                <a:sym typeface="+mn-ea"/>
              </a:rPr>
              <a:t>Webex</a:t>
            </a:r>
            <a:endParaRPr lang="en-US" altLang="zh-CN" sz="2800" kern="0" dirty="0" err="1">
              <a:solidFill>
                <a:schemeClr val="tx1"/>
              </a:solidFill>
              <a:latin typeface="Calibri" panose="020F0502020204030204" pitchFamily="34" charset="0"/>
              <a:cs typeface="Calibri" panose="020F0502020204030204" pitchFamily="34" charset="0"/>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Teleconference</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Dec 3</a:t>
            </a:r>
            <a:r>
              <a:rPr lang="en-US" altLang="en-US" sz="3600" kern="0" baseline="30000" dirty="0" smtClean="0">
                <a:latin typeface="Arial" panose="020B0604020202020204" pitchFamily="34" charset="0"/>
              </a:rPr>
              <a:t>rd</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noProof="0" dirty="0">
                <a:ln>
                  <a:noFill/>
                </a:ln>
                <a:effectLst/>
                <a:uLnTx/>
                <a:uFillTx/>
                <a:latin typeface="Arial" panose="020B0604020202020204" pitchFamily="34" charset="0"/>
                <a:sym typeface="+mn-ea"/>
              </a:rPr>
              <a:t>		   	        Chair:	Bo Sun </a:t>
            </a:r>
            <a:r>
              <a:rPr lang="en-US" altLang="en-US" sz="2000" kern="0" noProof="0" dirty="0" smtClean="0">
                <a:ln>
                  <a:noFill/>
                </a:ln>
                <a:effectLst/>
                <a:uLnTx/>
                <a:uFillTx/>
                <a:latin typeface="Arial" panose="020B0604020202020204" pitchFamily="34" charset="0"/>
                <a:sym typeface="+mn-ea"/>
              </a:rPr>
              <a:t>(</a:t>
            </a:r>
            <a:r>
              <a:rPr lang="en-US" altLang="en-US" sz="2000" kern="0" noProof="0" dirty="0" err="1" smtClean="0">
                <a:ln>
                  <a:noFill/>
                </a:ln>
                <a:effectLst/>
                <a:uLnTx/>
                <a:uFillTx/>
                <a:latin typeface="Arial" panose="020B0604020202020204" pitchFamily="34" charset="0"/>
                <a:sym typeface="+mn-ea"/>
              </a:rPr>
              <a:t>Sanechips</a:t>
            </a:r>
            <a:r>
              <a:rPr lang="en-US" altLang="en-US" sz="2000" kern="0" noProof="0" dirty="0" smtClean="0">
                <a:ln>
                  <a:noFill/>
                </a:ln>
                <a:effectLst/>
                <a:uLnTx/>
                <a:uFillTx/>
                <a:latin typeface="Arial" panose="020B0604020202020204" pitchFamily="34" charset="0"/>
                <a:sym typeface="+mn-ea"/>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sym typeface="+mn-ea"/>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sym typeface="+mn-ea"/>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noProof="0" dirty="0">
                <a:ln>
                  <a:noFill/>
                </a:ln>
                <a:effectLst/>
                <a:uLnTx/>
                <a:uFillTx/>
                <a:latin typeface="Arial" panose="020B0604020202020204" pitchFamily="34" charset="0"/>
                <a:sym typeface="+mn-ea"/>
              </a:rPr>
              <a:t>	</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   		Secretary</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Sebastian Max</a:t>
            </a:r>
            <a:r>
              <a:rPr lang="en-US" altLang="en-US" sz="2000" kern="0" dirty="0">
                <a:latin typeface="Arial" panose="020B0604020202020204" pitchFamily="34" charset="0"/>
                <a:sym typeface="+mn-ea"/>
              </a:rPr>
              <a:t> (Ericsson)</a:t>
            </a:r>
            <a:endParaRPr lang="en-US" altLang="en-US" sz="2000" kern="0" dirty="0">
              <a:latin typeface="Arial" panose="020B0604020202020204" pitchFamily="34" charset="0"/>
              <a:sym typeface="+mn-ea"/>
            </a:endParaRPr>
          </a:p>
          <a:p>
            <a:pPr lvl="0">
              <a:lnSpc>
                <a:spcPct val="90000"/>
              </a:lnSpc>
              <a:buNone/>
              <a:defRPr/>
            </a:pPr>
            <a:r>
              <a:rPr lang="en-US" altLang="en-US" sz="2000" kern="0" dirty="0">
                <a:latin typeface="Arial" panose="020B0604020202020204" pitchFamily="34" charset="0"/>
                <a:sym typeface="+mn-ea"/>
              </a:rPr>
              <a:t>                       </a:t>
            </a:r>
            <a:r>
              <a:rPr lang="en-US" altLang="en-US" sz="2000" b="1" kern="0" dirty="0" smtClean="0">
                <a:latin typeface="Arial" panose="020B0604020202020204" pitchFamily="34" charset="0"/>
              </a:rPr>
              <a:t>Tech Editor:	Yinan Qi (OPPO)</a:t>
            </a:r>
            <a:r>
              <a:rPr lang="en-US" altLang="en-US" sz="2000" kern="0" dirty="0">
                <a:latin typeface="Arial" panose="020B0604020202020204" pitchFamily="34" charset="0"/>
              </a:rPr>
              <a:t>	</a:t>
            </a:r>
            <a:endParaRPr lang="en-US" altLang="en-US" sz="2000" kern="0" dirty="0">
              <a:latin typeface="Arial" panose="020B060402020202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39290"/>
            <a:ext cx="10375265" cy="46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GB" altLang="en-US" dirty="0" smtClean="0"/>
              <a:t>Approve meeting agenda</a:t>
            </a:r>
            <a:endParaRPr lang="en-GB" altLang="en-US" dirty="0" smtClean="0"/>
          </a:p>
          <a:p>
            <a:pPr lvl="0" eaLnBrk="0" hangingPunct="0">
              <a:defRPr/>
            </a:pPr>
            <a:r>
              <a:rPr lang="en-US" altLang="en-GB" dirty="0" smtClean="0"/>
              <a:t>Review updated FRD (11-24/1307r3) and SFD (11-24/1613r3)</a:t>
            </a:r>
            <a:endParaRPr lang="en-GB" altLang="en-US" dirty="0" smtClean="0"/>
          </a:p>
          <a:p>
            <a:pPr lvl="0" algn="l" eaLnBrk="0" hangingPunct="0">
              <a:buClrTx/>
              <a:buSzTx/>
              <a:buFontTx/>
              <a:defRPr/>
            </a:pPr>
            <a:r>
              <a:rPr lang="en-GB" altLang="en-US" dirty="0" smtClean="0"/>
              <a:t>Contribution discussion</a:t>
            </a:r>
            <a:endParaRPr lang="en-GB" altLang="en-US" dirty="0" smtClean="0"/>
          </a:p>
          <a:p>
            <a:pPr lvl="1" algn="l" eaLnBrk="0" hangingPunct="0">
              <a:buClrTx/>
              <a:buSzTx/>
              <a:buFontTx/>
              <a:buChar char="–"/>
              <a:defRPr/>
            </a:pPr>
            <a:r>
              <a:rPr lang="en-US" altLang="en-US" dirty="0" smtClean="0">
                <a:sym typeface="+mn-ea"/>
              </a:rPr>
              <a:t>11-24/1982, Considerations For Sync Sequence Selection, Amichai Sanderovich (Wiliot</a:t>
            </a:r>
            <a:r>
              <a:rPr lang="en-US" altLang="en-US" dirty="0" smtClean="0">
                <a:sym typeface="+mn-ea"/>
              </a:rPr>
              <a:t>]</a:t>
            </a:r>
            <a:endParaRPr lang="en-US" altLang="en-US" dirty="0" smtClean="0"/>
          </a:p>
          <a:p>
            <a:pPr lvl="1" algn="l" eaLnBrk="0" hangingPunct="0">
              <a:buClrTx/>
              <a:buSzTx/>
              <a:buFontTx/>
              <a:buChar char="–"/>
              <a:defRPr/>
            </a:pPr>
            <a:r>
              <a:rPr lang="en-US" altLang="en-US" i="1" dirty="0" smtClean="0">
                <a:sym typeface="+mn-ea"/>
              </a:rPr>
              <a:t>t.b.d.</a:t>
            </a:r>
            <a:endParaRPr lang="en-US" altLang="en-US" dirty="0" smtClean="0">
              <a:solidFill>
                <a:schemeClr val="tx1"/>
              </a:solidFill>
            </a:endParaRPr>
          </a:p>
          <a:p>
            <a:pPr eaLnBrk="0" hangingPunct="0">
              <a:defRPr/>
            </a:pPr>
            <a:r>
              <a:rPr lang="en-GB" altLang="en-US" dirty="0" smtClean="0"/>
              <a:t>Any other business?</a:t>
            </a:r>
            <a:endParaRPr lang="en-GB" altLang="en-US" dirty="0" smtClean="0"/>
          </a:p>
          <a:p>
            <a:pPr lvl="0" eaLnBrk="0" hangingPunct="0">
              <a:defRPr/>
            </a:pPr>
            <a:r>
              <a:rPr lang="en-US" altLang="en-GB" dirty="0" smtClean="0">
                <a:sym typeface="+mn-ea"/>
              </a:rPr>
              <a:t>Adjourn</a:t>
            </a:r>
            <a:endParaRPr lang="en-US" altLang="en-GB" dirty="0" smtClean="0">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Teleconference</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Jan 7</a:t>
            </a:r>
            <a:r>
              <a:rPr lang="en-US" altLang="en-US" sz="3600" kern="0" baseline="30000" dirty="0" smtClean="0">
                <a:latin typeface="Arial" panose="020B0604020202020204" pitchFamily="34" charset="0"/>
              </a:rPr>
              <a:t>th</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2025</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noProof="0" dirty="0">
                <a:ln>
                  <a:noFill/>
                </a:ln>
                <a:effectLst/>
                <a:uLnTx/>
                <a:uFillTx/>
                <a:latin typeface="Arial" panose="020B0604020202020204" pitchFamily="34" charset="0"/>
                <a:sym typeface="+mn-ea"/>
              </a:rPr>
              <a:t>		   	        Chair:	Bo Sun </a:t>
            </a:r>
            <a:r>
              <a:rPr lang="en-US" altLang="en-US" sz="2000" kern="0" noProof="0" dirty="0" smtClean="0">
                <a:ln>
                  <a:noFill/>
                </a:ln>
                <a:effectLst/>
                <a:uLnTx/>
                <a:uFillTx/>
                <a:latin typeface="Arial" panose="020B0604020202020204" pitchFamily="34" charset="0"/>
                <a:sym typeface="+mn-ea"/>
              </a:rPr>
              <a:t>(</a:t>
            </a:r>
            <a:r>
              <a:rPr lang="en-US" altLang="en-US" sz="2000" kern="0" noProof="0" dirty="0" err="1" smtClean="0">
                <a:ln>
                  <a:noFill/>
                </a:ln>
                <a:effectLst/>
                <a:uLnTx/>
                <a:uFillTx/>
                <a:latin typeface="Arial" panose="020B0604020202020204" pitchFamily="34" charset="0"/>
                <a:sym typeface="+mn-ea"/>
              </a:rPr>
              <a:t>Sanechips</a:t>
            </a:r>
            <a:r>
              <a:rPr lang="en-US" altLang="en-US" sz="2000" kern="0" noProof="0" dirty="0" smtClean="0">
                <a:ln>
                  <a:noFill/>
                </a:ln>
                <a:effectLst/>
                <a:uLnTx/>
                <a:uFillTx/>
                <a:latin typeface="Arial" panose="020B0604020202020204" pitchFamily="34" charset="0"/>
                <a:sym typeface="+mn-ea"/>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sym typeface="+mn-ea"/>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sym typeface="+mn-ea"/>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noProof="0" dirty="0">
                <a:ln>
                  <a:noFill/>
                </a:ln>
                <a:effectLst/>
                <a:uLnTx/>
                <a:uFillTx/>
                <a:latin typeface="Arial" panose="020B0604020202020204" pitchFamily="34" charset="0"/>
                <a:sym typeface="+mn-ea"/>
              </a:rPr>
              <a:t>	</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   		Secretary</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Sebastian Max</a:t>
            </a:r>
            <a:r>
              <a:rPr lang="en-US" altLang="en-US" sz="2000" kern="0" dirty="0">
                <a:latin typeface="Arial" panose="020B0604020202020204" pitchFamily="34" charset="0"/>
                <a:sym typeface="+mn-ea"/>
              </a:rPr>
              <a:t> (Ericsson)</a:t>
            </a:r>
            <a:endParaRPr lang="en-US" altLang="en-US" sz="2000" kern="0" dirty="0">
              <a:latin typeface="Arial" panose="020B0604020202020204" pitchFamily="34" charset="0"/>
              <a:sym typeface="+mn-ea"/>
            </a:endParaRPr>
          </a:p>
          <a:p>
            <a:pPr lvl="0">
              <a:lnSpc>
                <a:spcPct val="90000"/>
              </a:lnSpc>
              <a:buNone/>
              <a:defRPr/>
            </a:pPr>
            <a:r>
              <a:rPr lang="en-US" altLang="en-US" sz="2000" kern="0" dirty="0">
                <a:latin typeface="Arial" panose="020B0604020202020204" pitchFamily="34" charset="0"/>
                <a:sym typeface="+mn-ea"/>
              </a:rPr>
              <a:t>                       </a:t>
            </a:r>
            <a:r>
              <a:rPr lang="en-US" altLang="en-US" sz="2000" b="1" kern="0" dirty="0" smtClean="0">
                <a:latin typeface="Arial" panose="020B0604020202020204" pitchFamily="34" charset="0"/>
              </a:rPr>
              <a:t>Tech Editor:	Yinan Qi (OPPO)</a:t>
            </a:r>
            <a:r>
              <a:rPr lang="en-US" altLang="en-US" sz="2000" kern="0" dirty="0">
                <a:latin typeface="Arial" panose="020B0604020202020204" pitchFamily="34" charset="0"/>
              </a:rPr>
              <a:t>	</a:t>
            </a:r>
            <a:endParaRPr lang="en-US" altLang="en-US" sz="2000" kern="0" dirty="0">
              <a:latin typeface="Arial" panose="020B0604020202020204" pitchFamily="34" charset="0"/>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39290"/>
            <a:ext cx="10375265" cy="46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GB" altLang="en-US" dirty="0" smtClean="0"/>
              <a:t>Approve meeting agenda</a:t>
            </a:r>
            <a:endParaRPr lang="en-GB" altLang="en-US" dirty="0" smtClean="0"/>
          </a:p>
          <a:p>
            <a:pPr eaLnBrk="0" hangingPunct="0">
              <a:defRPr/>
            </a:pPr>
            <a:r>
              <a:rPr lang="en-GB" altLang="en-US" dirty="0" smtClean="0"/>
              <a:t>Contribution discussion</a:t>
            </a:r>
            <a:endParaRPr lang="en-GB" altLang="en-US" dirty="0" smtClean="0"/>
          </a:p>
          <a:p>
            <a:pPr lvl="1" algn="l" eaLnBrk="0" hangingPunct="0">
              <a:buClrTx/>
              <a:buSzTx/>
              <a:buFontTx/>
              <a:buChar char="–"/>
              <a:defRPr/>
            </a:pPr>
            <a:r>
              <a:rPr lang="en-US" altLang="en-US" dirty="0" smtClean="0">
                <a:sym typeface="+mn-ea"/>
              </a:rPr>
              <a:t>11-24/1537r1, Wireless connectivity challenges for AMP only IoT devices under 802.11 specification, Solomon Trainin (Wiliot)</a:t>
            </a:r>
            <a:endParaRPr lang="en-US" altLang="en-US" dirty="0" smtClean="0">
              <a:sym typeface="+mn-ea"/>
            </a:endParaRPr>
          </a:p>
          <a:p>
            <a:pPr lvl="1" algn="l" eaLnBrk="0" hangingPunct="0">
              <a:buClrTx/>
              <a:buSzTx/>
              <a:buFontTx/>
              <a:buChar char="–"/>
              <a:defRPr/>
            </a:pPr>
            <a:r>
              <a:rPr lang="en-US" altLang="en-US" i="1" dirty="0" smtClean="0">
                <a:solidFill>
                  <a:schemeClr val="tx1"/>
                </a:solidFill>
              </a:rPr>
              <a:t>t.b.d.</a:t>
            </a:r>
            <a:endParaRPr lang="en-US" altLang="en-US" i="1" dirty="0" smtClean="0">
              <a:solidFill>
                <a:schemeClr val="tx1"/>
              </a:solidFill>
            </a:endParaRPr>
          </a:p>
          <a:p>
            <a:pPr eaLnBrk="0" hangingPunct="0">
              <a:defRPr/>
            </a:pPr>
            <a:r>
              <a:rPr lang="en-GB" altLang="en-US" dirty="0" smtClean="0"/>
              <a:t>Any other business?</a:t>
            </a:r>
            <a:endParaRPr lang="en-GB" altLang="en-US" dirty="0" smtClean="0"/>
          </a:p>
          <a:p>
            <a:pPr lvl="0" eaLnBrk="0" hangingPunct="0">
              <a:defRPr/>
            </a:pPr>
            <a:r>
              <a:rPr lang="en-US" altLang="en-GB" dirty="0" smtClean="0">
                <a:sym typeface="+mn-ea"/>
              </a:rPr>
              <a:t>Adjourn</a:t>
            </a:r>
            <a:endParaRPr lang="en-US" altLang="en-GB" dirty="0" smtClean="0">
              <a:sym typeface="+mn-ea"/>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In a webex teleconference, please make sure your </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name </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and affiliation are correctly shown, e.g. “[V/NV]</a:t>
            </a:r>
            <a:r>
              <a:rPr kumimoji="0" lang="en-US" altLang="en-US" sz="2400" b="1" i="1"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 Name, Affiliation</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endPar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6" name="文本框 5"/>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endParaRPr lang="zh-CN" altLang="en-US" sz="1400"/>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endParaRPr lang="zh-CN" altLang="en-US" sz="1400"/>
          </a:p>
        </p:txBody>
      </p:sp>
      <p:sp>
        <p:nvSpPr>
          <p:cNvPr id="7" name="标题 1"/>
          <p:cNvSpPr txBox="1"/>
          <p:nvPr/>
        </p:nvSpPr>
        <p:spPr>
          <a:xfrm>
            <a:off x="914400" y="610235"/>
            <a:ext cx="10361613" cy="1065213"/>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smtClean="0"/>
              <a:t>Meeting Protocol, Attendance, Voting &amp; Document Status</a:t>
            </a:r>
            <a:endParaRPr lang="zh-CN" altLang="en-US" sz="3200" kern="0" dirty="0"/>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endPar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8"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9"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endParaRPr lang="en-US" altLang="en-US" sz="2400" b="1" dirty="0">
              <a:latin typeface="Calibri" panose="020F0502020204030204" pitchFamily="34" charset="0"/>
            </a:endParaRP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endParaRPr lang="en-US" altLang="en-US" sz="2400" dirty="0">
              <a:latin typeface="Calibri" panose="020F0502020204030204" pitchFamily="34" charset="0"/>
            </a:endParaRPr>
          </a:p>
        </p:txBody>
      </p:sp>
      <p:sp>
        <p:nvSpPr>
          <p:cNvPr id="10"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11"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1"/>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3"/>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endParaRPr lang="en-US" altLang="zh-CN" sz="2000" dirty="0" smtClean="0"/>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endParaRPr lang="en-US" altLang="zh-CN" sz="2000" dirty="0" smtClean="0"/>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1"/>
              </a:rPr>
              <a:t>https</a:t>
            </a:r>
            <a:r>
              <a:rPr lang="en-US" altLang="zh-CN" sz="1600" dirty="0">
                <a:hlinkClick r:id="rId1"/>
              </a:rPr>
              <a:t>://standards.ieee.org/about/policies/bylaws/sect6-7.html#7</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2"/>
              </a:rPr>
              <a:t>https</a:t>
            </a:r>
            <a:r>
              <a:rPr lang="en-US" altLang="zh-CN" sz="1600" dirty="0">
                <a:hlinkClick r:id="rId2"/>
              </a:rPr>
              <a:t>://</a:t>
            </a:r>
            <a:r>
              <a:rPr lang="en-US" altLang="zh-CN" sz="1600" dirty="0" smtClean="0">
                <a:hlinkClick r:id="rId2"/>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endParaRPr lang="en-US" altLang="zh-CN" sz="2000" dirty="0" smtClean="0"/>
          </a:p>
          <a:p>
            <a:pPr lvl="1">
              <a:buSzPct val="150000"/>
            </a:pPr>
            <a:r>
              <a:rPr lang="en-US" altLang="zh-CN" sz="1600" dirty="0" smtClean="0">
                <a:hlinkClick r:id="rId3"/>
              </a:rPr>
              <a:t>https</a:t>
            </a:r>
            <a:r>
              <a:rPr lang="en-US" altLang="zh-CN" sz="1600" dirty="0">
                <a:hlinkClick r:id="rId3"/>
              </a:rPr>
              <a:t>://</a:t>
            </a:r>
            <a:r>
              <a:rPr lang="en-US" altLang="zh-CN" sz="1600" dirty="0" smtClean="0">
                <a:hlinkClick r:id="rId3"/>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endParaRPr lang="en-US" altLang="zh-CN" sz="2000" dirty="0" smtClean="0"/>
          </a:p>
          <a:p>
            <a:pPr lvl="1">
              <a:buSzPct val="150000"/>
            </a:pPr>
            <a:r>
              <a:rPr lang="en-US" altLang="zh-CN" sz="1600" dirty="0" smtClean="0">
                <a:hlinkClick r:id="rId4"/>
              </a:rPr>
              <a:t>http</a:t>
            </a:r>
            <a:r>
              <a:rPr lang="en-US" altLang="zh-CN" sz="1600" dirty="0">
                <a:hlinkClick r:id="rId4"/>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endParaRPr lang="en-US" altLang="zh-CN" sz="2000" dirty="0" smtClean="0"/>
          </a:p>
          <a:p>
            <a:pPr lvl="1">
              <a:buSzPct val="150000"/>
            </a:pPr>
            <a:r>
              <a:rPr lang="en-US" altLang="zh-CN" sz="1600" dirty="0" smtClean="0">
                <a:hlinkClick r:id="rId5"/>
              </a:rPr>
              <a:t>http</a:t>
            </a:r>
            <a:r>
              <a:rPr lang="en-US" altLang="zh-CN" sz="1600" dirty="0">
                <a:hlinkClick r:id="rId5"/>
              </a:rPr>
              <a:t>://</a:t>
            </a:r>
            <a:r>
              <a:rPr lang="en-US" altLang="zh-CN" sz="1600" dirty="0" smtClean="0">
                <a:hlinkClick r:id="rId5"/>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endParaRPr lang="en-US" altLang="zh-CN" sz="2000" dirty="0" smtClean="0"/>
          </a:p>
          <a:p>
            <a:pPr lvl="1">
              <a:buSzPct val="150000"/>
            </a:pPr>
            <a:r>
              <a:rPr lang="en-US" altLang="zh-CN" sz="1600" dirty="0" smtClean="0">
                <a:hlinkClick r:id="rId2"/>
              </a:rPr>
              <a:t>https</a:t>
            </a:r>
            <a:r>
              <a:rPr lang="en-US" altLang="zh-CN" sz="1600" dirty="0">
                <a:hlinkClick r:id="rId2"/>
              </a:rPr>
              <a:t>://standards.ieee.org/about/policies/opman/sect6.html</a:t>
            </a:r>
            <a:endParaRPr lang="en-US" altLang="zh-CN" sz="1600" dirty="0"/>
          </a:p>
        </p:txBody>
      </p:sp>
      <p:sp>
        <p:nvSpPr>
          <p:cNvPr id="7"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endParaRPr lang="en-US" sz="2000" dirty="0">
              <a:solidFill>
                <a:srgbClr val="FF0000"/>
              </a:solidFill>
            </a:endParaRPr>
          </a:p>
        </p:txBody>
      </p:sp>
      <p:sp>
        <p:nvSpPr>
          <p:cNvPr id="9"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endParaRPr lang="en-US" altLang="en-US" sz="2000"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endParaRPr lang="en-US" altLang="en-US" sz="1800" b="1" dirty="0">
              <a:latin typeface="Calibri" panose="020F0502020204030204" pitchFamily="34" charset="0"/>
              <a:cs typeface="Calibri" panose="020F0502020204030204" pitchFamily="34" charset="0"/>
            </a:endParaRP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endParaRPr lang="en-US" altLang="en-US" sz="1600" dirty="0">
              <a:latin typeface="Calibri" panose="020F0502020204030204" pitchFamily="34" charset="0"/>
              <a:cs typeface="Calibri" panose="020F0502020204030204" pitchFamily="34" charset="0"/>
            </a:endParaRP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endParaRPr lang="en-US" altLang="en-US" sz="1800" b="1"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endParaRPr lang="en-US" altLang="en-US" sz="1400" dirty="0">
              <a:latin typeface="Calibri" panose="020F0502020204030204" pitchFamily="34" charset="0"/>
              <a:cs typeface="Calibri" panose="020F0502020204030204" pitchFamily="34" charset="0"/>
            </a:endParaRPr>
          </a:p>
        </p:txBody>
      </p:sp>
      <p:sp>
        <p:nvSpPr>
          <p:cNvPr id="7"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0</TotalTime>
  <Words>9547</Words>
  <Application>WPS 演示</Application>
  <PresentationFormat>宽屏</PresentationFormat>
  <Paragraphs>297</Paragraphs>
  <Slides>17</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33" baseType="lpstr">
      <vt:lpstr>Arial</vt:lpstr>
      <vt:lpstr>宋体</vt:lpstr>
      <vt:lpstr>Wingdings</vt:lpstr>
      <vt:lpstr>Times New Roman</vt:lpstr>
      <vt:lpstr>MS PGothic</vt:lpstr>
      <vt:lpstr>MS Gothic</vt:lpstr>
      <vt:lpstr>Arial Unicode MS</vt:lpstr>
      <vt:lpstr>Arial Unicode MS</vt:lpstr>
      <vt:lpstr>Calibri</vt:lpstr>
      <vt:lpstr>Monotype Sorts</vt:lpstr>
      <vt:lpstr>Monotype Sorts</vt:lpstr>
      <vt:lpstr>Arial Black</vt:lpstr>
      <vt:lpstr>微软雅黑</vt:lpstr>
      <vt:lpstr>Wingdings</vt:lpstr>
      <vt:lpstr>802-11-Submission-16-9</vt:lpstr>
      <vt:lpstr>Word.Document.8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Sanechips</Company>
  <LinksUpToDate>false</LinksUpToDate>
  <SharedDoc>false</SharedDoc>
  <HyperlinksChanged>false</HyperlinksChanged>
  <AppVersion>14.0000</AppVersion>
  <Manager>Mr. Bo Sun</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TGbp Meeting Agenda</dc:title>
  <dc:creator>Mr. Bo Sun</dc:creator>
  <cp:keywords>Sep 2023</cp:keywords>
  <dc:subject>IEEE 802.11TGbp Meeting Agenda</dc:subject>
  <cp:lastModifiedBy>Bo Sun</cp:lastModifiedBy>
  <cp:revision>285</cp:revision>
  <cp:lastPrinted>2014-11-04T15:04:00Z</cp:lastPrinted>
  <dcterms:created xsi:type="dcterms:W3CDTF">2007-04-17T18:10:00Z</dcterms:created>
  <dcterms:modified xsi:type="dcterms:W3CDTF">2024-11-27T15:29:09Z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2052-11.8.2.12085</vt:lpwstr>
  </property>
  <property fmtid="{D5CDD505-2E9C-101B-9397-08002B2CF9AE}" pid="28" name="ICV">
    <vt:lpwstr>D4F92D5035AF404B9F5306AA698E0D71</vt:lpwstr>
  </property>
</Properties>
</file>