
<file path=[Content_Types].xml><?xml version="1.0" encoding="utf-8"?>
<Types xmlns="http://schemas.openxmlformats.org/package/2006/content-types">
  <Default Extension="vml" ContentType="application/vnd.openxmlformats-officedocument.vmlDrawing"/>
  <Default Extension="bin" ContentType="application/vnd.openxmlformats-officedocument.oleObject"/>
  <Default Extension="emf" ContentType="image/x-emf"/>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0"/>
  </p:notesMasterIdLst>
  <p:handoutMasterIdLst>
    <p:handoutMasterId r:id="rId21"/>
  </p:handoutMasterIdLst>
  <p:sldIdLst>
    <p:sldId id="1263" r:id="rId3"/>
    <p:sldId id="1266" r:id="rId4"/>
    <p:sldId id="1267" r:id="rId5"/>
    <p:sldId id="1269" r:id="rId6"/>
    <p:sldId id="1270" r:id="rId7"/>
    <p:sldId id="1271" r:id="rId8"/>
    <p:sldId id="1273" r:id="rId9"/>
    <p:sldId id="1274" r:id="rId10"/>
    <p:sldId id="1275" r:id="rId11"/>
    <p:sldId id="1276" r:id="rId12"/>
    <p:sldId id="1310" r:id="rId13"/>
    <p:sldId id="1384" r:id="rId14"/>
    <p:sldId id="1379" r:id="rId15"/>
    <p:sldId id="1283" r:id="rId16"/>
    <p:sldId id="1284" r:id="rId17"/>
    <p:sldId id="1388" r:id="rId18"/>
    <p:sldId id="1389" r:id="rId19"/>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1494" autoAdjust="0"/>
    <p:restoredTop sz="95405"/>
  </p:normalViewPr>
  <p:slideViewPr>
    <p:cSldViewPr showGuides="1">
      <p:cViewPr varScale="1">
        <p:scale>
          <a:sx n="85" d="100"/>
          <a:sy n="85" d="100"/>
        </p:scale>
        <p:origin x="84" y="164"/>
      </p:cViewPr>
      <p:guideLst>
        <p:guide orient="horz" pos="2160"/>
        <p:guide pos="3852"/>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4" Type="http://schemas.openxmlformats.org/officeDocument/2006/relationships/tableStyles" Target="tableStyles.xml"/><Relationship Id="rId23" Type="http://schemas.openxmlformats.org/officeDocument/2006/relationships/viewProps" Target="viewProps.xml"/><Relationship Id="rId22" Type="http://schemas.openxmlformats.org/officeDocument/2006/relationships/presProps" Target="presProps.xml"/><Relationship Id="rId21" Type="http://schemas.openxmlformats.org/officeDocument/2006/relationships/handoutMaster" Target="handoutMasters/handoutMaster1.xml"/><Relationship Id="rId20" Type="http://schemas.openxmlformats.org/officeDocument/2006/relationships/notesMaster" Target="notesMasters/notesMaster1.xml"/><Relationship Id="rId2" Type="http://schemas.openxmlformats.org/officeDocument/2006/relationships/theme" Target="theme/theme1.xml"/><Relationship Id="rId19" Type="http://schemas.openxmlformats.org/officeDocument/2006/relationships/slide" Target="slides/slide17.xml"/><Relationship Id="rId18" Type="http://schemas.openxmlformats.org/officeDocument/2006/relationships/slide" Target="slides/slide16.xml"/><Relationship Id="rId17" Type="http://schemas.openxmlformats.org/officeDocument/2006/relationships/slide" Target="slides/slide15.xml"/><Relationship Id="rId16" Type="http://schemas.openxmlformats.org/officeDocument/2006/relationships/slide" Target="slides/slide14.xml"/><Relationship Id="rId15" Type="http://schemas.openxmlformats.org/officeDocument/2006/relationships/slide" Target="slides/slide13.xml"/><Relationship Id="rId14" Type="http://schemas.openxmlformats.org/officeDocument/2006/relationships/slide" Target="slides/slide12.xml"/><Relationship Id="rId13" Type="http://schemas.openxmlformats.org/officeDocument/2006/relationships/slide" Target="slides/slide11.xml"/><Relationship Id="rId12" Type="http://schemas.openxmlformats.org/officeDocument/2006/relationships/slide" Target="slides/slide10.xml"/><Relationship Id="rId11" Type="http://schemas.openxmlformats.org/officeDocument/2006/relationships/slide" Target="slides/slide9.xml"/><Relationship Id="rId10" Type="http://schemas.openxmlformats.org/officeDocument/2006/relationships/slide" Target="slides/slide8.xml"/><Relationship Id="rId1" Type="http://schemas.openxmlformats.org/officeDocument/2006/relationships/slideMaster" Target="slideMasters/slide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hdr="0" ftr="0" dt="0"/>
</p:handoutMaster>
</file>

<file path=ppt/media/>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eaLnBrk="0" hangingPunct="0">
              <a:defRPr/>
            </a:pPr>
            <a:r>
              <a:rPr lang="en-US" dirty="0"/>
              <a:t>Jul 2024</a:t>
            </a:r>
            <a:endParaRPr lang="en-US" dirty="0"/>
          </a:p>
        </p:txBody>
      </p:sp>
      <p:sp>
        <p:nvSpPr>
          <p:cNvPr id="5" name="页脚占位符 4"/>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0.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Sep 2023</a:t>
            </a:r>
            <a:endParaRPr lang="en-US" dirty="0"/>
          </a:p>
        </p:txBody>
      </p:sp>
      <p:sp>
        <p:nvSpPr>
          <p:cNvPr id="5" name="页脚占位符 4"/>
          <p:cNvSpPr>
            <a:spLocks noGrp="1"/>
          </p:cNvSpPr>
          <p:nvPr>
            <p:ph type="ftr" sz="quarte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dirty="0" smtClean="0"/>
              <a:t>Jul 2023</a:t>
            </a:r>
            <a:endParaRPr lang="en-US" dirty="0"/>
          </a:p>
        </p:txBody>
      </p:sp>
    </p:spTree>
  </p:cSld>
  <p:clrMapOvr>
    <a:masterClrMapping/>
  </p:clrMapOvr>
  <p:hf hdr="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endParaRPr lang="zh-CN" altLang="en-US" strike="noStrike" noProof="1" smtClean="0"/>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endParaRPr lang="en-GB" altLang="zh-CN" dirty="0"/>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endParaRPr lang="en-GB" altLang="zh-CN" dirty="0"/>
          </a:p>
          <a:p>
            <a:pPr lvl="1"/>
            <a:r>
              <a:rPr lang="en-GB" altLang="zh-CN" dirty="0"/>
              <a:t>Second Outline Level</a:t>
            </a:r>
            <a:endParaRPr lang="en-GB" altLang="zh-CN" dirty="0"/>
          </a:p>
          <a:p>
            <a:pPr lvl="2"/>
            <a:r>
              <a:rPr lang="en-GB" altLang="zh-CN" dirty="0"/>
              <a:t>Third Outline Level</a:t>
            </a:r>
            <a:endParaRPr lang="en-GB" altLang="zh-CN" dirty="0"/>
          </a:p>
          <a:p>
            <a:pPr lvl="3"/>
            <a:r>
              <a:rPr lang="en-GB" altLang="zh-CN" dirty="0"/>
              <a:t>Fourth Outline Level</a:t>
            </a:r>
            <a:endParaRPr lang="en-GB" altLang="zh-CN" dirty="0"/>
          </a:p>
          <a:p>
            <a:pPr lvl="4"/>
            <a:r>
              <a:rPr lang="en-GB" altLang="zh-CN" dirty="0"/>
              <a:t>Fifth Outline Level</a:t>
            </a:r>
            <a:endParaRPr lang="en-GB" altLang="zh-CN" dirty="0"/>
          </a:p>
          <a:p>
            <a:pPr lvl="4"/>
            <a:r>
              <a:rPr lang="en-GB" altLang="zh-CN" dirty="0"/>
              <a:t>Sixth Outline Level</a:t>
            </a:r>
            <a:endParaRPr lang="en-GB" altLang="zh-CN" dirty="0"/>
          </a:p>
          <a:p>
            <a:pPr lvl="4"/>
            <a:r>
              <a:rPr lang="en-GB" altLang="zh-CN" dirty="0"/>
              <a:t>Seventh Outline Level</a:t>
            </a:r>
            <a:endParaRPr lang="en-GB" altLang="zh-CN" dirty="0"/>
          </a:p>
          <a:p>
            <a:pPr lvl="4"/>
            <a:r>
              <a:rPr lang="en-GB" altLang="zh-CN" dirty="0"/>
              <a:t>Eighth Outline Level</a:t>
            </a:r>
            <a:endParaRPr lang="en-GB" altLang="zh-CN" dirty="0"/>
          </a:p>
          <a:p>
            <a:pPr lvl="4"/>
            <a:r>
              <a:rPr lang="en-GB" altLang="zh-CN" dirty="0"/>
              <a:t>Ninth Outline Level</a:t>
            </a:r>
            <a:endParaRPr lang="en-GB" altLang="zh-CN" dirty="0"/>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Nov 2024</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txBody>
          <a:bodyPr/>
          <a:lstStyle/>
          <a:p>
            <a:endParaRPr lang="zh-CN" altLang="en-US" dirty="0"/>
          </a:p>
        </p:txBody>
      </p:sp>
      <p:sp>
        <p:nvSpPr>
          <p:cNvPr id="1032" name="Rectangle 7"/>
          <p:cNvSpPr>
            <a:spLocks noChangeArrowheads="1"/>
          </p:cNvSpPr>
          <p:nvPr/>
        </p:nvSpPr>
        <p:spPr bwMode="auto">
          <a:xfrm>
            <a:off x="912813" y="6475413"/>
            <a:ext cx="479298"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rPr>
              <a:t>Agenda</a:t>
            </a:r>
            <a:endPar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endParaRP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24</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1996</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r0</a:t>
            </a:r>
            <a:endPar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4" Type="http://schemas.openxmlformats.org/officeDocument/2006/relationships/vmlDrawing" Target="../drawings/vmlDrawing1.vml"/><Relationship Id="rId3" Type="http://schemas.openxmlformats.org/officeDocument/2006/relationships/slideLayout" Target="../slideLayouts/slideLayout1.xml"/><Relationship Id="rId2" Type="http://schemas.openxmlformats.org/officeDocument/2006/relationships/image" Target="../media/image1.emf"/><Relationship Id="rId1"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standards.ieee.org/develop/policies/bylaws/sb_bylaws.pdf%20section%205.2.1.3" TargetMode="External"/><Relationship Id="rId2" Type="http://schemas.openxmlformats.org/officeDocument/2006/relationships/hyperlink" Target="http://ieee802.org/PNP/approved/IEEE_802_WG_PandP_v19.pdf" TargetMode="External"/><Relationship Id="rId1" Type="http://schemas.openxmlformats.org/officeDocument/2006/relationships/hyperlink" Target="https://standards.ieee.org/develop/policies/bylaws/sb_bylaws.pdf"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hyperlink" Target="mailto:jrosdahl@ieee.org"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tandards.ieee.org/about/sasb/patcom/materials.html" TargetMode="External"/><Relationship Id="rId2" Type="http://schemas.openxmlformats.org/officeDocument/2006/relationships/hyperlink" Target="http://standards.ieee.org/develop/policies/opman/sect6.html" TargetMode="External"/><Relationship Id="rId1" Type="http://schemas.openxmlformats.org/officeDocument/2006/relationships/hyperlink" Target="http://standards.ieee.org/develop/policies/bylaws/sect6-7.html#6"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6" Type="http://schemas.openxmlformats.org/officeDocument/2006/relationships/slideLayout" Target="../slideLayouts/slideLayout7.xml"/><Relationship Id="rId5" Type="http://schemas.openxmlformats.org/officeDocument/2006/relationships/hyperlink" Target="http://standards.ieee.org/develop/policies/best_practices_for_ieee_standards_development_051215.pdf" TargetMode="External"/><Relationship Id="rId4" Type="http://schemas.openxmlformats.org/officeDocument/2006/relationships/hyperlink" Target="http://standards.ieee.org/faqs/copyrights.html/" TargetMode="External"/><Relationship Id="rId3" Type="http://schemas.openxmlformats.org/officeDocument/2006/relationships/hyperlink" Target="https://standards.ieee.org/content/dam/ieee-standards/standards/web/documents/other/permissionltrs.zip" TargetMode="External"/><Relationship Id="rId2" Type="http://schemas.openxmlformats.org/officeDocument/2006/relationships/hyperlink" Target="https://standards.ieee.org/about/policies/opman/sect6.html" TargetMode="External"/><Relationship Id="rId1" Type="http://schemas.openxmlformats.org/officeDocument/2006/relationships/hyperlink" Target="https://standards.ieee.org/about/policies/bylaws/sect6-7.html#7"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5" name="页脚占位符 4"/>
          <p:cNvSpPr>
            <a:spLocks noGrp="1"/>
          </p:cNvSpPr>
          <p:nvPr>
            <p:ph type="ftr" idx="11"/>
          </p:nvPr>
        </p:nvSpPr>
        <p:spPr/>
        <p:txBody>
          <a:bodyPr/>
          <a:lstStyle/>
          <a:p>
            <a:pPr eaLnBrk="0" hangingPunct="0">
              <a:defRPr/>
            </a:pPr>
            <a:r>
              <a:rPr lang="en-US" smtClean="0"/>
              <a:t>Bo Sun (Sanechips)</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802.11 TGbp TC Agenda </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Till Jan Interim 2025</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kumimoji="0" lang="en-US" altLang="en-US" sz="2000" b="0"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2024-11-25</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graphicFrame>
        <p:nvGraphicFramePr>
          <p:cNvPr id="9" name="Object 11"/>
          <p:cNvGraphicFramePr>
            <a:graphicFrameLocks noChangeAspect="1"/>
          </p:cNvGraphicFramePr>
          <p:nvPr/>
        </p:nvGraphicFramePr>
        <p:xfrm>
          <a:off x="1481931" y="3267075"/>
          <a:ext cx="9326563" cy="1138237"/>
        </p:xfrm>
        <a:graphic>
          <a:graphicData uri="http://schemas.openxmlformats.org/presentationml/2006/ole">
            <mc:AlternateContent xmlns:mc="http://schemas.openxmlformats.org/markup-compatibility/2006">
              <mc:Choice xmlns:v="urn:schemas-microsoft-com:vml" Requires="v">
                <p:oleObj spid="_x0000_s5417" name="Document" r:id="rId1" imgW="8336280" imgH="1019810" progId="Word.Document.8">
                  <p:embed/>
                </p:oleObj>
              </mc:Choice>
              <mc:Fallback>
                <p:oleObj name="Document" r:id="rId1" imgW="8336280" imgH="1019810" progId="Word.Document.8">
                  <p:embed/>
                  <p:pic>
                    <p:nvPicPr>
                      <p:cNvPr id="0" name="Object 11"/>
                      <p:cNvPicPr/>
                      <p:nvPr/>
                    </p:nvPicPr>
                    <p:blipFill>
                      <a:blip r:embed="rId2"/>
                      <a:stretch>
                        <a:fillRect/>
                      </a:stretch>
                    </p:blipFill>
                    <p:spPr>
                      <a:xfrm>
                        <a:off x="1481931" y="3267075"/>
                        <a:ext cx="9326563" cy="1138237"/>
                      </a:xfrm>
                      <a:prstGeom prst="rect">
                        <a:avLst/>
                      </a:prstGeom>
                      <a:noFill/>
                      <a:ln w="38100">
                        <a:noFill/>
                        <a:miter/>
                      </a:ln>
                    </p:spPr>
                  </p:pic>
                </p:oleObj>
              </mc:Fallback>
            </mc:AlternateContent>
          </a:graphicData>
        </a:graphic>
      </p:graphicFrame>
      <p:sp>
        <p:nvSpPr>
          <p:cNvPr id="10" name="Rectangle 12"/>
          <p:cNvSpPr/>
          <p:nvPr/>
        </p:nvSpPr>
        <p:spPr>
          <a:xfrm>
            <a:off x="1454944" y="2613025"/>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endParaRPr lang="en-US" altLang="en-US" sz="2000" dirty="0">
              <a:latin typeface="Times New Roman" panose="02020603050405020304"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Participation in IEEE 802 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829800" cy="4495726"/>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All participation in IEEE 802 Working Group meetings is on an individual basis</a:t>
            </a:r>
            <a:endPar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Participants in the IEEE standards development individual process shall act based on their qualifications and experience.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1"/>
              </a:rPr>
              <a:t>https://standards.ieee.org/develop/policies/bylaws/sb_bylaws.pdf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a:t>
            </a:r>
            <a:endPar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a:t>
            </a:r>
            <a:r>
              <a:rPr kumimoji="0" lang="en-US"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IEEE 802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Working Group membership is by individual; “Working Group members shall participate in the consensus process in a manner consistent with their professional expert opinion as individuals, and not as organizational representatives”. (</a:t>
            </a:r>
            <a:r>
              <a:rPr kumimoji="0" lang="en-GB" altLang="zh-CN" b="0" i="1"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4.2.1)</a:t>
            </a:r>
            <a:endParaRPr kumimoji="0" lang="en-US" altLang="zh-CN" sz="2000"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have an obligation to act and vote as an individual and not under the direction of any other individual or group. Your obligation to act and vote as an individual applies in all cases, regardless of any external commitments, agreements, contracts, or orders. </a:t>
            </a: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shall not direct the actions or votes of any other member of an IEEE 802 Working Group or retaliate against any other member for their actions or votes within IEEE 802 Working Group meetings, see </a:t>
            </a:r>
            <a:r>
              <a:rPr kumimoji="0" lang="en-US"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https://standards.ieee.org/develop/policies/bylaws/sb_bylaws.pdf </a:t>
            </a: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5.2.1.3 and </a:t>
            </a:r>
            <a:r>
              <a:rPr kumimoji="0" lang="en-GB"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3.4.1, list item </a:t>
            </a:r>
            <a:r>
              <a:rPr kumimoji="0" lang="en-GB" altLang="zh-CN" sz="2400" b="1" i="0" u="none" strike="noStrike" kern="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x</a:t>
            </a:r>
            <a:endPar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None/>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By participating in IEEE 802 meetings, you accept these requirements.  If you do not agree to these policies then you shall not participate.</a:t>
            </a:r>
            <a:endParaRPr kumimoji="0" lang="zh-CN" altLang="en-US"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7"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#8</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a:t>
            </a:r>
            <a:r>
              <a:rPr lang="en-US" altLang="zh-CN" sz="3200" kern="0" dirty="0" smtClean="0">
                <a:sym typeface="+mn-ea"/>
              </a:rPr>
              <a:t>Functional Requirements</a:t>
            </a:r>
            <a:endParaRPr lang="en-US" altLang="zh-CN" sz="3200" kern="0" dirty="0"/>
          </a:p>
        </p:txBody>
      </p:sp>
      <p:sp>
        <p:nvSpPr>
          <p:cNvPr id="8" name="文本占位符 2"/>
          <p:cNvSpPr txBox="1"/>
          <p:nvPr/>
        </p:nvSpPr>
        <p:spPr>
          <a:xfrm>
            <a:off x="929005" y="1693545"/>
            <a:ext cx="10210800" cy="845185"/>
          </a:xfrm>
          <a:prstGeom prst="rect">
            <a:avLst/>
          </a:prstGeom>
          <a:noFill/>
        </p:spPr>
        <p:txBody>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SzTx/>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11-24/1537r1, Wireless connectivity challenges for AMP only IoT devices under 802.11 specification, Solomon Trainin (Wiliot)</a:t>
            </a:r>
            <a:endParaRPr lang="en-US" altLang="en-US" sz="1600" b="0" kern="0" dirty="0">
              <a:solidFill>
                <a:schemeClr val="tx1"/>
              </a:solidFill>
              <a:latin typeface="Calibri" panose="020F0502020204030204" pitchFamily="34" charset="0"/>
              <a:cs typeface="Calibri" panose="020F0502020204030204" pitchFamily="34" charset="0"/>
            </a:endParaRPr>
          </a:p>
          <a:p>
            <a:pPr marL="800100" lvl="1" indent="-342900" algn="just">
              <a:buSzTx/>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 (call for submissions)</a:t>
            </a:r>
            <a:endParaRPr lang="en-US" altLang="en-US"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
        <p:nvSpPr>
          <p:cNvPr id="2" name="标题 1"/>
          <p:cNvSpPr txBox="1"/>
          <p:nvPr/>
        </p:nvSpPr>
        <p:spPr>
          <a:xfrm>
            <a:off x="890270" y="262636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a:t>
            </a:r>
            <a:r>
              <a:rPr lang="en-US" altLang="zh-CN" sz="3200" kern="0" dirty="0" smtClean="0">
                <a:sym typeface="+mn-ea"/>
              </a:rPr>
              <a:t>PHY</a:t>
            </a:r>
            <a:endParaRPr lang="en-US" altLang="zh-CN" sz="3200" kern="0" dirty="0"/>
          </a:p>
        </p:txBody>
      </p:sp>
      <p:sp>
        <p:nvSpPr>
          <p:cNvPr id="6" name="文本占位符 2"/>
          <p:cNvSpPr txBox="1"/>
          <p:nvPr/>
        </p:nvSpPr>
        <p:spPr>
          <a:xfrm>
            <a:off x="904875" y="3558540"/>
            <a:ext cx="10210800" cy="8451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11-24/1982, Considerations For Sync Sequence Selection, Amichai Sanderovich (Wiliot)</a:t>
            </a:r>
            <a:endParaRPr lang="en-US" altLang="en-US" sz="1600" kern="0" dirty="0">
              <a:solidFill>
                <a:schemeClr val="tx1"/>
              </a:solidFill>
              <a:latin typeface="Calibri" panose="020F0502020204030204" pitchFamily="34" charset="0"/>
              <a:cs typeface="Calibri" panose="020F0502020204030204" pitchFamily="34" charset="0"/>
              <a:sym typeface="+mn-ea"/>
            </a:endParaRPr>
          </a:p>
          <a:p>
            <a:pPr marL="800100" lvl="1" indent="-342900" algn="just">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rPr>
              <a:t> (call for submissions)</a:t>
            </a: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9" name="标题 1"/>
          <p:cNvSpPr txBox="1"/>
          <p:nvPr/>
        </p:nvSpPr>
        <p:spPr>
          <a:xfrm>
            <a:off x="890270" y="4364355"/>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MAC</a:t>
            </a:r>
            <a:endParaRPr lang="en-US" altLang="zh-CN" sz="3200" kern="0" dirty="0"/>
          </a:p>
        </p:txBody>
      </p:sp>
      <p:sp>
        <p:nvSpPr>
          <p:cNvPr id="10" name="文本占位符 2"/>
          <p:cNvSpPr txBox="1"/>
          <p:nvPr/>
        </p:nvSpPr>
        <p:spPr>
          <a:xfrm>
            <a:off x="904875" y="5220970"/>
            <a:ext cx="10210800" cy="8451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rPr>
              <a:t> (call for submissions)</a:t>
            </a: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sym typeface="+mn-ea"/>
              </a:rPr>
              <a:t>Submission List – WPT</a:t>
            </a:r>
            <a:endParaRPr lang="en-US" altLang="zh-CN" sz="3200" kern="0" dirty="0"/>
          </a:p>
        </p:txBody>
      </p:sp>
      <p:sp>
        <p:nvSpPr>
          <p:cNvPr id="8" name="文本占位符 2"/>
          <p:cNvSpPr txBox="1"/>
          <p:nvPr/>
        </p:nvSpPr>
        <p:spPr>
          <a:xfrm>
            <a:off x="929005" y="1693545"/>
            <a:ext cx="10210800" cy="11499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l">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sym typeface="+mn-ea"/>
              </a:rPr>
              <a:t>(call for submissions)</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2" name="标题 1"/>
          <p:cNvSpPr txBox="1"/>
          <p:nvPr/>
        </p:nvSpPr>
        <p:spPr>
          <a:xfrm>
            <a:off x="890270" y="292862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sym typeface="+mn-ea"/>
              </a:rPr>
              <a:t>Submission List – Security</a:t>
            </a:r>
            <a:endParaRPr lang="en-US" altLang="zh-CN" sz="3200" kern="0" dirty="0"/>
          </a:p>
        </p:txBody>
      </p:sp>
      <p:sp>
        <p:nvSpPr>
          <p:cNvPr id="6" name="文本占位符 2"/>
          <p:cNvSpPr txBox="1"/>
          <p:nvPr/>
        </p:nvSpPr>
        <p:spPr>
          <a:xfrm>
            <a:off x="904875" y="3936365"/>
            <a:ext cx="10210800" cy="11499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l">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sym typeface="+mn-ea"/>
              </a:rPr>
              <a:t>(call for submissions)</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kern="0" dirty="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Teleconference Plan till Jan 2025 Interim Session</a:t>
            </a:r>
            <a:endParaRPr lang="en-US" altLang="zh-CN" sz="3200" kern="0" dirty="0"/>
          </a:p>
        </p:txBody>
      </p:sp>
      <p:sp>
        <p:nvSpPr>
          <p:cNvPr id="8" name="文本占位符 2"/>
          <p:cNvSpPr txBox="1"/>
          <p:nvPr/>
        </p:nvSpPr>
        <p:spPr>
          <a:xfrm>
            <a:off x="2100580" y="2425065"/>
            <a:ext cx="8398510" cy="3669030"/>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lnSpc>
                <a:spcPct val="120000"/>
              </a:lnSpc>
              <a:spcBef>
                <a:spcPts val="0"/>
              </a:spcBef>
              <a:spcAft>
                <a:spcPts val="600"/>
              </a:spcAft>
              <a:buFont typeface="Arial" panose="020B0604020202020204" pitchFamily="34" charset="0"/>
              <a:buChar char="•"/>
              <a:defRPr/>
            </a:pPr>
            <a:r>
              <a:rPr lang="en-US" altLang="zh-CN" sz="2800" kern="0" dirty="0">
                <a:solidFill>
                  <a:schemeClr val="tx1"/>
                </a:solidFill>
                <a:sym typeface="+mn-ea"/>
              </a:rPr>
              <a:t>Dec 3</a:t>
            </a:r>
            <a:r>
              <a:rPr lang="en-US" altLang="zh-CN" sz="2800" kern="0" baseline="30000" dirty="0">
                <a:solidFill>
                  <a:schemeClr val="tx1"/>
                </a:solidFill>
                <a:sym typeface="+mn-ea"/>
              </a:rPr>
              <a:t>rd</a:t>
            </a:r>
            <a:r>
              <a:rPr lang="en-US" altLang="zh-CN" sz="2800" kern="0" dirty="0">
                <a:solidFill>
                  <a:schemeClr val="tx1"/>
                </a:solidFill>
                <a:sym typeface="+mn-ea"/>
              </a:rPr>
              <a:t> </a:t>
            </a:r>
            <a:r>
              <a:rPr lang="en-US" altLang="en-US" sz="2800" kern="0" dirty="0">
                <a:solidFill>
                  <a:schemeClr val="tx1"/>
                </a:solidFill>
                <a:sym typeface="+mn-ea"/>
              </a:rPr>
              <a:t>(Tuesday), 9:00am, ET, 2 hours; </a:t>
            </a:r>
            <a:r>
              <a:rPr lang="en-US" altLang="en-US" sz="2800" kern="0" dirty="0" err="1">
                <a:solidFill>
                  <a:schemeClr val="tx1"/>
                </a:solidFill>
                <a:sym typeface="+mn-ea"/>
              </a:rPr>
              <a:t>Webex</a:t>
            </a:r>
            <a:endParaRPr lang="en-US" altLang="en-US" sz="2800" kern="0" dirty="0">
              <a:solidFill>
                <a:schemeClr val="tx1"/>
              </a:solidFill>
              <a:sym typeface="+mn-ea"/>
            </a:endParaRPr>
          </a:p>
          <a:p>
            <a:pPr lvl="1" defTabSz="337185">
              <a:lnSpc>
                <a:spcPct val="120000"/>
              </a:lnSpc>
              <a:spcBef>
                <a:spcPts val="0"/>
              </a:spcBef>
              <a:spcAft>
                <a:spcPts val="600"/>
              </a:spcAft>
              <a:buFont typeface="Arial" panose="020B0604020202020204" pitchFamily="34" charset="0"/>
              <a:buChar char="•"/>
              <a:defRPr/>
            </a:pPr>
            <a:endParaRPr lang="en-US" altLang="en-US" sz="28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800" kern="0" dirty="0">
                <a:solidFill>
                  <a:schemeClr val="tx1"/>
                </a:solidFill>
                <a:sym typeface="+mn-ea"/>
              </a:rPr>
              <a:t>Jan 7</a:t>
            </a:r>
            <a:r>
              <a:rPr lang="en-US" altLang="en-US" sz="2800" kern="0" baseline="30000" dirty="0">
                <a:solidFill>
                  <a:schemeClr val="tx1"/>
                </a:solidFill>
                <a:sym typeface="+mn-ea"/>
              </a:rPr>
              <a:t>th</a:t>
            </a:r>
            <a:r>
              <a:rPr lang="en-US" altLang="en-US" sz="2800" kern="0" dirty="0">
                <a:solidFill>
                  <a:schemeClr val="tx1"/>
                </a:solidFill>
                <a:sym typeface="+mn-ea"/>
              </a:rPr>
              <a:t> (Tuesday), 9:00am, ET, 2 hours; </a:t>
            </a:r>
            <a:r>
              <a:rPr lang="en-US" altLang="en-US" sz="2800" kern="0" dirty="0" err="1">
                <a:solidFill>
                  <a:schemeClr val="tx1"/>
                </a:solidFill>
                <a:sym typeface="+mn-ea"/>
              </a:rPr>
              <a:t>Webex</a:t>
            </a:r>
            <a:endParaRPr lang="en-US" altLang="zh-CN" sz="2800" kern="0" dirty="0" err="1">
              <a:solidFill>
                <a:schemeClr val="tx1"/>
              </a:solidFill>
              <a:latin typeface="Calibri" panose="020F0502020204030204" pitchFamily="34" charset="0"/>
              <a:cs typeface="Calibri" panose="020F0502020204030204" pitchFamily="34" charset="0"/>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Teleconference</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Dec 3</a:t>
            </a:r>
            <a:r>
              <a:rPr lang="en-US" altLang="en-US" sz="3600" kern="0" baseline="30000" dirty="0" smtClean="0">
                <a:latin typeface="Arial" panose="020B0604020202020204" pitchFamily="34" charset="0"/>
              </a:rPr>
              <a:t>rd</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noProof="0" dirty="0">
                <a:ln>
                  <a:noFill/>
                </a:ln>
                <a:effectLst/>
                <a:uLnTx/>
                <a:uFillTx/>
                <a:latin typeface="Arial" panose="020B0604020202020204" pitchFamily="34" charset="0"/>
                <a:sym typeface="+mn-ea"/>
              </a:rPr>
              <a:t>		   	        Chair:	Bo Sun </a:t>
            </a:r>
            <a:r>
              <a:rPr lang="en-US" altLang="en-US" sz="2000" kern="0" noProof="0" dirty="0" smtClean="0">
                <a:ln>
                  <a:noFill/>
                </a:ln>
                <a:effectLst/>
                <a:uLnTx/>
                <a:uFillTx/>
                <a:latin typeface="Arial" panose="020B0604020202020204" pitchFamily="34" charset="0"/>
                <a:sym typeface="+mn-ea"/>
              </a:rPr>
              <a:t>(</a:t>
            </a:r>
            <a:r>
              <a:rPr lang="en-US" altLang="en-US" sz="2000" kern="0" noProof="0" dirty="0" err="1" smtClean="0">
                <a:ln>
                  <a:noFill/>
                </a:ln>
                <a:effectLst/>
                <a:uLnTx/>
                <a:uFillTx/>
                <a:latin typeface="Arial" panose="020B0604020202020204" pitchFamily="34" charset="0"/>
                <a:sym typeface="+mn-ea"/>
              </a:rPr>
              <a:t>Sanechips</a:t>
            </a:r>
            <a:r>
              <a:rPr lang="en-US" altLang="en-US" sz="2000" kern="0" noProof="0" dirty="0" smtClean="0">
                <a:ln>
                  <a:noFill/>
                </a:ln>
                <a:effectLst/>
                <a:uLnTx/>
                <a:uFillTx/>
                <a:latin typeface="Arial" panose="020B0604020202020204" pitchFamily="34" charset="0"/>
                <a:sym typeface="+mn-ea"/>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sym typeface="+mn-ea"/>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sym typeface="+mn-ea"/>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noProof="0" dirty="0">
                <a:ln>
                  <a:noFill/>
                </a:ln>
                <a:effectLst/>
                <a:uLnTx/>
                <a:uFillTx/>
                <a:latin typeface="Arial" panose="020B0604020202020204" pitchFamily="34" charset="0"/>
                <a:sym typeface="+mn-ea"/>
              </a:rPr>
              <a:t>	</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   		Secretary</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Sebastian Max</a:t>
            </a:r>
            <a:r>
              <a:rPr lang="en-US" altLang="en-US" sz="2000" kern="0" dirty="0">
                <a:latin typeface="Arial" panose="020B0604020202020204" pitchFamily="34" charset="0"/>
                <a:sym typeface="+mn-ea"/>
              </a:rPr>
              <a:t> (Ericsson)</a:t>
            </a:r>
            <a:endParaRPr lang="en-US" altLang="en-US" sz="2000" kern="0" dirty="0">
              <a:latin typeface="Arial" panose="020B0604020202020204" pitchFamily="34" charset="0"/>
              <a:sym typeface="+mn-ea"/>
            </a:endParaRPr>
          </a:p>
          <a:p>
            <a:pPr lvl="0">
              <a:lnSpc>
                <a:spcPct val="90000"/>
              </a:lnSpc>
              <a:buNone/>
              <a:defRPr/>
            </a:pPr>
            <a:r>
              <a:rPr lang="en-US" altLang="en-US" sz="2000" kern="0" dirty="0">
                <a:latin typeface="Arial" panose="020B0604020202020204" pitchFamily="34" charset="0"/>
                <a:sym typeface="+mn-ea"/>
              </a:rPr>
              <a:t>                       </a:t>
            </a:r>
            <a:r>
              <a:rPr lang="en-US" altLang="en-US" sz="2000" b="1" kern="0" dirty="0" smtClean="0">
                <a:latin typeface="Arial" panose="020B0604020202020204" pitchFamily="34" charset="0"/>
              </a:rPr>
              <a:t>Tech Editor:	Yinan Qi (OPPO)</a:t>
            </a:r>
            <a:r>
              <a:rPr lang="en-US" altLang="en-US" sz="2000" kern="0" dirty="0">
                <a:latin typeface="Arial" panose="020B0604020202020204" pitchFamily="34" charset="0"/>
              </a:rPr>
              <a:t>	</a:t>
            </a:r>
            <a:endParaRPr lang="en-US" altLang="en-US" sz="2000" kern="0" dirty="0">
              <a:latin typeface="Arial" panose="020B060402020202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39290"/>
            <a:ext cx="10375265" cy="46888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GB" altLang="en-US" dirty="0" smtClean="0"/>
              <a:t>Approve meeting agenda</a:t>
            </a:r>
            <a:endParaRPr lang="en-GB" altLang="en-US" dirty="0" smtClean="0"/>
          </a:p>
          <a:p>
            <a:pPr lvl="0" eaLnBrk="0" hangingPunct="0">
              <a:defRPr/>
            </a:pPr>
            <a:r>
              <a:rPr lang="en-US" altLang="en-GB" dirty="0" smtClean="0"/>
              <a:t>Review updated FRD (11-24/1307r3) and SFD (11-24/1613r3)</a:t>
            </a:r>
            <a:endParaRPr lang="en-GB" altLang="en-US" dirty="0" smtClean="0"/>
          </a:p>
          <a:p>
            <a:pPr lvl="0" algn="l" eaLnBrk="0" hangingPunct="0">
              <a:buClrTx/>
              <a:buSzTx/>
              <a:buFontTx/>
              <a:defRPr/>
            </a:pPr>
            <a:r>
              <a:rPr lang="en-GB" altLang="en-US" dirty="0" smtClean="0"/>
              <a:t>Contribution discussion</a:t>
            </a:r>
            <a:endParaRPr lang="en-GB" altLang="en-US" dirty="0" smtClean="0"/>
          </a:p>
          <a:p>
            <a:pPr lvl="1" algn="l" eaLnBrk="0" hangingPunct="0">
              <a:buClrTx/>
              <a:buSzTx/>
              <a:buFontTx/>
              <a:buChar char="–"/>
              <a:defRPr/>
            </a:pPr>
            <a:r>
              <a:rPr lang="en-US" altLang="en-US" dirty="0" smtClean="0">
                <a:sym typeface="+mn-ea"/>
              </a:rPr>
              <a:t>11-24/1982, Considerations For Sync Sequence Selection, Amichai Sanderovich (Wiliot</a:t>
            </a:r>
            <a:r>
              <a:rPr lang="en-US" altLang="en-US" dirty="0" smtClean="0">
                <a:sym typeface="+mn-ea"/>
              </a:rPr>
              <a:t>]</a:t>
            </a:r>
            <a:endParaRPr lang="en-US" altLang="en-US" dirty="0" smtClean="0"/>
          </a:p>
          <a:p>
            <a:pPr lvl="1" algn="l" eaLnBrk="0" hangingPunct="0">
              <a:buClrTx/>
              <a:buSzTx/>
              <a:buFontTx/>
              <a:buChar char="–"/>
              <a:defRPr/>
            </a:pPr>
            <a:r>
              <a:rPr lang="en-US" altLang="en-US" i="1" dirty="0" smtClean="0">
                <a:sym typeface="+mn-ea"/>
              </a:rPr>
              <a:t>t.b.d.</a:t>
            </a:r>
            <a:endParaRPr lang="en-US" altLang="en-US" dirty="0" smtClean="0">
              <a:solidFill>
                <a:schemeClr val="tx1"/>
              </a:solidFill>
            </a:endParaRPr>
          </a:p>
          <a:p>
            <a:pPr eaLnBrk="0" hangingPunct="0">
              <a:defRPr/>
            </a:pPr>
            <a:r>
              <a:rPr lang="en-GB" altLang="en-US" dirty="0" smtClean="0"/>
              <a:t>Any other business?</a:t>
            </a:r>
            <a:endParaRPr lang="en-GB" altLang="en-US" dirty="0" smtClean="0"/>
          </a:p>
          <a:p>
            <a:pPr lvl="0" eaLnBrk="0" hangingPunct="0">
              <a:defRPr/>
            </a:pPr>
            <a:r>
              <a:rPr lang="en-US" altLang="en-GB" dirty="0" smtClean="0">
                <a:sym typeface="+mn-ea"/>
              </a:rPr>
              <a:t>Adjourn</a:t>
            </a:r>
            <a:endParaRPr lang="en-US" altLang="en-GB" dirty="0" smtClean="0">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Teleconference</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Jan 7</a:t>
            </a:r>
            <a:r>
              <a:rPr lang="en-US" altLang="en-US" sz="3600" kern="0" baseline="30000" dirty="0" smtClean="0">
                <a:latin typeface="Arial" panose="020B0604020202020204" pitchFamily="34" charset="0"/>
              </a:rPr>
              <a:t>th</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2025</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noProof="0" dirty="0">
                <a:ln>
                  <a:noFill/>
                </a:ln>
                <a:effectLst/>
                <a:uLnTx/>
                <a:uFillTx/>
                <a:latin typeface="Arial" panose="020B0604020202020204" pitchFamily="34" charset="0"/>
                <a:sym typeface="+mn-ea"/>
              </a:rPr>
              <a:t>		   	        Chair:	Bo Sun </a:t>
            </a:r>
            <a:r>
              <a:rPr lang="en-US" altLang="en-US" sz="2000" kern="0" noProof="0" dirty="0" smtClean="0">
                <a:ln>
                  <a:noFill/>
                </a:ln>
                <a:effectLst/>
                <a:uLnTx/>
                <a:uFillTx/>
                <a:latin typeface="Arial" panose="020B0604020202020204" pitchFamily="34" charset="0"/>
                <a:sym typeface="+mn-ea"/>
              </a:rPr>
              <a:t>(</a:t>
            </a:r>
            <a:r>
              <a:rPr lang="en-US" altLang="en-US" sz="2000" kern="0" noProof="0" dirty="0" err="1" smtClean="0">
                <a:ln>
                  <a:noFill/>
                </a:ln>
                <a:effectLst/>
                <a:uLnTx/>
                <a:uFillTx/>
                <a:latin typeface="Arial" panose="020B0604020202020204" pitchFamily="34" charset="0"/>
                <a:sym typeface="+mn-ea"/>
              </a:rPr>
              <a:t>Sanechips</a:t>
            </a:r>
            <a:r>
              <a:rPr lang="en-US" altLang="en-US" sz="2000" kern="0" noProof="0" dirty="0" smtClean="0">
                <a:ln>
                  <a:noFill/>
                </a:ln>
                <a:effectLst/>
                <a:uLnTx/>
                <a:uFillTx/>
                <a:latin typeface="Arial" panose="020B0604020202020204" pitchFamily="34" charset="0"/>
                <a:sym typeface="+mn-ea"/>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sym typeface="+mn-ea"/>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sym typeface="+mn-ea"/>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noProof="0" dirty="0">
                <a:ln>
                  <a:noFill/>
                </a:ln>
                <a:effectLst/>
                <a:uLnTx/>
                <a:uFillTx/>
                <a:latin typeface="Arial" panose="020B0604020202020204" pitchFamily="34" charset="0"/>
                <a:sym typeface="+mn-ea"/>
              </a:rPr>
              <a:t>	</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   		Secretary</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Sebastian Max</a:t>
            </a:r>
            <a:r>
              <a:rPr lang="en-US" altLang="en-US" sz="2000" kern="0" dirty="0">
                <a:latin typeface="Arial" panose="020B0604020202020204" pitchFamily="34" charset="0"/>
                <a:sym typeface="+mn-ea"/>
              </a:rPr>
              <a:t> (Ericsson)</a:t>
            </a:r>
            <a:endParaRPr lang="en-US" altLang="en-US" sz="2000" kern="0" dirty="0">
              <a:latin typeface="Arial" panose="020B0604020202020204" pitchFamily="34" charset="0"/>
              <a:sym typeface="+mn-ea"/>
            </a:endParaRPr>
          </a:p>
          <a:p>
            <a:pPr lvl="0">
              <a:lnSpc>
                <a:spcPct val="90000"/>
              </a:lnSpc>
              <a:buNone/>
              <a:defRPr/>
            </a:pPr>
            <a:r>
              <a:rPr lang="en-US" altLang="en-US" sz="2000" kern="0" dirty="0">
                <a:latin typeface="Arial" panose="020B0604020202020204" pitchFamily="34" charset="0"/>
                <a:sym typeface="+mn-ea"/>
              </a:rPr>
              <a:t>                       </a:t>
            </a:r>
            <a:r>
              <a:rPr lang="en-US" altLang="en-US" sz="2000" b="1" kern="0" dirty="0" smtClean="0">
                <a:latin typeface="Arial" panose="020B0604020202020204" pitchFamily="34" charset="0"/>
              </a:rPr>
              <a:t>Tech Editor:	Yinan Qi (OPPO)</a:t>
            </a:r>
            <a:r>
              <a:rPr lang="en-US" altLang="en-US" sz="2000" kern="0" dirty="0">
                <a:latin typeface="Arial" panose="020B0604020202020204" pitchFamily="34" charset="0"/>
              </a:rPr>
              <a:t>	</a:t>
            </a:r>
            <a:endParaRPr lang="en-US" altLang="en-US" sz="2000" kern="0" dirty="0">
              <a:latin typeface="Arial" panose="020B0604020202020204" pitchFamily="34" charset="0"/>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39290"/>
            <a:ext cx="10375265" cy="46888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GB" altLang="en-US" dirty="0" smtClean="0"/>
              <a:t>Approve meeting agenda</a:t>
            </a:r>
            <a:endParaRPr lang="en-GB" altLang="en-US" dirty="0" smtClean="0"/>
          </a:p>
          <a:p>
            <a:pPr eaLnBrk="0" hangingPunct="0">
              <a:defRPr/>
            </a:pPr>
            <a:r>
              <a:rPr lang="en-GB" altLang="en-US" dirty="0" smtClean="0"/>
              <a:t>Contribution discussion</a:t>
            </a:r>
            <a:endParaRPr lang="en-GB" altLang="en-US" dirty="0" smtClean="0"/>
          </a:p>
          <a:p>
            <a:pPr lvl="1" algn="l" eaLnBrk="0" hangingPunct="0">
              <a:buClrTx/>
              <a:buSzTx/>
              <a:buFontTx/>
              <a:buChar char="–"/>
              <a:defRPr/>
            </a:pPr>
            <a:r>
              <a:rPr lang="en-US" altLang="en-US" dirty="0" smtClean="0">
                <a:sym typeface="+mn-ea"/>
              </a:rPr>
              <a:t>11-24/1537r1, Wireless connectivity challenges for AMP only IoT devices under 802.11 specification, Solomon Trainin (Wiliot)</a:t>
            </a:r>
            <a:endParaRPr lang="en-US" altLang="en-US" dirty="0" smtClean="0">
              <a:sym typeface="+mn-ea"/>
            </a:endParaRPr>
          </a:p>
          <a:p>
            <a:pPr lvl="1" algn="l" eaLnBrk="0" hangingPunct="0">
              <a:buClrTx/>
              <a:buSzTx/>
              <a:buFontTx/>
              <a:buChar char="–"/>
              <a:defRPr/>
            </a:pPr>
            <a:r>
              <a:rPr lang="en-US" altLang="en-US" i="1" dirty="0" smtClean="0">
                <a:solidFill>
                  <a:schemeClr val="tx1"/>
                </a:solidFill>
              </a:rPr>
              <a:t>t.b.d.</a:t>
            </a:r>
            <a:endParaRPr lang="en-US" altLang="en-US" i="1" dirty="0" smtClean="0">
              <a:solidFill>
                <a:schemeClr val="tx1"/>
              </a:solidFill>
            </a:endParaRPr>
          </a:p>
          <a:p>
            <a:pPr eaLnBrk="0" hangingPunct="0">
              <a:defRPr/>
            </a:pPr>
            <a:r>
              <a:rPr lang="en-GB" altLang="en-US" dirty="0" smtClean="0"/>
              <a:t>Any other business?</a:t>
            </a:r>
            <a:endParaRPr lang="en-GB" altLang="en-US" dirty="0" smtClean="0"/>
          </a:p>
          <a:p>
            <a:pPr lvl="0" eaLnBrk="0" hangingPunct="0">
              <a:defRPr/>
            </a:pPr>
            <a:r>
              <a:rPr lang="en-US" altLang="en-GB" dirty="0" smtClean="0">
                <a:sym typeface="+mn-ea"/>
              </a:rPr>
              <a:t>Adjourn</a:t>
            </a:r>
            <a:endParaRPr lang="en-US" altLang="en-GB" dirty="0" smtClean="0">
              <a:sym typeface="+mn-ea"/>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内容占位符 2"/>
          <p:cNvSpPr txBox="1"/>
          <p:nvPr/>
        </p:nvSpPr>
        <p:spPr>
          <a:xfrm>
            <a:off x="1219200" y="1676400"/>
            <a:ext cx="9829800" cy="343154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In a webex teleconference, please make sure your </a:t>
            </a: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name </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and affiliation are correctly shown, e.g. “[V/NV]</a:t>
            </a:r>
            <a:r>
              <a:rPr kumimoji="0" lang="en-US" altLang="en-US" sz="2400" b="1" i="1"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 Name, Affiliation</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accent2"/>
                </a:solidFill>
                <a:effectLst/>
                <a:uLnTx/>
                <a:uFillTx/>
                <a:latin typeface="+mn-lt"/>
                <a:ea typeface="MS PGothic" panose="020B0600070205080204" pitchFamily="34" charset="-128"/>
                <a:cs typeface="MS PGothic" panose="020B0600070205080204" pitchFamily="34" charset="-128"/>
              </a:rPr>
              <a:t>Please remember to register your attendance on https://imat.ieee.org/ with your IEEE account.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Please announce your affiliation when you first address the group during a meeting slot</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Your submission should not contain company logos or advertising</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Questions on Voting status, Ballot pool, Access to Reflector, Documentation,  Member</a:t>
            </a:r>
            <a:r>
              <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 Area</a:t>
            </a:r>
            <a:endPar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742950" marR="0" lvl="1" indent="-285750" algn="l" defTabSz="914400" rtl="0" eaLnBrk="0" fontAlgn="base" latinLnBrk="0" hangingPunct="0">
              <a:lnSpc>
                <a:spcPct val="100000"/>
              </a:lnSpc>
              <a:spcBef>
                <a:spcPct val="20000"/>
              </a:spcBef>
              <a:spcAft>
                <a:spcPct val="0"/>
              </a:spcAft>
              <a:buClrTx/>
              <a:buSzTx/>
              <a:buFontTx/>
              <a:buChar char="–"/>
              <a:defRPr/>
            </a:pP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Contact Jon </a:t>
            </a:r>
            <a:r>
              <a:rPr kumimoji="0" lang="en-US" altLang="en-US" sz="2400" b="0"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Rosdahl</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  </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1"/>
              </a:rPr>
              <a:t>jrosdahl@ieee.org</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6" name="文本框 5"/>
          <p:cNvSpPr txBox="1"/>
          <p:nvPr/>
        </p:nvSpPr>
        <p:spPr>
          <a:xfrm>
            <a:off x="1003300" y="5107305"/>
            <a:ext cx="10284460" cy="1168400"/>
          </a:xfrm>
          <a:prstGeom prst="rect">
            <a:avLst/>
          </a:prstGeom>
          <a:noFill/>
        </p:spPr>
        <p:txBody>
          <a:bodyPr wrap="square" rtlCol="0" anchor="t">
            <a:spAutoFit/>
          </a:bodyPr>
          <a:lstStyle/>
          <a:p>
            <a:r>
              <a:rPr lang="zh-CN" altLang="en-US" sz="1400"/>
              <a:t>Note 1 - 802.11 WG Operation Manual requests “Teleconferences are a means to prepare input for sessions provided that the teleconference date, time, agenda, and arrangements are announced on the TG email reflector at least 10 calendar days prior to the teleconference date"</a:t>
            </a:r>
            <a:endParaRPr lang="zh-CN" altLang="en-US" sz="1400"/>
          </a:p>
          <a:p>
            <a:endParaRPr lang="zh-CN" altLang="en-US" sz="1400"/>
          </a:p>
          <a:p>
            <a:r>
              <a:rPr lang="zh-CN" altLang="en-US" sz="1400"/>
              <a:t>Note 2 - Teleconferences are bound by the conditions stipulated by the documentation below.  Please review them and bring up any questions/concerns you may have before proceeding with the teleconference:</a:t>
            </a:r>
            <a:endParaRPr lang="zh-CN" altLang="en-US" sz="1400"/>
          </a:p>
        </p:txBody>
      </p:sp>
      <p:sp>
        <p:nvSpPr>
          <p:cNvPr id="7" name="标题 1"/>
          <p:cNvSpPr txBox="1"/>
          <p:nvPr/>
        </p:nvSpPr>
        <p:spPr>
          <a:xfrm>
            <a:off x="914400" y="610235"/>
            <a:ext cx="10361613" cy="1065213"/>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smtClean="0"/>
              <a:t>Meeting Protocol, Attendance, Voting &amp; Document Status</a:t>
            </a:r>
            <a:endParaRPr lang="zh-CN" altLang="en-US" sz="3200" kern="0" dirty="0"/>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Patent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Policy, Copyright Policy </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and Other Guidelines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Following </a:t>
            </a:r>
            <a:r>
              <a:rPr kumimoji="0" lang="en-US" altLang="zh-CN"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11 </a:t>
            </a: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slides</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71650"/>
            <a:ext cx="9753600" cy="411480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shall</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should </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inform the IEEE (or cause the IEEE to be informed) of the identity of any other holders of potential Essential Patent Claims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0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457200" marR="0" lvl="1" indent="0" algn="ctr" defTabSz="914400" rtl="0" eaLnBrk="0" fontAlgn="base" latinLnBrk="0" hangingPunct="0">
              <a:lnSpc>
                <a:spcPct val="100000"/>
              </a:lnSpc>
              <a:spcBef>
                <a:spcPct val="20000"/>
              </a:spcBef>
              <a:spcAft>
                <a:spcPct val="0"/>
              </a:spcAft>
              <a:buClrTx/>
              <a:buSzTx/>
              <a:buFontTx/>
              <a:buNone/>
              <a:defRPr/>
            </a:pPr>
            <a:r>
              <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Early identification of holders of potential Essential Patent Claims is encouraged</a:t>
            </a:r>
            <a:endPar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Text Box 5"/>
          <p:cNvSpPr txBox="1"/>
          <p:nvPr/>
        </p:nvSpPr>
        <p:spPr>
          <a:xfrm>
            <a:off x="838200" y="6096000"/>
            <a:ext cx="952500" cy="366713"/>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#1</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8"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rPr>
              <a:t>Ways to Inform IEEE</a:t>
            </a:r>
            <a:endPar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endParaRPr>
          </a:p>
        </p:txBody>
      </p:sp>
      <p:sp>
        <p:nvSpPr>
          <p:cNvPr id="9" name="内容占位符 2"/>
          <p:cNvSpPr txBox="1"/>
          <p:nvPr/>
        </p:nvSpPr>
        <p:spPr>
          <a:xfrm>
            <a:off x="1219200" y="1676400"/>
            <a:ext cx="9753600" cy="4267200"/>
          </a:xfrm>
          <a:prstGeom prst="rect">
            <a:avLst/>
          </a:prstGeom>
          <a:noFill/>
          <a:ln w="9525">
            <a:noFill/>
          </a:ln>
        </p:spPr>
        <p:txBody>
          <a:bodyPr anchor="t" anchorCtr="0"/>
          <a:lstStyle/>
          <a:p>
            <a:pPr marL="342900" indent="-342900" eaLnBrk="0" hangingPunct="0">
              <a:spcBef>
                <a:spcPct val="20000"/>
              </a:spcBef>
              <a:buSzPct val="150000"/>
              <a:buChar char="•"/>
            </a:pPr>
            <a:r>
              <a:rPr lang="en-US" altLang="en-US" sz="2400" b="1" dirty="0">
                <a:latin typeface="Calibri" panose="020F0502020204030204" pitchFamily="34" charset="0"/>
              </a:rPr>
              <a:t>Cause an LOA to be submitted to the IEEE-SA (patcom@ieee.org);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Provide the chair of this group with the identity of the holder(s) of any and all such claims as soon as possible;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Speak up now and respond to this Call for Potentially Essential Patents</a:t>
            </a:r>
            <a:endParaRPr lang="en-US" altLang="en-US" sz="2400" b="1" dirty="0">
              <a:latin typeface="Calibri" panose="020F0502020204030204" pitchFamily="34" charset="0"/>
            </a:endParaRPr>
          </a:p>
          <a:p>
            <a:pPr marL="342900" indent="-342900" eaLnBrk="0" hangingPunct="0">
              <a:spcBef>
                <a:spcPct val="20000"/>
              </a:spcBef>
              <a:buFont typeface="Monotype Sorts" charset="2"/>
            </a:pPr>
            <a:endParaRPr lang="en-US" altLang="en-US" sz="2400" dirty="0">
              <a:latin typeface="Calibri" panose="020F0502020204030204" pitchFamily="34" charset="0"/>
            </a:endParaRPr>
          </a:p>
          <a:p>
            <a:pPr marL="342900" indent="-342900" eaLnBrk="0" hangingPunct="0">
              <a:spcBef>
                <a:spcPct val="20000"/>
              </a:spcBef>
              <a:buFont typeface="Monotype Sorts" charset="2"/>
            </a:pPr>
            <a:r>
              <a:rPr lang="en-US" altLang="en-US" sz="2400" dirty="0">
                <a:latin typeface="Calibri" panose="020F0502020204030204"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endParaRPr lang="en-US" altLang="en-US" sz="2400" dirty="0">
              <a:latin typeface="Calibri" panose="020F0502020204030204" pitchFamily="34" charset="0"/>
            </a:endParaRPr>
          </a:p>
        </p:txBody>
      </p:sp>
      <p:sp>
        <p:nvSpPr>
          <p:cNvPr id="10" name="Text Box 5"/>
          <p:cNvSpPr txBox="1"/>
          <p:nvPr/>
        </p:nvSpPr>
        <p:spPr>
          <a:xfrm>
            <a:off x="838200" y="6105525"/>
            <a:ext cx="960438" cy="369888"/>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#2</a:t>
            </a:r>
            <a:endParaRPr lang="en-US" altLang="en-US" sz="2400" dirty="0">
              <a:latin typeface="Times New Roman" panose="02020603050405020304" pitchFamily="18" charset="0"/>
            </a:endParaRPr>
          </a:p>
        </p:txBody>
      </p:sp>
      <p:sp>
        <p:nvSpPr>
          <p:cNvPr id="11"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Patent Related Information</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lstStyle/>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The patent policy and the procedures used to execute that policy are documented in the:</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 of the IEEE-SA </a:t>
            </a:r>
            <a:r>
              <a:rPr lang="en-US" altLang="en-US" sz="2000" b="1" i="1" strike="noStrike" noProof="1">
                <a:latin typeface="Calibri" panose="020F0502020204030204" pitchFamily="34" charset="0"/>
                <a:ea typeface="MS PGothic" panose="020B0600070205080204" pitchFamily="34" charset="-128"/>
                <a:cs typeface="+mn-cs"/>
              </a:rPr>
              <a:t>Standards Board Bylaws</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1"/>
              </a:rPr>
              <a:t>http://standards.ieee.org/develop/policies/bylaws/sect6-7.html#6</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6.3 of the IEEE-SA </a:t>
            </a:r>
            <a:r>
              <a:rPr lang="en-US" altLang="en-US" sz="2000" b="1" i="1" strike="noStrike" noProof="1">
                <a:latin typeface="Calibri" panose="020F0502020204030204" pitchFamily="34" charset="0"/>
                <a:ea typeface="MS PGothic" panose="020B0600070205080204" pitchFamily="34" charset="-128"/>
                <a:cs typeface="+mn-cs"/>
              </a:rPr>
              <a:t>Standards Board Operations Manual</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2"/>
              </a:rPr>
              <a:t>http://standards.ieee.org/develop/policies/opman/sect6.html#6.3</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342900" indent="-342900" eaLnBrk="0" hangingPunct="0">
              <a:lnSpc>
                <a:spcPct val="90000"/>
              </a:lnSpc>
              <a:spcBef>
                <a:spcPct val="20000"/>
              </a:spcBef>
              <a:buFont typeface="Monotype Sorts" charset="2"/>
            </a:pPr>
            <a:endParaRPr lang="en-US" altLang="en-US" sz="2400" b="1" noProof="1">
              <a:latin typeface="Times New Roman" panose="02020603050405020304" pitchFamily="18" charset="0"/>
            </a:endParaRPr>
          </a:p>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Material about the patent policy is available at</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a:latin typeface="Calibri" panose="020F0502020204030204" pitchFamily="34" charset="0"/>
                <a:ea typeface="MS PGothic" panose="020B0600070205080204" pitchFamily="34" charset="-128"/>
                <a:cs typeface="+mn-cs"/>
                <a:hlinkClick r:id="rId3"/>
              </a:rPr>
              <a:t>http://standards.ieee.org/about/sasb/patcom/materials.html</a:t>
            </a:r>
            <a:endParaRPr lang="en-US" altLang="en-US" sz="2000" b="1" i="1" strike="noStrike" noProof="1">
              <a:latin typeface="Calibri" panose="020F0502020204030204" pitchFamily="34" charset="0"/>
            </a:endParaRPr>
          </a:p>
          <a:p>
            <a:pPr marL="742950" lvl="1" indent="-285750" eaLnBrk="0" fontAlgn="base" hangingPunct="0">
              <a:lnSpc>
                <a:spcPct val="90000"/>
              </a:lnSpc>
              <a:buFont typeface="Monotype Sorts" charset="2"/>
            </a:pPr>
            <a:endParaRPr lang="en-US" altLang="en-US" sz="3200" b="1" strike="noStrike" noProof="1">
              <a:latin typeface="Calibri" panose="020F0502020204030204" pitchFamily="34" charset="0"/>
            </a:endParaRPr>
          </a:p>
          <a:p>
            <a:pPr marL="285750" indent="-285750" algn="ctr" eaLnBrk="0" hangingPunct="0">
              <a:lnSpc>
                <a:spcPct val="90000"/>
              </a:lnSpc>
              <a:buFont typeface="Monotype Sorts" charset="2"/>
            </a:pPr>
            <a:r>
              <a:rPr lang="en-US" altLang="en-US" sz="2800" b="1" noProof="1">
                <a:latin typeface="Calibri" panose="020F0502020204030204" pitchFamily="34" charset="0"/>
                <a:ea typeface="MS PGothic" panose="020B0600070205080204" pitchFamily="34" charset="-128"/>
                <a:cs typeface="+mn-cs"/>
              </a:rPr>
              <a:t>If you have questions, contact the IEEE-SA Standards Board Patent Committee Administrator at patcom@ieee.org</a:t>
            </a:r>
            <a:endParaRPr lang="en-US" altLang="en-US" sz="2800" b="1" noProof="1">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#3</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normAutofit lnSpcReduction="10000"/>
          </a:bodyPr>
          <a:lstStyle/>
          <a:p>
            <a:pPr marL="342900" indent="-342900" eaLnBrk="0" hangingPunct="0">
              <a:lnSpc>
                <a:spcPct val="90000"/>
              </a:lnSpc>
              <a:spcAft>
                <a:spcPts val="600"/>
              </a:spcAft>
              <a:buFont typeface="Monotype Sorts" charset="2"/>
            </a:pPr>
            <a:r>
              <a:rPr lang="en-US" altLang="en-US" sz="2800" b="1" dirty="0" smtClean="0">
                <a:latin typeface="Calibri" panose="020F0502020204030204" pitchFamily="34" charset="0"/>
              </a:rPr>
              <a:t>By </a:t>
            </a:r>
            <a:r>
              <a:rPr lang="en-US" altLang="en-US" sz="2800" b="1" dirty="0">
                <a:latin typeface="Calibri" panose="020F0502020204030204" pitchFamily="34" charset="0"/>
              </a:rPr>
              <a:t>participating in this activity, you agree to comply with the IEEE Code of Ethics, all applicable laws, and all IEEE policies and procedures including, but not limited to, the IEEE SA Copyright Policy</a:t>
            </a:r>
            <a:endParaRPr lang="en-US" altLang="en-US" sz="2800" b="1" noProof="1">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Previously Published material (copyright assertion indicated) shall not be presented/submitted to the Working Group nor incorporated into a Working Group draft unless permission is granted. </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Prior to presentation or submission, you shall notify the Working Group Chair of previously Published material and should assist the Chair in obtaining copyright permission acceptable to IEEE SA.</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For material that is not previously Published, IEEE is automatically granted a license to use any material that is presented or submitted</a:t>
            </a:r>
            <a:r>
              <a:rPr lang="en-US" altLang="en-US" sz="2400" i="1" dirty="0" smtClean="0">
                <a:latin typeface="Calibri" panose="020F0502020204030204" pitchFamily="34" charset="0"/>
              </a:rPr>
              <a:t>.</a:t>
            </a:r>
            <a:endParaRPr lang="en-US" altLang="en-US" sz="2400" i="1" dirty="0">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#5</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066932" y="2074483"/>
            <a:ext cx="9758272" cy="4267200"/>
          </a:xfrm>
          <a:prstGeom prst="rect">
            <a:avLst/>
          </a:prstGeom>
          <a:noFill/>
          <a:ln w="9525">
            <a:noFill/>
          </a:ln>
        </p:spPr>
        <p:txBody>
          <a:bodyPr wrap="square" lIns="0" rIns="36000" anchor="t" anchorCtr="0">
            <a:normAutofit lnSpcReduction="10000"/>
          </a:bodyPr>
          <a:lstStyle/>
          <a:p>
            <a:pPr>
              <a:buSzPct val="150000"/>
            </a:pPr>
            <a:r>
              <a:rPr lang="en-US" altLang="zh-CN" sz="2000" dirty="0"/>
              <a:t>The IEEE SA Copyright Policy is described in the IEEE SA Standards Board Bylaws and IEEE SA Standards Board Operations </a:t>
            </a:r>
            <a:r>
              <a:rPr lang="en-US" altLang="zh-CN" sz="2000" dirty="0" smtClean="0"/>
              <a:t>Manual</a:t>
            </a:r>
            <a:endParaRPr lang="en-US" altLang="zh-CN" sz="2000" dirty="0" smtClean="0"/>
          </a:p>
          <a:p>
            <a:pPr marL="800100" lvl="1" indent="-342900">
              <a:buSzPct val="150000"/>
              <a:buFont typeface="Arial" panose="020B0604020202020204" pitchFamily="34" charset="0"/>
              <a:buChar char="•"/>
            </a:pPr>
            <a:r>
              <a:rPr lang="en-US" altLang="zh-CN" sz="2000" dirty="0" smtClean="0"/>
              <a:t>IEEE </a:t>
            </a:r>
            <a:r>
              <a:rPr lang="en-US" altLang="zh-CN" sz="2000" dirty="0"/>
              <a:t>SA Copyright Policy, </a:t>
            </a:r>
            <a:r>
              <a:rPr lang="en-US" altLang="zh-CN" sz="2000" dirty="0" smtClean="0"/>
              <a:t>see</a:t>
            </a:r>
            <a:endParaRPr lang="en-US" altLang="zh-CN" sz="2000" dirty="0" smtClean="0"/>
          </a:p>
          <a:p>
            <a:pPr lvl="2">
              <a:buSzPct val="150000"/>
            </a:pPr>
            <a:r>
              <a:rPr lang="en-US" altLang="zh-CN" sz="2000" dirty="0" smtClean="0"/>
              <a:t>- Clause </a:t>
            </a:r>
            <a:r>
              <a:rPr lang="en-US" altLang="zh-CN" sz="2000" dirty="0"/>
              <a:t>7 of the IEEE SA Standards Board Bylaws</a:t>
            </a:r>
            <a:br>
              <a:rPr lang="en-US" altLang="zh-CN" sz="2000" dirty="0"/>
            </a:br>
            <a:r>
              <a:rPr lang="en-US" altLang="zh-CN" sz="2000" dirty="0"/>
              <a:t> </a:t>
            </a:r>
            <a:r>
              <a:rPr lang="en-US" altLang="zh-CN" sz="1600" dirty="0" smtClean="0">
                <a:hlinkClick r:id="rId1"/>
              </a:rPr>
              <a:t>https</a:t>
            </a:r>
            <a:r>
              <a:rPr lang="en-US" altLang="zh-CN" sz="1600" dirty="0">
                <a:hlinkClick r:id="rId1"/>
              </a:rPr>
              <a:t>://standards.ieee.org/about/policies/bylaws/sect6-7.html#7</a:t>
            </a:r>
            <a:br>
              <a:rPr lang="en-US" altLang="zh-CN" sz="1600" dirty="0"/>
            </a:br>
            <a:r>
              <a:rPr lang="en-US" altLang="zh-CN" sz="1600" dirty="0" smtClean="0"/>
              <a:t>- </a:t>
            </a:r>
            <a:r>
              <a:rPr lang="en-US" altLang="zh-CN" sz="2000" dirty="0" smtClean="0"/>
              <a:t>Clause </a:t>
            </a:r>
            <a:r>
              <a:rPr lang="en-US" altLang="zh-CN" sz="2000" dirty="0"/>
              <a:t>6.1 of the IEEE SA Standards Board Operations Manual</a:t>
            </a:r>
            <a:br>
              <a:rPr lang="en-US" altLang="zh-CN" sz="2000" dirty="0"/>
            </a:br>
            <a:r>
              <a:rPr lang="en-US" altLang="zh-CN" sz="1600" dirty="0" smtClean="0">
                <a:hlinkClick r:id="rId2"/>
              </a:rPr>
              <a:t>https</a:t>
            </a:r>
            <a:r>
              <a:rPr lang="en-US" altLang="zh-CN" sz="1600" dirty="0">
                <a:hlinkClick r:id="rId2"/>
              </a:rPr>
              <a:t>://</a:t>
            </a:r>
            <a:r>
              <a:rPr lang="en-US" altLang="zh-CN" sz="1600" dirty="0" smtClean="0">
                <a:hlinkClick r:id="rId2"/>
              </a:rPr>
              <a:t>standards.ieee.org/about/policies/opman/sect6.html</a:t>
            </a:r>
            <a:endParaRPr lang="en-US" altLang="zh-CN" sz="1600" dirty="0"/>
          </a:p>
          <a:p>
            <a:pPr>
              <a:buSzPct val="150000"/>
            </a:pPr>
            <a:r>
              <a:rPr lang="en-US" altLang="zh-CN" sz="2000" dirty="0"/>
              <a:t>IEEE SA Copyright </a:t>
            </a:r>
            <a:r>
              <a:rPr lang="en-US" altLang="zh-CN" sz="2000" dirty="0" smtClean="0"/>
              <a:t>Permission</a:t>
            </a:r>
            <a:endParaRPr lang="en-US" altLang="zh-CN" sz="2000" dirty="0" smtClean="0"/>
          </a:p>
          <a:p>
            <a:pPr lvl="1">
              <a:buSzPct val="150000"/>
            </a:pPr>
            <a:r>
              <a:rPr lang="en-US" altLang="zh-CN" sz="1600" dirty="0" smtClean="0">
                <a:hlinkClick r:id="rId3"/>
              </a:rPr>
              <a:t>https</a:t>
            </a:r>
            <a:r>
              <a:rPr lang="en-US" altLang="zh-CN" sz="1600" dirty="0">
                <a:hlinkClick r:id="rId3"/>
              </a:rPr>
              <a:t>://</a:t>
            </a:r>
            <a:r>
              <a:rPr lang="en-US" altLang="zh-CN" sz="1600" dirty="0" smtClean="0">
                <a:hlinkClick r:id="rId3"/>
              </a:rPr>
              <a:t>standards.ieee.org/content/dam/ieee-standards/standards/web/documents/other/permissionltrs.zip</a:t>
            </a:r>
            <a:endParaRPr lang="en-US" altLang="zh-CN" sz="1600" dirty="0"/>
          </a:p>
          <a:p>
            <a:pPr>
              <a:buSzPct val="150000"/>
            </a:pPr>
            <a:r>
              <a:rPr lang="en-US" altLang="zh-CN" sz="2000" dirty="0"/>
              <a:t>IEEE SA Copyright </a:t>
            </a:r>
            <a:r>
              <a:rPr lang="en-US" altLang="zh-CN" sz="2000" dirty="0" smtClean="0"/>
              <a:t>FAQs</a:t>
            </a:r>
            <a:endParaRPr lang="en-US" altLang="zh-CN" sz="2000" dirty="0" smtClean="0"/>
          </a:p>
          <a:p>
            <a:pPr lvl="1">
              <a:buSzPct val="150000"/>
            </a:pPr>
            <a:r>
              <a:rPr lang="en-US" altLang="zh-CN" sz="1600" dirty="0" smtClean="0">
                <a:hlinkClick r:id="rId4"/>
              </a:rPr>
              <a:t>http</a:t>
            </a:r>
            <a:r>
              <a:rPr lang="en-US" altLang="zh-CN" sz="1600" dirty="0">
                <a:hlinkClick r:id="rId4"/>
              </a:rPr>
              <a:t>://standards.ieee.org/faqs/copyrights.html/</a:t>
            </a:r>
            <a:endParaRPr lang="en-US" altLang="zh-CN" sz="1600" dirty="0"/>
          </a:p>
          <a:p>
            <a:pPr>
              <a:buSzPct val="150000"/>
            </a:pPr>
            <a:r>
              <a:rPr lang="en-US" altLang="zh-CN" sz="2000" dirty="0"/>
              <a:t>IEEE SA Best Practices for IEEE Standards </a:t>
            </a:r>
            <a:r>
              <a:rPr lang="en-US" altLang="zh-CN" sz="2000" dirty="0" smtClean="0"/>
              <a:t>Development</a:t>
            </a:r>
            <a:endParaRPr lang="en-US" altLang="zh-CN" sz="2000" dirty="0" smtClean="0"/>
          </a:p>
          <a:p>
            <a:pPr lvl="1">
              <a:buSzPct val="150000"/>
            </a:pPr>
            <a:r>
              <a:rPr lang="en-US" altLang="zh-CN" sz="1600" dirty="0" smtClean="0">
                <a:hlinkClick r:id="rId5"/>
              </a:rPr>
              <a:t>http</a:t>
            </a:r>
            <a:r>
              <a:rPr lang="en-US" altLang="zh-CN" sz="1600" dirty="0">
                <a:hlinkClick r:id="rId5"/>
              </a:rPr>
              <a:t>://</a:t>
            </a:r>
            <a:r>
              <a:rPr lang="en-US" altLang="zh-CN" sz="1600" dirty="0" smtClean="0">
                <a:hlinkClick r:id="rId5"/>
              </a:rPr>
              <a:t>standards.ieee.org/develop/policies/best_practices_for_ieee_standards_development_051215.pdf</a:t>
            </a:r>
            <a:endParaRPr lang="en-US" altLang="zh-CN" sz="1600" dirty="0"/>
          </a:p>
          <a:p>
            <a:pPr>
              <a:buSzPct val="150000"/>
            </a:pPr>
            <a:r>
              <a:rPr lang="en-US" altLang="zh-CN" sz="2000" dirty="0"/>
              <a:t>Distribution of Draft Standards (see 6.1.3 of the SASB Operations </a:t>
            </a:r>
            <a:r>
              <a:rPr lang="en-US" altLang="zh-CN" sz="2000" dirty="0" smtClean="0"/>
              <a:t>Manual)</a:t>
            </a:r>
            <a:endParaRPr lang="en-US" altLang="zh-CN" sz="2000" dirty="0" smtClean="0"/>
          </a:p>
          <a:p>
            <a:pPr lvl="1">
              <a:buSzPct val="150000"/>
            </a:pPr>
            <a:r>
              <a:rPr lang="en-US" altLang="zh-CN" sz="1600" dirty="0" smtClean="0">
                <a:hlinkClick r:id="rId2"/>
              </a:rPr>
              <a:t>https</a:t>
            </a:r>
            <a:r>
              <a:rPr lang="en-US" altLang="zh-CN" sz="1600" dirty="0">
                <a:hlinkClick r:id="rId2"/>
              </a:rPr>
              <a:t>://standards.ieee.org/about/policies/opman/sect6.html</a:t>
            </a:r>
            <a:endParaRPr lang="en-US" altLang="zh-CN" sz="1600" dirty="0"/>
          </a:p>
        </p:txBody>
      </p:sp>
      <p:sp>
        <p:nvSpPr>
          <p:cNvPr id="7" name="Text Box 4"/>
          <p:cNvSpPr txBox="1"/>
          <p:nvPr/>
        </p:nvSpPr>
        <p:spPr>
          <a:xfrm>
            <a:off x="868393" y="609847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#6</a:t>
            </a:r>
            <a:endParaRPr lang="en-US" altLang="en-US" sz="1800" b="1" u="sng" dirty="0">
              <a:latin typeface="Times New Roman" panose="02020603050405020304" pitchFamily="18" charset="0"/>
            </a:endParaRPr>
          </a:p>
        </p:txBody>
      </p:sp>
      <p:sp>
        <p:nvSpPr>
          <p:cNvPr id="8" name="TextBox 6"/>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endParaRPr lang="en-US" sz="2000" dirty="0">
              <a:solidFill>
                <a:srgbClr val="FF0000"/>
              </a:solidFill>
            </a:endParaRPr>
          </a:p>
        </p:txBody>
      </p:sp>
      <p:sp>
        <p:nvSpPr>
          <p:cNvPr id="9"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Other Guidelines for IEEE </a:t>
            </a:r>
            <a:r>
              <a:rPr kumimoji="0" lang="en-US" altLang="zh-CN" sz="3200" b="1" i="0" u="sng"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Working Group </a:t>
            </a: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1975"/>
            <a:ext cx="9753600" cy="4568747"/>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230505" marR="0" lvl="0" indent="-230505" algn="l" defTabSz="914400" rtl="0" eaLnBrk="0" fontAlgn="base" latinLnBrk="0" hangingPunct="0">
              <a:lnSpc>
                <a:spcPct val="80000"/>
              </a:lnSpc>
              <a:spcBef>
                <a:spcPct val="20000"/>
              </a:spcBef>
              <a:spcAft>
                <a:spcPct val="0"/>
              </a:spcAft>
              <a:buClr>
                <a:srgbClr val="CC3300"/>
              </a:buClr>
              <a:buSzPct val="50000"/>
              <a:buFont typeface="Monotype Sorts"/>
              <a:buChar char="l"/>
              <a:defRPr/>
            </a:pPr>
            <a:endParaRPr kumimoji="0" lang="en-US" altLang="en-US" sz="700" b="1" i="0" u="sng" strike="noStrike" kern="0" cap="none" spc="0" normalizeH="0" baseline="0" noProof="0" dirty="0">
              <a:ln>
                <a:noFill/>
              </a:ln>
              <a:solidFill>
                <a:srgbClr val="FF0000"/>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a:lnSpc>
                <a:spcPct val="80000"/>
              </a:lnSpc>
              <a:spcAft>
                <a:spcPct val="40000"/>
              </a:spcAft>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endParaRPr lang="en-US" altLang="en-US" sz="2000"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endParaRPr lang="en-US" altLang="en-US" sz="1800" b="1" dirty="0">
              <a:latin typeface="Calibri" panose="020F0502020204030204" pitchFamily="34" charset="0"/>
              <a:cs typeface="Calibri" panose="020F0502020204030204" pitchFamily="34" charset="0"/>
            </a:endParaRPr>
          </a:p>
          <a:p>
            <a:pPr lvl="2">
              <a:lnSpc>
                <a:spcPct val="80000"/>
              </a:lnSpc>
              <a:spcAft>
                <a:spcPct val="40000"/>
              </a:spcAft>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endParaRPr lang="en-US" altLang="en-US" sz="1600" dirty="0">
              <a:latin typeface="Calibri" panose="020F0502020204030204" pitchFamily="34" charset="0"/>
              <a:cs typeface="Calibri" panose="020F0502020204030204" pitchFamily="34" charset="0"/>
            </a:endParaRPr>
          </a:p>
          <a:p>
            <a:pPr lvl="3">
              <a:lnSpc>
                <a:spcPct val="80000"/>
              </a:lnSpc>
              <a:spcAft>
                <a:spcPct val="40000"/>
              </a:spcAft>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Formally object to the discussion immediately.</a:t>
            </a:r>
            <a:endParaRPr lang="en-US" altLang="en-US" sz="1800" b="1"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http://standards.ieee.org/develop/policies/antitrust.pdf</a:t>
            </a:r>
            <a:endParaRPr lang="en-US" altLang="en-US" sz="1400" dirty="0">
              <a:latin typeface="Calibri" panose="020F0502020204030204" pitchFamily="34" charset="0"/>
              <a:cs typeface="Calibri" panose="020F0502020204030204" pitchFamily="34" charset="0"/>
            </a:endParaRPr>
          </a:p>
        </p:txBody>
      </p:sp>
      <p:sp>
        <p:nvSpPr>
          <p:cNvPr id="7" name="Text Box 5"/>
          <p:cNvSpPr txBox="1"/>
          <p:nvPr/>
        </p:nvSpPr>
        <p:spPr>
          <a:xfrm>
            <a:off x="838200" y="610235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#7</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0</TotalTime>
  <Words>9547</Words>
  <Application>WPS 演示</Application>
  <PresentationFormat>宽屏</PresentationFormat>
  <Paragraphs>297</Paragraphs>
  <Slides>17</Slides>
  <Notes>0</Notes>
  <HiddenSlides>0</HiddenSlides>
  <MMClips>0</MMClips>
  <ScaleCrop>false</ScaleCrop>
  <HeadingPairs>
    <vt:vector size="8" baseType="variant">
      <vt:variant>
        <vt:lpstr>已用的字体</vt:lpstr>
      </vt:variant>
      <vt:variant>
        <vt:i4>14</vt:i4>
      </vt:variant>
      <vt:variant>
        <vt:lpstr>主题</vt:lpstr>
      </vt:variant>
      <vt:variant>
        <vt:i4>1</vt:i4>
      </vt:variant>
      <vt:variant>
        <vt:lpstr>嵌入 OLE 服务器</vt:lpstr>
      </vt:variant>
      <vt:variant>
        <vt:i4>1</vt:i4>
      </vt:variant>
      <vt:variant>
        <vt:lpstr>幻灯片标题</vt:lpstr>
      </vt:variant>
      <vt:variant>
        <vt:i4>17</vt:i4>
      </vt:variant>
    </vt:vector>
  </HeadingPairs>
  <TitlesOfParts>
    <vt:vector size="33" baseType="lpstr">
      <vt:lpstr>Arial</vt:lpstr>
      <vt:lpstr>宋体</vt:lpstr>
      <vt:lpstr>Wingdings</vt:lpstr>
      <vt:lpstr>Times New Roman</vt:lpstr>
      <vt:lpstr>MS PGothic</vt:lpstr>
      <vt:lpstr>MS Gothic</vt:lpstr>
      <vt:lpstr>Arial Unicode MS</vt:lpstr>
      <vt:lpstr>Arial Unicode MS</vt:lpstr>
      <vt:lpstr>Calibri</vt:lpstr>
      <vt:lpstr>Monotype Sorts</vt:lpstr>
      <vt:lpstr>Monotype Sorts</vt:lpstr>
      <vt:lpstr>Arial Black</vt:lpstr>
      <vt:lpstr>微软雅黑</vt:lpstr>
      <vt:lpstr>Wingdings</vt:lpstr>
      <vt:lpstr>802-11-Submission-16-9</vt:lpstr>
      <vt:lpstr>Word.Document.8</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Sanechips</Company>
  <LinksUpToDate>false</LinksUpToDate>
  <SharedDoc>false</SharedDoc>
  <HyperlinksChanged>false</HyperlinksChanged>
  <AppVersion>14.0000</AppVersion>
  <Manager>Mr. Bo Sun</Manager>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TGbp Meeting Agenda</dc:title>
  <dc:creator>Mr. Bo Sun</dc:creator>
  <cp:keywords>Sep 2023</cp:keywords>
  <dc:subject>IEEE 802.11TGbp Meeting Agenda</dc:subject>
  <cp:lastModifiedBy>Bo Sun</cp:lastModifiedBy>
  <cp:revision>285</cp:revision>
  <cp:lastPrinted>2014-11-04T15:04:00Z</cp:lastPrinted>
  <dcterms:created xsi:type="dcterms:W3CDTF">2007-04-17T18:10:00Z</dcterms:created>
  <dcterms:modified xsi:type="dcterms:W3CDTF">2024-11-27T15:29:09Z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2052-11.8.2.12085</vt:lpwstr>
  </property>
  <property fmtid="{D5CDD505-2E9C-101B-9397-08002B2CF9AE}" pid="28" name="ICV">
    <vt:lpwstr>D4F92D5035AF404B9F5306AA698E0D71</vt:lpwstr>
  </property>
</Properties>
</file>