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84" r:id="rId3"/>
    <p:sldId id="257" r:id="rId4"/>
    <p:sldId id="303" r:id="rId5"/>
    <p:sldId id="287" r:id="rId6"/>
    <p:sldId id="289" r:id="rId7"/>
    <p:sldId id="292" r:id="rId8"/>
    <p:sldId id="302" r:id="rId9"/>
    <p:sldId id="263"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oziyang" initials="g" lastIdx="3" clrIdx="0">
    <p:extLst>
      <p:ext uri="{19B8F6BF-5375-455C-9EA6-DF929625EA0E}">
        <p15:presenceInfo xmlns:p15="http://schemas.microsoft.com/office/powerpoint/2012/main" userId="S-1-5-21-147214757-305610072-1517763936-595558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3276" autoAdjust="0"/>
  </p:normalViewPr>
  <p:slideViewPr>
    <p:cSldViewPr>
      <p:cViewPr varScale="1">
        <p:scale>
          <a:sx n="79" d="100"/>
          <a:sy n="79" d="100"/>
        </p:scale>
        <p:origin x="752" y="56"/>
      </p:cViewPr>
      <p:guideLst>
        <p:guide orient="horz" pos="2160"/>
        <p:guide pos="2880"/>
      </p:guideLst>
    </p:cSldViewPr>
  </p:slideViewPr>
  <p:outlineViewPr>
    <p:cViewPr varScale="1">
      <p:scale>
        <a:sx n="170" d="200"/>
        <a:sy n="170" d="200"/>
      </p:scale>
      <p:origin x="0" y="-47362"/>
    </p:cViewPr>
  </p:outlineViewPr>
  <p:notesTextViewPr>
    <p:cViewPr>
      <p:scale>
        <a:sx n="100" d="100"/>
        <a:sy n="100" d="100"/>
      </p:scale>
      <p:origin x="0" y="0"/>
    </p:cViewPr>
  </p:notesTextViewPr>
  <p:notesViewPr>
    <p:cSldViewPr>
      <p:cViewPr varScale="1">
        <p:scale>
          <a:sx n="52" d="100"/>
          <a:sy n="52" d="100"/>
        </p:scale>
        <p:origin x="2668" y="6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802.11-22/1522r0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XX,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802.11-22/1522r0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XX,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802.11-22/1522r0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XX,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802.11-22/1522r0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XX,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82901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802.11-22/1522r0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XX,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802.11-22/1522r0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XX,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38092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802.11-22/1522r0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XX,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7750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802.11-22/1522r0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XX,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470602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802.11-22/1522r0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XX,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ltLang="zh-CN" dirty="0"/>
          </a:p>
        </p:txBody>
      </p:sp>
    </p:spTree>
    <p:extLst>
      <p:ext uri="{BB962C8B-B14F-4D97-AF65-F5344CB8AC3E}">
        <p14:creationId xmlns:p14="http://schemas.microsoft.com/office/powerpoint/2010/main" val="12391381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802.11-22/1522r0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XX,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ltLang="zh-CN" dirty="0"/>
          </a:p>
        </p:txBody>
      </p:sp>
    </p:spTree>
    <p:extLst>
      <p:ext uri="{BB962C8B-B14F-4D97-AF65-F5344CB8AC3E}">
        <p14:creationId xmlns:p14="http://schemas.microsoft.com/office/powerpoint/2010/main" val="10051877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802.11-22/1522r0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XX, Huawei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a:t>Jan 2025</a:t>
            </a:r>
            <a:endParaRPr lang="en-GB"/>
          </a:p>
        </p:txBody>
      </p:sp>
      <p:sp>
        <p:nvSpPr>
          <p:cNvPr id="5" name="Footer Placeholder 4"/>
          <p:cNvSpPr>
            <a:spLocks noGrp="1"/>
          </p:cNvSpPr>
          <p:nvPr>
            <p:ph type="ftr" idx="11"/>
          </p:nvPr>
        </p:nvSpPr>
        <p:spPr/>
        <p:txBody>
          <a:bodyPr/>
          <a:lstStyle>
            <a:lvl1pPr>
              <a:defRPr/>
            </a:lvl1pPr>
          </a:lstStyle>
          <a:p>
            <a:r>
              <a:rPr lang="en-GB"/>
              <a:t>Peng Liu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单击此处编辑母版标题样式</a:t>
            </a:r>
            <a:endParaRPr lang="en-GB"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日期占位符 3"/>
          <p:cNvSpPr>
            <a:spLocks noGrp="1"/>
          </p:cNvSpPr>
          <p:nvPr>
            <p:ph type="dt" idx="10"/>
          </p:nvPr>
        </p:nvSpPr>
        <p:spPr/>
        <p:txBody>
          <a:bodyPr/>
          <a:lstStyle/>
          <a:p>
            <a:r>
              <a:rPr lang="en-US" altLang="zh-CN"/>
              <a:t>Jan 2025</a:t>
            </a:r>
            <a:endParaRPr lang="en-GB" dirty="0"/>
          </a:p>
        </p:txBody>
      </p:sp>
      <p:sp>
        <p:nvSpPr>
          <p:cNvPr id="5" name="页脚占位符 4"/>
          <p:cNvSpPr>
            <a:spLocks noGrp="1"/>
          </p:cNvSpPr>
          <p:nvPr>
            <p:ph type="ftr" idx="11"/>
          </p:nvPr>
        </p:nvSpPr>
        <p:spPr/>
        <p:txBody>
          <a:bodyPr/>
          <a:lstStyle/>
          <a:p>
            <a:r>
              <a:rPr lang="en-GB"/>
              <a:t>Peng Liu (Huawei)</a:t>
            </a:r>
            <a:endParaRPr lang="en-GB" dirty="0"/>
          </a:p>
        </p:txBody>
      </p:sp>
      <p:sp>
        <p:nvSpPr>
          <p:cNvPr id="7" name="灯片编号占位符 6"/>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a:t>Jan 2025</a:t>
            </a:r>
            <a:endParaRPr lang="en-GB" dirty="0"/>
          </a:p>
        </p:txBody>
      </p:sp>
      <p:sp>
        <p:nvSpPr>
          <p:cNvPr id="5" name="Footer Placeholder 4"/>
          <p:cNvSpPr>
            <a:spLocks noGrp="1"/>
          </p:cNvSpPr>
          <p:nvPr>
            <p:ph type="ftr" idx="11"/>
          </p:nvPr>
        </p:nvSpPr>
        <p:spPr/>
        <p:txBody>
          <a:bodyPr/>
          <a:lstStyle>
            <a:lvl1pPr>
              <a:defRPr/>
            </a:lvl1pPr>
          </a:lstStyle>
          <a:p>
            <a:r>
              <a:rPr lang="en-GB"/>
              <a:t>Peng Liu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ltLang="zh-CN"/>
              <a:t>Jan 2025</a:t>
            </a:r>
            <a:endParaRPr lang="en-GB"/>
          </a:p>
        </p:txBody>
      </p:sp>
      <p:sp>
        <p:nvSpPr>
          <p:cNvPr id="6" name="Footer Placeholder 5"/>
          <p:cNvSpPr>
            <a:spLocks noGrp="1"/>
          </p:cNvSpPr>
          <p:nvPr>
            <p:ph type="ftr" idx="11"/>
          </p:nvPr>
        </p:nvSpPr>
        <p:spPr/>
        <p:txBody>
          <a:bodyPr/>
          <a:lstStyle>
            <a:lvl1pPr>
              <a:defRPr/>
            </a:lvl1pPr>
          </a:lstStyle>
          <a:p>
            <a:r>
              <a:rPr lang="en-GB"/>
              <a:t>Peng Liu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ltLang="zh-CN"/>
              <a:t>Jan 2025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Peng Liu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a:t>Jan 2025</a:t>
            </a:r>
            <a:endParaRPr lang="en-GB"/>
          </a:p>
        </p:txBody>
      </p:sp>
      <p:sp>
        <p:nvSpPr>
          <p:cNvPr id="4" name="Footer Placeholder 3"/>
          <p:cNvSpPr>
            <a:spLocks noGrp="1"/>
          </p:cNvSpPr>
          <p:nvPr>
            <p:ph type="ftr" idx="11"/>
          </p:nvPr>
        </p:nvSpPr>
        <p:spPr/>
        <p:txBody>
          <a:bodyPr/>
          <a:lstStyle>
            <a:lvl1pPr>
              <a:defRPr/>
            </a:lvl1pPr>
          </a:lstStyle>
          <a:p>
            <a:r>
              <a:rPr lang="en-GB"/>
              <a:t>Peng Liu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Jan 2025</a:t>
            </a:r>
            <a:endParaRPr lang="en-GB"/>
          </a:p>
        </p:txBody>
      </p:sp>
      <p:sp>
        <p:nvSpPr>
          <p:cNvPr id="3" name="Footer Placeholder 2"/>
          <p:cNvSpPr>
            <a:spLocks noGrp="1"/>
          </p:cNvSpPr>
          <p:nvPr>
            <p:ph type="ftr" idx="11"/>
          </p:nvPr>
        </p:nvSpPr>
        <p:spPr/>
        <p:txBody>
          <a:bodyPr/>
          <a:lstStyle>
            <a:lvl1pPr>
              <a:defRPr/>
            </a:lvl1pPr>
          </a:lstStyle>
          <a:p>
            <a:r>
              <a:rPr lang="en-GB"/>
              <a:t>Peng Liu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Jan 2025</a:t>
            </a:r>
            <a:endParaRPr lang="en-GB"/>
          </a:p>
        </p:txBody>
      </p:sp>
      <p:sp>
        <p:nvSpPr>
          <p:cNvPr id="5" name="Footer Placeholder 4"/>
          <p:cNvSpPr>
            <a:spLocks noGrp="1"/>
          </p:cNvSpPr>
          <p:nvPr>
            <p:ph type="ftr" idx="11"/>
          </p:nvPr>
        </p:nvSpPr>
        <p:spPr/>
        <p:txBody>
          <a:bodyPr/>
          <a:lstStyle>
            <a:lvl1pPr>
              <a:defRPr/>
            </a:lvl1pPr>
          </a:lstStyle>
          <a:p>
            <a:r>
              <a:rPr lang="en-GB"/>
              <a:t>Peng Liu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Jan 2025</a:t>
            </a:r>
            <a:endParaRPr lang="en-GB"/>
          </a:p>
        </p:txBody>
      </p:sp>
      <p:sp>
        <p:nvSpPr>
          <p:cNvPr id="5" name="Footer Placeholder 4"/>
          <p:cNvSpPr>
            <a:spLocks noGrp="1"/>
          </p:cNvSpPr>
          <p:nvPr>
            <p:ph type="ftr" idx="11"/>
          </p:nvPr>
        </p:nvSpPr>
        <p:spPr/>
        <p:txBody>
          <a:bodyPr/>
          <a:lstStyle>
            <a:lvl1pPr>
              <a:defRPr/>
            </a:lvl1pPr>
          </a:lstStyle>
          <a:p>
            <a:r>
              <a:rPr lang="en-GB"/>
              <a:t>Peng Liu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Jan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Peng Liu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802.11-24/1930r1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altLang="zh-CN"/>
              <a:t>Jan 2025</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a:t>Peng Liu (Huawei)</a:t>
            </a:r>
            <a:endParaRPr lang="en-GB" dirty="0"/>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RL-based Handoff for WLANs</a:t>
            </a:r>
            <a:endParaRPr lang="en-GB" dirty="0"/>
          </a:p>
        </p:txBody>
      </p:sp>
      <p:sp>
        <p:nvSpPr>
          <p:cNvPr id="3074" name="Rectangle 2"/>
          <p:cNvSpPr>
            <a:spLocks noGrp="1" noChangeArrowheads="1"/>
          </p:cNvSpPr>
          <p:nvPr>
            <p:ph type="body" idx="1"/>
          </p:nvPr>
        </p:nvSpPr>
        <p:spPr>
          <a:xfrm>
            <a:off x="685800" y="176747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a:t>
            </a:r>
          </a:p>
        </p:txBody>
      </p:sp>
      <p:graphicFrame>
        <p:nvGraphicFramePr>
          <p:cNvPr id="3075" name="Object 3"/>
          <p:cNvGraphicFramePr>
            <a:graphicFrameLocks noChangeAspect="1"/>
          </p:cNvGraphicFramePr>
          <p:nvPr>
            <p:extLst>
              <p:ext uri="{D42A27DB-BD31-4B8C-83A1-F6EECF244321}">
                <p14:modId xmlns:p14="http://schemas.microsoft.com/office/powerpoint/2010/main" val="3002953465"/>
              </p:ext>
            </p:extLst>
          </p:nvPr>
        </p:nvGraphicFramePr>
        <p:xfrm>
          <a:off x="866591" y="3488058"/>
          <a:ext cx="9268205" cy="3077842"/>
        </p:xfrm>
        <a:graphic>
          <a:graphicData uri="http://schemas.openxmlformats.org/presentationml/2006/ole">
            <mc:AlternateContent xmlns:mc="http://schemas.openxmlformats.org/markup-compatibility/2006">
              <mc:Choice xmlns:v="urn:schemas-microsoft-com:vml" Requires="v">
                <p:oleObj spid="_x0000_s3481" name="Document" r:id="rId4" imgW="8250056" imgH="2743128" progId="Word.Document.8">
                  <p:embed/>
                </p:oleObj>
              </mc:Choice>
              <mc:Fallback>
                <p:oleObj name="Document" r:id="rId4" imgW="8250056" imgH="2743128" progId="Word.Document.8">
                  <p:embed/>
                  <p:pic>
                    <p:nvPicPr>
                      <p:cNvPr id="0" name="Picture 3"/>
                      <p:cNvPicPr>
                        <a:picLocks noChangeAspect="1" noChangeArrowheads="1"/>
                      </p:cNvPicPr>
                      <p:nvPr/>
                    </p:nvPicPr>
                    <p:blipFill>
                      <a:blip r:embed="rId5"/>
                      <a:srcRect/>
                      <a:stretch>
                        <a:fillRect/>
                      </a:stretch>
                    </p:blipFill>
                    <p:spPr bwMode="auto">
                      <a:xfrm>
                        <a:off x="866591" y="3488058"/>
                        <a:ext cx="9268205" cy="3077842"/>
                      </a:xfrm>
                      <a:prstGeom prst="rect">
                        <a:avLst/>
                      </a:prstGeom>
                      <a:noFill/>
                      <a:extLst/>
                    </p:spPr>
                  </p:pic>
                </p:oleObj>
              </mc:Fallback>
            </mc:AlternateContent>
          </a:graphicData>
        </a:graphic>
      </p:graphicFrame>
      <p:sp>
        <p:nvSpPr>
          <p:cNvPr id="3076" name="Rectangle 4"/>
          <p:cNvSpPr>
            <a:spLocks noChangeArrowheads="1"/>
          </p:cNvSpPr>
          <p:nvPr/>
        </p:nvSpPr>
        <p:spPr bwMode="auto">
          <a:xfrm>
            <a:off x="685685" y="222667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altLang="zh-CN"/>
              <a:t>Jan 2025</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a:t>Peng Liu (Huawei)</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8" name="Rectangle 2"/>
          <p:cNvSpPr txBox="1">
            <a:spLocks noChangeArrowheads="1"/>
          </p:cNvSpPr>
          <p:nvPr/>
        </p:nvSpPr>
        <p:spPr bwMode="auto">
          <a:xfrm>
            <a:off x="685800" y="2050504"/>
            <a:ext cx="7558608" cy="4114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Aft>
                <a:spcPts val="0"/>
              </a:spcAft>
              <a:buSzPts val="1400"/>
              <a:buFont typeface="Wingdings" panose="05000000000000000000" pitchFamily="2" charset="2"/>
              <a:buChar char="l"/>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latin typeface="Times New Roman"/>
                <a:ea typeface="Times New Roman"/>
                <a:cs typeface="Times New Roman"/>
                <a:sym typeface="Times New Roman"/>
              </a:rPr>
              <a:t>In this contribution, we </a:t>
            </a:r>
          </a:p>
          <a:p>
            <a:pPr lvl="1" eaLnBrk="0" hangingPunct="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dirty="0">
                <a:solidFill>
                  <a:schemeClr val="tx1"/>
                </a:solidFill>
                <a:sym typeface="Times New Roman"/>
              </a:rPr>
              <a:t>introduce RL (reinforcement learning) based handoff for WLANs</a:t>
            </a:r>
            <a:r>
              <a:rPr lang="en-GB" sz="2400" kern="1200" dirty="0">
                <a:solidFill>
                  <a:schemeClr val="tx1"/>
                </a:solidFill>
                <a:cs typeface="+mn-cs"/>
                <a:sym typeface="Times New Roman"/>
              </a:rPr>
              <a:t>, </a:t>
            </a:r>
          </a:p>
          <a:p>
            <a:pPr lvl="1" eaLnBrk="0" hangingPunct="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kern="1200" dirty="0">
                <a:solidFill>
                  <a:schemeClr val="tx1"/>
                </a:solidFill>
                <a:cs typeface="+mn-cs"/>
                <a:sym typeface="Times New Roman"/>
              </a:rPr>
              <a:t>discuss the signalling/interworks to facilitate </a:t>
            </a:r>
            <a:r>
              <a:rPr lang="en-US" sz="2400" dirty="0">
                <a:solidFill>
                  <a:schemeClr val="tx1"/>
                </a:solidFill>
                <a:sym typeface="Times New Roman"/>
              </a:rPr>
              <a:t>the</a:t>
            </a:r>
            <a:r>
              <a:rPr lang="zh-CN" altLang="en-US" sz="2400" dirty="0">
                <a:solidFill>
                  <a:schemeClr val="tx1"/>
                </a:solidFill>
                <a:sym typeface="Times New Roman"/>
              </a:rPr>
              <a:t> </a:t>
            </a:r>
            <a:r>
              <a:rPr lang="en-GB" sz="2400" kern="1200" dirty="0">
                <a:solidFill>
                  <a:schemeClr val="tx1"/>
                </a:solidFill>
                <a:cs typeface="+mn-cs"/>
                <a:sym typeface="Times New Roman"/>
              </a:rPr>
              <a:t>handoff procedure.</a:t>
            </a:r>
          </a:p>
        </p:txBody>
      </p:sp>
    </p:spTree>
    <p:extLst>
      <p:ext uri="{BB962C8B-B14F-4D97-AF65-F5344CB8AC3E}">
        <p14:creationId xmlns:p14="http://schemas.microsoft.com/office/powerpoint/2010/main" val="22292085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altLang="zh-CN"/>
              <a:t>Jan 2025</a:t>
            </a:r>
            <a:endParaRPr lang="en-GB" dirty="0"/>
          </a:p>
        </p:txBody>
      </p:sp>
      <p:sp>
        <p:nvSpPr>
          <p:cNvPr id="5" name="Footer Placeholder 4"/>
          <p:cNvSpPr>
            <a:spLocks noGrp="1"/>
          </p:cNvSpPr>
          <p:nvPr>
            <p:ph type="ftr" idx="11"/>
          </p:nvPr>
        </p:nvSpPr>
        <p:spPr>
          <a:xfrm>
            <a:off x="5500694" y="6560393"/>
            <a:ext cx="3041644" cy="180975"/>
          </a:xfrm>
        </p:spPr>
        <p:txBody>
          <a:bodyPr/>
          <a:lstStyle/>
          <a:p>
            <a:r>
              <a:rPr lang="en-GB"/>
              <a:t>Peng Liu (Huawei)</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4098" name="Rectangle 2"/>
          <p:cNvSpPr>
            <a:spLocks noGrp="1" noChangeArrowheads="1"/>
          </p:cNvSpPr>
          <p:nvPr>
            <p:ph type="body" idx="1"/>
          </p:nvPr>
        </p:nvSpPr>
        <p:spPr>
          <a:xfrm>
            <a:off x="899592" y="1628800"/>
            <a:ext cx="7642746" cy="3475599"/>
          </a:xfrm>
          <a:ln/>
        </p:spPr>
        <p:txBody>
          <a:bodyPr/>
          <a:lstStyle/>
          <a:p>
            <a:pPr marL="0" indent="-285750">
              <a:spcBef>
                <a:spcPts val="0"/>
              </a:spcBef>
              <a:buFont typeface="Arial" panose="020B0604020202020204" pitchFamily="34" charset="0"/>
              <a:buChar char="•"/>
            </a:pPr>
            <a:r>
              <a:rPr lang="en-US" altLang="zh-CN" sz="1600" kern="1200" dirty="0">
                <a:latin typeface="Times New Roman"/>
                <a:ea typeface="宋体" panose="02010600030101010101" pitchFamily="2" charset="-122"/>
                <a:cs typeface="Times New Roman"/>
                <a:sym typeface="Times New Roman"/>
              </a:rPr>
              <a:t>Due to the mobility of STAs, handoff is a key procedure in WLANs</a:t>
            </a:r>
            <a:r>
              <a:rPr lang="en-US" altLang="zh-CN" sz="1600" kern="1200" dirty="0">
                <a:ea typeface="宋体" panose="02010600030101010101" pitchFamily="2" charset="-122"/>
              </a:rPr>
              <a:t>.  </a:t>
            </a:r>
          </a:p>
          <a:p>
            <a:pPr marL="0" indent="-285750">
              <a:spcBef>
                <a:spcPts val="0"/>
              </a:spcBef>
              <a:buFont typeface="Arial" panose="020B0604020202020204" pitchFamily="34" charset="0"/>
              <a:buChar char="•"/>
            </a:pPr>
            <a:r>
              <a:rPr lang="en-US" altLang="zh-CN" sz="1600" kern="1200" dirty="0">
                <a:ea typeface="宋体" panose="02010600030101010101" pitchFamily="2" charset="-122"/>
              </a:rPr>
              <a:t>To associate with a better AP, a STA will initially broadcast a probe request on candidate channels. APs operating on these candidate channels may respond to the STA. Once the STA receives responses, it will select one AP from all the APs that have responded.</a:t>
            </a:r>
          </a:p>
          <a:p>
            <a:pPr marL="0" indent="-285750">
              <a:spcBef>
                <a:spcPts val="0"/>
              </a:spcBef>
              <a:buFont typeface="Arial" panose="020B0604020202020204" pitchFamily="34" charset="0"/>
              <a:buChar char="•"/>
            </a:pPr>
            <a:r>
              <a:rPr lang="en-US" altLang="zh-CN" sz="1600" kern="1200" dirty="0">
                <a:ea typeface="宋体" panose="02010600030101010101" pitchFamily="2" charset="-122"/>
              </a:rPr>
              <a:t>Typical handoff algorithm is RSSI-based. It usually relies on two thresholds: the </a:t>
            </a:r>
            <a:r>
              <a:rPr lang="en-US" altLang="zh-CN" sz="1600" kern="1200" dirty="0" err="1">
                <a:ea typeface="宋体" panose="02010600030101010101" pitchFamily="2" charset="-122"/>
              </a:rPr>
              <a:t>scanRSSI</a:t>
            </a:r>
            <a:r>
              <a:rPr lang="en-US" altLang="zh-CN" sz="1600" kern="1200" dirty="0">
                <a:ea typeface="宋体" panose="02010600030101010101" pitchFamily="2" charset="-122"/>
              </a:rPr>
              <a:t> and the </a:t>
            </a:r>
            <a:r>
              <a:rPr lang="en-US" altLang="zh-CN" sz="1600" kern="1200" dirty="0" err="1">
                <a:ea typeface="宋体" panose="02010600030101010101" pitchFamily="2" charset="-122"/>
              </a:rPr>
              <a:t>targetRSSI</a:t>
            </a:r>
            <a:r>
              <a:rPr lang="en-US" altLang="zh-CN" sz="1600" kern="1200" dirty="0">
                <a:ea typeface="宋体" panose="02010600030101010101" pitchFamily="2" charset="-122"/>
              </a:rPr>
              <a:t>. When the RSSI of the current associated AP falls below the </a:t>
            </a:r>
            <a:r>
              <a:rPr lang="en-US" altLang="zh-CN" sz="1600" kern="1200" dirty="0" err="1">
                <a:ea typeface="宋体" panose="02010600030101010101" pitchFamily="2" charset="-122"/>
              </a:rPr>
              <a:t>scanRSSI</a:t>
            </a:r>
            <a:r>
              <a:rPr lang="en-US" altLang="zh-CN" sz="1600" kern="1200" dirty="0">
                <a:ea typeface="宋体" panose="02010600030101010101" pitchFamily="2" charset="-122"/>
              </a:rPr>
              <a:t> threshold, a STA will initiate the scanning procedure by sending a probe request. Upon receiving responses, the STA will select the AP with the highest RSSI from among those whose RSSIs are greater than the </a:t>
            </a:r>
            <a:r>
              <a:rPr lang="en-US" altLang="zh-CN" sz="1600" kern="1200" dirty="0" err="1">
                <a:ea typeface="宋体" panose="02010600030101010101" pitchFamily="2" charset="-122"/>
              </a:rPr>
              <a:t>targetRSSI</a:t>
            </a:r>
            <a:r>
              <a:rPr lang="en-US" altLang="zh-CN" sz="1600" kern="1200" dirty="0">
                <a:ea typeface="宋体" panose="02010600030101010101" pitchFamily="2" charset="-122"/>
              </a:rPr>
              <a:t>.</a:t>
            </a:r>
          </a:p>
          <a:p>
            <a:pPr marL="0" indent="-285750">
              <a:spcBef>
                <a:spcPts val="0"/>
              </a:spcBef>
              <a:buFont typeface="Arial" panose="020B0604020202020204" pitchFamily="34" charset="0"/>
              <a:buChar char="•"/>
            </a:pPr>
            <a:endParaRPr lang="en-US" altLang="zh-CN" sz="1600" kern="1200" dirty="0">
              <a:ea typeface="宋体" panose="02010600030101010101" pitchFamily="2" charset="-122"/>
            </a:endParaRPr>
          </a:p>
          <a:p>
            <a:pPr marL="0" indent="-285750">
              <a:spcBef>
                <a:spcPts val="0"/>
              </a:spcBef>
              <a:buFont typeface="Arial" panose="020B0604020202020204" pitchFamily="34" charset="0"/>
              <a:buChar char="•"/>
            </a:pPr>
            <a:endParaRPr lang="en-US" altLang="zh-CN" sz="1600" kern="1200" dirty="0">
              <a:ea typeface="宋体" panose="02010600030101010101" pitchFamily="2" charset="-122"/>
            </a:endParaRPr>
          </a:p>
          <a:p>
            <a:pPr marL="0" indent="-285750">
              <a:spcBef>
                <a:spcPts val="0"/>
              </a:spcBef>
              <a:buFont typeface="Arial" panose="020B0604020202020204" pitchFamily="34" charset="0"/>
              <a:buChar char="•"/>
            </a:pPr>
            <a:endParaRPr lang="en-US" altLang="zh-CN" sz="1600" kern="1200" dirty="0">
              <a:ea typeface="宋体" panose="02010600030101010101" pitchFamily="2" charset="-122"/>
            </a:endParaRPr>
          </a:p>
          <a:p>
            <a:pPr marL="0" indent="0">
              <a:spcBef>
                <a:spcPts val="0"/>
              </a:spcBef>
            </a:pPr>
            <a:endParaRPr lang="en-US" altLang="zh-CN" sz="1600" kern="1200" dirty="0">
              <a:ea typeface="宋体" panose="02010600030101010101" pitchFamily="2" charset="-122"/>
            </a:endParaRPr>
          </a:p>
          <a:p>
            <a:pPr marL="0" indent="0">
              <a:spcBef>
                <a:spcPts val="0"/>
              </a:spcBef>
            </a:pPr>
            <a:endParaRPr lang="en-US" altLang="zh-CN" sz="1600" kern="1200" dirty="0">
              <a:ea typeface="宋体" panose="02010600030101010101" pitchFamily="2" charset="-122"/>
            </a:endParaRPr>
          </a:p>
          <a:p>
            <a:pPr marL="0" indent="0">
              <a:spcAft>
                <a:spcPts val="0"/>
              </a:spcAft>
              <a:buSzPts val="140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a:ea typeface="Times New Roman"/>
              <a:cs typeface="Times New Roman"/>
              <a:sym typeface="Times New Roman"/>
            </a:endParaRPr>
          </a:p>
        </p:txBody>
      </p:sp>
      <p:sp>
        <p:nvSpPr>
          <p:cNvPr id="13" name="等腰三角形 12">
            <a:extLst>
              <a:ext uri="{FF2B5EF4-FFF2-40B4-BE49-F238E27FC236}">
                <a16:creationId xmlns:a16="http://schemas.microsoft.com/office/drawing/2014/main" id="{70EEB67B-46BE-490E-998B-461A1F2910DF}"/>
              </a:ext>
            </a:extLst>
          </p:cNvPr>
          <p:cNvSpPr/>
          <p:nvPr/>
        </p:nvSpPr>
        <p:spPr>
          <a:xfrm>
            <a:off x="3557128" y="5116167"/>
            <a:ext cx="269818" cy="261444"/>
          </a:xfrm>
          <a:prstGeom prst="triangl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4" name="等腰三角形 13">
            <a:extLst>
              <a:ext uri="{FF2B5EF4-FFF2-40B4-BE49-F238E27FC236}">
                <a16:creationId xmlns:a16="http://schemas.microsoft.com/office/drawing/2014/main" id="{31E66102-D0ED-4223-861E-095E53775C4A}"/>
              </a:ext>
            </a:extLst>
          </p:cNvPr>
          <p:cNvSpPr/>
          <p:nvPr/>
        </p:nvSpPr>
        <p:spPr>
          <a:xfrm>
            <a:off x="5139758" y="5113450"/>
            <a:ext cx="269818" cy="261444"/>
          </a:xfrm>
          <a:prstGeom prst="triangle">
            <a:avLst/>
          </a:prstGeom>
          <a:solidFill>
            <a:srgbClr val="ED7D31"/>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6" name="椭圆 15">
            <a:extLst>
              <a:ext uri="{FF2B5EF4-FFF2-40B4-BE49-F238E27FC236}">
                <a16:creationId xmlns:a16="http://schemas.microsoft.com/office/drawing/2014/main" id="{552D1900-C0D3-48B2-BDDD-25734EBF19D9}"/>
              </a:ext>
            </a:extLst>
          </p:cNvPr>
          <p:cNvSpPr/>
          <p:nvPr/>
        </p:nvSpPr>
        <p:spPr>
          <a:xfrm>
            <a:off x="4572000" y="4549406"/>
            <a:ext cx="1393576" cy="1389529"/>
          </a:xfrm>
          <a:prstGeom prst="ellipse">
            <a:avLst/>
          </a:prstGeom>
          <a:noFill/>
          <a:ln w="12700" cap="flat" cmpd="sng" algn="ctr">
            <a:solidFill>
              <a:srgbClr val="ED7D3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7" name="椭圆 16">
            <a:extLst>
              <a:ext uri="{FF2B5EF4-FFF2-40B4-BE49-F238E27FC236}">
                <a16:creationId xmlns:a16="http://schemas.microsoft.com/office/drawing/2014/main" id="{FBA06D1F-D647-46D4-B961-944A15D761D7}"/>
              </a:ext>
            </a:extLst>
          </p:cNvPr>
          <p:cNvSpPr/>
          <p:nvPr/>
        </p:nvSpPr>
        <p:spPr>
          <a:xfrm>
            <a:off x="2473583" y="4149080"/>
            <a:ext cx="2436907" cy="2250369"/>
          </a:xfrm>
          <a:prstGeom prst="ellipse">
            <a:avLst/>
          </a:prstGeom>
          <a:no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8" name="流程图: 决策 17">
            <a:extLst>
              <a:ext uri="{FF2B5EF4-FFF2-40B4-BE49-F238E27FC236}">
                <a16:creationId xmlns:a16="http://schemas.microsoft.com/office/drawing/2014/main" id="{2FDFA886-A2E8-46BB-9034-44D33E162EEF}"/>
              </a:ext>
            </a:extLst>
          </p:cNvPr>
          <p:cNvSpPr/>
          <p:nvPr/>
        </p:nvSpPr>
        <p:spPr>
          <a:xfrm>
            <a:off x="4103633" y="5535353"/>
            <a:ext cx="160261" cy="130725"/>
          </a:xfrm>
          <a:prstGeom prst="flowChartDecision">
            <a:avLst/>
          </a:prstGeom>
          <a:solidFill>
            <a:srgbClr val="FFC000"/>
          </a:solidFill>
          <a:ln w="12700" cap="flat" cmpd="sng" algn="ctr">
            <a:solidFill>
              <a:srgbClr val="FFC000">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cxnSp>
        <p:nvCxnSpPr>
          <p:cNvPr id="19" name="直接箭头连接符 18">
            <a:extLst>
              <a:ext uri="{FF2B5EF4-FFF2-40B4-BE49-F238E27FC236}">
                <a16:creationId xmlns:a16="http://schemas.microsoft.com/office/drawing/2014/main" id="{510913A2-9999-4081-8B77-BFEF5CEDD8CA}"/>
              </a:ext>
            </a:extLst>
          </p:cNvPr>
          <p:cNvCxnSpPr/>
          <p:nvPr/>
        </p:nvCxnSpPr>
        <p:spPr>
          <a:xfrm flipV="1">
            <a:off x="2947118" y="5538492"/>
            <a:ext cx="3167711" cy="177911"/>
          </a:xfrm>
          <a:prstGeom prst="straightConnector1">
            <a:avLst/>
          </a:prstGeom>
          <a:noFill/>
          <a:ln w="6350" cap="flat" cmpd="sng" algn="ctr">
            <a:solidFill>
              <a:schemeClr val="tx1"/>
            </a:solidFill>
            <a:prstDash val="dash"/>
            <a:miter lim="800000"/>
            <a:tailEnd type="triangle"/>
          </a:ln>
          <a:effectLst/>
        </p:spPr>
      </p:cxnSp>
      <p:sp>
        <p:nvSpPr>
          <p:cNvPr id="21" name="十字星 25">
            <a:extLst>
              <a:ext uri="{FF2B5EF4-FFF2-40B4-BE49-F238E27FC236}">
                <a16:creationId xmlns:a16="http://schemas.microsoft.com/office/drawing/2014/main" id="{F2037886-2B80-4492-A797-1AC45C495C48}"/>
              </a:ext>
            </a:extLst>
          </p:cNvPr>
          <p:cNvSpPr/>
          <p:nvPr/>
        </p:nvSpPr>
        <p:spPr>
          <a:xfrm>
            <a:off x="4482635" y="5232541"/>
            <a:ext cx="216024" cy="216024"/>
          </a:xfrm>
          <a:prstGeom prst="star4">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a:extLst>
              <a:ext uri="{FF2B5EF4-FFF2-40B4-BE49-F238E27FC236}">
                <a16:creationId xmlns:a16="http://schemas.microsoft.com/office/drawing/2014/main" id="{9F80DE19-5477-4F26-9EF4-EE7D497E73AB}"/>
              </a:ext>
            </a:extLst>
          </p:cNvPr>
          <p:cNvSpPr txBox="1"/>
          <p:nvPr/>
        </p:nvSpPr>
        <p:spPr>
          <a:xfrm>
            <a:off x="2905617" y="5087361"/>
            <a:ext cx="1007262" cy="369332"/>
          </a:xfrm>
          <a:prstGeom prst="rect">
            <a:avLst/>
          </a:prstGeom>
          <a:noFill/>
        </p:spPr>
        <p:txBody>
          <a:bodyPr wrap="square" rtlCol="0">
            <a:spAutoFit/>
          </a:bodyPr>
          <a:lstStyle/>
          <a:p>
            <a:r>
              <a:rPr lang="en-US" altLang="zh-CN" sz="1800" dirty="0">
                <a:solidFill>
                  <a:schemeClr val="tx1"/>
                </a:solidFill>
              </a:rPr>
              <a:t>AP1</a:t>
            </a:r>
          </a:p>
        </p:txBody>
      </p:sp>
      <p:sp>
        <p:nvSpPr>
          <p:cNvPr id="22" name="文本框 21">
            <a:extLst>
              <a:ext uri="{FF2B5EF4-FFF2-40B4-BE49-F238E27FC236}">
                <a16:creationId xmlns:a16="http://schemas.microsoft.com/office/drawing/2014/main" id="{21F5A9C0-CBE2-4A54-83F8-DE1A91EC05D8}"/>
              </a:ext>
            </a:extLst>
          </p:cNvPr>
          <p:cNvSpPr txBox="1"/>
          <p:nvPr/>
        </p:nvSpPr>
        <p:spPr>
          <a:xfrm>
            <a:off x="5421732" y="5141248"/>
            <a:ext cx="2102596" cy="369332"/>
          </a:xfrm>
          <a:prstGeom prst="rect">
            <a:avLst/>
          </a:prstGeom>
          <a:noFill/>
        </p:spPr>
        <p:txBody>
          <a:bodyPr wrap="square" rtlCol="0">
            <a:spAutoFit/>
          </a:bodyPr>
          <a:lstStyle/>
          <a:p>
            <a:r>
              <a:rPr lang="en-US" altLang="zh-CN" sz="1800" dirty="0">
                <a:solidFill>
                  <a:schemeClr val="tx1"/>
                </a:solidFill>
              </a:rPr>
              <a:t>AP2 (target AP)</a:t>
            </a:r>
          </a:p>
        </p:txBody>
      </p:sp>
      <p:sp>
        <p:nvSpPr>
          <p:cNvPr id="9" name="文本框 8">
            <a:extLst>
              <a:ext uri="{FF2B5EF4-FFF2-40B4-BE49-F238E27FC236}">
                <a16:creationId xmlns:a16="http://schemas.microsoft.com/office/drawing/2014/main" id="{0C6503DF-D57C-46E8-B95F-F70BBADEC020}"/>
              </a:ext>
            </a:extLst>
          </p:cNvPr>
          <p:cNvSpPr txBox="1"/>
          <p:nvPr/>
        </p:nvSpPr>
        <p:spPr>
          <a:xfrm>
            <a:off x="3950217" y="5734847"/>
            <a:ext cx="693791" cy="307777"/>
          </a:xfrm>
          <a:prstGeom prst="rect">
            <a:avLst/>
          </a:prstGeom>
          <a:noFill/>
        </p:spPr>
        <p:txBody>
          <a:bodyPr wrap="square" rtlCol="0">
            <a:spAutoFit/>
          </a:bodyPr>
          <a:lstStyle/>
          <a:p>
            <a:r>
              <a:rPr lang="en-US" altLang="zh-CN" sz="1400" dirty="0">
                <a:solidFill>
                  <a:schemeClr val="tx1"/>
                </a:solidFill>
              </a:rPr>
              <a:t>STA</a:t>
            </a:r>
            <a:endParaRPr lang="zh-CN" altLang="en-US" sz="1400"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altLang="zh-CN"/>
              <a:t>Jan 2025</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a:t>Peng Liu (Huawei)</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4</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 (Cont.)</a:t>
            </a:r>
          </a:p>
        </p:txBody>
      </p:sp>
      <p:sp>
        <p:nvSpPr>
          <p:cNvPr id="4098" name="Rectangle 2"/>
          <p:cNvSpPr>
            <a:spLocks noGrp="1" noChangeArrowheads="1"/>
          </p:cNvSpPr>
          <p:nvPr>
            <p:ph type="body" idx="1"/>
          </p:nvPr>
        </p:nvSpPr>
        <p:spPr>
          <a:xfrm>
            <a:off x="880850" y="1761060"/>
            <a:ext cx="7642746" cy="1821458"/>
          </a:xfrm>
          <a:ln/>
        </p:spPr>
        <p:txBody>
          <a:bodyPr/>
          <a:lstStyle/>
          <a:p>
            <a:pPr marL="0" indent="-285750">
              <a:spcBef>
                <a:spcPts val="0"/>
              </a:spcBef>
              <a:buFont typeface="Arial" panose="020B0604020202020204" pitchFamily="34" charset="0"/>
              <a:buChar char="•"/>
            </a:pPr>
            <a:r>
              <a:rPr lang="en-US" altLang="zh-CN" sz="1600" kern="1200" dirty="0">
                <a:ea typeface="宋体" panose="02010600030101010101" pitchFamily="2" charset="-122"/>
                <a:cs typeface="Times New Roman"/>
                <a:sym typeface="Times New Roman"/>
              </a:rPr>
              <a:t>The RSSI-based algorithm faces the challenge of selecting an appropriate </a:t>
            </a:r>
            <a:r>
              <a:rPr lang="en-US" altLang="zh-CN" sz="1600" kern="1200" dirty="0" err="1">
                <a:ea typeface="宋体" panose="02010600030101010101" pitchFamily="2" charset="-122"/>
                <a:cs typeface="Times New Roman"/>
                <a:sym typeface="Times New Roman"/>
              </a:rPr>
              <a:t>scanRSSI</a:t>
            </a:r>
            <a:r>
              <a:rPr lang="en-US" altLang="zh-CN" sz="1600" kern="1200" dirty="0">
                <a:ea typeface="宋体" panose="02010600030101010101" pitchFamily="2" charset="-122"/>
                <a:cs typeface="Times New Roman"/>
                <a:sym typeface="Times New Roman"/>
              </a:rPr>
              <a:t> value. For instance, a high </a:t>
            </a:r>
            <a:r>
              <a:rPr lang="en-US" altLang="zh-CN" sz="1600" kern="1200" dirty="0" err="1">
                <a:ea typeface="宋体" panose="02010600030101010101" pitchFamily="2" charset="-122"/>
                <a:cs typeface="Times New Roman"/>
                <a:sym typeface="Times New Roman"/>
              </a:rPr>
              <a:t>scanRSSI</a:t>
            </a:r>
            <a:r>
              <a:rPr lang="en-US" altLang="zh-CN" sz="1600" kern="1200" dirty="0">
                <a:ea typeface="宋体" panose="02010600030101010101" pitchFamily="2" charset="-122"/>
                <a:cs typeface="Times New Roman"/>
                <a:sym typeface="Times New Roman"/>
              </a:rPr>
              <a:t> may result in unnecessary power consumption for scanning, while a low </a:t>
            </a:r>
            <a:r>
              <a:rPr lang="en-US" altLang="zh-CN" sz="1600" kern="1200" dirty="0" err="1">
                <a:ea typeface="宋体" panose="02010600030101010101" pitchFamily="2" charset="-122"/>
                <a:cs typeface="Times New Roman"/>
                <a:sym typeface="Times New Roman"/>
              </a:rPr>
              <a:t>scanRSSI</a:t>
            </a:r>
            <a:r>
              <a:rPr lang="en-US" altLang="zh-CN" sz="1600" kern="1200" dirty="0">
                <a:ea typeface="宋体" panose="02010600030101010101" pitchFamily="2" charset="-122"/>
                <a:cs typeface="Times New Roman"/>
                <a:sym typeface="Times New Roman"/>
              </a:rPr>
              <a:t> may cause the STA to miss the best opportunity to associate with a better AP.</a:t>
            </a:r>
            <a:endParaRPr lang="en-US" altLang="zh-CN" sz="1600" kern="1200" dirty="0">
              <a:ea typeface="宋体" panose="02010600030101010101" pitchFamily="2" charset="-122"/>
            </a:endParaRPr>
          </a:p>
          <a:p>
            <a:pPr marL="0" indent="-285750">
              <a:spcBef>
                <a:spcPts val="0"/>
              </a:spcBef>
              <a:buFont typeface="Arial" panose="020B0604020202020204" pitchFamily="34" charset="0"/>
              <a:buChar char="•"/>
            </a:pPr>
            <a:r>
              <a:rPr lang="en-US" altLang="zh-CN" sz="1600" kern="1200" dirty="0">
                <a:ea typeface="宋体" panose="02010600030101010101" pitchFamily="2" charset="-122"/>
                <a:cs typeface="Times New Roman"/>
                <a:sym typeface="Times New Roman"/>
              </a:rPr>
              <a:t>Different </a:t>
            </a:r>
            <a:r>
              <a:rPr lang="en-US" altLang="zh-CN" sz="1600" kern="1200" dirty="0">
                <a:latin typeface="Times New Roman"/>
                <a:ea typeface="宋体" panose="02010600030101010101" pitchFamily="2" charset="-122"/>
                <a:cs typeface="Times New Roman"/>
                <a:sym typeface="Times New Roman"/>
              </a:rPr>
              <a:t>candidate APs may lead to different switch points due to network topologies.</a:t>
            </a:r>
          </a:p>
          <a:p>
            <a:pPr marL="0" indent="-285750">
              <a:spcBef>
                <a:spcPts val="0"/>
              </a:spcBef>
              <a:buFont typeface="Arial" panose="020B0604020202020204" pitchFamily="34" charset="0"/>
              <a:buChar char="•"/>
            </a:pPr>
            <a:r>
              <a:rPr lang="en-US" altLang="zh-CN" sz="1600" kern="1200" dirty="0">
                <a:latin typeface="Times New Roman"/>
                <a:ea typeface="宋体" panose="02010600030101010101" pitchFamily="2" charset="-122"/>
                <a:cs typeface="Times New Roman"/>
                <a:sym typeface="Times New Roman"/>
              </a:rPr>
              <a:t>RSSI does not fully reflect the quality of APs.  </a:t>
            </a:r>
          </a:p>
          <a:p>
            <a:pPr marL="0" indent="0">
              <a:spcBef>
                <a:spcPts val="0"/>
              </a:spcBef>
            </a:pPr>
            <a:endParaRPr lang="en-US" altLang="zh-CN" sz="1600" kern="1200" dirty="0">
              <a:ea typeface="宋体" panose="02010600030101010101" pitchFamily="2" charset="-122"/>
            </a:endParaRPr>
          </a:p>
          <a:p>
            <a:pPr marL="0" indent="0">
              <a:spcBef>
                <a:spcPts val="0"/>
              </a:spcBef>
            </a:pPr>
            <a:endParaRPr lang="en-US" altLang="zh-CN" sz="1600" kern="1200" dirty="0">
              <a:ea typeface="宋体" panose="02010600030101010101" pitchFamily="2" charset="-122"/>
            </a:endParaRPr>
          </a:p>
          <a:p>
            <a:pPr marL="0" indent="0">
              <a:spcBef>
                <a:spcPts val="0"/>
              </a:spcBef>
            </a:pPr>
            <a:endParaRPr lang="en-US" altLang="zh-CN" sz="1600" kern="1200" dirty="0">
              <a:ea typeface="宋体" panose="02010600030101010101" pitchFamily="2" charset="-122"/>
            </a:endParaRPr>
          </a:p>
          <a:p>
            <a:pPr marL="0" indent="0">
              <a:spcAft>
                <a:spcPts val="0"/>
              </a:spcAft>
              <a:buSzPts val="140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a:ea typeface="Times New Roman"/>
              <a:cs typeface="Times New Roman"/>
              <a:sym typeface="Times New Roman"/>
            </a:endParaRPr>
          </a:p>
        </p:txBody>
      </p:sp>
      <p:grpSp>
        <p:nvGrpSpPr>
          <p:cNvPr id="8" name="组合 7">
            <a:extLst>
              <a:ext uri="{FF2B5EF4-FFF2-40B4-BE49-F238E27FC236}">
                <a16:creationId xmlns:a16="http://schemas.microsoft.com/office/drawing/2014/main" id="{C5962D6A-3510-4785-B201-91E37C07D9FB}"/>
              </a:ext>
            </a:extLst>
          </p:cNvPr>
          <p:cNvGrpSpPr/>
          <p:nvPr/>
        </p:nvGrpSpPr>
        <p:grpSpPr>
          <a:xfrm>
            <a:off x="791946" y="3544400"/>
            <a:ext cx="5148062" cy="2220653"/>
            <a:chOff x="1317168" y="1285075"/>
            <a:chExt cx="8440710" cy="3220250"/>
          </a:xfrm>
        </p:grpSpPr>
        <p:sp>
          <p:nvSpPr>
            <p:cNvPr id="15" name="任意多边形 69">
              <a:extLst>
                <a:ext uri="{FF2B5EF4-FFF2-40B4-BE49-F238E27FC236}">
                  <a16:creationId xmlns:a16="http://schemas.microsoft.com/office/drawing/2014/main" id="{253194C0-F7AD-47D3-ACB3-4C202EA57D20}"/>
                </a:ext>
              </a:extLst>
            </p:cNvPr>
            <p:cNvSpPr/>
            <p:nvPr/>
          </p:nvSpPr>
          <p:spPr>
            <a:xfrm>
              <a:off x="1762125" y="2751607"/>
              <a:ext cx="6486525" cy="1496543"/>
            </a:xfrm>
            <a:custGeom>
              <a:avLst/>
              <a:gdLst>
                <a:gd name="connsiteX0" fmla="*/ 0 w 6486525"/>
                <a:gd name="connsiteY0" fmla="*/ 1496543 h 1496543"/>
                <a:gd name="connsiteX1" fmla="*/ 3105150 w 6486525"/>
                <a:gd name="connsiteY1" fmla="*/ 1429868 h 1496543"/>
                <a:gd name="connsiteX2" fmla="*/ 5086350 w 6486525"/>
                <a:gd name="connsiteY2" fmla="*/ 1239368 h 1496543"/>
                <a:gd name="connsiteX3" fmla="*/ 6200775 w 6486525"/>
                <a:gd name="connsiteY3" fmla="*/ 648818 h 1496543"/>
                <a:gd name="connsiteX4" fmla="*/ 6486525 w 6486525"/>
                <a:gd name="connsiteY4" fmla="*/ 1118 h 14965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6525" h="1496543">
                  <a:moveTo>
                    <a:pt x="0" y="1496543"/>
                  </a:moveTo>
                  <a:cubicBezTo>
                    <a:pt x="1128712" y="1484636"/>
                    <a:pt x="2257425" y="1472730"/>
                    <a:pt x="3105150" y="1429868"/>
                  </a:cubicBezTo>
                  <a:cubicBezTo>
                    <a:pt x="3952875" y="1387006"/>
                    <a:pt x="4570413" y="1369543"/>
                    <a:pt x="5086350" y="1239368"/>
                  </a:cubicBezTo>
                  <a:cubicBezTo>
                    <a:pt x="5602287" y="1109193"/>
                    <a:pt x="5967413" y="855193"/>
                    <a:pt x="6200775" y="648818"/>
                  </a:cubicBezTo>
                  <a:cubicBezTo>
                    <a:pt x="6434137" y="442443"/>
                    <a:pt x="6461125" y="-25870"/>
                    <a:pt x="6486525" y="1118"/>
                  </a:cubicBezTo>
                </a:path>
              </a:pathLst>
            </a:custGeom>
            <a:noFill/>
            <a:ln w="12700" cap="flat" cmpd="sng" algn="ctr">
              <a:solidFill>
                <a:srgbClr val="ED7D31"/>
              </a:solidFill>
              <a:prstDash val="solid"/>
              <a:miter lim="800000"/>
            </a:ln>
            <a:effectLst/>
          </p:spPr>
          <p:txBody>
            <a:bodyPr rtlCol="0" anchor="ct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7" name="等腰三角形 16">
              <a:extLst>
                <a:ext uri="{FF2B5EF4-FFF2-40B4-BE49-F238E27FC236}">
                  <a16:creationId xmlns:a16="http://schemas.microsoft.com/office/drawing/2014/main" id="{205FFC0D-1466-4B13-B193-1246928BAF36}"/>
                </a:ext>
              </a:extLst>
            </p:cNvPr>
            <p:cNvSpPr/>
            <p:nvPr/>
          </p:nvSpPr>
          <p:spPr>
            <a:xfrm>
              <a:off x="8418258" y="2464176"/>
              <a:ext cx="269817" cy="261444"/>
            </a:xfrm>
            <a:prstGeom prst="triangle">
              <a:avLst/>
            </a:prstGeom>
            <a:solidFill>
              <a:srgbClr val="ED7D31"/>
            </a:solidFill>
            <a:ln w="12700" cap="flat" cmpd="sng" algn="ctr">
              <a:solidFill>
                <a:srgbClr val="5B9BD5">
                  <a:shade val="50000"/>
                </a:srgbClr>
              </a:solidFill>
              <a:prstDash val="solid"/>
              <a:miter lim="800000"/>
            </a:ln>
            <a:effectLst/>
          </p:spPr>
          <p:txBody>
            <a:bodyPr rtlCol="0" anchor="ctr">
              <a:normAutofit fontScale="25000" lnSpcReduction="20000"/>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panose="020F0502020204030204"/>
                <a:ea typeface="宋体" panose="02010600030101010101" pitchFamily="2" charset="-122"/>
                <a:cs typeface="+mn-cs"/>
              </a:endParaRPr>
            </a:p>
          </p:txBody>
        </p:sp>
        <p:sp>
          <p:nvSpPr>
            <p:cNvPr id="19" name="文本框 18">
              <a:extLst>
                <a:ext uri="{FF2B5EF4-FFF2-40B4-BE49-F238E27FC236}">
                  <a16:creationId xmlns:a16="http://schemas.microsoft.com/office/drawing/2014/main" id="{F7095ABA-22BB-42A3-885B-D479F4CC0291}"/>
                </a:ext>
              </a:extLst>
            </p:cNvPr>
            <p:cNvSpPr txBox="1"/>
            <p:nvPr/>
          </p:nvSpPr>
          <p:spPr>
            <a:xfrm>
              <a:off x="8710442" y="2554653"/>
              <a:ext cx="910412" cy="282333"/>
            </a:xfrm>
            <a:prstGeom prst="rect">
              <a:avLst/>
            </a:prstGeom>
            <a:noFill/>
          </p:spPr>
          <p:txBody>
            <a:bodyPr wrap="none"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600" dirty="0">
                  <a:solidFill>
                    <a:schemeClr val="tx1"/>
                  </a:solidFill>
                </a:rPr>
                <a:t>AP2</a:t>
              </a:r>
              <a:endParaRPr lang="zh-CN" altLang="en-US" sz="1600" dirty="0">
                <a:solidFill>
                  <a:schemeClr val="tx1"/>
                </a:solidFill>
              </a:endParaRPr>
            </a:p>
          </p:txBody>
        </p:sp>
        <p:cxnSp>
          <p:nvCxnSpPr>
            <p:cNvPr id="22" name="直接箭头连接符 21">
              <a:extLst>
                <a:ext uri="{FF2B5EF4-FFF2-40B4-BE49-F238E27FC236}">
                  <a16:creationId xmlns:a16="http://schemas.microsoft.com/office/drawing/2014/main" id="{21B9F789-3F2A-4A63-A752-DEA0F1ED59E9}"/>
                </a:ext>
              </a:extLst>
            </p:cNvPr>
            <p:cNvCxnSpPr/>
            <p:nvPr/>
          </p:nvCxnSpPr>
          <p:spPr>
            <a:xfrm>
              <a:off x="7696200" y="3629025"/>
              <a:ext cx="381000" cy="85725"/>
            </a:xfrm>
            <a:prstGeom prst="straightConnector1">
              <a:avLst/>
            </a:prstGeom>
            <a:noFill/>
            <a:ln w="6350" cap="flat" cmpd="sng" algn="ctr">
              <a:solidFill>
                <a:sysClr val="windowText" lastClr="000000"/>
              </a:solidFill>
              <a:prstDash val="solid"/>
              <a:miter lim="800000"/>
              <a:tailEnd type="triangle"/>
            </a:ln>
            <a:effectLst/>
          </p:spPr>
        </p:cxnSp>
        <p:sp>
          <p:nvSpPr>
            <p:cNvPr id="23" name="文本框 22">
              <a:extLst>
                <a:ext uri="{FF2B5EF4-FFF2-40B4-BE49-F238E27FC236}">
                  <a16:creationId xmlns:a16="http://schemas.microsoft.com/office/drawing/2014/main" id="{AAE867BF-8727-444D-82B6-8C16331F8414}"/>
                </a:ext>
              </a:extLst>
            </p:cNvPr>
            <p:cNvSpPr txBox="1"/>
            <p:nvPr/>
          </p:nvSpPr>
          <p:spPr>
            <a:xfrm>
              <a:off x="8129103" y="3547503"/>
              <a:ext cx="1628775" cy="369332"/>
            </a:xfrm>
            <a:prstGeom prst="rect">
              <a:avLst/>
            </a:prstGeom>
            <a:noFill/>
          </p:spPr>
          <p:txBody>
            <a:bodyPr wrap="square" rtlCol="0">
              <a:normAutofit fontScale="700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a:solidFill>
                    <a:prstClr val="black"/>
                  </a:solidFill>
                  <a:latin typeface="Calibri" panose="020F0502020204030204"/>
                </a:rPr>
                <a:t>AP2</a:t>
              </a:r>
              <a:r>
                <a:rPr kumimoji="0" lang="en-US" altLang="zh-CN" sz="1800" b="0" i="0" u="none" strike="noStrike" kern="0" cap="none" spc="0" normalizeH="0" baseline="0" noProof="0" dirty="0">
                  <a:ln>
                    <a:noFill/>
                  </a:ln>
                  <a:solidFill>
                    <a:prstClr val="black"/>
                  </a:solidFill>
                  <a:effectLst/>
                  <a:uLnTx/>
                  <a:uFillTx/>
                  <a:latin typeface="Calibri" panose="020F0502020204030204"/>
                </a:rPr>
                <a:t> RSSI</a:t>
              </a:r>
              <a:endParaRPr kumimoji="0" lang="zh-CN" altLang="en-US" sz="1800" b="0" i="0" u="none" strike="noStrike" kern="0" cap="none" spc="0" normalizeH="0" baseline="0" noProof="0" dirty="0">
                <a:ln>
                  <a:noFill/>
                </a:ln>
                <a:solidFill>
                  <a:prstClr val="black"/>
                </a:solidFill>
                <a:effectLst/>
                <a:uLnTx/>
                <a:uFillTx/>
                <a:latin typeface="Calibri" panose="020F0502020204030204"/>
              </a:endParaRPr>
            </a:p>
          </p:txBody>
        </p:sp>
        <p:sp>
          <p:nvSpPr>
            <p:cNvPr id="24" name="文本框 23">
              <a:extLst>
                <a:ext uri="{FF2B5EF4-FFF2-40B4-BE49-F238E27FC236}">
                  <a16:creationId xmlns:a16="http://schemas.microsoft.com/office/drawing/2014/main" id="{11C77B3F-0392-46F6-9584-FA0443F423A1}"/>
                </a:ext>
              </a:extLst>
            </p:cNvPr>
            <p:cNvSpPr txBox="1"/>
            <p:nvPr/>
          </p:nvSpPr>
          <p:spPr>
            <a:xfrm>
              <a:off x="1317168" y="3681505"/>
              <a:ext cx="1628775" cy="369332"/>
            </a:xfrm>
            <a:prstGeom prst="rect">
              <a:avLst/>
            </a:prstGeom>
            <a:noFill/>
          </p:spPr>
          <p:txBody>
            <a:bodyPr wrap="square" rtlCol="0">
              <a:normAutofit fontScale="700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a:solidFill>
                    <a:prstClr val="black"/>
                  </a:solidFill>
                  <a:latin typeface="Calibri" panose="020F0502020204030204"/>
                </a:rPr>
                <a:t>AP1</a:t>
              </a:r>
              <a:r>
                <a:rPr kumimoji="0" lang="en-US" altLang="zh-CN" sz="1800" b="0" i="0" u="none" strike="noStrike" kern="0" cap="none" spc="0" normalizeH="0" baseline="0" noProof="0" dirty="0">
                  <a:ln>
                    <a:noFill/>
                  </a:ln>
                  <a:solidFill>
                    <a:prstClr val="black"/>
                  </a:solidFill>
                  <a:effectLst/>
                  <a:uLnTx/>
                  <a:uFillTx/>
                  <a:latin typeface="Calibri" panose="020F0502020204030204"/>
                </a:rPr>
                <a:t> RSSI</a:t>
              </a:r>
              <a:endParaRPr kumimoji="0" lang="zh-CN" altLang="en-US" sz="1800" b="0" i="0" u="none" strike="noStrike" kern="0" cap="none" spc="0" normalizeH="0" baseline="0" noProof="0" dirty="0">
                <a:ln>
                  <a:noFill/>
                </a:ln>
                <a:solidFill>
                  <a:prstClr val="black"/>
                </a:solidFill>
                <a:effectLst/>
                <a:uLnTx/>
                <a:uFillTx/>
                <a:latin typeface="Calibri" panose="020F0502020204030204"/>
              </a:endParaRPr>
            </a:p>
          </p:txBody>
        </p:sp>
        <p:sp>
          <p:nvSpPr>
            <p:cNvPr id="25" name="任意多边形 79">
              <a:extLst>
                <a:ext uri="{FF2B5EF4-FFF2-40B4-BE49-F238E27FC236}">
                  <a16:creationId xmlns:a16="http://schemas.microsoft.com/office/drawing/2014/main" id="{3FA6DDA3-F867-4F3D-990B-C49710D135BF}"/>
                </a:ext>
              </a:extLst>
            </p:cNvPr>
            <p:cNvSpPr/>
            <p:nvPr/>
          </p:nvSpPr>
          <p:spPr>
            <a:xfrm>
              <a:off x="1762125" y="1428750"/>
              <a:ext cx="6496050" cy="1666875"/>
            </a:xfrm>
            <a:custGeom>
              <a:avLst/>
              <a:gdLst>
                <a:gd name="connsiteX0" fmla="*/ 0 w 6496050"/>
                <a:gd name="connsiteY0" fmla="*/ 1666875 h 1666875"/>
                <a:gd name="connsiteX1" fmla="*/ 1304925 w 6496050"/>
                <a:gd name="connsiteY1" fmla="*/ 1647825 h 1666875"/>
                <a:gd name="connsiteX2" fmla="*/ 2933700 w 6496050"/>
                <a:gd name="connsiteY2" fmla="*/ 1524000 h 1666875"/>
                <a:gd name="connsiteX3" fmla="*/ 4143375 w 6496050"/>
                <a:gd name="connsiteY3" fmla="*/ 1133475 h 1666875"/>
                <a:gd name="connsiteX4" fmla="*/ 4914900 w 6496050"/>
                <a:gd name="connsiteY4" fmla="*/ 628650 h 1666875"/>
                <a:gd name="connsiteX5" fmla="*/ 5419725 w 6496050"/>
                <a:gd name="connsiteY5" fmla="*/ 285750 h 1666875"/>
                <a:gd name="connsiteX6" fmla="*/ 6200775 w 6496050"/>
                <a:gd name="connsiteY6" fmla="*/ 57150 h 1666875"/>
                <a:gd name="connsiteX7" fmla="*/ 6496050 w 6496050"/>
                <a:gd name="connsiteY7" fmla="*/ 0 h 1666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96050" h="1666875">
                  <a:moveTo>
                    <a:pt x="0" y="1666875"/>
                  </a:moveTo>
                  <a:lnTo>
                    <a:pt x="1304925" y="1647825"/>
                  </a:lnTo>
                  <a:cubicBezTo>
                    <a:pt x="1793875" y="1624013"/>
                    <a:pt x="2460625" y="1609725"/>
                    <a:pt x="2933700" y="1524000"/>
                  </a:cubicBezTo>
                  <a:cubicBezTo>
                    <a:pt x="3406775" y="1438275"/>
                    <a:pt x="3813175" y="1282700"/>
                    <a:pt x="4143375" y="1133475"/>
                  </a:cubicBezTo>
                  <a:cubicBezTo>
                    <a:pt x="4473575" y="984250"/>
                    <a:pt x="4702175" y="769937"/>
                    <a:pt x="4914900" y="628650"/>
                  </a:cubicBezTo>
                  <a:cubicBezTo>
                    <a:pt x="5127625" y="487363"/>
                    <a:pt x="5205412" y="381000"/>
                    <a:pt x="5419725" y="285750"/>
                  </a:cubicBezTo>
                  <a:cubicBezTo>
                    <a:pt x="5634038" y="190500"/>
                    <a:pt x="6021388" y="104775"/>
                    <a:pt x="6200775" y="57150"/>
                  </a:cubicBezTo>
                  <a:cubicBezTo>
                    <a:pt x="6380162" y="9525"/>
                    <a:pt x="6496050" y="0"/>
                    <a:pt x="6496050" y="0"/>
                  </a:cubicBezTo>
                </a:path>
              </a:pathLst>
            </a:custGeom>
            <a:noFill/>
            <a:ln w="12700" cap="flat" cmpd="sng" algn="ctr">
              <a:solidFill>
                <a:srgbClr val="FF0000"/>
              </a:solidFill>
              <a:prstDash val="solid"/>
              <a:miter lim="800000"/>
            </a:ln>
            <a:effectLst/>
          </p:spPr>
          <p:txBody>
            <a:bodyPr rtlCol="0" anchor="ct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7" name="文本框 26">
              <a:extLst>
                <a:ext uri="{FF2B5EF4-FFF2-40B4-BE49-F238E27FC236}">
                  <a16:creationId xmlns:a16="http://schemas.microsoft.com/office/drawing/2014/main" id="{17EBF657-B911-4905-8763-EFDE933116E6}"/>
                </a:ext>
              </a:extLst>
            </p:cNvPr>
            <p:cNvSpPr txBox="1"/>
            <p:nvPr/>
          </p:nvSpPr>
          <p:spPr>
            <a:xfrm>
              <a:off x="2419349" y="2521318"/>
              <a:ext cx="1628775" cy="369332"/>
            </a:xfrm>
            <a:prstGeom prst="rect">
              <a:avLst/>
            </a:prstGeom>
            <a:noFill/>
          </p:spPr>
          <p:txBody>
            <a:bodyPr wrap="square" rtlCol="0">
              <a:normAutofit fontScale="700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a:solidFill>
                    <a:prstClr val="black"/>
                  </a:solidFill>
                  <a:latin typeface="Calibri" panose="020F0502020204030204"/>
                </a:rPr>
                <a:t>AP2</a:t>
              </a:r>
              <a:r>
                <a:rPr kumimoji="0" lang="en-US" altLang="zh-CN" sz="1800" b="0" i="0" u="none" strike="noStrike" kern="0" cap="none" spc="0" normalizeH="0" baseline="0" noProof="0" dirty="0">
                  <a:ln>
                    <a:noFill/>
                  </a:ln>
                  <a:solidFill>
                    <a:prstClr val="black"/>
                  </a:solidFill>
                  <a:effectLst/>
                  <a:uLnTx/>
                  <a:uFillTx/>
                  <a:latin typeface="Calibri" panose="020F0502020204030204"/>
                </a:rPr>
                <a:t> Rate</a:t>
              </a:r>
              <a:endParaRPr kumimoji="0" lang="zh-CN" altLang="en-US" sz="1800" b="0" i="0" u="none" strike="noStrike" kern="0" cap="none" spc="0" normalizeH="0" baseline="0" noProof="0" dirty="0">
                <a:ln>
                  <a:noFill/>
                </a:ln>
                <a:solidFill>
                  <a:prstClr val="black"/>
                </a:solidFill>
                <a:effectLst/>
                <a:uLnTx/>
                <a:uFillTx/>
                <a:latin typeface="Calibri" panose="020F0502020204030204"/>
              </a:endParaRPr>
            </a:p>
          </p:txBody>
        </p:sp>
        <p:cxnSp>
          <p:nvCxnSpPr>
            <p:cNvPr id="28" name="直接连接符 27">
              <a:extLst>
                <a:ext uri="{FF2B5EF4-FFF2-40B4-BE49-F238E27FC236}">
                  <a16:creationId xmlns:a16="http://schemas.microsoft.com/office/drawing/2014/main" id="{3ECAA0FF-73F4-476D-AEB2-9FE870B62C19}"/>
                </a:ext>
              </a:extLst>
            </p:cNvPr>
            <p:cNvCxnSpPr>
              <a:cxnSpLocks/>
            </p:cNvCxnSpPr>
            <p:nvPr/>
          </p:nvCxnSpPr>
          <p:spPr>
            <a:xfrm>
              <a:off x="6140948" y="1715760"/>
              <a:ext cx="0" cy="2759731"/>
            </a:xfrm>
            <a:prstGeom prst="line">
              <a:avLst/>
            </a:prstGeom>
            <a:noFill/>
            <a:ln w="28575" cap="flat" cmpd="sng" algn="ctr">
              <a:solidFill>
                <a:sysClr val="windowText" lastClr="000000"/>
              </a:solidFill>
              <a:prstDash val="dash"/>
              <a:miter lim="800000"/>
            </a:ln>
            <a:effectLst/>
          </p:spPr>
        </p:cxnSp>
        <p:sp>
          <p:nvSpPr>
            <p:cNvPr id="30" name="文本框 29">
              <a:extLst>
                <a:ext uri="{FF2B5EF4-FFF2-40B4-BE49-F238E27FC236}">
                  <a16:creationId xmlns:a16="http://schemas.microsoft.com/office/drawing/2014/main" id="{60E348D8-6BC9-44CA-9428-85482D18F148}"/>
                </a:ext>
              </a:extLst>
            </p:cNvPr>
            <p:cNvSpPr txBox="1"/>
            <p:nvPr/>
          </p:nvSpPr>
          <p:spPr>
            <a:xfrm>
              <a:off x="5365725" y="1285075"/>
              <a:ext cx="1464362" cy="369332"/>
            </a:xfrm>
            <a:prstGeom prst="rect">
              <a:avLst/>
            </a:prstGeom>
            <a:noFill/>
          </p:spPr>
          <p:txBody>
            <a:bodyPr wrap="square" rtlCol="0">
              <a:normAutofit fontScale="625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a:solidFill>
                    <a:prstClr val="black"/>
                  </a:solidFill>
                  <a:latin typeface="Calibri" panose="020F0502020204030204"/>
                </a:rPr>
                <a:t>Switch</a:t>
              </a:r>
              <a:r>
                <a:rPr lang="zh-CN" altLang="en-US" sz="1800" kern="0" dirty="0">
                  <a:solidFill>
                    <a:prstClr val="black"/>
                  </a:solidFill>
                  <a:latin typeface="Calibri" panose="020F0502020204030204"/>
                </a:rPr>
                <a:t> </a:t>
              </a:r>
              <a:r>
                <a:rPr lang="en-US" altLang="zh-CN" sz="1800" kern="0" dirty="0">
                  <a:solidFill>
                    <a:prstClr val="black"/>
                  </a:solidFill>
                  <a:latin typeface="Calibri" panose="020F0502020204030204"/>
                </a:rPr>
                <a:t>point</a:t>
              </a:r>
              <a:endParaRPr kumimoji="0" lang="zh-CN" altLang="en-US" sz="1800" b="0" i="0" u="none" strike="noStrike" kern="0" cap="none" spc="0" normalizeH="0" baseline="0" noProof="0" dirty="0">
                <a:ln>
                  <a:noFill/>
                </a:ln>
                <a:solidFill>
                  <a:prstClr val="black"/>
                </a:solidFill>
                <a:effectLst/>
                <a:uLnTx/>
                <a:uFillTx/>
                <a:latin typeface="Calibri" panose="020F0502020204030204"/>
              </a:endParaRPr>
            </a:p>
          </p:txBody>
        </p:sp>
        <p:cxnSp>
          <p:nvCxnSpPr>
            <p:cNvPr id="31" name="直接箭头连接符 30">
              <a:extLst>
                <a:ext uri="{FF2B5EF4-FFF2-40B4-BE49-F238E27FC236}">
                  <a16:creationId xmlns:a16="http://schemas.microsoft.com/office/drawing/2014/main" id="{BE88BA2C-4BBE-470A-BDD7-BEE32A88C2E2}"/>
                </a:ext>
              </a:extLst>
            </p:cNvPr>
            <p:cNvCxnSpPr/>
            <p:nvPr/>
          </p:nvCxnSpPr>
          <p:spPr>
            <a:xfrm>
              <a:off x="1762125" y="4505325"/>
              <a:ext cx="6870223" cy="0"/>
            </a:xfrm>
            <a:prstGeom prst="straightConnector1">
              <a:avLst/>
            </a:prstGeom>
            <a:noFill/>
            <a:ln w="6350" cap="flat" cmpd="sng" algn="ctr">
              <a:solidFill>
                <a:sysClr val="windowText" lastClr="000000"/>
              </a:solidFill>
              <a:prstDash val="solid"/>
              <a:miter lim="800000"/>
              <a:tailEnd type="triangle"/>
            </a:ln>
            <a:effectLst/>
          </p:spPr>
        </p:cxnSp>
      </p:grpSp>
      <p:sp>
        <p:nvSpPr>
          <p:cNvPr id="9" name="等腰三角形 8">
            <a:extLst>
              <a:ext uri="{FF2B5EF4-FFF2-40B4-BE49-F238E27FC236}">
                <a16:creationId xmlns:a16="http://schemas.microsoft.com/office/drawing/2014/main" id="{C1BBB5A9-445E-4DDB-B911-977595933610}"/>
              </a:ext>
            </a:extLst>
          </p:cNvPr>
          <p:cNvSpPr/>
          <p:nvPr/>
        </p:nvSpPr>
        <p:spPr>
          <a:xfrm>
            <a:off x="775384" y="4268900"/>
            <a:ext cx="164564" cy="180289"/>
          </a:xfrm>
          <a:prstGeom prst="triangle">
            <a:avLst/>
          </a:prstGeom>
          <a:solidFill>
            <a:srgbClr val="5B9BD5"/>
          </a:solidFill>
          <a:ln w="12700" cap="flat" cmpd="sng" algn="ctr">
            <a:solidFill>
              <a:srgbClr val="5B9BD5">
                <a:shade val="50000"/>
              </a:srgbClr>
            </a:solidFill>
            <a:prstDash val="solid"/>
            <a:miter lim="800000"/>
          </a:ln>
          <a:effectLst/>
        </p:spPr>
        <p:txBody>
          <a:bodyPr rtlCol="0" anchor="ctr">
            <a:normAutofit fontScale="25000" lnSpcReduction="20000"/>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2" name="任意多边形 66">
            <a:extLst>
              <a:ext uri="{FF2B5EF4-FFF2-40B4-BE49-F238E27FC236}">
                <a16:creationId xmlns:a16="http://schemas.microsoft.com/office/drawing/2014/main" id="{8C0FF878-69E5-4584-86AA-A180F06128FC}"/>
              </a:ext>
            </a:extLst>
          </p:cNvPr>
          <p:cNvSpPr/>
          <p:nvPr/>
        </p:nvSpPr>
        <p:spPr>
          <a:xfrm>
            <a:off x="1083544" y="4058830"/>
            <a:ext cx="3752859" cy="413806"/>
          </a:xfrm>
          <a:custGeom>
            <a:avLst/>
            <a:gdLst>
              <a:gd name="connsiteX0" fmla="*/ 0 w 6153150"/>
              <a:gd name="connsiteY0" fmla="*/ 0 h 600075"/>
              <a:gd name="connsiteX1" fmla="*/ 876300 w 6153150"/>
              <a:gd name="connsiteY1" fmla="*/ 9525 h 600075"/>
              <a:gd name="connsiteX2" fmla="*/ 1924050 w 6153150"/>
              <a:gd name="connsiteY2" fmla="*/ 76200 h 600075"/>
              <a:gd name="connsiteX3" fmla="*/ 2914650 w 6153150"/>
              <a:gd name="connsiteY3" fmla="*/ 171450 h 600075"/>
              <a:gd name="connsiteX4" fmla="*/ 3829050 w 6153150"/>
              <a:gd name="connsiteY4" fmla="*/ 304800 h 600075"/>
              <a:gd name="connsiteX5" fmla="*/ 5086350 w 6153150"/>
              <a:gd name="connsiteY5" fmla="*/ 476250 h 600075"/>
              <a:gd name="connsiteX6" fmla="*/ 6153150 w 6153150"/>
              <a:gd name="connsiteY6" fmla="*/ 600075 h 600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53150" h="600075">
                <a:moveTo>
                  <a:pt x="0" y="0"/>
                </a:moveTo>
                <a:lnTo>
                  <a:pt x="876300" y="9525"/>
                </a:lnTo>
                <a:cubicBezTo>
                  <a:pt x="1196975" y="22225"/>
                  <a:pt x="1584325" y="49213"/>
                  <a:pt x="1924050" y="76200"/>
                </a:cubicBezTo>
                <a:cubicBezTo>
                  <a:pt x="2263775" y="103187"/>
                  <a:pt x="2597150" y="133350"/>
                  <a:pt x="2914650" y="171450"/>
                </a:cubicBezTo>
                <a:cubicBezTo>
                  <a:pt x="3232150" y="209550"/>
                  <a:pt x="3829050" y="304800"/>
                  <a:pt x="3829050" y="304800"/>
                </a:cubicBezTo>
                <a:lnTo>
                  <a:pt x="5086350" y="476250"/>
                </a:lnTo>
                <a:cubicBezTo>
                  <a:pt x="5473700" y="525462"/>
                  <a:pt x="5983288" y="574675"/>
                  <a:pt x="6153150" y="600075"/>
                </a:cubicBezTo>
              </a:path>
            </a:pathLst>
          </a:custGeom>
          <a:noFill/>
          <a:ln w="12700" cap="flat" cmpd="sng" algn="ctr">
            <a:solidFill>
              <a:srgbClr val="5B9BD5">
                <a:shade val="50000"/>
              </a:srgbClr>
            </a:solidFill>
            <a:prstDash val="solid"/>
            <a:miter lim="800000"/>
          </a:ln>
          <a:effectLst/>
        </p:spPr>
        <p:txBody>
          <a:bodyPr rtlCol="0" anchor="ct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3" name="任意多边形 67">
            <a:extLst>
              <a:ext uri="{FF2B5EF4-FFF2-40B4-BE49-F238E27FC236}">
                <a16:creationId xmlns:a16="http://schemas.microsoft.com/office/drawing/2014/main" id="{72E1244B-0B59-4D68-B2E1-132DC3BA999B}"/>
              </a:ext>
            </a:extLst>
          </p:cNvPr>
          <p:cNvSpPr/>
          <p:nvPr/>
        </p:nvSpPr>
        <p:spPr>
          <a:xfrm>
            <a:off x="1095163" y="4558025"/>
            <a:ext cx="3809651" cy="820302"/>
          </a:xfrm>
          <a:custGeom>
            <a:avLst/>
            <a:gdLst>
              <a:gd name="connsiteX0" fmla="*/ 0 w 6170074"/>
              <a:gd name="connsiteY0" fmla="*/ 0 h 1190625"/>
              <a:gd name="connsiteX1" fmla="*/ 714375 w 6170074"/>
              <a:gd name="connsiteY1" fmla="*/ 628650 h 1190625"/>
              <a:gd name="connsiteX2" fmla="*/ 2133600 w 6170074"/>
              <a:gd name="connsiteY2" fmla="*/ 914400 h 1190625"/>
              <a:gd name="connsiteX3" fmla="*/ 2914650 w 6170074"/>
              <a:gd name="connsiteY3" fmla="*/ 1009650 h 1190625"/>
              <a:gd name="connsiteX4" fmla="*/ 3790950 w 6170074"/>
              <a:gd name="connsiteY4" fmla="*/ 1085850 h 1190625"/>
              <a:gd name="connsiteX5" fmla="*/ 5905500 w 6170074"/>
              <a:gd name="connsiteY5" fmla="*/ 1171575 h 1190625"/>
              <a:gd name="connsiteX6" fmla="*/ 6067425 w 6170074"/>
              <a:gd name="connsiteY6" fmla="*/ 1190625 h 1190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0074" h="1190625">
                <a:moveTo>
                  <a:pt x="0" y="0"/>
                </a:moveTo>
                <a:cubicBezTo>
                  <a:pt x="179387" y="238125"/>
                  <a:pt x="358775" y="476250"/>
                  <a:pt x="714375" y="628650"/>
                </a:cubicBezTo>
                <a:cubicBezTo>
                  <a:pt x="1069975" y="781050"/>
                  <a:pt x="1766888" y="850900"/>
                  <a:pt x="2133600" y="914400"/>
                </a:cubicBezTo>
                <a:cubicBezTo>
                  <a:pt x="2500313" y="977900"/>
                  <a:pt x="2638425" y="981075"/>
                  <a:pt x="2914650" y="1009650"/>
                </a:cubicBezTo>
                <a:cubicBezTo>
                  <a:pt x="3190875" y="1038225"/>
                  <a:pt x="3292475" y="1058863"/>
                  <a:pt x="3790950" y="1085850"/>
                </a:cubicBezTo>
                <a:cubicBezTo>
                  <a:pt x="4289425" y="1112837"/>
                  <a:pt x="5526088" y="1154113"/>
                  <a:pt x="5905500" y="1171575"/>
                </a:cubicBezTo>
                <a:cubicBezTo>
                  <a:pt x="6284912" y="1189037"/>
                  <a:pt x="6176168" y="1189831"/>
                  <a:pt x="6067425" y="1190625"/>
                </a:cubicBezTo>
              </a:path>
            </a:pathLst>
          </a:custGeom>
          <a:noFill/>
          <a:ln w="12700" cap="flat" cmpd="sng" algn="ctr">
            <a:solidFill>
              <a:srgbClr val="5B9BD5">
                <a:shade val="50000"/>
              </a:srgbClr>
            </a:solidFill>
            <a:prstDash val="solid"/>
            <a:miter lim="800000"/>
          </a:ln>
          <a:effectLst/>
        </p:spPr>
        <p:txBody>
          <a:bodyPr rtlCol="0" anchor="ct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cxnSp>
        <p:nvCxnSpPr>
          <p:cNvPr id="14" name="直接箭头连接符 13">
            <a:extLst>
              <a:ext uri="{FF2B5EF4-FFF2-40B4-BE49-F238E27FC236}">
                <a16:creationId xmlns:a16="http://schemas.microsoft.com/office/drawing/2014/main" id="{AFE0DBD0-52B0-45EC-B62A-FBB8B816DA5A}"/>
              </a:ext>
            </a:extLst>
          </p:cNvPr>
          <p:cNvCxnSpPr>
            <a:cxnSpLocks/>
          </p:cNvCxnSpPr>
          <p:nvPr/>
        </p:nvCxnSpPr>
        <p:spPr>
          <a:xfrm flipH="1">
            <a:off x="1550307" y="5106095"/>
            <a:ext cx="250487" cy="127344"/>
          </a:xfrm>
          <a:prstGeom prst="straightConnector1">
            <a:avLst/>
          </a:prstGeom>
          <a:noFill/>
          <a:ln w="6350" cap="flat" cmpd="sng" algn="ctr">
            <a:solidFill>
              <a:sysClr val="windowText" lastClr="000000"/>
            </a:solidFill>
            <a:prstDash val="solid"/>
            <a:miter lim="800000"/>
            <a:tailEnd type="triangle"/>
          </a:ln>
          <a:effectLst/>
        </p:spPr>
      </p:cxnSp>
      <p:sp>
        <p:nvSpPr>
          <p:cNvPr id="34" name="文本框 33">
            <a:extLst>
              <a:ext uri="{FF2B5EF4-FFF2-40B4-BE49-F238E27FC236}">
                <a16:creationId xmlns:a16="http://schemas.microsoft.com/office/drawing/2014/main" id="{E8DA05EC-6DBC-435B-B04A-A70B734CD3EE}"/>
              </a:ext>
            </a:extLst>
          </p:cNvPr>
          <p:cNvSpPr txBox="1"/>
          <p:nvPr/>
        </p:nvSpPr>
        <p:spPr>
          <a:xfrm flipH="1">
            <a:off x="251520" y="4254136"/>
            <a:ext cx="710912" cy="338554"/>
          </a:xfrm>
          <a:prstGeom prst="rect">
            <a:avLst/>
          </a:prstGeom>
          <a:noFill/>
        </p:spPr>
        <p:txBody>
          <a:bodyPr wrap="square" rtlCol="0">
            <a:spAutoFit/>
          </a:bodyPr>
          <a:lstStyle/>
          <a:p>
            <a:r>
              <a:rPr lang="en-US" altLang="zh-CN" sz="1600" dirty="0">
                <a:solidFill>
                  <a:schemeClr val="tx1"/>
                </a:solidFill>
              </a:rPr>
              <a:t>AP1</a:t>
            </a:r>
            <a:endParaRPr lang="zh-CN" altLang="en-US" sz="1600" dirty="0">
              <a:solidFill>
                <a:schemeClr val="tx1"/>
              </a:solidFill>
            </a:endParaRPr>
          </a:p>
        </p:txBody>
      </p:sp>
      <p:sp>
        <p:nvSpPr>
          <p:cNvPr id="39" name="文本框 38">
            <a:extLst>
              <a:ext uri="{FF2B5EF4-FFF2-40B4-BE49-F238E27FC236}">
                <a16:creationId xmlns:a16="http://schemas.microsoft.com/office/drawing/2014/main" id="{84B8C1AC-C469-4748-82A1-DE12B2E4E141}"/>
              </a:ext>
            </a:extLst>
          </p:cNvPr>
          <p:cNvSpPr txBox="1"/>
          <p:nvPr/>
        </p:nvSpPr>
        <p:spPr>
          <a:xfrm>
            <a:off x="1694323" y="3676799"/>
            <a:ext cx="993404" cy="254688"/>
          </a:xfrm>
          <a:prstGeom prst="rect">
            <a:avLst/>
          </a:prstGeom>
          <a:noFill/>
        </p:spPr>
        <p:txBody>
          <a:bodyPr wrap="square" rtlCol="0">
            <a:normAutofit fontScale="70000" lnSpcReduction="2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zh-CN" sz="1800" kern="0" dirty="0">
                <a:solidFill>
                  <a:prstClr val="black"/>
                </a:solidFill>
                <a:latin typeface="Calibri" panose="020F0502020204030204"/>
              </a:rPr>
              <a:t>AP1</a:t>
            </a:r>
            <a:r>
              <a:rPr kumimoji="0" lang="en-US" altLang="zh-CN" sz="1800" b="0" i="0" u="none" strike="noStrike" kern="0" cap="none" spc="0" normalizeH="0" baseline="0" noProof="0" dirty="0">
                <a:ln>
                  <a:noFill/>
                </a:ln>
                <a:solidFill>
                  <a:prstClr val="black"/>
                </a:solidFill>
                <a:effectLst/>
                <a:uLnTx/>
                <a:uFillTx/>
                <a:latin typeface="Calibri" panose="020F0502020204030204"/>
              </a:rPr>
              <a:t> Rate</a:t>
            </a:r>
            <a:endParaRPr kumimoji="0" lang="zh-CN" altLang="en-US" sz="1800" b="0" i="0" u="none" strike="noStrike" kern="0" cap="none" spc="0" normalizeH="0" baseline="0" noProof="0" dirty="0">
              <a:ln>
                <a:noFill/>
              </a:ln>
              <a:solidFill>
                <a:prstClr val="black"/>
              </a:solidFill>
              <a:effectLst/>
              <a:uLnTx/>
              <a:uFillTx/>
              <a:latin typeface="Calibri" panose="020F0502020204030204"/>
            </a:endParaRPr>
          </a:p>
        </p:txBody>
      </p:sp>
      <p:cxnSp>
        <p:nvCxnSpPr>
          <p:cNvPr id="38" name="直接箭头连接符 37">
            <a:extLst>
              <a:ext uri="{FF2B5EF4-FFF2-40B4-BE49-F238E27FC236}">
                <a16:creationId xmlns:a16="http://schemas.microsoft.com/office/drawing/2014/main" id="{E36D620A-1DDD-485A-8BBC-6AC544969425}"/>
              </a:ext>
            </a:extLst>
          </p:cNvPr>
          <p:cNvCxnSpPr>
            <a:endCxn id="39" idx="2"/>
          </p:cNvCxnSpPr>
          <p:nvPr/>
        </p:nvCxnSpPr>
        <p:spPr bwMode="auto">
          <a:xfrm flipV="1">
            <a:off x="2188644" y="3931487"/>
            <a:ext cx="2381" cy="14558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9" name="直接箭头连接符 58">
            <a:extLst>
              <a:ext uri="{FF2B5EF4-FFF2-40B4-BE49-F238E27FC236}">
                <a16:creationId xmlns:a16="http://schemas.microsoft.com/office/drawing/2014/main" id="{297F3DE4-0789-4A0B-B667-C261795A0F90}"/>
              </a:ext>
            </a:extLst>
          </p:cNvPr>
          <p:cNvCxnSpPr>
            <a:cxnSpLocks/>
          </p:cNvCxnSpPr>
          <p:nvPr/>
        </p:nvCxnSpPr>
        <p:spPr bwMode="auto">
          <a:xfrm flipV="1">
            <a:off x="1824547" y="4608957"/>
            <a:ext cx="0" cy="16343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7" name="等腰三角形 36">
            <a:extLst>
              <a:ext uri="{FF2B5EF4-FFF2-40B4-BE49-F238E27FC236}">
                <a16:creationId xmlns:a16="http://schemas.microsoft.com/office/drawing/2014/main" id="{01F7CDF5-2F15-4624-8E2B-FD395DA641C9}"/>
              </a:ext>
            </a:extLst>
          </p:cNvPr>
          <p:cNvSpPr/>
          <p:nvPr/>
        </p:nvSpPr>
        <p:spPr>
          <a:xfrm>
            <a:off x="7386214" y="5131698"/>
            <a:ext cx="164564" cy="180289"/>
          </a:xfrm>
          <a:prstGeom prst="triangle">
            <a:avLst/>
          </a:prstGeom>
          <a:solidFill>
            <a:srgbClr val="5B9BD5"/>
          </a:solidFill>
          <a:ln w="12700" cap="flat" cmpd="sng" algn="ctr">
            <a:solidFill>
              <a:srgbClr val="5B9BD5">
                <a:shade val="50000"/>
              </a:srgbClr>
            </a:solidFill>
            <a:prstDash val="solid"/>
            <a:miter lim="800000"/>
          </a:ln>
          <a:effectLst/>
        </p:spPr>
        <p:txBody>
          <a:bodyPr rtlCol="0" anchor="ctr">
            <a:normAutofit fontScale="25000" lnSpcReduction="20000"/>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40" name="等腰三角形 39">
            <a:extLst>
              <a:ext uri="{FF2B5EF4-FFF2-40B4-BE49-F238E27FC236}">
                <a16:creationId xmlns:a16="http://schemas.microsoft.com/office/drawing/2014/main" id="{F00288C4-1189-4008-AC7B-7C9BE43B5838}"/>
              </a:ext>
            </a:extLst>
          </p:cNvPr>
          <p:cNvSpPr/>
          <p:nvPr/>
        </p:nvSpPr>
        <p:spPr>
          <a:xfrm>
            <a:off x="6730540" y="4670379"/>
            <a:ext cx="164564" cy="180289"/>
          </a:xfrm>
          <a:prstGeom prst="triangle">
            <a:avLst/>
          </a:prstGeom>
          <a:solidFill>
            <a:srgbClr val="ED7D31"/>
          </a:solidFill>
          <a:ln w="12700" cap="flat" cmpd="sng" algn="ctr">
            <a:solidFill>
              <a:srgbClr val="5B9BD5">
                <a:shade val="50000"/>
              </a:srgbClr>
            </a:solidFill>
            <a:prstDash val="solid"/>
            <a:miter lim="800000"/>
          </a:ln>
          <a:effectLst/>
        </p:spPr>
        <p:txBody>
          <a:bodyPr rtlCol="0" anchor="ctr">
            <a:normAutofit fontScale="25000" lnSpcReduction="20000"/>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panose="020F0502020204030204"/>
              <a:ea typeface="宋体" panose="02010600030101010101" pitchFamily="2" charset="-122"/>
              <a:cs typeface="+mn-cs"/>
            </a:endParaRPr>
          </a:p>
        </p:txBody>
      </p:sp>
      <p:sp>
        <p:nvSpPr>
          <p:cNvPr id="41" name="等腰三角形 40">
            <a:extLst>
              <a:ext uri="{FF2B5EF4-FFF2-40B4-BE49-F238E27FC236}">
                <a16:creationId xmlns:a16="http://schemas.microsoft.com/office/drawing/2014/main" id="{D6B65BBB-96A6-4987-9909-9FAEECC950B1}"/>
              </a:ext>
            </a:extLst>
          </p:cNvPr>
          <p:cNvSpPr/>
          <p:nvPr/>
        </p:nvSpPr>
        <p:spPr>
          <a:xfrm>
            <a:off x="8316416" y="4077072"/>
            <a:ext cx="164564" cy="180289"/>
          </a:xfrm>
          <a:prstGeom prst="triangle">
            <a:avLst/>
          </a:prstGeom>
          <a:solidFill>
            <a:srgbClr val="ED7D31"/>
          </a:solidFill>
          <a:ln w="12700" cap="flat" cmpd="sng" algn="ctr">
            <a:solidFill>
              <a:srgbClr val="5B9BD5">
                <a:shade val="50000"/>
              </a:srgbClr>
            </a:solidFill>
            <a:prstDash val="solid"/>
            <a:miter lim="800000"/>
          </a:ln>
          <a:effectLst/>
        </p:spPr>
        <p:txBody>
          <a:bodyPr rtlCol="0" anchor="ctr">
            <a:normAutofit fontScale="25000" lnSpcReduction="20000"/>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panose="020F0502020204030204"/>
              <a:ea typeface="宋体" panose="02010600030101010101" pitchFamily="2" charset="-122"/>
              <a:cs typeface="+mn-cs"/>
            </a:endParaRPr>
          </a:p>
        </p:txBody>
      </p:sp>
      <p:sp>
        <p:nvSpPr>
          <p:cNvPr id="42" name="等腰三角形 41">
            <a:extLst>
              <a:ext uri="{FF2B5EF4-FFF2-40B4-BE49-F238E27FC236}">
                <a16:creationId xmlns:a16="http://schemas.microsoft.com/office/drawing/2014/main" id="{727D8EA2-1F57-45E6-9A3F-11577DBE191D}"/>
              </a:ext>
            </a:extLst>
          </p:cNvPr>
          <p:cNvSpPr/>
          <p:nvPr/>
        </p:nvSpPr>
        <p:spPr>
          <a:xfrm>
            <a:off x="8280528" y="5302727"/>
            <a:ext cx="164564" cy="180289"/>
          </a:xfrm>
          <a:prstGeom prst="triangle">
            <a:avLst/>
          </a:prstGeom>
          <a:solidFill>
            <a:srgbClr val="ED7D31"/>
          </a:solidFill>
          <a:ln w="12700" cap="flat" cmpd="sng" algn="ctr">
            <a:solidFill>
              <a:srgbClr val="5B9BD5">
                <a:shade val="50000"/>
              </a:srgbClr>
            </a:solidFill>
            <a:prstDash val="solid"/>
            <a:miter lim="800000"/>
          </a:ln>
          <a:effectLst/>
        </p:spPr>
        <p:txBody>
          <a:bodyPr rtlCol="0" anchor="ctr">
            <a:normAutofit fontScale="25000" lnSpcReduction="20000"/>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panose="020F0502020204030204"/>
              <a:ea typeface="宋体" panose="02010600030101010101" pitchFamily="2" charset="-122"/>
              <a:cs typeface="+mn-cs"/>
            </a:endParaRPr>
          </a:p>
        </p:txBody>
      </p:sp>
      <p:cxnSp>
        <p:nvCxnSpPr>
          <p:cNvPr id="43" name="直接箭头连接符 42">
            <a:extLst>
              <a:ext uri="{FF2B5EF4-FFF2-40B4-BE49-F238E27FC236}">
                <a16:creationId xmlns:a16="http://schemas.microsoft.com/office/drawing/2014/main" id="{B3061BC4-0A66-4507-B384-067736FE87C0}"/>
              </a:ext>
            </a:extLst>
          </p:cNvPr>
          <p:cNvCxnSpPr>
            <a:cxnSpLocks/>
          </p:cNvCxnSpPr>
          <p:nvPr/>
        </p:nvCxnSpPr>
        <p:spPr bwMode="auto">
          <a:xfrm flipH="1" flipV="1">
            <a:off x="6935762" y="4850668"/>
            <a:ext cx="408662" cy="30113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5" name="直接箭头连接符 44">
            <a:extLst>
              <a:ext uri="{FF2B5EF4-FFF2-40B4-BE49-F238E27FC236}">
                <a16:creationId xmlns:a16="http://schemas.microsoft.com/office/drawing/2014/main" id="{F43950A6-C7A3-4D84-AABD-C998FD523C8E}"/>
              </a:ext>
            </a:extLst>
          </p:cNvPr>
          <p:cNvCxnSpPr>
            <a:cxnSpLocks/>
          </p:cNvCxnSpPr>
          <p:nvPr/>
        </p:nvCxnSpPr>
        <p:spPr bwMode="auto">
          <a:xfrm flipV="1">
            <a:off x="7560448" y="4329369"/>
            <a:ext cx="710912" cy="8224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6" name="直接箭头连接符 45">
            <a:extLst>
              <a:ext uri="{FF2B5EF4-FFF2-40B4-BE49-F238E27FC236}">
                <a16:creationId xmlns:a16="http://schemas.microsoft.com/office/drawing/2014/main" id="{D86232F6-327E-4706-83A7-3E5231E17E69}"/>
              </a:ext>
            </a:extLst>
          </p:cNvPr>
          <p:cNvCxnSpPr>
            <a:cxnSpLocks/>
          </p:cNvCxnSpPr>
          <p:nvPr/>
        </p:nvCxnSpPr>
        <p:spPr bwMode="auto">
          <a:xfrm>
            <a:off x="7633226" y="5221842"/>
            <a:ext cx="554808" cy="16571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7" name="文本框 46">
            <a:extLst>
              <a:ext uri="{FF2B5EF4-FFF2-40B4-BE49-F238E27FC236}">
                <a16:creationId xmlns:a16="http://schemas.microsoft.com/office/drawing/2014/main" id="{832FA604-61B6-4A0B-B9D4-E40384DA66AF}"/>
              </a:ext>
            </a:extLst>
          </p:cNvPr>
          <p:cNvSpPr txBox="1"/>
          <p:nvPr/>
        </p:nvSpPr>
        <p:spPr>
          <a:xfrm flipH="1">
            <a:off x="7195322" y="5368673"/>
            <a:ext cx="710912" cy="338554"/>
          </a:xfrm>
          <a:prstGeom prst="rect">
            <a:avLst/>
          </a:prstGeom>
          <a:noFill/>
        </p:spPr>
        <p:txBody>
          <a:bodyPr wrap="square" rtlCol="0">
            <a:spAutoFit/>
          </a:bodyPr>
          <a:lstStyle/>
          <a:p>
            <a:r>
              <a:rPr lang="en-US" altLang="zh-CN" sz="1600" dirty="0">
                <a:solidFill>
                  <a:schemeClr val="tx1"/>
                </a:solidFill>
              </a:rPr>
              <a:t>AP1</a:t>
            </a:r>
            <a:endParaRPr lang="zh-CN" altLang="en-US" sz="1600" dirty="0">
              <a:solidFill>
                <a:schemeClr val="tx1"/>
              </a:solidFill>
            </a:endParaRPr>
          </a:p>
        </p:txBody>
      </p:sp>
      <p:sp>
        <p:nvSpPr>
          <p:cNvPr id="50" name="文本框 49">
            <a:extLst>
              <a:ext uri="{FF2B5EF4-FFF2-40B4-BE49-F238E27FC236}">
                <a16:creationId xmlns:a16="http://schemas.microsoft.com/office/drawing/2014/main" id="{97C688B2-2C76-47EA-98EB-61BBDDA88B6A}"/>
              </a:ext>
            </a:extLst>
          </p:cNvPr>
          <p:cNvSpPr txBox="1"/>
          <p:nvPr/>
        </p:nvSpPr>
        <p:spPr>
          <a:xfrm flipH="1">
            <a:off x="6156176" y="4266354"/>
            <a:ext cx="1397179" cy="338554"/>
          </a:xfrm>
          <a:prstGeom prst="rect">
            <a:avLst/>
          </a:prstGeom>
          <a:noFill/>
        </p:spPr>
        <p:txBody>
          <a:bodyPr wrap="square" rtlCol="0">
            <a:spAutoFit/>
          </a:bodyPr>
          <a:lstStyle/>
          <a:p>
            <a:r>
              <a:rPr lang="en-US" altLang="zh-CN" sz="1600" dirty="0">
                <a:solidFill>
                  <a:schemeClr val="tx1"/>
                </a:solidFill>
              </a:rPr>
              <a:t>Candidate APs</a:t>
            </a:r>
            <a:endParaRPr lang="zh-CN" altLang="en-US" sz="1600" dirty="0">
              <a:solidFill>
                <a:schemeClr val="tx1"/>
              </a:solidFill>
            </a:endParaRPr>
          </a:p>
        </p:txBody>
      </p:sp>
      <p:sp>
        <p:nvSpPr>
          <p:cNvPr id="53" name="文本框 52">
            <a:extLst>
              <a:ext uri="{FF2B5EF4-FFF2-40B4-BE49-F238E27FC236}">
                <a16:creationId xmlns:a16="http://schemas.microsoft.com/office/drawing/2014/main" id="{0BEE2A1A-0830-422F-B7D1-E97E27FEA071}"/>
              </a:ext>
            </a:extLst>
          </p:cNvPr>
          <p:cNvSpPr txBox="1"/>
          <p:nvPr/>
        </p:nvSpPr>
        <p:spPr>
          <a:xfrm>
            <a:off x="755432" y="5765053"/>
            <a:ext cx="446998" cy="254688"/>
          </a:xfrm>
          <a:prstGeom prst="rect">
            <a:avLst/>
          </a:prstGeom>
          <a:noFill/>
        </p:spPr>
        <p:txBody>
          <a:bodyPr wrap="none" rtlCol="0">
            <a:normAutofit fontScale="700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Calibri" panose="020F0502020204030204"/>
              </a:rPr>
              <a:t>-30m</a:t>
            </a:r>
            <a:endParaRPr kumimoji="0" lang="zh-CN" altLang="en-US" sz="1800" b="0" i="0" u="none" strike="noStrike" kern="0" cap="none" spc="0" normalizeH="0" baseline="0" noProof="0" dirty="0">
              <a:ln>
                <a:noFill/>
              </a:ln>
              <a:solidFill>
                <a:prstClr val="black"/>
              </a:solidFill>
              <a:effectLst/>
              <a:uLnTx/>
              <a:uFillTx/>
              <a:latin typeface="Calibri" panose="020F0502020204030204"/>
            </a:endParaRPr>
          </a:p>
        </p:txBody>
      </p:sp>
      <p:sp>
        <p:nvSpPr>
          <p:cNvPr id="56" name="文本框 55">
            <a:extLst>
              <a:ext uri="{FF2B5EF4-FFF2-40B4-BE49-F238E27FC236}">
                <a16:creationId xmlns:a16="http://schemas.microsoft.com/office/drawing/2014/main" id="{B460C847-92A2-49E3-A7B7-B1A00DD30A28}"/>
              </a:ext>
            </a:extLst>
          </p:cNvPr>
          <p:cNvSpPr txBox="1"/>
          <p:nvPr/>
        </p:nvSpPr>
        <p:spPr>
          <a:xfrm>
            <a:off x="4946604" y="5785627"/>
            <a:ext cx="446998" cy="254688"/>
          </a:xfrm>
          <a:prstGeom prst="rect">
            <a:avLst/>
          </a:prstGeom>
          <a:noFill/>
        </p:spPr>
        <p:txBody>
          <a:bodyPr wrap="none" rtlCol="0">
            <a:normAutofit fontScale="700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Calibri" panose="020F0502020204030204"/>
              </a:rPr>
              <a:t>0m</a:t>
            </a:r>
            <a:endParaRPr kumimoji="0" lang="zh-CN" altLang="en-US" sz="1800" b="0" i="0" u="none" strike="noStrike" kern="0" cap="none" spc="0" normalizeH="0" baseline="0" noProof="0" dirty="0">
              <a:ln>
                <a:noFill/>
              </a:ln>
              <a:solidFill>
                <a:prstClr val="black"/>
              </a:solidFill>
              <a:effectLst/>
              <a:uLnTx/>
              <a:uFillTx/>
              <a:latin typeface="Calibri" panose="020F0502020204030204"/>
            </a:endParaRPr>
          </a:p>
        </p:txBody>
      </p:sp>
    </p:spTree>
    <p:extLst>
      <p:ext uri="{BB962C8B-B14F-4D97-AF65-F5344CB8AC3E}">
        <p14:creationId xmlns:p14="http://schemas.microsoft.com/office/powerpoint/2010/main" val="32161267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altLang="zh-CN"/>
              <a:t>Jan 2025</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a:t>Peng Liu (Huawei)</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5</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Preliminary</a:t>
            </a:r>
          </a:p>
        </p:txBody>
      </p:sp>
      <mc:AlternateContent xmlns:mc="http://schemas.openxmlformats.org/markup-compatibility/2006" xmlns:a14="http://schemas.microsoft.com/office/drawing/2010/main">
        <mc:Choice Requires="a14">
          <p:sp>
            <p:nvSpPr>
              <p:cNvPr id="4098" name="Rectangle 2"/>
              <p:cNvSpPr>
                <a:spLocks noGrp="1" noChangeArrowheads="1"/>
              </p:cNvSpPr>
              <p:nvPr>
                <p:ph type="body" idx="1"/>
              </p:nvPr>
            </p:nvSpPr>
            <p:spPr>
              <a:xfrm>
                <a:off x="899592" y="1844824"/>
                <a:ext cx="7848872" cy="4494213"/>
              </a:xfrm>
              <a:ln/>
            </p:spPr>
            <p:txBody>
              <a:bodyPr/>
              <a:lstStyle/>
              <a:p>
                <a:pPr marL="0" indent="-285750">
                  <a:spcBef>
                    <a:spcPts val="0"/>
                  </a:spcBef>
                  <a:buFont typeface="Wingdings" panose="05000000000000000000" pitchFamily="2" charset="2"/>
                  <a:buChar char="Ø"/>
                </a:pPr>
                <a:r>
                  <a:rPr lang="en-US" altLang="zh-CN" sz="1600" kern="1200" dirty="0">
                    <a:ea typeface="宋体" panose="02010600030101010101" pitchFamily="2" charset="-122"/>
                  </a:rPr>
                  <a:t>Reinforcement Learning: </a:t>
                </a:r>
                <a:r>
                  <a:rPr lang="en-US" altLang="zh-CN" sz="1600" b="0" kern="1200" dirty="0">
                    <a:solidFill>
                      <a:schemeClr val="tx1"/>
                    </a:solidFill>
                    <a:ea typeface="宋体" panose="02010600030101010101" pitchFamily="2" charset="-122"/>
                  </a:rPr>
                  <a:t>learn the policy that maximizes a long-term </a:t>
                </a:r>
                <a:r>
                  <a:rPr lang="en-US" altLang="zh-CN" sz="1600" b="0" dirty="0">
                    <a:solidFill>
                      <a:schemeClr val="tx1"/>
                    </a:solidFill>
                  </a:rPr>
                  <a:t>reward via interaction with the environment </a:t>
                </a:r>
                <a:endParaRPr lang="en-US" altLang="zh-CN" sz="1600" b="0" kern="1200" dirty="0">
                  <a:solidFill>
                    <a:schemeClr val="tx1"/>
                  </a:solidFill>
                  <a:ea typeface="宋体" panose="02010600030101010101" pitchFamily="2" charset="-122"/>
                </a:endParaRPr>
              </a:p>
              <a:p>
                <a:pPr marL="0" indent="-285750">
                  <a:spcBef>
                    <a:spcPts val="0"/>
                  </a:spcBef>
                  <a:buFont typeface="Wingdings" panose="05000000000000000000" pitchFamily="2" charset="2"/>
                  <a:buChar char="Ø"/>
                </a:pPr>
                <a:endParaRPr lang="en-US" altLang="zh-CN" sz="1600" kern="1200" dirty="0">
                  <a:ea typeface="宋体" panose="02010600030101010101" pitchFamily="2" charset="-122"/>
                </a:endParaRPr>
              </a:p>
              <a:p>
                <a:pPr marL="0" indent="-285750">
                  <a:spcBef>
                    <a:spcPts val="0"/>
                  </a:spcBef>
                  <a:buFont typeface="Wingdings" panose="05000000000000000000" pitchFamily="2" charset="2"/>
                  <a:buChar char="Ø"/>
                </a:pPr>
                <a:endParaRPr lang="en-US" altLang="zh-CN" sz="1600" kern="1200" dirty="0">
                  <a:ea typeface="宋体" panose="02010600030101010101" pitchFamily="2" charset="-122"/>
                </a:endParaRPr>
              </a:p>
              <a:p>
                <a:pPr marL="0" indent="-285750">
                  <a:spcBef>
                    <a:spcPts val="0"/>
                  </a:spcBef>
                  <a:buFont typeface="Wingdings" panose="05000000000000000000" pitchFamily="2" charset="2"/>
                  <a:buChar char="Ø"/>
                </a:pPr>
                <a:endParaRPr lang="en-US" altLang="zh-CN" sz="1600" kern="1200" dirty="0">
                  <a:ea typeface="宋体" panose="02010600030101010101" pitchFamily="2" charset="-122"/>
                </a:endParaRPr>
              </a:p>
              <a:p>
                <a:pPr marL="0" indent="-285750">
                  <a:spcBef>
                    <a:spcPts val="0"/>
                  </a:spcBef>
                  <a:buFont typeface="Wingdings" panose="05000000000000000000" pitchFamily="2" charset="2"/>
                  <a:buChar char="Ø"/>
                </a:pPr>
                <a:endParaRPr lang="en-US" altLang="zh-CN" sz="1600" kern="1200" dirty="0">
                  <a:ea typeface="宋体" panose="02010600030101010101" pitchFamily="2" charset="-122"/>
                </a:endParaRPr>
              </a:p>
              <a:p>
                <a:pPr marL="0" indent="-285750">
                  <a:spcBef>
                    <a:spcPts val="0"/>
                  </a:spcBef>
                  <a:buFont typeface="Wingdings" panose="05000000000000000000" pitchFamily="2" charset="2"/>
                  <a:buChar char="Ø"/>
                </a:pPr>
                <a:endParaRPr lang="en-US" altLang="zh-CN" sz="1600" kern="1200" dirty="0">
                  <a:ea typeface="宋体" panose="02010600030101010101" pitchFamily="2" charset="-122"/>
                </a:endParaRPr>
              </a:p>
              <a:p>
                <a:pPr marL="0" indent="-285750">
                  <a:spcBef>
                    <a:spcPts val="0"/>
                  </a:spcBef>
                  <a:buFont typeface="Wingdings" panose="05000000000000000000" pitchFamily="2" charset="2"/>
                  <a:buChar char="Ø"/>
                </a:pPr>
                <a:endParaRPr lang="en-US" altLang="zh-CN" sz="1600" kern="1200" dirty="0">
                  <a:ea typeface="宋体" panose="02010600030101010101" pitchFamily="2" charset="-122"/>
                </a:endParaRPr>
              </a:p>
              <a:p>
                <a:pPr marL="0" indent="-285750">
                  <a:spcBef>
                    <a:spcPts val="0"/>
                  </a:spcBef>
                  <a:buFont typeface="Wingdings" panose="05000000000000000000" pitchFamily="2" charset="2"/>
                  <a:buChar char="Ø"/>
                </a:pPr>
                <a:endParaRPr lang="en-US" altLang="zh-CN" sz="1600" kern="1200" dirty="0">
                  <a:ea typeface="宋体" panose="02010600030101010101" pitchFamily="2" charset="-122"/>
                </a:endParaRPr>
              </a:p>
              <a:p>
                <a:pPr marL="0" indent="-285750">
                  <a:spcBef>
                    <a:spcPts val="0"/>
                  </a:spcBef>
                  <a:buFont typeface="Wingdings" panose="05000000000000000000" pitchFamily="2" charset="2"/>
                  <a:buChar char="Ø"/>
                </a:pPr>
                <a:endParaRPr lang="en-US" altLang="zh-CN" sz="1600" kern="1200" dirty="0">
                  <a:ea typeface="宋体" panose="02010600030101010101" pitchFamily="2" charset="-122"/>
                </a:endParaRPr>
              </a:p>
              <a:p>
                <a:pPr marL="0" indent="-285750">
                  <a:spcBef>
                    <a:spcPts val="0"/>
                  </a:spcBef>
                  <a:buFont typeface="Wingdings" panose="05000000000000000000" pitchFamily="2" charset="2"/>
                  <a:buChar char="Ø"/>
                </a:pPr>
                <a:endParaRPr lang="en-US" altLang="zh-CN" sz="1600" kern="1200" dirty="0">
                  <a:ea typeface="宋体" panose="02010600030101010101" pitchFamily="2" charset="-122"/>
                </a:endParaRPr>
              </a:p>
              <a:p>
                <a:pPr marL="0" indent="-285750">
                  <a:spcBef>
                    <a:spcPts val="0"/>
                  </a:spcBef>
                  <a:buFont typeface="Wingdings" panose="05000000000000000000" pitchFamily="2" charset="2"/>
                  <a:buChar char="Ø"/>
                </a:pPr>
                <a:endParaRPr lang="en-US" altLang="zh-CN" sz="1600" kern="1200" dirty="0">
                  <a:ea typeface="宋体" panose="02010600030101010101" pitchFamily="2" charset="-122"/>
                </a:endParaRPr>
              </a:p>
              <a:p>
                <a:pPr marL="0" indent="-285750">
                  <a:spcBef>
                    <a:spcPts val="0"/>
                  </a:spcBef>
                  <a:buFont typeface="Wingdings" panose="05000000000000000000" pitchFamily="2" charset="2"/>
                  <a:buChar char="Ø"/>
                </a:pPr>
                <a:endParaRPr lang="en-US" altLang="zh-CN" sz="1600" kern="1200" dirty="0">
                  <a:ea typeface="宋体" panose="02010600030101010101" pitchFamily="2" charset="-122"/>
                </a:endParaRPr>
              </a:p>
              <a:p>
                <a:pPr marL="0" indent="-285750">
                  <a:spcBef>
                    <a:spcPts val="0"/>
                  </a:spcBef>
                  <a:buFont typeface="Wingdings" panose="05000000000000000000" pitchFamily="2" charset="2"/>
                  <a:buChar char="Ø"/>
                </a:pPr>
                <a:r>
                  <a:rPr lang="en-US" altLang="zh-CN" sz="1600" kern="1200" dirty="0">
                    <a:ea typeface="宋体" panose="02010600030101010101" pitchFamily="2" charset="-122"/>
                  </a:rPr>
                  <a:t>RL is an efficient AI tool for solving decision-making problems such as channel access, power control, etc. </a:t>
                </a:r>
              </a:p>
              <a:p>
                <a:pPr marL="0" indent="-285750">
                  <a:spcBef>
                    <a:spcPts val="0"/>
                  </a:spcBef>
                  <a:buFont typeface="Wingdings" panose="05000000000000000000" pitchFamily="2" charset="2"/>
                  <a:buChar char="Ø"/>
                </a:pPr>
                <a:r>
                  <a:rPr lang="en-US" altLang="zh-CN" sz="1600" kern="1200" dirty="0">
                    <a:ea typeface="宋体" panose="02010600030101010101" pitchFamily="2" charset="-122"/>
                  </a:rPr>
                  <a:t>Training data for RL:  </a:t>
                </a:r>
                <a14:m>
                  <m:oMath xmlns:m="http://schemas.openxmlformats.org/officeDocument/2006/math">
                    <m:sSub>
                      <m:sSubPr>
                        <m:ctrlPr>
                          <a:rPr lang="en-US" altLang="zh-CN" sz="1600" i="1" dirty="0">
                            <a:latin typeface="Cambria Math" panose="02040503050406030204" pitchFamily="18" charset="0"/>
                          </a:rPr>
                        </m:ctrlPr>
                      </m:sSubPr>
                      <m:e>
                        <m:r>
                          <m:rPr>
                            <m:sty m:val="p"/>
                          </m:rPr>
                          <a:rPr lang="en-US" altLang="zh-CN" sz="1600" i="1" dirty="0">
                            <a:latin typeface="Cambria Math" panose="02040503050406030204" pitchFamily="18" charset="0"/>
                          </a:rPr>
                          <m:t>S</m:t>
                        </m:r>
                      </m:e>
                      <m:sub>
                        <m:r>
                          <a:rPr lang="en-US" altLang="zh-CN" sz="1600" b="0" i="1" dirty="0">
                            <a:latin typeface="Cambria Math" panose="02040503050406030204" pitchFamily="18" charset="0"/>
                          </a:rPr>
                          <m:t>𝑡</m:t>
                        </m:r>
                      </m:sub>
                    </m:sSub>
                    <m:r>
                      <a:rPr lang="en-US" altLang="zh-CN" sz="1600" b="0" i="1" dirty="0">
                        <a:latin typeface="Cambria Math" panose="02040503050406030204" pitchFamily="18" charset="0"/>
                      </a:rPr>
                      <m:t>,</m:t>
                    </m:r>
                    <m:sSub>
                      <m:sSubPr>
                        <m:ctrlPr>
                          <a:rPr lang="en-US" altLang="zh-CN" sz="1600" b="0" i="1" dirty="0">
                            <a:latin typeface="Cambria Math" panose="02040503050406030204" pitchFamily="18" charset="0"/>
                          </a:rPr>
                        </m:ctrlPr>
                      </m:sSubPr>
                      <m:e>
                        <m:r>
                          <a:rPr lang="en-US" altLang="zh-CN" sz="1600" b="0" i="1" dirty="0" smtClean="0">
                            <a:latin typeface="Cambria Math" panose="02040503050406030204" pitchFamily="18" charset="0"/>
                          </a:rPr>
                          <m:t>𝐴</m:t>
                        </m:r>
                      </m:e>
                      <m:sub>
                        <m:r>
                          <a:rPr lang="en-US" altLang="zh-CN" sz="1600" b="0" i="1" dirty="0">
                            <a:latin typeface="Cambria Math" panose="02040503050406030204" pitchFamily="18" charset="0"/>
                          </a:rPr>
                          <m:t>𝑡</m:t>
                        </m:r>
                      </m:sub>
                    </m:sSub>
                    <m:r>
                      <a:rPr lang="en-US" altLang="zh-CN" sz="1600" b="0" i="1" dirty="0">
                        <a:latin typeface="Cambria Math" panose="02040503050406030204" pitchFamily="18" charset="0"/>
                      </a:rPr>
                      <m:t>,</m:t>
                    </m:r>
                    <m:sSub>
                      <m:sSubPr>
                        <m:ctrlPr>
                          <a:rPr lang="en-US" altLang="zh-CN" sz="1600" b="0" i="1" dirty="0">
                            <a:latin typeface="Cambria Math" panose="02040503050406030204" pitchFamily="18" charset="0"/>
                          </a:rPr>
                        </m:ctrlPr>
                      </m:sSubPr>
                      <m:e>
                        <m:r>
                          <a:rPr lang="en-US" altLang="zh-CN" sz="1600" b="0" i="1" dirty="0">
                            <a:latin typeface="Cambria Math" panose="02040503050406030204" pitchFamily="18" charset="0"/>
                          </a:rPr>
                          <m:t>𝑅</m:t>
                        </m:r>
                      </m:e>
                      <m:sub>
                        <m:r>
                          <a:rPr lang="en-US" altLang="zh-CN" sz="1600" b="0" i="1" dirty="0">
                            <a:latin typeface="Cambria Math" panose="02040503050406030204" pitchFamily="18" charset="0"/>
                          </a:rPr>
                          <m:t>𝑡</m:t>
                        </m:r>
                        <m:r>
                          <a:rPr lang="en-US" altLang="zh-CN" sz="1600" b="0" i="1" dirty="0">
                            <a:latin typeface="Cambria Math" panose="02040503050406030204" pitchFamily="18" charset="0"/>
                          </a:rPr>
                          <m:t>+1</m:t>
                        </m:r>
                      </m:sub>
                    </m:sSub>
                    <m:r>
                      <a:rPr lang="en-US" altLang="zh-CN" sz="1600" b="0" i="1" dirty="0">
                        <a:latin typeface="Cambria Math" panose="02040503050406030204" pitchFamily="18" charset="0"/>
                      </a:rPr>
                      <m:t>,</m:t>
                    </m:r>
                    <m:sSub>
                      <m:sSubPr>
                        <m:ctrlPr>
                          <a:rPr lang="en-US" altLang="zh-CN" sz="1600" b="0" i="1" dirty="0" smtClean="0">
                            <a:latin typeface="Cambria Math" panose="02040503050406030204" pitchFamily="18" charset="0"/>
                          </a:rPr>
                        </m:ctrlPr>
                      </m:sSubPr>
                      <m:e>
                        <m:r>
                          <a:rPr lang="en-US" altLang="zh-CN" sz="1600" b="0" i="1" dirty="0">
                            <a:latin typeface="Cambria Math" panose="02040503050406030204" pitchFamily="18" charset="0"/>
                          </a:rPr>
                          <m:t>𝑆</m:t>
                        </m:r>
                      </m:e>
                      <m:sub>
                        <m:r>
                          <a:rPr lang="en-US" altLang="zh-CN" sz="1600" b="0" i="1" dirty="0">
                            <a:latin typeface="Cambria Math" panose="02040503050406030204" pitchFamily="18" charset="0"/>
                          </a:rPr>
                          <m:t>𝑡</m:t>
                        </m:r>
                        <m:r>
                          <a:rPr lang="en-US" altLang="zh-CN" sz="1600" b="0" i="1" dirty="0">
                            <a:latin typeface="Cambria Math" panose="02040503050406030204" pitchFamily="18" charset="0"/>
                          </a:rPr>
                          <m:t>+1</m:t>
                        </m:r>
                      </m:sub>
                    </m:sSub>
                    <m:r>
                      <a:rPr lang="en-US" altLang="zh-CN" sz="1600" b="0" i="1" dirty="0">
                        <a:latin typeface="Cambria Math" panose="02040503050406030204" pitchFamily="18" charset="0"/>
                      </a:rPr>
                      <m:t>,</m:t>
                    </m:r>
                    <m:sSub>
                      <m:sSubPr>
                        <m:ctrlPr>
                          <a:rPr lang="en-US" altLang="zh-CN" sz="1600" b="0" i="1" dirty="0">
                            <a:latin typeface="Cambria Math" panose="02040503050406030204" pitchFamily="18" charset="0"/>
                          </a:rPr>
                        </m:ctrlPr>
                      </m:sSubPr>
                      <m:e>
                        <m:r>
                          <a:rPr lang="en-US" altLang="zh-CN" sz="1600" b="0" i="1" dirty="0" smtClean="0">
                            <a:latin typeface="Cambria Math" panose="02040503050406030204" pitchFamily="18" charset="0"/>
                          </a:rPr>
                          <m:t>𝐴</m:t>
                        </m:r>
                      </m:e>
                      <m:sub>
                        <m:r>
                          <a:rPr lang="en-US" altLang="zh-CN" sz="1600" b="0" i="1" dirty="0">
                            <a:latin typeface="Cambria Math" panose="02040503050406030204" pitchFamily="18" charset="0"/>
                          </a:rPr>
                          <m:t>𝑡</m:t>
                        </m:r>
                        <m:r>
                          <a:rPr lang="en-US" altLang="zh-CN" sz="1600" b="0" i="1" dirty="0">
                            <a:latin typeface="Cambria Math" panose="02040503050406030204" pitchFamily="18" charset="0"/>
                          </a:rPr>
                          <m:t>+1</m:t>
                        </m:r>
                      </m:sub>
                    </m:sSub>
                    <m:r>
                      <a:rPr lang="en-US" altLang="zh-CN" sz="1600" b="0" i="1" dirty="0">
                        <a:latin typeface="Cambria Math" panose="02040503050406030204" pitchFamily="18" charset="0"/>
                      </a:rPr>
                      <m:t>,</m:t>
                    </m:r>
                    <m:sSub>
                      <m:sSubPr>
                        <m:ctrlPr>
                          <a:rPr lang="en-US" altLang="zh-CN" sz="1600" b="0" i="1" dirty="0">
                            <a:latin typeface="Cambria Math" panose="02040503050406030204" pitchFamily="18" charset="0"/>
                          </a:rPr>
                        </m:ctrlPr>
                      </m:sSubPr>
                      <m:e>
                        <m:r>
                          <a:rPr lang="en-US" altLang="zh-CN" sz="1600" b="0" i="1" dirty="0">
                            <a:latin typeface="Cambria Math" panose="02040503050406030204" pitchFamily="18" charset="0"/>
                          </a:rPr>
                          <m:t>𝑅</m:t>
                        </m:r>
                      </m:e>
                      <m:sub>
                        <m:r>
                          <a:rPr lang="en-US" altLang="zh-CN" sz="1600" b="0" i="1" dirty="0">
                            <a:latin typeface="Cambria Math" panose="02040503050406030204" pitchFamily="18" charset="0"/>
                          </a:rPr>
                          <m:t>𝑡</m:t>
                        </m:r>
                        <m:r>
                          <a:rPr lang="en-US" altLang="zh-CN" sz="1600" b="0" i="1" dirty="0">
                            <a:latin typeface="Cambria Math" panose="02040503050406030204" pitchFamily="18" charset="0"/>
                          </a:rPr>
                          <m:t>+2</m:t>
                        </m:r>
                      </m:sub>
                    </m:sSub>
                    <m:r>
                      <a:rPr lang="en-US" altLang="zh-CN" sz="1600" b="0" i="1" dirty="0">
                        <a:latin typeface="Cambria Math" panose="02040503050406030204" pitchFamily="18" charset="0"/>
                      </a:rPr>
                      <m:t>… </m:t>
                    </m:r>
                  </m:oMath>
                </a14:m>
                <a:endParaRPr lang="en-US" altLang="zh-CN" sz="1600" kern="1200" dirty="0">
                  <a:ea typeface="宋体" panose="02010600030101010101" pitchFamily="2" charset="-122"/>
                </a:endParaRPr>
              </a:p>
              <a:p>
                <a:pPr marL="0" indent="-285750">
                  <a:spcBef>
                    <a:spcPts val="0"/>
                  </a:spcBef>
                  <a:buFont typeface="Wingdings" panose="05000000000000000000" pitchFamily="2" charset="2"/>
                  <a:buChar char="Ø"/>
                </a:pPr>
                <a:endParaRPr lang="en-US" altLang="zh-CN" sz="1600" kern="1200" dirty="0">
                  <a:ea typeface="宋体" panose="02010600030101010101" pitchFamily="2" charset="-122"/>
                </a:endParaRPr>
              </a:p>
              <a:p>
                <a:pPr marL="0" indent="-285750">
                  <a:spcBef>
                    <a:spcPts val="0"/>
                  </a:spcBef>
                  <a:buFont typeface="Arial" panose="020B0604020202020204" pitchFamily="34" charset="0"/>
                  <a:buChar char="•"/>
                </a:pPr>
                <a:endParaRPr lang="en-US" altLang="zh-CN" sz="1600" kern="1200" dirty="0">
                  <a:ea typeface="宋体" panose="02010600030101010101" pitchFamily="2" charset="-122"/>
                </a:endParaRPr>
              </a:p>
              <a:p>
                <a:pPr marL="0" indent="-285750">
                  <a:spcBef>
                    <a:spcPts val="0"/>
                  </a:spcBef>
                  <a:buFont typeface="Arial" panose="020B0604020202020204" pitchFamily="34" charset="0"/>
                  <a:buChar char="•"/>
                </a:pPr>
                <a:endParaRPr lang="en-US" altLang="zh-CN" sz="1600" kern="1200" dirty="0">
                  <a:ea typeface="宋体" panose="02010600030101010101" pitchFamily="2" charset="-122"/>
                </a:endParaRPr>
              </a:p>
              <a:p>
                <a:pPr marL="0" indent="0">
                  <a:spcBef>
                    <a:spcPts val="0"/>
                  </a:spcBef>
                </a:pPr>
                <a:endParaRPr lang="en-US" altLang="zh-CN" sz="1600" kern="1200" dirty="0">
                  <a:ea typeface="宋体" panose="02010600030101010101" pitchFamily="2" charset="-122"/>
                </a:endParaRPr>
              </a:p>
              <a:p>
                <a:pPr marL="0" indent="0">
                  <a:spcBef>
                    <a:spcPts val="0"/>
                  </a:spcBef>
                </a:pPr>
                <a:endParaRPr lang="en-US" altLang="zh-CN" sz="1600" kern="1200" dirty="0">
                  <a:ea typeface="宋体" panose="02010600030101010101" pitchFamily="2" charset="-122"/>
                </a:endParaRPr>
              </a:p>
              <a:p>
                <a:pPr marL="0" indent="0">
                  <a:spcAft>
                    <a:spcPts val="0"/>
                  </a:spcAft>
                  <a:buSzPts val="140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a:ea typeface="Times New Roman"/>
                  <a:cs typeface="Times New Roman"/>
                  <a:sym typeface="Times New Roman"/>
                </a:endParaRPr>
              </a:p>
            </p:txBody>
          </p:sp>
        </mc:Choice>
        <mc:Fallback xmlns="">
          <p:sp>
            <p:nvSpPr>
              <p:cNvPr id="4098" name="Rectangle 2"/>
              <p:cNvSpPr>
                <a:spLocks noGrp="1" noRot="1" noChangeAspect="1" noMove="1" noResize="1" noEditPoints="1" noAdjustHandles="1" noChangeArrowheads="1" noChangeShapeType="1" noTextEdit="1"/>
              </p:cNvSpPr>
              <p:nvPr>
                <p:ph type="body" idx="1"/>
              </p:nvPr>
            </p:nvSpPr>
            <p:spPr>
              <a:xfrm>
                <a:off x="899592" y="1844824"/>
                <a:ext cx="7848872" cy="4494213"/>
              </a:xfrm>
              <a:blipFill>
                <a:blip r:embed="rId3"/>
                <a:stretch>
                  <a:fillRect l="-466" t="-407"/>
                </a:stretch>
              </a:blipFill>
              <a:ln/>
            </p:spPr>
            <p:txBody>
              <a:bodyPr/>
              <a:lstStyle/>
              <a:p>
                <a:r>
                  <a:rPr lang="zh-CN" altLang="en-US">
                    <a:noFill/>
                  </a:rPr>
                  <a:t> </a:t>
                </a:r>
              </a:p>
            </p:txBody>
          </p:sp>
        </mc:Fallback>
      </mc:AlternateContent>
      <p:pic>
        <p:nvPicPr>
          <p:cNvPr id="33" name="图片 32"/>
          <p:cNvPicPr>
            <a:picLocks noChangeAspect="1"/>
          </p:cNvPicPr>
          <p:nvPr/>
        </p:nvPicPr>
        <p:blipFill>
          <a:blip r:embed="rId4"/>
          <a:stretch>
            <a:fillRect/>
          </a:stretch>
        </p:blipFill>
        <p:spPr>
          <a:xfrm>
            <a:off x="546193" y="2693690"/>
            <a:ext cx="3341677" cy="1815430"/>
          </a:xfrm>
          <a:prstGeom prst="rect">
            <a:avLst/>
          </a:prstGeom>
        </p:spPr>
      </p:pic>
      <mc:AlternateContent xmlns:mc="http://schemas.openxmlformats.org/markup-compatibility/2006" xmlns:a14="http://schemas.microsoft.com/office/drawing/2010/main">
        <mc:Choice Requires="a14">
          <p:sp>
            <p:nvSpPr>
              <p:cNvPr id="34" name="Rectangle 2"/>
              <p:cNvSpPr txBox="1">
                <a:spLocks noChangeArrowheads="1"/>
              </p:cNvSpPr>
              <p:nvPr/>
            </p:nvSpPr>
            <p:spPr bwMode="auto">
              <a:xfrm>
                <a:off x="4028718" y="2564904"/>
                <a:ext cx="4719745" cy="224747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28650" indent="-285750">
                  <a:spcBef>
                    <a:spcPts val="0"/>
                  </a:spcBef>
                  <a:buFont typeface="Arial" panose="020B0604020202020204" pitchFamily="34" charset="0"/>
                  <a:buChar char="•"/>
                </a:pPr>
                <a:r>
                  <a:rPr lang="en-US" altLang="zh-CN" sz="1400" dirty="0">
                    <a:ea typeface="宋体" panose="02010600030101010101" pitchFamily="2" charset="-122"/>
                  </a:rPr>
                  <a:t>State: </a:t>
                </a:r>
                <a14:m>
                  <m:oMath xmlns:m="http://schemas.openxmlformats.org/officeDocument/2006/math">
                    <m:sSub>
                      <m:sSubPr>
                        <m:ctrlPr>
                          <a:rPr lang="en-US" altLang="zh-CN" sz="1400" b="0" i="1" kern="1200" smtClean="0">
                            <a:latin typeface="Cambria Math" panose="02040503050406030204" pitchFamily="18" charset="0"/>
                            <a:ea typeface="宋体" panose="02010600030101010101" pitchFamily="2" charset="-122"/>
                          </a:rPr>
                        </m:ctrlPr>
                      </m:sSubPr>
                      <m:e>
                        <m:r>
                          <a:rPr lang="en-US" altLang="zh-CN" sz="1400" b="0" i="1" kern="1200" smtClean="0">
                            <a:latin typeface="Cambria Math" panose="02040503050406030204" pitchFamily="18" charset="0"/>
                            <a:ea typeface="宋体" panose="02010600030101010101" pitchFamily="2" charset="-122"/>
                          </a:rPr>
                          <m:t>𝑆</m:t>
                        </m:r>
                      </m:e>
                      <m:sub>
                        <m:r>
                          <a:rPr lang="en-US" altLang="zh-CN" sz="1400" b="0" i="1" kern="1200" smtClean="0">
                            <a:latin typeface="Cambria Math" panose="02040503050406030204" pitchFamily="18" charset="0"/>
                            <a:ea typeface="宋体" panose="02010600030101010101" pitchFamily="2" charset="-122"/>
                          </a:rPr>
                          <m:t>𝑡</m:t>
                        </m:r>
                      </m:sub>
                    </m:sSub>
                  </m:oMath>
                </a14:m>
                <a:r>
                  <a:rPr lang="en-US" altLang="zh-CN" sz="1400" kern="1200" dirty="0">
                    <a:ea typeface="宋体" panose="02010600030101010101" pitchFamily="2" charset="-122"/>
                  </a:rPr>
                  <a:t>, Action: </a:t>
                </a:r>
                <a14:m>
                  <m:oMath xmlns:m="http://schemas.openxmlformats.org/officeDocument/2006/math">
                    <m:sSub>
                      <m:sSubPr>
                        <m:ctrlPr>
                          <a:rPr lang="en-US" altLang="zh-CN" sz="1400" b="0" i="1" kern="1200" smtClean="0">
                            <a:latin typeface="Cambria Math" panose="02040503050406030204" pitchFamily="18" charset="0"/>
                            <a:ea typeface="宋体" panose="02010600030101010101" pitchFamily="2" charset="-122"/>
                          </a:rPr>
                        </m:ctrlPr>
                      </m:sSubPr>
                      <m:e>
                        <m:r>
                          <a:rPr lang="en-US" altLang="zh-CN" sz="1400" b="0" i="1" kern="1200" smtClean="0">
                            <a:latin typeface="Cambria Math" panose="02040503050406030204" pitchFamily="18" charset="0"/>
                            <a:ea typeface="宋体" panose="02010600030101010101" pitchFamily="2" charset="-122"/>
                          </a:rPr>
                          <m:t>𝐴</m:t>
                        </m:r>
                      </m:e>
                      <m:sub>
                        <m:r>
                          <a:rPr lang="en-US" altLang="zh-CN" sz="1400" b="0" i="1" kern="1200" smtClean="0">
                            <a:latin typeface="Cambria Math" panose="02040503050406030204" pitchFamily="18" charset="0"/>
                            <a:ea typeface="宋体" panose="02010600030101010101" pitchFamily="2" charset="-122"/>
                          </a:rPr>
                          <m:t>𝑡</m:t>
                        </m:r>
                      </m:sub>
                    </m:sSub>
                  </m:oMath>
                </a14:m>
                <a:r>
                  <a:rPr lang="en-US" altLang="zh-CN" sz="1400" kern="1200" dirty="0">
                    <a:ea typeface="宋体" panose="02010600030101010101" pitchFamily="2" charset="-122"/>
                  </a:rPr>
                  <a:t>, Reward: </a:t>
                </a:r>
                <a14:m>
                  <m:oMath xmlns:m="http://schemas.openxmlformats.org/officeDocument/2006/math">
                    <m:sSub>
                      <m:sSubPr>
                        <m:ctrlPr>
                          <a:rPr lang="en-US" altLang="zh-CN" sz="1400" b="0" i="1" kern="1200" smtClean="0">
                            <a:latin typeface="Cambria Math" panose="02040503050406030204" pitchFamily="18" charset="0"/>
                            <a:ea typeface="宋体" panose="02010600030101010101" pitchFamily="2" charset="-122"/>
                          </a:rPr>
                        </m:ctrlPr>
                      </m:sSubPr>
                      <m:e>
                        <m:r>
                          <a:rPr lang="en-US" altLang="zh-CN" sz="1400" b="0" i="1" kern="1200" smtClean="0">
                            <a:latin typeface="Cambria Math" panose="02040503050406030204" pitchFamily="18" charset="0"/>
                            <a:ea typeface="宋体" panose="02010600030101010101" pitchFamily="2" charset="-122"/>
                          </a:rPr>
                          <m:t>𝑅</m:t>
                        </m:r>
                      </m:e>
                      <m:sub>
                        <m:r>
                          <a:rPr lang="en-US" altLang="zh-CN" sz="1400" b="0" i="1" kern="1200" smtClean="0">
                            <a:latin typeface="Cambria Math" panose="02040503050406030204" pitchFamily="18" charset="0"/>
                            <a:ea typeface="宋体" panose="02010600030101010101" pitchFamily="2" charset="-122"/>
                          </a:rPr>
                          <m:t>𝑡</m:t>
                        </m:r>
                      </m:sub>
                    </m:sSub>
                  </m:oMath>
                </a14:m>
                <a:r>
                  <a:rPr lang="en-US" altLang="zh-CN" sz="1400" kern="1200" dirty="0">
                    <a:ea typeface="宋体" panose="02010600030101010101" pitchFamily="2" charset="-122"/>
                  </a:rPr>
                  <a:t> </a:t>
                </a:r>
              </a:p>
              <a:p>
                <a:pPr marL="628650" indent="-285750">
                  <a:spcBef>
                    <a:spcPts val="0"/>
                  </a:spcBef>
                  <a:buFont typeface="Arial" panose="020B0604020202020204" pitchFamily="34" charset="0"/>
                  <a:buChar char="•"/>
                </a:pPr>
                <a:r>
                  <a:rPr lang="en-US" altLang="zh-CN" sz="1400" dirty="0">
                    <a:ea typeface="宋体" panose="02010600030101010101" pitchFamily="2" charset="-122"/>
                  </a:rPr>
                  <a:t>Long-term reward: </a:t>
                </a:r>
                <a14:m>
                  <m:oMath xmlns:m="http://schemas.openxmlformats.org/officeDocument/2006/math">
                    <m:nary>
                      <m:naryPr>
                        <m:chr m:val="∑"/>
                        <m:limLoc m:val="subSup"/>
                        <m:ctrlPr>
                          <a:rPr lang="en-US" altLang="zh-CN" sz="1400" b="0" i="1">
                            <a:latin typeface="Cambria Math" panose="02040503050406030204" pitchFamily="18" charset="0"/>
                            <a:ea typeface="宋体" panose="02010600030101010101" pitchFamily="2" charset="-122"/>
                          </a:rPr>
                        </m:ctrlPr>
                      </m:naryPr>
                      <m:sub>
                        <m:r>
                          <m:rPr>
                            <m:brk m:alnAt="25"/>
                          </m:rPr>
                          <a:rPr lang="en-US" altLang="zh-CN" sz="1400" b="0" i="1">
                            <a:latin typeface="Cambria Math" panose="02040503050406030204" pitchFamily="18" charset="0"/>
                            <a:ea typeface="宋体" panose="02010600030101010101" pitchFamily="2" charset="-122"/>
                          </a:rPr>
                          <m:t>𝑘</m:t>
                        </m:r>
                        <m:r>
                          <a:rPr lang="en-US" altLang="zh-CN" sz="1400" b="0" i="1">
                            <a:latin typeface="Cambria Math" panose="02040503050406030204" pitchFamily="18" charset="0"/>
                            <a:ea typeface="宋体" panose="02010600030101010101" pitchFamily="2" charset="-122"/>
                          </a:rPr>
                          <m:t>=0</m:t>
                        </m:r>
                      </m:sub>
                      <m:sup>
                        <m:r>
                          <a:rPr lang="en-US" altLang="zh-CN" sz="1400" b="0" i="1">
                            <a:latin typeface="Cambria Math" panose="02040503050406030204" pitchFamily="18" charset="0"/>
                            <a:ea typeface="Cambria Math" panose="02040503050406030204" pitchFamily="18" charset="0"/>
                          </a:rPr>
                          <m:t>∞</m:t>
                        </m:r>
                      </m:sup>
                      <m:e>
                        <m:sSup>
                          <m:sSupPr>
                            <m:ctrlPr>
                              <a:rPr lang="en-US" altLang="zh-CN" sz="1400" b="0" i="1">
                                <a:latin typeface="Cambria Math" panose="02040503050406030204" pitchFamily="18" charset="0"/>
                                <a:ea typeface="宋体" panose="02010600030101010101" pitchFamily="2" charset="-122"/>
                              </a:rPr>
                            </m:ctrlPr>
                          </m:sSupPr>
                          <m:e>
                            <m:r>
                              <a:rPr lang="zh-CN" altLang="en-US" sz="1400" b="0" i="1">
                                <a:latin typeface="Cambria Math" panose="02040503050406030204" pitchFamily="18" charset="0"/>
                                <a:ea typeface="宋体" panose="02010600030101010101" pitchFamily="2" charset="-122"/>
                              </a:rPr>
                              <m:t>𝛾</m:t>
                            </m:r>
                          </m:e>
                          <m:sup>
                            <m:r>
                              <a:rPr lang="en-US" altLang="zh-CN" sz="1400" b="0" i="1">
                                <a:latin typeface="Cambria Math" panose="02040503050406030204" pitchFamily="18" charset="0"/>
                                <a:ea typeface="宋体" panose="02010600030101010101" pitchFamily="2" charset="-122"/>
                              </a:rPr>
                              <m:t>𝑘</m:t>
                            </m:r>
                          </m:sup>
                        </m:sSup>
                      </m:e>
                    </m:nary>
                    <m:sSub>
                      <m:sSubPr>
                        <m:ctrlPr>
                          <a:rPr lang="en-US" altLang="zh-CN" sz="1400" b="0" i="1">
                            <a:latin typeface="Cambria Math" panose="02040503050406030204" pitchFamily="18" charset="0"/>
                            <a:ea typeface="宋体" panose="02010600030101010101" pitchFamily="2" charset="-122"/>
                          </a:rPr>
                        </m:ctrlPr>
                      </m:sSubPr>
                      <m:e>
                        <m:r>
                          <a:rPr lang="en-US" altLang="zh-CN" sz="1400" b="0" i="1">
                            <a:latin typeface="Cambria Math" panose="02040503050406030204" pitchFamily="18" charset="0"/>
                            <a:ea typeface="宋体" panose="02010600030101010101" pitchFamily="2" charset="-122"/>
                          </a:rPr>
                          <m:t>𝑅</m:t>
                        </m:r>
                      </m:e>
                      <m:sub>
                        <m:r>
                          <a:rPr lang="en-US" altLang="zh-CN" sz="1400" b="0" i="1">
                            <a:latin typeface="Cambria Math" panose="02040503050406030204" pitchFamily="18" charset="0"/>
                            <a:ea typeface="宋体" panose="02010600030101010101" pitchFamily="2" charset="-122"/>
                          </a:rPr>
                          <m:t>𝑡</m:t>
                        </m:r>
                        <m:r>
                          <a:rPr lang="en-US" altLang="zh-CN" sz="1400" b="0" i="1">
                            <a:latin typeface="Cambria Math" panose="02040503050406030204" pitchFamily="18" charset="0"/>
                            <a:ea typeface="宋体" panose="02010600030101010101" pitchFamily="2" charset="-122"/>
                          </a:rPr>
                          <m:t>+</m:t>
                        </m:r>
                        <m:r>
                          <a:rPr lang="en-US" altLang="zh-CN" sz="1400" b="0" i="1">
                            <a:latin typeface="Cambria Math" panose="02040503050406030204" pitchFamily="18" charset="0"/>
                            <a:ea typeface="宋体" panose="02010600030101010101" pitchFamily="2" charset="-122"/>
                          </a:rPr>
                          <m:t>𝑘</m:t>
                        </m:r>
                        <m:r>
                          <a:rPr lang="en-US" altLang="zh-CN" sz="1400" b="0" i="1">
                            <a:latin typeface="Cambria Math" panose="02040503050406030204" pitchFamily="18" charset="0"/>
                            <a:ea typeface="宋体" panose="02010600030101010101" pitchFamily="2" charset="-122"/>
                          </a:rPr>
                          <m:t>+1</m:t>
                        </m:r>
                      </m:sub>
                    </m:sSub>
                    <m:r>
                      <a:rPr lang="en-US" altLang="zh-CN" sz="1400" b="0" i="1">
                        <a:latin typeface="Cambria Math" panose="02040503050406030204" pitchFamily="18" charset="0"/>
                        <a:ea typeface="宋体" panose="02010600030101010101" pitchFamily="2" charset="-122"/>
                      </a:rPr>
                      <m:t>, </m:t>
                    </m:r>
                    <m:r>
                      <a:rPr lang="zh-CN" altLang="en-US" sz="1400" b="0" i="1">
                        <a:latin typeface="Cambria Math" panose="02040503050406030204" pitchFamily="18" charset="0"/>
                        <a:ea typeface="宋体" panose="02010600030101010101" pitchFamily="2" charset="-122"/>
                      </a:rPr>
                      <m:t>𝛾</m:t>
                    </m:r>
                    <m:r>
                      <a:rPr lang="zh-CN" altLang="en-US" sz="1400" b="0" i="1">
                        <a:latin typeface="Cambria Math" panose="02040503050406030204" pitchFamily="18" charset="0"/>
                        <a:ea typeface="宋体" panose="02010600030101010101" pitchFamily="2" charset="-122"/>
                      </a:rPr>
                      <m:t>∈</m:t>
                    </m:r>
                    <m:d>
                      <m:dPr>
                        <m:endChr m:val="]"/>
                        <m:ctrlPr>
                          <a:rPr lang="zh-CN" altLang="en-US" sz="1400" b="0" i="1">
                            <a:latin typeface="Cambria Math" panose="02040503050406030204" pitchFamily="18" charset="0"/>
                            <a:ea typeface="宋体" panose="02010600030101010101" pitchFamily="2" charset="-122"/>
                          </a:rPr>
                        </m:ctrlPr>
                      </m:dPr>
                      <m:e>
                        <m:r>
                          <a:rPr lang="zh-CN" altLang="en-US" sz="1400" b="0" i="1">
                            <a:latin typeface="Cambria Math" panose="02040503050406030204" pitchFamily="18" charset="0"/>
                            <a:ea typeface="宋体" panose="02010600030101010101" pitchFamily="2" charset="-122"/>
                          </a:rPr>
                          <m:t>0,1</m:t>
                        </m:r>
                      </m:e>
                    </m:d>
                  </m:oMath>
                </a14:m>
                <a:endParaRPr lang="en-US" altLang="zh-CN" sz="1400" dirty="0">
                  <a:ea typeface="宋体" panose="02010600030101010101" pitchFamily="2" charset="-122"/>
                </a:endParaRPr>
              </a:p>
              <a:p>
                <a:pPr marL="628650" indent="-285750">
                  <a:spcBef>
                    <a:spcPts val="0"/>
                  </a:spcBef>
                  <a:buFont typeface="Arial" panose="020B0604020202020204" pitchFamily="34" charset="0"/>
                  <a:buChar char="•"/>
                </a:pPr>
                <a:r>
                  <a:rPr lang="en-US" altLang="zh-CN" sz="1400" dirty="0">
                    <a:ea typeface="宋体" panose="02010600030101010101" pitchFamily="2" charset="-122"/>
                  </a:rPr>
                  <a:t>Policy: </a:t>
                </a:r>
                <a14:m>
                  <m:oMath xmlns:m="http://schemas.openxmlformats.org/officeDocument/2006/math">
                    <m:r>
                      <m:rPr>
                        <m:sty m:val="p"/>
                      </m:rPr>
                      <a:rPr lang="el-GR" altLang="zh-CN" sz="1400" b="0" i="1">
                        <a:solidFill>
                          <a:schemeClr val="tx1"/>
                        </a:solidFill>
                        <a:latin typeface="Cambria Math" panose="02040503050406030204" pitchFamily="18" charset="0"/>
                        <a:ea typeface="Cambria Math" panose="02040503050406030204" pitchFamily="18" charset="0"/>
                      </a:rPr>
                      <m:t>π</m:t>
                    </m:r>
                    <m:r>
                      <a:rPr lang="en-US" altLang="zh-CN" sz="1400" b="0" i="1">
                        <a:solidFill>
                          <a:schemeClr val="tx1"/>
                        </a:solidFill>
                        <a:latin typeface="Cambria Math" panose="02040503050406030204" pitchFamily="18" charset="0"/>
                        <a:ea typeface="Cambria Math" panose="02040503050406030204" pitchFamily="18" charset="0"/>
                      </a:rPr>
                      <m:t>(</m:t>
                    </m:r>
                    <m:r>
                      <a:rPr lang="el-GR" altLang="zh-CN" sz="1400" b="0" i="1">
                        <a:solidFill>
                          <a:schemeClr val="tx1"/>
                        </a:solidFill>
                        <a:latin typeface="Cambria Math" panose="02040503050406030204" pitchFamily="18" charset="0"/>
                        <a:ea typeface="Cambria Math" panose="02040503050406030204" pitchFamily="18" charset="0"/>
                      </a:rPr>
                      <m:t>𝜃</m:t>
                    </m:r>
                    <m:r>
                      <a:rPr lang="en-US" altLang="zh-CN" sz="1400" b="0" i="1">
                        <a:solidFill>
                          <a:schemeClr val="tx1"/>
                        </a:solidFill>
                        <a:latin typeface="Cambria Math" panose="02040503050406030204" pitchFamily="18" charset="0"/>
                        <a:ea typeface="Cambria Math" panose="02040503050406030204" pitchFamily="18" charset="0"/>
                      </a:rPr>
                      <m:t>): </m:t>
                    </m:r>
                    <m:sSub>
                      <m:sSubPr>
                        <m:ctrlPr>
                          <a:rPr lang="en-US" altLang="zh-CN" sz="1400" b="0" i="1">
                            <a:solidFill>
                              <a:schemeClr val="tx1"/>
                            </a:solidFill>
                            <a:latin typeface="Cambria Math" panose="02040503050406030204" pitchFamily="18" charset="0"/>
                            <a:ea typeface="宋体" panose="02010600030101010101" pitchFamily="2" charset="-122"/>
                          </a:rPr>
                        </m:ctrlPr>
                      </m:sSubPr>
                      <m:e>
                        <m:r>
                          <a:rPr lang="en-US" altLang="zh-CN" sz="1400" b="0" i="1">
                            <a:solidFill>
                              <a:schemeClr val="tx1"/>
                            </a:solidFill>
                            <a:latin typeface="Cambria Math" panose="02040503050406030204" pitchFamily="18" charset="0"/>
                            <a:ea typeface="宋体" panose="02010600030101010101" pitchFamily="2" charset="-122"/>
                          </a:rPr>
                          <m:t>𝑆</m:t>
                        </m:r>
                      </m:e>
                      <m:sub>
                        <m:r>
                          <a:rPr lang="en-US" altLang="zh-CN" sz="1400" b="0" i="1">
                            <a:solidFill>
                              <a:schemeClr val="tx1"/>
                            </a:solidFill>
                            <a:latin typeface="Cambria Math" panose="02040503050406030204" pitchFamily="18" charset="0"/>
                            <a:ea typeface="宋体" panose="02010600030101010101" pitchFamily="2" charset="-122"/>
                          </a:rPr>
                          <m:t>𝑡</m:t>
                        </m:r>
                      </m:sub>
                    </m:sSub>
                    <m:r>
                      <a:rPr lang="en-US" altLang="zh-CN" sz="1400" b="0" i="1">
                        <a:solidFill>
                          <a:schemeClr val="tx1"/>
                        </a:solidFill>
                        <a:latin typeface="Cambria Math" panose="02040503050406030204" pitchFamily="18" charset="0"/>
                        <a:ea typeface="Cambria Math" panose="02040503050406030204" pitchFamily="18" charset="0"/>
                      </a:rPr>
                      <m:t>→</m:t>
                    </m:r>
                    <m:sSub>
                      <m:sSubPr>
                        <m:ctrlPr>
                          <a:rPr lang="en-US" altLang="zh-CN" sz="1400" b="0" i="1">
                            <a:solidFill>
                              <a:schemeClr val="tx1"/>
                            </a:solidFill>
                            <a:latin typeface="Cambria Math" panose="02040503050406030204" pitchFamily="18" charset="0"/>
                            <a:ea typeface="Cambria Math" panose="02040503050406030204" pitchFamily="18" charset="0"/>
                          </a:rPr>
                        </m:ctrlPr>
                      </m:sSubPr>
                      <m:e>
                        <m:r>
                          <a:rPr lang="en-US" altLang="zh-CN" sz="1400" b="0" i="1">
                            <a:solidFill>
                              <a:schemeClr val="tx1"/>
                            </a:solidFill>
                            <a:latin typeface="Cambria Math" panose="02040503050406030204" pitchFamily="18" charset="0"/>
                            <a:ea typeface="Cambria Math" panose="02040503050406030204" pitchFamily="18" charset="0"/>
                          </a:rPr>
                          <m:t>𝐴</m:t>
                        </m:r>
                      </m:e>
                      <m:sub>
                        <m:r>
                          <a:rPr lang="en-US" altLang="zh-CN" sz="1400" b="0" i="1">
                            <a:solidFill>
                              <a:schemeClr val="tx1"/>
                            </a:solidFill>
                            <a:latin typeface="Cambria Math" panose="02040503050406030204" pitchFamily="18" charset="0"/>
                            <a:ea typeface="Cambria Math" panose="02040503050406030204" pitchFamily="18" charset="0"/>
                          </a:rPr>
                          <m:t>𝑡</m:t>
                        </m:r>
                      </m:sub>
                    </m:sSub>
                  </m:oMath>
                </a14:m>
                <a:r>
                  <a:rPr lang="en-US" altLang="zh-CN" sz="1400" kern="1200" dirty="0">
                    <a:ea typeface="宋体" panose="02010600030101010101" pitchFamily="2" charset="-122"/>
                  </a:rPr>
                  <a:t>, parameterized by </a:t>
                </a:r>
                <a14:m>
                  <m:oMath xmlns:m="http://schemas.openxmlformats.org/officeDocument/2006/math">
                    <m:r>
                      <a:rPr lang="el-GR" altLang="zh-CN" sz="1400" b="0" i="1">
                        <a:solidFill>
                          <a:schemeClr val="tx1"/>
                        </a:solidFill>
                        <a:latin typeface="Cambria Math" panose="02040503050406030204" pitchFamily="18" charset="0"/>
                        <a:ea typeface="Cambria Math" panose="02040503050406030204" pitchFamily="18" charset="0"/>
                      </a:rPr>
                      <m:t>𝜃</m:t>
                    </m:r>
                  </m:oMath>
                </a14:m>
                <a:endParaRPr lang="en-US" altLang="zh-CN" sz="1400" kern="1200" dirty="0">
                  <a:ea typeface="宋体" panose="02010600030101010101" pitchFamily="2" charset="-122"/>
                </a:endParaRPr>
              </a:p>
              <a:p>
                <a:pPr marL="628650" indent="-285750">
                  <a:spcBef>
                    <a:spcPts val="0"/>
                  </a:spcBef>
                  <a:buFont typeface="Arial" panose="020B0604020202020204" pitchFamily="34" charset="0"/>
                  <a:buChar char="•"/>
                </a:pPr>
                <a:r>
                  <a:rPr lang="en-US" altLang="zh-CN" sz="1400" dirty="0">
                    <a:ea typeface="宋体" panose="02010600030101010101" pitchFamily="2" charset="-122"/>
                  </a:rPr>
                  <a:t>Learn the policy is to learn the model parameters </a:t>
                </a:r>
                <a14:m>
                  <m:oMath xmlns:m="http://schemas.openxmlformats.org/officeDocument/2006/math">
                    <m:r>
                      <a:rPr lang="el-GR" altLang="zh-CN" sz="1400" b="0" i="1">
                        <a:solidFill>
                          <a:schemeClr val="tx1"/>
                        </a:solidFill>
                        <a:latin typeface="Cambria Math" panose="02040503050406030204" pitchFamily="18" charset="0"/>
                        <a:ea typeface="Cambria Math" panose="02040503050406030204" pitchFamily="18" charset="0"/>
                      </a:rPr>
                      <m:t>𝜃</m:t>
                    </m:r>
                  </m:oMath>
                </a14:m>
                <a:endParaRPr lang="en-US" altLang="zh-CN" sz="1400" kern="1200" dirty="0">
                  <a:ea typeface="宋体" panose="02010600030101010101" pitchFamily="2" charset="-122"/>
                </a:endParaRPr>
              </a:p>
              <a:p>
                <a:pPr marL="628650" indent="-285750">
                  <a:spcBef>
                    <a:spcPts val="0"/>
                  </a:spcBef>
                  <a:buFont typeface="Arial" panose="020B0604020202020204" pitchFamily="34" charset="0"/>
                  <a:buChar char="•"/>
                </a:pPr>
                <a:endParaRPr lang="en-US" altLang="zh-CN" sz="1400" kern="1200" dirty="0">
                  <a:ea typeface="宋体" panose="02010600030101010101" pitchFamily="2" charset="-122"/>
                </a:endParaRPr>
              </a:p>
              <a:p>
                <a:pPr marL="628650" indent="-285750">
                  <a:spcBef>
                    <a:spcPts val="0"/>
                  </a:spcBef>
                  <a:buFont typeface="Arial" panose="020B0604020202020204" pitchFamily="34" charset="0"/>
                  <a:buChar char="•"/>
                </a:pPr>
                <a:r>
                  <a:rPr lang="en-US" altLang="zh-CN" sz="1400" dirty="0">
                    <a:solidFill>
                      <a:schemeClr val="tx1"/>
                    </a:solidFill>
                    <a:ea typeface="宋体" panose="02010600030101010101" pitchFamily="2" charset="-122"/>
                  </a:rPr>
                  <a:t>State</a:t>
                </a:r>
                <a:r>
                  <a:rPr lang="en-US" altLang="zh-CN" sz="1400" b="0" dirty="0">
                    <a:solidFill>
                      <a:schemeClr val="tx1"/>
                    </a:solidFill>
                    <a:ea typeface="宋体" panose="02010600030101010101" pitchFamily="2" charset="-122"/>
                  </a:rPr>
                  <a:t> can be observations from MAC/PHY, e.g.,</a:t>
                </a:r>
                <a:r>
                  <a:rPr lang="zh-CN" altLang="en-US" sz="1400" b="0" dirty="0">
                    <a:solidFill>
                      <a:schemeClr val="tx1"/>
                    </a:solidFill>
                    <a:ea typeface="宋体" panose="02010600030101010101" pitchFamily="2" charset="-122"/>
                  </a:rPr>
                  <a:t> </a:t>
                </a:r>
                <a:r>
                  <a:rPr lang="en-US" altLang="zh-CN" sz="1400" b="0" dirty="0">
                    <a:solidFill>
                      <a:schemeClr val="tx1"/>
                    </a:solidFill>
                    <a:ea typeface="宋体" panose="02010600030101010101" pitchFamily="2" charset="-122"/>
                  </a:rPr>
                  <a:t>radio measurement, historical statistics, etc.</a:t>
                </a:r>
              </a:p>
              <a:p>
                <a:pPr marL="628650" indent="-285750">
                  <a:spcBef>
                    <a:spcPts val="0"/>
                  </a:spcBef>
                  <a:buFont typeface="Arial" panose="020B0604020202020204" pitchFamily="34" charset="0"/>
                  <a:buChar char="•"/>
                </a:pPr>
                <a:r>
                  <a:rPr lang="en-US" altLang="zh-CN" sz="1400" dirty="0">
                    <a:solidFill>
                      <a:schemeClr val="tx1"/>
                    </a:solidFill>
                    <a:ea typeface="宋体" panose="02010600030101010101" pitchFamily="2" charset="-122"/>
                  </a:rPr>
                  <a:t>Action</a:t>
                </a:r>
                <a:r>
                  <a:rPr lang="en-US" altLang="zh-CN" sz="1400" b="0" dirty="0">
                    <a:solidFill>
                      <a:schemeClr val="tx1"/>
                    </a:solidFill>
                    <a:ea typeface="宋体" panose="02010600030101010101" pitchFamily="2" charset="-122"/>
                  </a:rPr>
                  <a:t> can be a MAC decision, e.g., channel access parameter, power control, etc.</a:t>
                </a:r>
              </a:p>
              <a:p>
                <a:pPr marL="628650" indent="-285750">
                  <a:spcBef>
                    <a:spcPts val="0"/>
                  </a:spcBef>
                  <a:buFont typeface="Arial" panose="020B0604020202020204" pitchFamily="34" charset="0"/>
                  <a:buChar char="•"/>
                </a:pPr>
                <a:r>
                  <a:rPr lang="en-US" altLang="zh-CN" sz="1400" dirty="0">
                    <a:solidFill>
                      <a:schemeClr val="tx1"/>
                    </a:solidFill>
                    <a:ea typeface="宋体" panose="02010600030101010101" pitchFamily="2" charset="-122"/>
                  </a:rPr>
                  <a:t>Reward</a:t>
                </a:r>
                <a:r>
                  <a:rPr lang="en-US" altLang="zh-CN" sz="1400" b="0" dirty="0">
                    <a:solidFill>
                      <a:schemeClr val="tx1"/>
                    </a:solidFill>
                    <a:ea typeface="宋体" panose="02010600030101010101" pitchFamily="2" charset="-122"/>
                  </a:rPr>
                  <a:t> can be a metric in terms of throughput, delay</a:t>
                </a:r>
              </a:p>
              <a:p>
                <a:pPr marL="628650" indent="-285750">
                  <a:spcBef>
                    <a:spcPts val="0"/>
                  </a:spcBef>
                  <a:buFont typeface="Arial" panose="020B0604020202020204" pitchFamily="34" charset="0"/>
                  <a:buChar char="•"/>
                </a:pPr>
                <a:endParaRPr lang="en-US" altLang="zh-CN" sz="1400" kern="1200" dirty="0">
                  <a:ea typeface="宋体" panose="02010600030101010101" pitchFamily="2" charset="-122"/>
                </a:endParaRPr>
              </a:p>
            </p:txBody>
          </p:sp>
        </mc:Choice>
        <mc:Fallback xmlns="">
          <p:sp>
            <p:nvSpPr>
              <p:cNvPr id="34" name="Rectangle 2"/>
              <p:cNvSpPr txBox="1">
                <a:spLocks noRot="1" noChangeAspect="1" noMove="1" noResize="1" noEditPoints="1" noAdjustHandles="1" noChangeArrowheads="1" noChangeShapeType="1" noTextEdit="1"/>
              </p:cNvSpPr>
              <p:nvPr/>
            </p:nvSpPr>
            <p:spPr bwMode="auto">
              <a:xfrm>
                <a:off x="4028718" y="2564904"/>
                <a:ext cx="4719745" cy="2247478"/>
              </a:xfrm>
              <a:prstGeom prst="rect">
                <a:avLst/>
              </a:prstGeom>
              <a:blipFill>
                <a:blip r:embed="rId5"/>
                <a:stretch>
                  <a:fillRect t="-4076" r="-258" b="-2174"/>
                </a:stretch>
              </a:blipFill>
              <a:ln w="9525">
                <a:noFill/>
                <a:round/>
                <a:headEnd/>
                <a:tailEnd/>
              </a:ln>
              <a:effectLst/>
            </p:spPr>
            <p:txBody>
              <a:bodyPr/>
              <a:lstStyle/>
              <a:p>
                <a:r>
                  <a:rPr lang="zh-CN" altLang="en-US">
                    <a:noFill/>
                  </a:rPr>
                  <a:t> </a:t>
                </a:r>
              </a:p>
            </p:txBody>
          </p:sp>
        </mc:Fallback>
      </mc:AlternateContent>
    </p:spTree>
    <p:extLst>
      <p:ext uri="{BB962C8B-B14F-4D97-AF65-F5344CB8AC3E}">
        <p14:creationId xmlns:p14="http://schemas.microsoft.com/office/powerpoint/2010/main" val="41145777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altLang="zh-CN"/>
              <a:t>Jan 2025</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a:t>Peng Liu (Huawei)</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6</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Framework of RL based Handoff</a:t>
            </a:r>
          </a:p>
        </p:txBody>
      </p:sp>
      <mc:AlternateContent xmlns:mc="http://schemas.openxmlformats.org/markup-compatibility/2006" xmlns:a14="http://schemas.microsoft.com/office/drawing/2010/main">
        <mc:Choice Requires="a14">
          <p:sp>
            <p:nvSpPr>
              <p:cNvPr id="12" name="内容占位符 11">
                <a:extLst>
                  <a:ext uri="{FF2B5EF4-FFF2-40B4-BE49-F238E27FC236}">
                    <a16:creationId xmlns:a16="http://schemas.microsoft.com/office/drawing/2014/main" id="{145012D7-2548-4C78-B021-0BA3D9719ED0}"/>
                  </a:ext>
                </a:extLst>
              </p:cNvPr>
              <p:cNvSpPr>
                <a:spLocks noGrp="1"/>
              </p:cNvSpPr>
              <p:nvPr>
                <p:ph idx="1"/>
              </p:nvPr>
            </p:nvSpPr>
            <p:spPr>
              <a:xfrm>
                <a:off x="685800" y="4149080"/>
                <a:ext cx="7770813" cy="1945333"/>
              </a:xfrm>
            </p:spPr>
            <p:txBody>
              <a:bodyPr/>
              <a:lstStyle/>
              <a:p>
                <a:pPr>
                  <a:buFont typeface="Arial" panose="020B0604020202020204" pitchFamily="34" charset="0"/>
                  <a:buChar char="•"/>
                </a:pPr>
                <a:r>
                  <a:rPr lang="en-US" altLang="zh-CN" sz="1800" dirty="0"/>
                  <a:t>Handoff procedure can be regarded as a decision-making problem, which is solved by RL algorithm. </a:t>
                </a:r>
              </a:p>
              <a:p>
                <a:pPr>
                  <a:buFont typeface="Arial" panose="020B0604020202020204" pitchFamily="34" charset="0"/>
                  <a:buChar char="•"/>
                </a:pPr>
                <a:r>
                  <a:rPr lang="en-US" altLang="zh-CN" sz="1800" dirty="0"/>
                  <a:t>The handoff policy </a:t>
                </a:r>
                <a14:m>
                  <m:oMath xmlns:m="http://schemas.openxmlformats.org/officeDocument/2006/math">
                    <m:r>
                      <a:rPr lang="zh-CN" altLang="en-US" sz="1800" b="1" i="1">
                        <a:solidFill>
                          <a:prstClr val="black"/>
                        </a:solidFill>
                        <a:latin typeface="Cambria Math" panose="02040503050406030204" pitchFamily="18" charset="0"/>
                        <a:ea typeface="宋体" panose="02010600030101010101" pitchFamily="2" charset="-122"/>
                      </a:rPr>
                      <m:t>𝝅</m:t>
                    </m:r>
                    <m:d>
                      <m:dPr>
                        <m:ctrlPr>
                          <a:rPr lang="en-US" altLang="zh-CN" sz="1800" i="1">
                            <a:solidFill>
                              <a:prstClr val="black"/>
                            </a:solidFill>
                            <a:latin typeface="Cambria Math" panose="02040503050406030204" pitchFamily="18" charset="0"/>
                            <a:ea typeface="宋体" panose="02010600030101010101" pitchFamily="2" charset="-122"/>
                          </a:rPr>
                        </m:ctrlPr>
                      </m:dPr>
                      <m:e>
                        <m:r>
                          <a:rPr lang="zh-CN" altLang="en-US" sz="1800" b="1" i="1">
                            <a:solidFill>
                              <a:prstClr val="black"/>
                            </a:solidFill>
                            <a:latin typeface="Cambria Math" panose="02040503050406030204" pitchFamily="18" charset="0"/>
                            <a:ea typeface="宋体" panose="02010600030101010101" pitchFamily="2" charset="-122"/>
                          </a:rPr>
                          <m:t>𝜽</m:t>
                        </m:r>
                      </m:e>
                    </m:d>
                  </m:oMath>
                </a14:m>
                <a:r>
                  <a:rPr lang="en-US" altLang="zh-CN" sz="1800" dirty="0"/>
                  <a:t> can be regarded as a likelihood of switching to an AP given observation </a:t>
                </a:r>
                <a14:m>
                  <m:oMath xmlns:m="http://schemas.openxmlformats.org/officeDocument/2006/math">
                    <m:r>
                      <a:rPr lang="en-US" altLang="zh-CN" sz="1800" b="1" i="1" smtClean="0">
                        <a:latin typeface="Cambria Math" panose="02040503050406030204" pitchFamily="18" charset="0"/>
                      </a:rPr>
                      <m:t>𝒙</m:t>
                    </m:r>
                  </m:oMath>
                </a14:m>
                <a:r>
                  <a:rPr lang="en-US" altLang="zh-CN" sz="1800" dirty="0"/>
                  <a:t>.</a:t>
                </a:r>
              </a:p>
              <a:p>
                <a:pPr>
                  <a:buFont typeface="Arial" panose="020B0604020202020204" pitchFamily="34" charset="0"/>
                  <a:buChar char="•"/>
                </a:pPr>
                <a:r>
                  <a:rPr lang="en-US" altLang="zh-CN" sz="1800" dirty="0"/>
                  <a:t>The model </a:t>
                </a:r>
                <a14:m>
                  <m:oMath xmlns:m="http://schemas.openxmlformats.org/officeDocument/2006/math">
                    <m:r>
                      <a:rPr lang="zh-CN" altLang="en-US" sz="1800" i="1">
                        <a:solidFill>
                          <a:prstClr val="black"/>
                        </a:solidFill>
                        <a:latin typeface="Cambria Math" panose="02040503050406030204" pitchFamily="18" charset="0"/>
                        <a:ea typeface="宋体" panose="02010600030101010101" pitchFamily="2" charset="-122"/>
                      </a:rPr>
                      <m:t>𝜽</m:t>
                    </m:r>
                  </m:oMath>
                </a14:m>
                <a:r>
                  <a:rPr lang="en-US" altLang="zh-CN" sz="1800" dirty="0"/>
                  <a:t> can be iteratively updated based on the training data (</a:t>
                </a:r>
                <a14:m>
                  <m:oMath xmlns:m="http://schemas.openxmlformats.org/officeDocument/2006/math">
                    <m:r>
                      <a:rPr lang="en-US" altLang="zh-CN" sz="1800" b="1" i="1" smtClean="0">
                        <a:latin typeface="Cambria Math" panose="02040503050406030204" pitchFamily="18" charset="0"/>
                      </a:rPr>
                      <m:t>𝒙</m:t>
                    </m:r>
                    <m:r>
                      <a:rPr lang="en-US" altLang="zh-CN" sz="1800" b="1" i="1" smtClean="0">
                        <a:latin typeface="Cambria Math" panose="02040503050406030204" pitchFamily="18" charset="0"/>
                      </a:rPr>
                      <m:t>,</m:t>
                    </m:r>
                    <m:r>
                      <a:rPr lang="en-US" altLang="zh-CN" sz="1800" b="1" i="1" smtClean="0">
                        <a:latin typeface="Cambria Math" panose="02040503050406030204" pitchFamily="18" charset="0"/>
                      </a:rPr>
                      <m:t>𝒂</m:t>
                    </m:r>
                    <m:r>
                      <a:rPr lang="en-US" altLang="zh-CN" sz="1800" b="1" i="1" smtClean="0">
                        <a:latin typeface="Cambria Math" panose="02040503050406030204" pitchFamily="18" charset="0"/>
                      </a:rPr>
                      <m:t>,</m:t>
                    </m:r>
                    <m:r>
                      <a:rPr lang="en-US" altLang="zh-CN" sz="1800" b="1" i="1" smtClean="0">
                        <a:latin typeface="Cambria Math" panose="02040503050406030204" pitchFamily="18" charset="0"/>
                      </a:rPr>
                      <m:t>𝑹</m:t>
                    </m:r>
                  </m:oMath>
                </a14:m>
                <a:r>
                  <a:rPr lang="en-US" altLang="zh-CN" sz="1800" dirty="0"/>
                  <a:t>), and finally converges to the best point.</a:t>
                </a:r>
                <a:endParaRPr lang="zh-CN" altLang="en-US" sz="1800" dirty="0"/>
              </a:p>
            </p:txBody>
          </p:sp>
        </mc:Choice>
        <mc:Fallback xmlns="">
          <p:sp>
            <p:nvSpPr>
              <p:cNvPr id="12" name="内容占位符 11">
                <a:extLst>
                  <a:ext uri="{FF2B5EF4-FFF2-40B4-BE49-F238E27FC236}">
                    <a16:creationId xmlns:a16="http://schemas.microsoft.com/office/drawing/2014/main" id="{145012D7-2548-4C78-B021-0BA3D9719ED0}"/>
                  </a:ext>
                </a:extLst>
              </p:cNvPr>
              <p:cNvSpPr>
                <a:spLocks noGrp="1" noRot="1" noChangeAspect="1" noMove="1" noResize="1" noEditPoints="1" noAdjustHandles="1" noChangeArrowheads="1" noChangeShapeType="1" noTextEdit="1"/>
              </p:cNvSpPr>
              <p:nvPr>
                <p:ph idx="1"/>
              </p:nvPr>
            </p:nvSpPr>
            <p:spPr>
              <a:xfrm>
                <a:off x="685800" y="4149080"/>
                <a:ext cx="7770813" cy="1945333"/>
              </a:xfrm>
              <a:blipFill>
                <a:blip r:embed="rId3"/>
                <a:stretch>
                  <a:fillRect l="-549" t="-1881" r="-471" b="-2194"/>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3" name="文本框 12">
                <a:extLst>
                  <a:ext uri="{FF2B5EF4-FFF2-40B4-BE49-F238E27FC236}">
                    <a16:creationId xmlns:a16="http://schemas.microsoft.com/office/drawing/2014/main" id="{060CF656-D25D-4127-BFA4-8E038BA3CF10}"/>
                  </a:ext>
                </a:extLst>
              </p:cNvPr>
              <p:cNvSpPr txBox="1"/>
              <p:nvPr/>
            </p:nvSpPr>
            <p:spPr>
              <a:xfrm flipH="1">
                <a:off x="5004048" y="1916832"/>
                <a:ext cx="3744416" cy="2031325"/>
              </a:xfrm>
              <a:prstGeom prst="rect">
                <a:avLst/>
              </a:prstGeom>
              <a:noFill/>
            </p:spPr>
            <p:txBody>
              <a:bodyPr wrap="square" rtlCol="0">
                <a:spAutoFit/>
              </a:bodyPr>
              <a:lstStyle/>
              <a:p>
                <a:pPr marL="285750" indent="-285750">
                  <a:buFont typeface="Wingdings" panose="05000000000000000000" pitchFamily="2" charset="2"/>
                  <a:buChar char="Ø"/>
                </a:pPr>
                <a14:m>
                  <m:oMath xmlns:m="http://schemas.openxmlformats.org/officeDocument/2006/math">
                    <m:r>
                      <a:rPr lang="en-US" altLang="zh-CN" sz="1400" b="1" i="1" smtClean="0">
                        <a:solidFill>
                          <a:schemeClr val="tx1"/>
                        </a:solidFill>
                        <a:latin typeface="Cambria Math" panose="02040503050406030204" pitchFamily="18" charset="0"/>
                      </a:rPr>
                      <m:t>𝒙</m:t>
                    </m:r>
                  </m:oMath>
                </a14:m>
                <a:r>
                  <a:rPr lang="en-US" altLang="zh-CN" sz="1400" b="1" dirty="0">
                    <a:solidFill>
                      <a:schemeClr val="tx1"/>
                    </a:solidFill>
                  </a:rPr>
                  <a:t>: observations</a:t>
                </a:r>
                <a:r>
                  <a:rPr lang="en-US" altLang="zh-CN" sz="1400" dirty="0">
                    <a:solidFill>
                      <a:schemeClr val="tx1"/>
                    </a:solidFill>
                  </a:rPr>
                  <a:t>, may include the observation from current AP (rate, per, channel load, </a:t>
                </a:r>
                <a:r>
                  <a:rPr lang="en-US" altLang="zh-CN" sz="1400" dirty="0" err="1">
                    <a:solidFill>
                      <a:schemeClr val="tx1"/>
                    </a:solidFill>
                  </a:rPr>
                  <a:t>rssi</a:t>
                </a:r>
                <a:r>
                  <a:rPr lang="en-US" altLang="zh-CN" sz="1400" dirty="0">
                    <a:solidFill>
                      <a:schemeClr val="tx1"/>
                    </a:solidFill>
                  </a:rPr>
                  <a:t>), the RSSI of candidate APs, and the historical information of candidate APs (historical rates, delay, …).</a:t>
                </a:r>
              </a:p>
              <a:p>
                <a:pPr marL="285750" indent="-285750">
                  <a:buFont typeface="Wingdings" panose="05000000000000000000" pitchFamily="2" charset="2"/>
                  <a:buChar char="Ø"/>
                </a:pPr>
                <a:r>
                  <a:rPr lang="en-US" altLang="zh-CN" sz="1400" b="1" i="1" dirty="0">
                    <a:solidFill>
                      <a:schemeClr val="tx1"/>
                    </a:solidFill>
                  </a:rPr>
                  <a:t>a</a:t>
                </a:r>
                <a:r>
                  <a:rPr lang="en-US" altLang="zh-CN" sz="1400" b="1" dirty="0">
                    <a:solidFill>
                      <a:schemeClr val="tx1"/>
                    </a:solidFill>
                  </a:rPr>
                  <a:t>: action</a:t>
                </a:r>
                <a:r>
                  <a:rPr lang="en-US" altLang="zh-CN" sz="1400" dirty="0">
                    <a:solidFill>
                      <a:schemeClr val="tx1"/>
                    </a:solidFill>
                  </a:rPr>
                  <a:t>, may include no switch, switch to candidate AP2, switch to candidate AP3…</a:t>
                </a:r>
              </a:p>
              <a:p>
                <a:pPr marL="285750" indent="-285750">
                  <a:buFont typeface="Wingdings" panose="05000000000000000000" pitchFamily="2" charset="2"/>
                  <a:buChar char="Ø"/>
                </a:pPr>
                <a:r>
                  <a:rPr lang="en-US" altLang="zh-CN" sz="1400" dirty="0">
                    <a:solidFill>
                      <a:schemeClr val="tx1"/>
                    </a:solidFill>
                  </a:rPr>
                  <a:t> </a:t>
                </a:r>
                <a:r>
                  <a:rPr lang="en-US" altLang="zh-CN" sz="1400" b="1" dirty="0">
                    <a:solidFill>
                      <a:schemeClr val="tx1"/>
                    </a:solidFill>
                  </a:rPr>
                  <a:t>R: reward</a:t>
                </a:r>
                <a:r>
                  <a:rPr lang="en-US" altLang="zh-CN" sz="1400" dirty="0">
                    <a:solidFill>
                      <a:schemeClr val="tx1"/>
                    </a:solidFill>
                  </a:rPr>
                  <a:t>, could be any metric that represents the quality of the target AP</a:t>
                </a:r>
              </a:p>
            </p:txBody>
          </p:sp>
        </mc:Choice>
        <mc:Fallback xmlns="">
          <p:sp>
            <p:nvSpPr>
              <p:cNvPr id="13" name="文本框 12">
                <a:extLst>
                  <a:ext uri="{FF2B5EF4-FFF2-40B4-BE49-F238E27FC236}">
                    <a16:creationId xmlns:a16="http://schemas.microsoft.com/office/drawing/2014/main" id="{060CF656-D25D-4127-BFA4-8E038BA3CF10}"/>
                  </a:ext>
                </a:extLst>
              </p:cNvPr>
              <p:cNvSpPr txBox="1">
                <a:spLocks noRot="1" noChangeAspect="1" noMove="1" noResize="1" noEditPoints="1" noAdjustHandles="1" noChangeArrowheads="1" noChangeShapeType="1" noTextEdit="1"/>
              </p:cNvSpPr>
              <p:nvPr/>
            </p:nvSpPr>
            <p:spPr>
              <a:xfrm flipH="1">
                <a:off x="5004048" y="1916832"/>
                <a:ext cx="3744416" cy="2031325"/>
              </a:xfrm>
              <a:prstGeom prst="rect">
                <a:avLst/>
              </a:prstGeom>
              <a:blipFill>
                <a:blip r:embed="rId4"/>
                <a:stretch>
                  <a:fillRect l="-326" t="-299" r="-1466" b="-2096"/>
                </a:stretch>
              </a:blipFill>
            </p:spPr>
            <p:txBody>
              <a:bodyPr/>
              <a:lstStyle/>
              <a:p>
                <a:r>
                  <a:rPr lang="zh-CN" altLang="en-US">
                    <a:noFill/>
                  </a:rPr>
                  <a:t> </a:t>
                </a:r>
              </a:p>
            </p:txBody>
          </p:sp>
        </mc:Fallback>
      </mc:AlternateContent>
      <p:grpSp>
        <p:nvGrpSpPr>
          <p:cNvPr id="7" name="组合 6">
            <a:extLst>
              <a:ext uri="{FF2B5EF4-FFF2-40B4-BE49-F238E27FC236}">
                <a16:creationId xmlns:a16="http://schemas.microsoft.com/office/drawing/2014/main" id="{281CECE4-CFDC-44C2-BB0C-CF819ADD009E}"/>
              </a:ext>
            </a:extLst>
          </p:cNvPr>
          <p:cNvGrpSpPr/>
          <p:nvPr/>
        </p:nvGrpSpPr>
        <p:grpSpPr>
          <a:xfrm>
            <a:off x="467544" y="1981200"/>
            <a:ext cx="4499327" cy="1851303"/>
            <a:chOff x="467544" y="1981200"/>
            <a:chExt cx="4499327" cy="1851303"/>
          </a:xfrm>
        </p:grpSpPr>
        <p:grpSp>
          <p:nvGrpSpPr>
            <p:cNvPr id="3" name="组合 2">
              <a:extLst>
                <a:ext uri="{FF2B5EF4-FFF2-40B4-BE49-F238E27FC236}">
                  <a16:creationId xmlns:a16="http://schemas.microsoft.com/office/drawing/2014/main" id="{B5AE8A80-E5AC-4E64-A696-6B93AC30EEB5}"/>
                </a:ext>
              </a:extLst>
            </p:cNvPr>
            <p:cNvGrpSpPr/>
            <p:nvPr/>
          </p:nvGrpSpPr>
          <p:grpSpPr>
            <a:xfrm>
              <a:off x="467544" y="1981200"/>
              <a:ext cx="4499327" cy="1851303"/>
              <a:chOff x="467544" y="1981200"/>
              <a:chExt cx="4499327" cy="1851303"/>
            </a:xfrm>
          </p:grpSpPr>
          <p:pic>
            <p:nvPicPr>
              <p:cNvPr id="31" name="图片 30">
                <a:extLst>
                  <a:ext uri="{FF2B5EF4-FFF2-40B4-BE49-F238E27FC236}">
                    <a16:creationId xmlns:a16="http://schemas.microsoft.com/office/drawing/2014/main" id="{52A107A1-09B4-4B67-A17B-233232A47EEF}"/>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67544" y="1981200"/>
                <a:ext cx="4499327" cy="1851303"/>
              </a:xfrm>
              <a:prstGeom prst="rect">
                <a:avLst/>
              </a:prstGeom>
              <a:noFill/>
            </p:spPr>
          </p:pic>
          <mc:AlternateContent xmlns:mc="http://schemas.openxmlformats.org/markup-compatibility/2006" xmlns:a14="http://schemas.microsoft.com/office/drawing/2010/main">
            <mc:Choice Requires="a14">
              <p:sp>
                <p:nvSpPr>
                  <p:cNvPr id="2" name="文本框 1">
                    <a:extLst>
                      <a:ext uri="{FF2B5EF4-FFF2-40B4-BE49-F238E27FC236}">
                        <a16:creationId xmlns:a16="http://schemas.microsoft.com/office/drawing/2014/main" id="{1494013A-D3A7-4117-8AA2-71F91E18E1F9}"/>
                      </a:ext>
                    </a:extLst>
                  </p:cNvPr>
                  <p:cNvSpPr txBox="1"/>
                  <p:nvPr/>
                </p:nvSpPr>
                <p:spPr>
                  <a:xfrm>
                    <a:off x="2915816" y="2593885"/>
                    <a:ext cx="1584000" cy="288000"/>
                  </a:xfrm>
                  <a:prstGeom prst="rect">
                    <a:avLst/>
                  </a:prstGeom>
                  <a:solidFill>
                    <a:schemeClr val="bg1"/>
                  </a:solidFill>
                </p:spPr>
                <p:txBody>
                  <a:bodyPr wrap="square" rtlCol="0">
                    <a:spAutoFit/>
                  </a:bodyPr>
                  <a:lstStyle/>
                  <a:p>
                    <a:pPr algn="ctr"/>
                    <a:r>
                      <a:rPr lang="en-US" altLang="zh-CN" sz="1400" dirty="0">
                        <a:solidFill>
                          <a:schemeClr val="tx1"/>
                        </a:solidFill>
                      </a:rPr>
                      <a:t>Update </a:t>
                    </a:r>
                    <a14:m>
                      <m:oMath xmlns:m="http://schemas.openxmlformats.org/officeDocument/2006/math">
                        <m:r>
                          <a:rPr lang="zh-CN" altLang="en-US" sz="1400" i="1" smtClean="0">
                            <a:solidFill>
                              <a:schemeClr val="tx1"/>
                            </a:solidFill>
                            <a:latin typeface="Cambria Math" panose="02040503050406030204" pitchFamily="18" charset="0"/>
                          </a:rPr>
                          <m:t>𝜃</m:t>
                        </m:r>
                      </m:oMath>
                    </a14:m>
                    <a:endParaRPr lang="zh-CN" altLang="en-US" sz="1400" dirty="0">
                      <a:solidFill>
                        <a:schemeClr val="tx1"/>
                      </a:solidFill>
                    </a:endParaRPr>
                  </a:p>
                </p:txBody>
              </p:sp>
            </mc:Choice>
            <mc:Fallback xmlns="">
              <p:sp>
                <p:nvSpPr>
                  <p:cNvPr id="2" name="文本框 1">
                    <a:extLst>
                      <a:ext uri="{FF2B5EF4-FFF2-40B4-BE49-F238E27FC236}">
                        <a16:creationId xmlns:a16="http://schemas.microsoft.com/office/drawing/2014/main" id="{1494013A-D3A7-4117-8AA2-71F91E18E1F9}"/>
                      </a:ext>
                    </a:extLst>
                  </p:cNvPr>
                  <p:cNvSpPr txBox="1">
                    <a:spLocks noRot="1" noChangeAspect="1" noMove="1" noResize="1" noEditPoints="1" noAdjustHandles="1" noChangeArrowheads="1" noChangeShapeType="1" noTextEdit="1"/>
                  </p:cNvSpPr>
                  <p:nvPr/>
                </p:nvSpPr>
                <p:spPr>
                  <a:xfrm>
                    <a:off x="2915816" y="2593885"/>
                    <a:ext cx="1584000" cy="288000"/>
                  </a:xfrm>
                  <a:prstGeom prst="rect">
                    <a:avLst/>
                  </a:prstGeom>
                  <a:blipFill>
                    <a:blip r:embed="rId6"/>
                    <a:stretch>
                      <a:fillRect t="-4255" b="-27660"/>
                    </a:stretch>
                  </a:blipFill>
                </p:spPr>
                <p:txBody>
                  <a:bodyPr/>
                  <a:lstStyle/>
                  <a:p>
                    <a:r>
                      <a:rPr lang="zh-CN" altLang="en-US">
                        <a:noFill/>
                      </a:rPr>
                      <a:t> </a:t>
                    </a:r>
                  </a:p>
                </p:txBody>
              </p:sp>
            </mc:Fallback>
          </mc:AlternateContent>
        </p:grpSp>
        <mc:AlternateContent xmlns:mc="http://schemas.openxmlformats.org/markup-compatibility/2006" xmlns:a14="http://schemas.microsoft.com/office/drawing/2010/main">
          <mc:Choice Requires="a14">
            <p:sp>
              <p:nvSpPr>
                <p:cNvPr id="11" name="文本框 10">
                  <a:extLst>
                    <a:ext uri="{FF2B5EF4-FFF2-40B4-BE49-F238E27FC236}">
                      <a16:creationId xmlns:a16="http://schemas.microsoft.com/office/drawing/2014/main" id="{30977B68-5C02-480C-AEAC-4EF62613E2CC}"/>
                    </a:ext>
                  </a:extLst>
                </p:cNvPr>
                <p:cNvSpPr txBox="1"/>
                <p:nvPr/>
              </p:nvSpPr>
              <p:spPr>
                <a:xfrm>
                  <a:off x="4283969" y="2123419"/>
                  <a:ext cx="589656" cy="400110"/>
                </a:xfrm>
                <a:prstGeom prst="rect">
                  <a:avLst/>
                </a:prstGeom>
                <a:solidFill>
                  <a:schemeClr val="bg1"/>
                </a:solidFill>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en-US" altLang="zh-CN" sz="2000" b="0" i="1" smtClean="0">
                            <a:solidFill>
                              <a:schemeClr val="tx1"/>
                            </a:solidFill>
                            <a:latin typeface="Cambria Math" panose="02040503050406030204" pitchFamily="18" charset="0"/>
                          </a:rPr>
                          <m:t>𝑅</m:t>
                        </m:r>
                      </m:oMath>
                    </m:oMathPara>
                  </a14:m>
                  <a:endParaRPr lang="zh-CN" altLang="en-US" sz="2000" dirty="0">
                    <a:solidFill>
                      <a:schemeClr val="tx1"/>
                    </a:solidFill>
                  </a:endParaRPr>
                </a:p>
              </p:txBody>
            </p:sp>
          </mc:Choice>
          <mc:Fallback xmlns="">
            <p:sp>
              <p:nvSpPr>
                <p:cNvPr id="11" name="文本框 10">
                  <a:extLst>
                    <a:ext uri="{FF2B5EF4-FFF2-40B4-BE49-F238E27FC236}">
                      <a16:creationId xmlns:a16="http://schemas.microsoft.com/office/drawing/2014/main" id="{30977B68-5C02-480C-AEAC-4EF62613E2CC}"/>
                    </a:ext>
                  </a:extLst>
                </p:cNvPr>
                <p:cNvSpPr txBox="1">
                  <a:spLocks noRot="1" noChangeAspect="1" noMove="1" noResize="1" noEditPoints="1" noAdjustHandles="1" noChangeArrowheads="1" noChangeShapeType="1" noTextEdit="1"/>
                </p:cNvSpPr>
                <p:nvPr/>
              </p:nvSpPr>
              <p:spPr>
                <a:xfrm>
                  <a:off x="4283969" y="2123419"/>
                  <a:ext cx="589656" cy="400110"/>
                </a:xfrm>
                <a:prstGeom prst="rect">
                  <a:avLst/>
                </a:prstGeom>
                <a:blipFill>
                  <a:blip r:embed="rId7"/>
                  <a:stretch>
                    <a:fillRect/>
                  </a:stretch>
                </a:blipFill>
              </p:spPr>
              <p:txBody>
                <a:bodyPr/>
                <a:lstStyle/>
                <a:p>
                  <a:r>
                    <a:rPr lang="zh-CN" altLang="en-US">
                      <a:noFill/>
                    </a:rPr>
                    <a:t> </a:t>
                  </a:r>
                </a:p>
              </p:txBody>
            </p:sp>
          </mc:Fallback>
        </mc:AlternateContent>
      </p:grpSp>
    </p:spTree>
    <p:extLst>
      <p:ext uri="{BB962C8B-B14F-4D97-AF65-F5344CB8AC3E}">
        <p14:creationId xmlns:p14="http://schemas.microsoft.com/office/powerpoint/2010/main" val="33105797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altLang="zh-CN"/>
              <a:t>Jan 2025</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a:t>Peng Liu (Huawei)</a:t>
            </a:r>
            <a:endParaRPr lang="en-GB" dirty="0"/>
          </a:p>
        </p:txBody>
      </p:sp>
      <p:sp>
        <p:nvSpPr>
          <p:cNvPr id="6" name="Slide Number Placeholder 5"/>
          <p:cNvSpPr>
            <a:spLocks noGrp="1"/>
          </p:cNvSpPr>
          <p:nvPr>
            <p:ph type="sldNum" idx="12"/>
          </p:nvPr>
        </p:nvSpPr>
        <p:spPr>
          <a:xfrm>
            <a:off x="4344988" y="6484696"/>
            <a:ext cx="528637" cy="363537"/>
          </a:xfrm>
        </p:spPr>
        <p:txBody>
          <a:bodyPr/>
          <a:lstStyle/>
          <a:p>
            <a:r>
              <a:rPr lang="en-GB"/>
              <a:t>Slide </a:t>
            </a:r>
            <a:fld id="{351F4386-A5E2-41A1-B4D0-BE653C929E06}" type="slidenum">
              <a:rPr lang="en-GB"/>
              <a:pPr/>
              <a:t>7</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Signaling for RL-based Handoff (</a:t>
            </a:r>
            <a:r>
              <a:rPr lang="en-US" altLang="zh-CN" dirty="0" err="1"/>
              <a:t>Opt</a:t>
            </a:r>
            <a:r>
              <a:rPr lang="en-US" altLang="zh-CN" dirty="0"/>
              <a:t> #1)</a:t>
            </a:r>
            <a:endParaRPr lang="en-GB" dirty="0"/>
          </a:p>
        </p:txBody>
      </p:sp>
      <p:sp>
        <p:nvSpPr>
          <p:cNvPr id="7" name="Rectangle 2"/>
          <p:cNvSpPr txBox="1">
            <a:spLocks noChangeArrowheads="1"/>
          </p:cNvSpPr>
          <p:nvPr/>
        </p:nvSpPr>
        <p:spPr bwMode="auto">
          <a:xfrm>
            <a:off x="4716016" y="1916832"/>
            <a:ext cx="4032444" cy="446449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spcBef>
                <a:spcPts val="0"/>
              </a:spcBef>
              <a:buFont typeface="Wingdings" panose="05000000000000000000" pitchFamily="2" charset="2"/>
              <a:buChar char="Ø"/>
            </a:pPr>
            <a:r>
              <a:rPr lang="en-US" altLang="zh-CN" sz="1600" kern="1200" dirty="0">
                <a:ea typeface="宋体" panose="02010600030101010101" pitchFamily="2" charset="-122"/>
              </a:rPr>
              <a:t>Handoff decision is based on the </a:t>
            </a:r>
            <a:r>
              <a:rPr lang="en-US" altLang="zh-CN" sz="1600" dirty="0">
                <a:ea typeface="宋体" panose="02010600030101010101" pitchFamily="2" charset="-122"/>
              </a:rPr>
              <a:t>AI</a:t>
            </a:r>
            <a:r>
              <a:rPr lang="en-US" altLang="zh-CN" sz="1600" kern="1200" dirty="0">
                <a:ea typeface="宋体" panose="02010600030101010101" pitchFamily="2" charset="-122"/>
              </a:rPr>
              <a:t> model, which </a:t>
            </a:r>
            <a:r>
              <a:rPr lang="en-US" altLang="zh-CN" sz="1600" dirty="0">
                <a:ea typeface="宋体" panose="02010600030101010101" pitchFamily="2" charset="-122"/>
              </a:rPr>
              <a:t>is trained at the AP side and shared to the STA. </a:t>
            </a:r>
          </a:p>
          <a:p>
            <a:pPr marL="285750" indent="-285750">
              <a:spcBef>
                <a:spcPts val="0"/>
              </a:spcBef>
              <a:buFont typeface="Wingdings" panose="05000000000000000000" pitchFamily="2" charset="2"/>
              <a:buChar char="Ø"/>
            </a:pPr>
            <a:r>
              <a:rPr lang="en-US" altLang="zh-CN" sz="1600" dirty="0">
                <a:ea typeface="宋体" panose="02010600030101010101" pitchFamily="2" charset="-122"/>
              </a:rPr>
              <a:t>At every handoff event, the STA calculates the likelihood of switching to the candidate AP and makes a handoff decision. </a:t>
            </a:r>
          </a:p>
          <a:p>
            <a:pPr marL="285750" indent="-285750">
              <a:spcBef>
                <a:spcPts val="0"/>
              </a:spcBef>
              <a:buFont typeface="Wingdings" panose="05000000000000000000" pitchFamily="2" charset="2"/>
              <a:buChar char="Ø"/>
            </a:pPr>
            <a:r>
              <a:rPr lang="en-US" altLang="zh-CN" sz="1600" dirty="0">
                <a:ea typeface="宋体" panose="02010600030101010101" pitchFamily="2" charset="-122"/>
              </a:rPr>
              <a:t>Optionally, the AP can collect the training data and update the model after the event. </a:t>
            </a:r>
          </a:p>
          <a:p>
            <a:pPr marL="285750" indent="-285750">
              <a:spcBef>
                <a:spcPts val="0"/>
              </a:spcBef>
              <a:buFont typeface="Wingdings" panose="05000000000000000000" pitchFamily="2" charset="2"/>
              <a:buChar char="Ø"/>
            </a:pPr>
            <a:r>
              <a:rPr lang="en-US" altLang="zh-CN" sz="1600" dirty="0">
                <a:ea typeface="宋体" panose="02010600030101010101" pitchFamily="2" charset="-122"/>
              </a:rPr>
              <a:t>The model can be updated via any RL algorithm. The reward can be any metric related to rate, delay, quality of experience, etc.</a:t>
            </a:r>
          </a:p>
          <a:p>
            <a:pPr marL="285750" indent="-285750">
              <a:spcBef>
                <a:spcPts val="0"/>
              </a:spcBef>
              <a:buFont typeface="Wingdings" panose="05000000000000000000" pitchFamily="2" charset="2"/>
              <a:buChar char="Ø"/>
            </a:pPr>
            <a:r>
              <a:rPr lang="en-US" altLang="zh-CN" sz="1600" dirty="0">
                <a:ea typeface="宋体" panose="02010600030101010101" pitchFamily="2" charset="-122"/>
              </a:rPr>
              <a:t>Given the model, an appropriate </a:t>
            </a:r>
            <a:r>
              <a:rPr lang="en-US" altLang="zh-CN" sz="1600" dirty="0" err="1">
                <a:ea typeface="宋体" panose="02010600030101010101" pitchFamily="2" charset="-122"/>
              </a:rPr>
              <a:t>scanRSSI</a:t>
            </a:r>
            <a:r>
              <a:rPr lang="en-US" altLang="zh-CN" sz="1600" dirty="0">
                <a:ea typeface="宋体" panose="02010600030101010101" pitchFamily="2" charset="-122"/>
              </a:rPr>
              <a:t> can be chosen such that the model outputs a desired likelihood.</a:t>
            </a:r>
          </a:p>
          <a:p>
            <a:pPr marL="285750" indent="-285750">
              <a:spcBef>
                <a:spcPts val="0"/>
              </a:spcBef>
              <a:buFont typeface="Wingdings" panose="05000000000000000000" pitchFamily="2" charset="2"/>
              <a:buChar char="Ø"/>
            </a:pPr>
            <a:endParaRPr lang="en-US" altLang="zh-CN" sz="1600" dirty="0">
              <a:ea typeface="宋体" panose="02010600030101010101" pitchFamily="2" charset="-122"/>
            </a:endParaRPr>
          </a:p>
          <a:p>
            <a:pPr marL="285750" indent="-285750">
              <a:spcBef>
                <a:spcPts val="0"/>
              </a:spcBef>
              <a:buFont typeface="Wingdings" panose="05000000000000000000" pitchFamily="2" charset="2"/>
              <a:buChar char="Ø"/>
            </a:pPr>
            <a:endParaRPr lang="en-US" altLang="zh-CN" sz="1400" kern="1200" dirty="0">
              <a:ea typeface="宋体" panose="02010600030101010101" pitchFamily="2" charset="-122"/>
            </a:endParaRPr>
          </a:p>
          <a:p>
            <a:pPr indent="0">
              <a:spcBef>
                <a:spcPts val="0"/>
              </a:spcBef>
            </a:pPr>
            <a:endParaRPr lang="en-US" altLang="zh-CN" sz="1600" kern="1200" dirty="0">
              <a:ea typeface="宋体" panose="02010600030101010101" pitchFamily="2" charset="-122"/>
            </a:endParaRPr>
          </a:p>
          <a:p>
            <a:pPr indent="0">
              <a:spcBef>
                <a:spcPts val="0"/>
              </a:spcBef>
            </a:pPr>
            <a:endParaRPr lang="en-US" altLang="zh-CN" sz="1600" kern="1200" dirty="0">
              <a:ea typeface="宋体" panose="02010600030101010101" pitchFamily="2" charset="-122"/>
            </a:endParaRPr>
          </a:p>
          <a:p>
            <a:pPr marL="0" indent="0">
              <a:spcAft>
                <a:spcPts val="0"/>
              </a:spcAft>
              <a:buSzPts val="140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kern="0" dirty="0">
              <a:latin typeface="Times New Roman"/>
              <a:ea typeface="Times New Roman"/>
              <a:cs typeface="Times New Roman"/>
              <a:sym typeface="Times New Roman"/>
            </a:endParaRPr>
          </a:p>
        </p:txBody>
      </p:sp>
      <p:grpSp>
        <p:nvGrpSpPr>
          <p:cNvPr id="30" name="组合 29">
            <a:extLst>
              <a:ext uri="{FF2B5EF4-FFF2-40B4-BE49-F238E27FC236}">
                <a16:creationId xmlns:a16="http://schemas.microsoft.com/office/drawing/2014/main" id="{9ED513B2-773B-41A6-A8D1-74EF176BA9B2}"/>
              </a:ext>
            </a:extLst>
          </p:cNvPr>
          <p:cNvGrpSpPr/>
          <p:nvPr/>
        </p:nvGrpSpPr>
        <p:grpSpPr>
          <a:xfrm>
            <a:off x="484756" y="1831975"/>
            <a:ext cx="4102028" cy="4325015"/>
            <a:chOff x="884023" y="1020797"/>
            <a:chExt cx="4364978" cy="5700524"/>
          </a:xfrm>
        </p:grpSpPr>
        <p:cxnSp>
          <p:nvCxnSpPr>
            <p:cNvPr id="31" name="直接连接符 30">
              <a:extLst>
                <a:ext uri="{FF2B5EF4-FFF2-40B4-BE49-F238E27FC236}">
                  <a16:creationId xmlns:a16="http://schemas.microsoft.com/office/drawing/2014/main" id="{1D78987A-45B6-4BB4-8E17-B4BFFAF13D72}"/>
                </a:ext>
              </a:extLst>
            </p:cNvPr>
            <p:cNvCxnSpPr/>
            <p:nvPr/>
          </p:nvCxnSpPr>
          <p:spPr>
            <a:xfrm>
              <a:off x="3071664" y="1484784"/>
              <a:ext cx="0" cy="5219421"/>
            </a:xfrm>
            <a:prstGeom prst="line">
              <a:avLst/>
            </a:prstGeom>
            <a:noFill/>
            <a:ln w="6350" cap="flat" cmpd="sng" algn="ctr">
              <a:solidFill>
                <a:sysClr val="windowText" lastClr="000000"/>
              </a:solidFill>
              <a:prstDash val="solid"/>
              <a:miter lim="800000"/>
            </a:ln>
            <a:effectLst/>
          </p:spPr>
        </p:cxnSp>
        <p:cxnSp>
          <p:nvCxnSpPr>
            <p:cNvPr id="32" name="直接连接符 31">
              <a:extLst>
                <a:ext uri="{FF2B5EF4-FFF2-40B4-BE49-F238E27FC236}">
                  <a16:creationId xmlns:a16="http://schemas.microsoft.com/office/drawing/2014/main" id="{4D167D9F-628F-4B9F-B96E-14F41370F7F4}"/>
                </a:ext>
              </a:extLst>
            </p:cNvPr>
            <p:cNvCxnSpPr/>
            <p:nvPr/>
          </p:nvCxnSpPr>
          <p:spPr>
            <a:xfrm>
              <a:off x="4511824" y="1501900"/>
              <a:ext cx="0" cy="5219421"/>
            </a:xfrm>
            <a:prstGeom prst="line">
              <a:avLst/>
            </a:prstGeom>
            <a:noFill/>
            <a:ln w="6350" cap="flat" cmpd="sng" algn="ctr">
              <a:solidFill>
                <a:sysClr val="windowText" lastClr="000000"/>
              </a:solidFill>
              <a:prstDash val="solid"/>
              <a:miter lim="800000"/>
            </a:ln>
            <a:effectLst/>
          </p:spPr>
        </p:cxnSp>
        <p:sp>
          <p:nvSpPr>
            <p:cNvPr id="33" name="文本框 32">
              <a:extLst>
                <a:ext uri="{FF2B5EF4-FFF2-40B4-BE49-F238E27FC236}">
                  <a16:creationId xmlns:a16="http://schemas.microsoft.com/office/drawing/2014/main" id="{E129EB50-DAA7-449A-A52C-75E2726803E8}"/>
                </a:ext>
              </a:extLst>
            </p:cNvPr>
            <p:cNvSpPr txBox="1"/>
            <p:nvPr/>
          </p:nvSpPr>
          <p:spPr>
            <a:xfrm>
              <a:off x="2736476" y="1020797"/>
              <a:ext cx="670376" cy="400110"/>
            </a:xfrm>
            <a:prstGeom prst="rect">
              <a:avLst/>
            </a:prstGeom>
            <a:noFill/>
          </p:spPr>
          <p:txBody>
            <a:bodyPr wrap="none" rtlCol="0">
              <a:normAutofit fontScale="850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rPr>
                <a:t>AP1</a:t>
              </a:r>
            </a:p>
          </p:txBody>
        </p:sp>
        <p:sp>
          <p:nvSpPr>
            <p:cNvPr id="34" name="文本框 33">
              <a:extLst>
                <a:ext uri="{FF2B5EF4-FFF2-40B4-BE49-F238E27FC236}">
                  <a16:creationId xmlns:a16="http://schemas.microsoft.com/office/drawing/2014/main" id="{F42CBD58-D721-4693-88DB-D24846FB9A9F}"/>
                </a:ext>
              </a:extLst>
            </p:cNvPr>
            <p:cNvSpPr txBox="1"/>
            <p:nvPr/>
          </p:nvSpPr>
          <p:spPr>
            <a:xfrm>
              <a:off x="4176636" y="1030978"/>
              <a:ext cx="670376" cy="400110"/>
            </a:xfrm>
            <a:prstGeom prst="rect">
              <a:avLst/>
            </a:prstGeom>
            <a:noFill/>
          </p:spPr>
          <p:txBody>
            <a:bodyPr wrap="none" rtlCol="0">
              <a:normAutofit fontScale="850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rPr>
                <a:t>AP2</a:t>
              </a:r>
            </a:p>
          </p:txBody>
        </p:sp>
        <p:cxnSp>
          <p:nvCxnSpPr>
            <p:cNvPr id="35" name="直接连接符 34">
              <a:extLst>
                <a:ext uri="{FF2B5EF4-FFF2-40B4-BE49-F238E27FC236}">
                  <a16:creationId xmlns:a16="http://schemas.microsoft.com/office/drawing/2014/main" id="{7F0E92E6-B471-4FF7-A068-10BBDB2CDA39}"/>
                </a:ext>
              </a:extLst>
            </p:cNvPr>
            <p:cNvCxnSpPr/>
            <p:nvPr/>
          </p:nvCxnSpPr>
          <p:spPr>
            <a:xfrm>
              <a:off x="1608447" y="1484784"/>
              <a:ext cx="0" cy="5184576"/>
            </a:xfrm>
            <a:prstGeom prst="line">
              <a:avLst/>
            </a:prstGeom>
            <a:noFill/>
            <a:ln w="6350" cap="flat" cmpd="sng" algn="ctr">
              <a:solidFill>
                <a:sysClr val="windowText" lastClr="000000"/>
              </a:solidFill>
              <a:prstDash val="solid"/>
              <a:miter lim="800000"/>
            </a:ln>
            <a:effectLst/>
          </p:spPr>
        </p:cxnSp>
        <p:sp>
          <p:nvSpPr>
            <p:cNvPr id="36" name="文本框 35">
              <a:extLst>
                <a:ext uri="{FF2B5EF4-FFF2-40B4-BE49-F238E27FC236}">
                  <a16:creationId xmlns:a16="http://schemas.microsoft.com/office/drawing/2014/main" id="{812CF190-43BA-4583-B1D0-A163A9FA5CC4}"/>
                </a:ext>
              </a:extLst>
            </p:cNvPr>
            <p:cNvSpPr txBox="1"/>
            <p:nvPr/>
          </p:nvSpPr>
          <p:spPr>
            <a:xfrm>
              <a:off x="1296316" y="1030978"/>
              <a:ext cx="665760" cy="400110"/>
            </a:xfrm>
            <a:prstGeom prst="rect">
              <a:avLst/>
            </a:prstGeom>
            <a:noFill/>
          </p:spPr>
          <p:txBody>
            <a:bodyPr wrap="none" rtlCol="0">
              <a:normAutofit fontScale="850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rPr>
                <a:t>STA</a:t>
              </a:r>
            </a:p>
          </p:txBody>
        </p:sp>
        <p:cxnSp>
          <p:nvCxnSpPr>
            <p:cNvPr id="37" name="直接箭头连接符 36">
              <a:extLst>
                <a:ext uri="{FF2B5EF4-FFF2-40B4-BE49-F238E27FC236}">
                  <a16:creationId xmlns:a16="http://schemas.microsoft.com/office/drawing/2014/main" id="{37D19D6F-A280-479B-92F2-FF08E35FB45E}"/>
                </a:ext>
              </a:extLst>
            </p:cNvPr>
            <p:cNvCxnSpPr/>
            <p:nvPr/>
          </p:nvCxnSpPr>
          <p:spPr>
            <a:xfrm>
              <a:off x="1610917" y="2322997"/>
              <a:ext cx="2882628" cy="0"/>
            </a:xfrm>
            <a:prstGeom prst="straightConnector1">
              <a:avLst/>
            </a:prstGeom>
            <a:noFill/>
            <a:ln w="6350" cap="flat" cmpd="sng" algn="ctr">
              <a:solidFill>
                <a:srgbClr val="5B9BD5"/>
              </a:solidFill>
              <a:prstDash val="solid"/>
              <a:miter lim="800000"/>
              <a:tailEnd type="triangle"/>
            </a:ln>
            <a:effectLst/>
          </p:spPr>
        </p:cxnSp>
        <p:sp>
          <p:nvSpPr>
            <p:cNvPr id="38" name="文本框 37">
              <a:extLst>
                <a:ext uri="{FF2B5EF4-FFF2-40B4-BE49-F238E27FC236}">
                  <a16:creationId xmlns:a16="http://schemas.microsoft.com/office/drawing/2014/main" id="{F0646B89-F113-4D96-8591-6B1801CC1A68}"/>
                </a:ext>
              </a:extLst>
            </p:cNvPr>
            <p:cNvSpPr txBox="1"/>
            <p:nvPr/>
          </p:nvSpPr>
          <p:spPr>
            <a:xfrm>
              <a:off x="2244938" y="1986824"/>
              <a:ext cx="1796191" cy="418468"/>
            </a:xfrm>
            <a:prstGeom prst="rect">
              <a:avLst/>
            </a:prstGeom>
            <a:noFill/>
          </p:spPr>
          <p:txBody>
            <a:bodyPr wrap="none" rtlCol="0">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100" b="0"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rPr>
                <a:t>Probe request</a:t>
              </a:r>
              <a:endParaRPr kumimoji="0" lang="zh-CN" altLang="en-US" sz="1100" b="0"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p:cxnSp>
          <p:nvCxnSpPr>
            <p:cNvPr id="39" name="直接箭头连接符 38">
              <a:extLst>
                <a:ext uri="{FF2B5EF4-FFF2-40B4-BE49-F238E27FC236}">
                  <a16:creationId xmlns:a16="http://schemas.microsoft.com/office/drawing/2014/main" id="{57D4E43B-104E-4B2B-BDF1-0E3D4558C1E8}"/>
                </a:ext>
              </a:extLst>
            </p:cNvPr>
            <p:cNvCxnSpPr/>
            <p:nvPr/>
          </p:nvCxnSpPr>
          <p:spPr>
            <a:xfrm flipH="1">
              <a:off x="1610917" y="2722249"/>
              <a:ext cx="2882628" cy="0"/>
            </a:xfrm>
            <a:prstGeom prst="straightConnector1">
              <a:avLst/>
            </a:prstGeom>
            <a:noFill/>
            <a:ln w="6350" cap="flat" cmpd="sng" algn="ctr">
              <a:solidFill>
                <a:srgbClr val="5B9BD5"/>
              </a:solidFill>
              <a:prstDash val="solid"/>
              <a:miter lim="800000"/>
              <a:tailEnd type="triangle"/>
            </a:ln>
            <a:effectLst/>
          </p:spPr>
        </p:cxnSp>
        <p:sp>
          <p:nvSpPr>
            <p:cNvPr id="40" name="文本框 39">
              <a:extLst>
                <a:ext uri="{FF2B5EF4-FFF2-40B4-BE49-F238E27FC236}">
                  <a16:creationId xmlns:a16="http://schemas.microsoft.com/office/drawing/2014/main" id="{C6EC10E9-78C2-4889-A7E4-B2A4BFBA7C77}"/>
                </a:ext>
              </a:extLst>
            </p:cNvPr>
            <p:cNvSpPr txBox="1"/>
            <p:nvPr/>
          </p:nvSpPr>
          <p:spPr>
            <a:xfrm>
              <a:off x="2551433" y="2388545"/>
              <a:ext cx="1446044" cy="357551"/>
            </a:xfrm>
            <a:prstGeom prst="rect">
              <a:avLst/>
            </a:prstGeom>
            <a:noFill/>
          </p:spPr>
          <p:txBody>
            <a:bodyPr wrap="none" rtlCol="0">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100" b="0"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rPr>
                <a:t>Probe response</a:t>
              </a:r>
            </a:p>
          </p:txBody>
        </p:sp>
        <mc:AlternateContent xmlns:mc="http://schemas.openxmlformats.org/markup-compatibility/2006" xmlns:a14="http://schemas.microsoft.com/office/drawing/2010/main">
          <mc:Choice Requires="a14">
            <p:sp>
              <p:nvSpPr>
                <p:cNvPr id="41" name="矩形 40">
                  <a:extLst>
                    <a:ext uri="{FF2B5EF4-FFF2-40B4-BE49-F238E27FC236}">
                      <a16:creationId xmlns:a16="http://schemas.microsoft.com/office/drawing/2014/main" id="{887AEB0F-C58B-4183-A57B-072CF2A6946E}"/>
                    </a:ext>
                  </a:extLst>
                </p:cNvPr>
                <p:cNvSpPr/>
                <p:nvPr/>
              </p:nvSpPr>
              <p:spPr>
                <a:xfrm>
                  <a:off x="900361" y="3019098"/>
                  <a:ext cx="1441310" cy="363658"/>
                </a:xfrm>
                <a:prstGeom prst="rect">
                  <a:avLst/>
                </a:prstGeom>
                <a:solidFill>
                  <a:schemeClr val="bg1"/>
                </a:solidFill>
                <a:ln w="12700" cap="flat" cmpd="sng" algn="ctr">
                  <a:solidFill>
                    <a:sysClr val="windowText" lastClr="000000"/>
                  </a:solidFill>
                  <a:prstDash val="solid"/>
                  <a:miter lim="800000"/>
                </a:ln>
                <a:effectLst/>
              </p:spPr>
              <p:txBody>
                <a:bodyPr rtlCol="0" anchor="ct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200" b="0" i="1" u="none" strike="noStrike" kern="0" cap="none" spc="0" normalizeH="0" baseline="0" noProof="0" smtClean="0">
                            <a:ln>
                              <a:noFill/>
                            </a:ln>
                            <a:solidFill>
                              <a:prstClr val="black"/>
                            </a:solidFill>
                            <a:effectLst/>
                            <a:uLnTx/>
                            <a:uFillTx/>
                            <a:latin typeface="Cambria Math" panose="02040503050406030204" pitchFamily="18" charset="0"/>
                            <a:ea typeface="宋体" panose="02010600030101010101" pitchFamily="2" charset="-122"/>
                          </a:rPr>
                          <m:t>𝜋</m:t>
                        </m:r>
                        <m:r>
                          <a:rPr kumimoji="0" lang="en-US" altLang="zh-CN" sz="1200" b="0" i="1" u="none" strike="noStrike" kern="0" cap="none" spc="0" normalizeH="0" baseline="0" noProof="0" smtClean="0">
                            <a:ln>
                              <a:noFill/>
                            </a:ln>
                            <a:solidFill>
                              <a:prstClr val="black"/>
                            </a:solidFill>
                            <a:effectLst/>
                            <a:uLnTx/>
                            <a:uFillTx/>
                            <a:latin typeface="Cambria Math" panose="02040503050406030204" pitchFamily="18" charset="0"/>
                            <a:ea typeface="宋体" panose="02010600030101010101" pitchFamily="2" charset="-122"/>
                          </a:rPr>
                          <m:t>(</m:t>
                        </m:r>
                        <m:r>
                          <a:rPr kumimoji="0" lang="zh-CN" altLang="en-US" sz="1200" b="0" i="1" u="none" strike="noStrike" kern="0" cap="none" spc="0" normalizeH="0" baseline="0" noProof="0" smtClean="0">
                            <a:ln>
                              <a:noFill/>
                            </a:ln>
                            <a:solidFill>
                              <a:prstClr val="black"/>
                            </a:solidFill>
                            <a:effectLst/>
                            <a:uLnTx/>
                            <a:uFillTx/>
                            <a:latin typeface="Cambria Math" panose="02040503050406030204" pitchFamily="18" charset="0"/>
                            <a:ea typeface="宋体" panose="02010600030101010101" pitchFamily="2" charset="-122"/>
                          </a:rPr>
                          <m:t>𝜃</m:t>
                        </m:r>
                        <m:r>
                          <a:rPr kumimoji="0" lang="en-US" altLang="zh-CN" sz="1200" b="0" i="1" u="none" strike="noStrike" kern="0" cap="none" spc="0" normalizeH="0" baseline="0" noProof="0" smtClean="0">
                            <a:ln>
                              <a:noFill/>
                            </a:ln>
                            <a:solidFill>
                              <a:prstClr val="black"/>
                            </a:solidFill>
                            <a:effectLst/>
                            <a:uLnTx/>
                            <a:uFillTx/>
                            <a:latin typeface="Cambria Math" panose="02040503050406030204" pitchFamily="18" charset="0"/>
                            <a:ea typeface="宋体" panose="02010600030101010101" pitchFamily="2" charset="-122"/>
                          </a:rPr>
                          <m:t>)</m:t>
                        </m:r>
                      </m:oMath>
                    </m:oMathPara>
                  </a14:m>
                  <a:endParaRPr kumimoji="0" lang="zh-CN" altLang="en-US" sz="12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mc:Choice>
          <mc:Fallback xmlns="">
            <p:sp>
              <p:nvSpPr>
                <p:cNvPr id="41" name="矩形 40">
                  <a:extLst>
                    <a:ext uri="{FF2B5EF4-FFF2-40B4-BE49-F238E27FC236}">
                      <a16:creationId xmlns:a16="http://schemas.microsoft.com/office/drawing/2014/main" id="{887AEB0F-C58B-4183-A57B-072CF2A6946E}"/>
                    </a:ext>
                  </a:extLst>
                </p:cNvPr>
                <p:cNvSpPr>
                  <a:spLocks noRot="1" noChangeAspect="1" noMove="1" noResize="1" noEditPoints="1" noAdjustHandles="1" noChangeArrowheads="1" noChangeShapeType="1" noTextEdit="1"/>
                </p:cNvSpPr>
                <p:nvPr/>
              </p:nvSpPr>
              <p:spPr>
                <a:xfrm>
                  <a:off x="900361" y="3019098"/>
                  <a:ext cx="1441310" cy="363658"/>
                </a:xfrm>
                <a:prstGeom prst="rect">
                  <a:avLst/>
                </a:prstGeom>
                <a:blipFill>
                  <a:blip r:embed="rId3"/>
                  <a:stretch>
                    <a:fillRect b="-6383"/>
                  </a:stretch>
                </a:blipFill>
                <a:ln w="12700" cap="flat" cmpd="sng" algn="ctr">
                  <a:solidFill>
                    <a:sysClr val="windowText" lastClr="000000"/>
                  </a:solidFill>
                  <a:prstDash val="solid"/>
                  <a:miter lim="800000"/>
                </a:ln>
                <a:effectLst/>
              </p:spPr>
              <p:txBody>
                <a:bodyPr/>
                <a:lstStyle/>
                <a:p>
                  <a:r>
                    <a:rPr lang="zh-CN" altLang="en-US">
                      <a:noFill/>
                    </a:rPr>
                    <a:t> </a:t>
                  </a:r>
                </a:p>
              </p:txBody>
            </p:sp>
          </mc:Fallback>
        </mc:AlternateContent>
        <p:sp>
          <p:nvSpPr>
            <p:cNvPr id="42" name="左右箭头 64">
              <a:extLst>
                <a:ext uri="{FF2B5EF4-FFF2-40B4-BE49-F238E27FC236}">
                  <a16:creationId xmlns:a16="http://schemas.microsoft.com/office/drawing/2014/main" id="{2F40DFEF-341A-4BFD-B23E-358CCF87FBE6}"/>
                </a:ext>
              </a:extLst>
            </p:cNvPr>
            <p:cNvSpPr/>
            <p:nvPr/>
          </p:nvSpPr>
          <p:spPr>
            <a:xfrm>
              <a:off x="1667853" y="4092530"/>
              <a:ext cx="2825690" cy="456839"/>
            </a:xfrm>
            <a:prstGeom prst="leftRightArrow">
              <a:avLst/>
            </a:prstGeom>
            <a:solidFill>
              <a:sysClr val="window" lastClr="FFFFFF"/>
            </a:solidFill>
            <a:ln w="9525" cap="flat" cmpd="sng" algn="ctr">
              <a:solidFill>
                <a:srgbClr val="0070C0"/>
              </a:solid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hand  off </a:t>
              </a:r>
              <a:endParaRPr kumimoji="0" lang="zh-CN" altLang="en-US" sz="12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p:sp>
          <p:nvSpPr>
            <p:cNvPr id="44" name="矩形 43">
              <a:extLst>
                <a:ext uri="{FF2B5EF4-FFF2-40B4-BE49-F238E27FC236}">
                  <a16:creationId xmlns:a16="http://schemas.microsoft.com/office/drawing/2014/main" id="{93A82B09-90B1-4707-9FB9-F8362D377090}"/>
                </a:ext>
              </a:extLst>
            </p:cNvPr>
            <p:cNvSpPr/>
            <p:nvPr/>
          </p:nvSpPr>
          <p:spPr>
            <a:xfrm>
              <a:off x="3774646" y="4659924"/>
              <a:ext cx="1474355" cy="36399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Calculate reward</a:t>
              </a:r>
              <a:endParaRPr kumimoji="0" lang="zh-CN" altLang="en-US" sz="12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p:cxnSp>
          <p:nvCxnSpPr>
            <p:cNvPr id="45" name="直接箭头连接符 44">
              <a:extLst>
                <a:ext uri="{FF2B5EF4-FFF2-40B4-BE49-F238E27FC236}">
                  <a16:creationId xmlns:a16="http://schemas.microsoft.com/office/drawing/2014/main" id="{6AAAFB5C-15FE-4505-8DBD-909A222DD4B5}"/>
                </a:ext>
              </a:extLst>
            </p:cNvPr>
            <p:cNvCxnSpPr/>
            <p:nvPr/>
          </p:nvCxnSpPr>
          <p:spPr>
            <a:xfrm flipH="1">
              <a:off x="3070509" y="5373216"/>
              <a:ext cx="1441314" cy="0"/>
            </a:xfrm>
            <a:prstGeom prst="straightConnector1">
              <a:avLst/>
            </a:prstGeom>
            <a:noFill/>
            <a:ln w="6350" cap="flat" cmpd="sng" algn="ctr">
              <a:solidFill>
                <a:schemeClr val="tx1"/>
              </a:solidFill>
              <a:prstDash val="solid"/>
              <a:miter lim="800000"/>
              <a:tailEnd type="triangle"/>
            </a:ln>
            <a:effectLst/>
          </p:spPr>
        </p:cxnSp>
        <p:sp>
          <p:nvSpPr>
            <p:cNvPr id="46" name="文本框 45">
              <a:extLst>
                <a:ext uri="{FF2B5EF4-FFF2-40B4-BE49-F238E27FC236}">
                  <a16:creationId xmlns:a16="http://schemas.microsoft.com/office/drawing/2014/main" id="{9CF9025B-71CD-4677-BA3A-1CC215A733CE}"/>
                </a:ext>
              </a:extLst>
            </p:cNvPr>
            <p:cNvSpPr txBox="1"/>
            <p:nvPr/>
          </p:nvSpPr>
          <p:spPr>
            <a:xfrm>
              <a:off x="3321892" y="5069250"/>
              <a:ext cx="1009975" cy="266270"/>
            </a:xfrm>
            <a:prstGeom prst="rect">
              <a:avLst/>
            </a:prstGeom>
            <a:noFill/>
          </p:spPr>
          <p:txBody>
            <a:bodyPr wrap="none"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100" b="0"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rPr>
                <a:t>reward</a:t>
              </a:r>
              <a:endParaRPr kumimoji="0" lang="zh-CN" altLang="en-US" sz="1100" b="0"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p:sp>
          <p:nvSpPr>
            <p:cNvPr id="47" name="矩形 46">
              <a:extLst>
                <a:ext uri="{FF2B5EF4-FFF2-40B4-BE49-F238E27FC236}">
                  <a16:creationId xmlns:a16="http://schemas.microsoft.com/office/drawing/2014/main" id="{4D99B054-80AF-4925-A46A-A63676C68934}"/>
                </a:ext>
              </a:extLst>
            </p:cNvPr>
            <p:cNvSpPr/>
            <p:nvPr/>
          </p:nvSpPr>
          <p:spPr>
            <a:xfrm>
              <a:off x="2321562" y="5593370"/>
              <a:ext cx="1474355" cy="36399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zh-CN" sz="1200" kern="0" dirty="0">
                  <a:solidFill>
                    <a:prstClr val="black"/>
                  </a:solidFill>
                  <a:latin typeface="Calibri" panose="020F0502020204030204"/>
                  <a:ea typeface="宋体" panose="02010600030101010101" pitchFamily="2" charset="-122"/>
                </a:rPr>
                <a:t>Update Model</a:t>
              </a:r>
              <a:endParaRPr kumimoji="0" lang="zh-CN" altLang="en-US" sz="12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p:cxnSp>
          <p:nvCxnSpPr>
            <p:cNvPr id="48" name="直接箭头连接符 47">
              <a:extLst>
                <a:ext uri="{FF2B5EF4-FFF2-40B4-BE49-F238E27FC236}">
                  <a16:creationId xmlns:a16="http://schemas.microsoft.com/office/drawing/2014/main" id="{D915B6DF-412E-48D9-9CFB-7446FEBF6657}"/>
                </a:ext>
              </a:extLst>
            </p:cNvPr>
            <p:cNvCxnSpPr/>
            <p:nvPr/>
          </p:nvCxnSpPr>
          <p:spPr>
            <a:xfrm flipH="1">
              <a:off x="1637722" y="6525344"/>
              <a:ext cx="1441313" cy="0"/>
            </a:xfrm>
            <a:prstGeom prst="straightConnector1">
              <a:avLst/>
            </a:prstGeom>
            <a:noFill/>
            <a:ln w="6350" cap="flat" cmpd="sng" algn="ctr">
              <a:solidFill>
                <a:sysClr val="windowText" lastClr="000000"/>
              </a:solidFill>
              <a:prstDash val="solid"/>
              <a:miter lim="800000"/>
              <a:tailEnd type="triangle"/>
            </a:ln>
            <a:effectLst/>
          </p:spPr>
        </p:cxnSp>
        <mc:AlternateContent xmlns:mc="http://schemas.openxmlformats.org/markup-compatibility/2006" xmlns:a14="http://schemas.microsoft.com/office/drawing/2010/main">
          <mc:Choice Requires="a14">
            <p:sp>
              <p:nvSpPr>
                <p:cNvPr id="49" name="文本框 48">
                  <a:extLst>
                    <a:ext uri="{FF2B5EF4-FFF2-40B4-BE49-F238E27FC236}">
                      <a16:creationId xmlns:a16="http://schemas.microsoft.com/office/drawing/2014/main" id="{01603FD8-8F12-4C2D-AD75-B0FDD1FA00C0}"/>
                    </a:ext>
                  </a:extLst>
                </p:cNvPr>
                <p:cNvSpPr txBox="1"/>
                <p:nvPr/>
              </p:nvSpPr>
              <p:spPr>
                <a:xfrm>
                  <a:off x="1901264" y="6197063"/>
                  <a:ext cx="1241768" cy="467983"/>
                </a:xfrm>
                <a:prstGeom prst="rect">
                  <a:avLst/>
                </a:prstGeom>
                <a:noFill/>
              </p:spPr>
              <p:txBody>
                <a:bodyPr wrap="none" rtlCol="0">
                  <a:normAutofit/>
                </a:bodyPr>
                <a:lstStyle/>
                <a:p>
                  <a:pPr marL="0" marR="0" lvl="0" indent="0" defTabSz="914400" eaLnBrk="1" fontAlgn="auto" latinLnBrk="0" hangingPunct="1">
                    <a:lnSpc>
                      <a:spcPct val="100000"/>
                    </a:lnSpc>
                    <a:spcBef>
                      <a:spcPts val="0"/>
                    </a:spcBef>
                    <a:spcAft>
                      <a:spcPts val="0"/>
                    </a:spcAft>
                    <a:buClrTx/>
                    <a:buSzTx/>
                    <a:buFontTx/>
                    <a:buNone/>
                    <a:tabLst/>
                    <a:defRPr/>
                  </a:pPr>
                  <a14:m>
                    <m:oMath xmlns:m="http://schemas.openxmlformats.org/officeDocument/2006/math">
                      <m:r>
                        <a:rPr kumimoji="0" lang="zh-CN" altLang="en-US" sz="1200" b="0" i="1" u="none" strike="noStrike" kern="0" cap="none" spc="0" normalizeH="0" baseline="0" noProof="0" smtClean="0">
                          <a:ln>
                            <a:noFill/>
                          </a:ln>
                          <a:solidFill>
                            <a:prstClr val="black"/>
                          </a:solidFill>
                          <a:effectLst/>
                          <a:uLnTx/>
                          <a:uFillTx/>
                          <a:latin typeface="Cambria Math" panose="02040503050406030204" pitchFamily="18" charset="0"/>
                          <a:ea typeface="宋体" panose="02010600030101010101" pitchFamily="2" charset="-122"/>
                        </a:rPr>
                        <m:t>𝜃</m:t>
                      </m:r>
                    </m:oMath>
                  </a14:m>
                  <a:r>
                    <a:rPr kumimoji="0" lang="en-US" altLang="zh-CN" sz="1200" b="0"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rPr>
                    <a:t>, </a:t>
                  </a:r>
                  <a:r>
                    <a:rPr kumimoji="0" lang="en-US" altLang="zh-CN" sz="1000" b="0" i="0" u="none" strike="noStrike" kern="0" cap="none" spc="0" normalizeH="0" baseline="0" noProof="0" dirty="0" err="1">
                      <a:ln>
                        <a:noFill/>
                      </a:ln>
                      <a:solidFill>
                        <a:prstClr val="black"/>
                      </a:solidFill>
                      <a:effectLst/>
                      <a:uLnTx/>
                      <a:uFillTx/>
                      <a:latin typeface="Arial" panose="020B0604020202020204" pitchFamily="34" charset="0"/>
                      <a:ea typeface="宋体" panose="02010600030101010101" pitchFamily="2" charset="-122"/>
                    </a:rPr>
                    <a:t>scanRSSI</a:t>
                  </a:r>
                  <a:endParaRPr kumimoji="0" lang="zh-CN" altLang="en-US" sz="1000" b="0"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mc:Choice>
          <mc:Fallback xmlns="">
            <p:sp>
              <p:nvSpPr>
                <p:cNvPr id="49" name="文本框 48">
                  <a:extLst>
                    <a:ext uri="{FF2B5EF4-FFF2-40B4-BE49-F238E27FC236}">
                      <a16:creationId xmlns:a16="http://schemas.microsoft.com/office/drawing/2014/main" id="{01603FD8-8F12-4C2D-AD75-B0FDD1FA00C0}"/>
                    </a:ext>
                  </a:extLst>
                </p:cNvPr>
                <p:cNvSpPr txBox="1">
                  <a:spLocks noRot="1" noChangeAspect="1" noMove="1" noResize="1" noEditPoints="1" noAdjustHandles="1" noChangeArrowheads="1" noChangeShapeType="1" noTextEdit="1"/>
                </p:cNvSpPr>
                <p:nvPr/>
              </p:nvSpPr>
              <p:spPr>
                <a:xfrm>
                  <a:off x="1901264" y="6197063"/>
                  <a:ext cx="1241768" cy="467983"/>
                </a:xfrm>
                <a:prstGeom prst="rect">
                  <a:avLst/>
                </a:prstGeom>
                <a:blipFill>
                  <a:blip r:embed="rId4"/>
                  <a:stretch>
                    <a:fillRect t="-3448"/>
                  </a:stretch>
                </a:blipFill>
              </p:spPr>
              <p:txBody>
                <a:bodyPr/>
                <a:lstStyle/>
                <a:p>
                  <a:r>
                    <a:rPr lang="zh-CN" altLang="en-US">
                      <a:noFill/>
                    </a:rPr>
                    <a:t> </a:t>
                  </a:r>
                </a:p>
              </p:txBody>
            </p:sp>
          </mc:Fallback>
        </mc:AlternateContent>
        <p:sp>
          <p:nvSpPr>
            <p:cNvPr id="50" name="矩形 49">
              <a:extLst>
                <a:ext uri="{FF2B5EF4-FFF2-40B4-BE49-F238E27FC236}">
                  <a16:creationId xmlns:a16="http://schemas.microsoft.com/office/drawing/2014/main" id="{B47C4640-2ADC-485D-BC15-571034B8960F}"/>
                </a:ext>
              </a:extLst>
            </p:cNvPr>
            <p:cNvSpPr/>
            <p:nvPr/>
          </p:nvSpPr>
          <p:spPr>
            <a:xfrm>
              <a:off x="884023" y="1574302"/>
              <a:ext cx="1474355" cy="363992"/>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normAutofit fontScale="925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AP1 RSSI &lt; </a:t>
              </a:r>
              <a:r>
                <a:rPr kumimoji="0" lang="en-US" altLang="zh-CN" sz="1200" b="0" i="0" u="none" strike="noStrike" kern="0" cap="none" spc="0" normalizeH="0" baseline="0" noProof="0" dirty="0" err="1">
                  <a:ln>
                    <a:noFill/>
                  </a:ln>
                  <a:solidFill>
                    <a:prstClr val="black"/>
                  </a:solidFill>
                  <a:effectLst/>
                  <a:uLnTx/>
                  <a:uFillTx/>
                  <a:latin typeface="Calibri" panose="020F0502020204030204"/>
                  <a:ea typeface="宋体" panose="02010600030101010101" pitchFamily="2" charset="-122"/>
                  <a:cs typeface="+mn-cs"/>
                </a:rPr>
                <a:t>scanRSSI</a:t>
              </a:r>
              <a:endParaRPr kumimoji="0" lang="zh-CN" altLang="en-US" sz="12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p:grpSp>
      <p:cxnSp>
        <p:nvCxnSpPr>
          <p:cNvPr id="51" name="直接箭头连接符 50">
            <a:extLst>
              <a:ext uri="{FF2B5EF4-FFF2-40B4-BE49-F238E27FC236}">
                <a16:creationId xmlns:a16="http://schemas.microsoft.com/office/drawing/2014/main" id="{843535EC-CDFF-4B76-9282-946E384DECE0}"/>
              </a:ext>
            </a:extLst>
          </p:cNvPr>
          <p:cNvCxnSpPr>
            <a:cxnSpLocks/>
          </p:cNvCxnSpPr>
          <p:nvPr/>
        </p:nvCxnSpPr>
        <p:spPr>
          <a:xfrm flipV="1">
            <a:off x="1178494" y="3975843"/>
            <a:ext cx="1345347" cy="5261"/>
          </a:xfrm>
          <a:prstGeom prst="straightConnector1">
            <a:avLst/>
          </a:prstGeom>
          <a:noFill/>
          <a:ln w="6350" cap="flat" cmpd="sng" algn="ctr">
            <a:solidFill>
              <a:schemeClr val="tx1"/>
            </a:solidFill>
            <a:prstDash val="solid"/>
            <a:miter lim="800000"/>
            <a:tailEnd type="triangle"/>
          </a:ln>
          <a:effectLst/>
        </p:spPr>
      </p:cxnSp>
      <p:sp>
        <p:nvSpPr>
          <p:cNvPr id="55" name="文本框 54">
            <a:extLst>
              <a:ext uri="{FF2B5EF4-FFF2-40B4-BE49-F238E27FC236}">
                <a16:creationId xmlns:a16="http://schemas.microsoft.com/office/drawing/2014/main" id="{B0C7688A-E523-4837-A149-0815FD71A224}"/>
              </a:ext>
            </a:extLst>
          </p:cNvPr>
          <p:cNvSpPr txBox="1"/>
          <p:nvPr/>
        </p:nvSpPr>
        <p:spPr>
          <a:xfrm>
            <a:off x="1377143" y="3717368"/>
            <a:ext cx="1078911" cy="248277"/>
          </a:xfrm>
          <a:prstGeom prst="rect">
            <a:avLst/>
          </a:prstGeom>
          <a:noFill/>
        </p:spPr>
        <p:txBody>
          <a:bodyPr wrap="none"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100" kern="0" dirty="0">
                <a:solidFill>
                  <a:prstClr val="black"/>
                </a:solidFill>
                <a:latin typeface="Arial" panose="020B0604020202020204" pitchFamily="34" charset="0"/>
                <a:ea typeface="宋体" panose="02010600030101010101" pitchFamily="2" charset="-122"/>
              </a:rPr>
              <a:t>observations</a:t>
            </a:r>
            <a:endParaRPr kumimoji="0" lang="en-US" altLang="zh-CN" sz="1100" b="0"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713361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altLang="zh-CN"/>
              <a:t>Jan 2025</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a:t>Peng Liu (Huawei)</a:t>
            </a:r>
            <a:endParaRPr lang="en-GB" dirty="0"/>
          </a:p>
        </p:txBody>
      </p:sp>
      <p:sp>
        <p:nvSpPr>
          <p:cNvPr id="6" name="Slide Number Placeholder 5"/>
          <p:cNvSpPr>
            <a:spLocks noGrp="1"/>
          </p:cNvSpPr>
          <p:nvPr>
            <p:ph type="sldNum" idx="12"/>
          </p:nvPr>
        </p:nvSpPr>
        <p:spPr>
          <a:xfrm>
            <a:off x="4344988" y="6484696"/>
            <a:ext cx="528637" cy="363537"/>
          </a:xfrm>
        </p:spPr>
        <p:txBody>
          <a:bodyPr/>
          <a:lstStyle/>
          <a:p>
            <a:r>
              <a:rPr lang="en-GB"/>
              <a:t>Slide </a:t>
            </a:r>
            <a:fld id="{351F4386-A5E2-41A1-B4D0-BE653C929E06}" type="slidenum">
              <a:rPr lang="en-GB"/>
              <a:pPr/>
              <a:t>8</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Signaling for RL-based Handoff (</a:t>
            </a:r>
            <a:r>
              <a:rPr lang="en-US" altLang="zh-CN" dirty="0" err="1"/>
              <a:t>Opt</a:t>
            </a:r>
            <a:r>
              <a:rPr lang="en-US" altLang="zh-CN" dirty="0"/>
              <a:t> #2)</a:t>
            </a:r>
            <a:endParaRPr lang="en-GB" dirty="0"/>
          </a:p>
        </p:txBody>
      </p:sp>
      <p:grpSp>
        <p:nvGrpSpPr>
          <p:cNvPr id="30" name="组合 29">
            <a:extLst>
              <a:ext uri="{FF2B5EF4-FFF2-40B4-BE49-F238E27FC236}">
                <a16:creationId xmlns:a16="http://schemas.microsoft.com/office/drawing/2014/main" id="{9ED513B2-773B-41A6-A8D1-74EF176BA9B2}"/>
              </a:ext>
            </a:extLst>
          </p:cNvPr>
          <p:cNvGrpSpPr/>
          <p:nvPr/>
        </p:nvGrpSpPr>
        <p:grpSpPr>
          <a:xfrm>
            <a:off x="484756" y="1831975"/>
            <a:ext cx="4102028" cy="4332888"/>
            <a:chOff x="884023" y="1020797"/>
            <a:chExt cx="4364978" cy="5710901"/>
          </a:xfrm>
        </p:grpSpPr>
        <p:cxnSp>
          <p:nvCxnSpPr>
            <p:cNvPr id="31" name="直接连接符 30">
              <a:extLst>
                <a:ext uri="{FF2B5EF4-FFF2-40B4-BE49-F238E27FC236}">
                  <a16:creationId xmlns:a16="http://schemas.microsoft.com/office/drawing/2014/main" id="{1D78987A-45B6-4BB4-8E17-B4BFFAF13D72}"/>
                </a:ext>
              </a:extLst>
            </p:cNvPr>
            <p:cNvCxnSpPr/>
            <p:nvPr/>
          </p:nvCxnSpPr>
          <p:spPr>
            <a:xfrm>
              <a:off x="3071664" y="1484784"/>
              <a:ext cx="0" cy="5219421"/>
            </a:xfrm>
            <a:prstGeom prst="line">
              <a:avLst/>
            </a:prstGeom>
            <a:noFill/>
            <a:ln w="6350" cap="flat" cmpd="sng" algn="ctr">
              <a:solidFill>
                <a:sysClr val="windowText" lastClr="000000"/>
              </a:solidFill>
              <a:prstDash val="solid"/>
              <a:miter lim="800000"/>
            </a:ln>
            <a:effectLst/>
          </p:spPr>
        </p:cxnSp>
        <p:cxnSp>
          <p:nvCxnSpPr>
            <p:cNvPr id="32" name="直接连接符 31">
              <a:extLst>
                <a:ext uri="{FF2B5EF4-FFF2-40B4-BE49-F238E27FC236}">
                  <a16:creationId xmlns:a16="http://schemas.microsoft.com/office/drawing/2014/main" id="{4D167D9F-628F-4B9F-B96E-14F41370F7F4}"/>
                </a:ext>
              </a:extLst>
            </p:cNvPr>
            <p:cNvCxnSpPr/>
            <p:nvPr/>
          </p:nvCxnSpPr>
          <p:spPr>
            <a:xfrm>
              <a:off x="4511824" y="1512277"/>
              <a:ext cx="0" cy="5219421"/>
            </a:xfrm>
            <a:prstGeom prst="line">
              <a:avLst/>
            </a:prstGeom>
            <a:noFill/>
            <a:ln w="6350" cap="flat" cmpd="sng" algn="ctr">
              <a:solidFill>
                <a:sysClr val="windowText" lastClr="000000"/>
              </a:solidFill>
              <a:prstDash val="solid"/>
              <a:miter lim="800000"/>
            </a:ln>
            <a:effectLst/>
          </p:spPr>
        </p:cxnSp>
        <p:sp>
          <p:nvSpPr>
            <p:cNvPr id="33" name="文本框 32">
              <a:extLst>
                <a:ext uri="{FF2B5EF4-FFF2-40B4-BE49-F238E27FC236}">
                  <a16:creationId xmlns:a16="http://schemas.microsoft.com/office/drawing/2014/main" id="{E129EB50-DAA7-449A-A52C-75E2726803E8}"/>
                </a:ext>
              </a:extLst>
            </p:cNvPr>
            <p:cNvSpPr txBox="1"/>
            <p:nvPr/>
          </p:nvSpPr>
          <p:spPr>
            <a:xfrm>
              <a:off x="2736476" y="1020797"/>
              <a:ext cx="670376" cy="400110"/>
            </a:xfrm>
            <a:prstGeom prst="rect">
              <a:avLst/>
            </a:prstGeom>
            <a:noFill/>
          </p:spPr>
          <p:txBody>
            <a:bodyPr wrap="none" rtlCol="0">
              <a:normAutofit fontScale="850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rPr>
                <a:t>AP1</a:t>
              </a:r>
            </a:p>
          </p:txBody>
        </p:sp>
        <p:sp>
          <p:nvSpPr>
            <p:cNvPr id="34" name="文本框 33">
              <a:extLst>
                <a:ext uri="{FF2B5EF4-FFF2-40B4-BE49-F238E27FC236}">
                  <a16:creationId xmlns:a16="http://schemas.microsoft.com/office/drawing/2014/main" id="{F42CBD58-D721-4693-88DB-D24846FB9A9F}"/>
                </a:ext>
              </a:extLst>
            </p:cNvPr>
            <p:cNvSpPr txBox="1"/>
            <p:nvPr/>
          </p:nvSpPr>
          <p:spPr>
            <a:xfrm>
              <a:off x="4176636" y="1030978"/>
              <a:ext cx="670376" cy="400110"/>
            </a:xfrm>
            <a:prstGeom prst="rect">
              <a:avLst/>
            </a:prstGeom>
            <a:noFill/>
          </p:spPr>
          <p:txBody>
            <a:bodyPr wrap="none" rtlCol="0">
              <a:normAutofit fontScale="850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rPr>
                <a:t>AP2</a:t>
              </a:r>
            </a:p>
          </p:txBody>
        </p:sp>
        <p:cxnSp>
          <p:nvCxnSpPr>
            <p:cNvPr id="35" name="直接连接符 34">
              <a:extLst>
                <a:ext uri="{FF2B5EF4-FFF2-40B4-BE49-F238E27FC236}">
                  <a16:creationId xmlns:a16="http://schemas.microsoft.com/office/drawing/2014/main" id="{7F0E92E6-B471-4FF7-A068-10BBDB2CDA39}"/>
                </a:ext>
              </a:extLst>
            </p:cNvPr>
            <p:cNvCxnSpPr/>
            <p:nvPr/>
          </p:nvCxnSpPr>
          <p:spPr>
            <a:xfrm>
              <a:off x="1610917" y="1484784"/>
              <a:ext cx="0" cy="5184576"/>
            </a:xfrm>
            <a:prstGeom prst="line">
              <a:avLst/>
            </a:prstGeom>
            <a:noFill/>
            <a:ln w="6350" cap="flat" cmpd="sng" algn="ctr">
              <a:solidFill>
                <a:sysClr val="windowText" lastClr="000000"/>
              </a:solidFill>
              <a:prstDash val="solid"/>
              <a:miter lim="800000"/>
            </a:ln>
            <a:effectLst/>
          </p:spPr>
        </p:cxnSp>
        <p:sp>
          <p:nvSpPr>
            <p:cNvPr id="36" name="文本框 35">
              <a:extLst>
                <a:ext uri="{FF2B5EF4-FFF2-40B4-BE49-F238E27FC236}">
                  <a16:creationId xmlns:a16="http://schemas.microsoft.com/office/drawing/2014/main" id="{812CF190-43BA-4583-B1D0-A163A9FA5CC4}"/>
                </a:ext>
              </a:extLst>
            </p:cNvPr>
            <p:cNvSpPr txBox="1"/>
            <p:nvPr/>
          </p:nvSpPr>
          <p:spPr>
            <a:xfrm>
              <a:off x="1296316" y="1030978"/>
              <a:ext cx="665760" cy="400110"/>
            </a:xfrm>
            <a:prstGeom prst="rect">
              <a:avLst/>
            </a:prstGeom>
            <a:noFill/>
          </p:spPr>
          <p:txBody>
            <a:bodyPr wrap="none" rtlCol="0">
              <a:normAutofit fontScale="850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rPr>
                <a:t>STA</a:t>
              </a:r>
            </a:p>
          </p:txBody>
        </p:sp>
        <p:cxnSp>
          <p:nvCxnSpPr>
            <p:cNvPr id="37" name="直接箭头连接符 36">
              <a:extLst>
                <a:ext uri="{FF2B5EF4-FFF2-40B4-BE49-F238E27FC236}">
                  <a16:creationId xmlns:a16="http://schemas.microsoft.com/office/drawing/2014/main" id="{37D19D6F-A280-479B-92F2-FF08E35FB45E}"/>
                </a:ext>
              </a:extLst>
            </p:cNvPr>
            <p:cNvCxnSpPr/>
            <p:nvPr/>
          </p:nvCxnSpPr>
          <p:spPr>
            <a:xfrm>
              <a:off x="1610917" y="2322997"/>
              <a:ext cx="2882628" cy="0"/>
            </a:xfrm>
            <a:prstGeom prst="straightConnector1">
              <a:avLst/>
            </a:prstGeom>
            <a:noFill/>
            <a:ln w="6350" cap="flat" cmpd="sng" algn="ctr">
              <a:solidFill>
                <a:srgbClr val="5B9BD5"/>
              </a:solidFill>
              <a:prstDash val="solid"/>
              <a:miter lim="800000"/>
              <a:tailEnd type="triangle"/>
            </a:ln>
            <a:effectLst/>
          </p:spPr>
        </p:cxnSp>
        <p:sp>
          <p:nvSpPr>
            <p:cNvPr id="38" name="文本框 37">
              <a:extLst>
                <a:ext uri="{FF2B5EF4-FFF2-40B4-BE49-F238E27FC236}">
                  <a16:creationId xmlns:a16="http://schemas.microsoft.com/office/drawing/2014/main" id="{F0646B89-F113-4D96-8591-6B1801CC1A68}"/>
                </a:ext>
              </a:extLst>
            </p:cNvPr>
            <p:cNvSpPr txBox="1"/>
            <p:nvPr/>
          </p:nvSpPr>
          <p:spPr>
            <a:xfrm>
              <a:off x="2244938" y="1986824"/>
              <a:ext cx="1796191" cy="418468"/>
            </a:xfrm>
            <a:prstGeom prst="rect">
              <a:avLst/>
            </a:prstGeom>
            <a:noFill/>
          </p:spPr>
          <p:txBody>
            <a:bodyPr wrap="none" rtlCol="0">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100" b="0"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rPr>
                <a:t>Probe request</a:t>
              </a:r>
              <a:endParaRPr kumimoji="0" lang="zh-CN" altLang="en-US" sz="1100" b="0"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p:cxnSp>
          <p:nvCxnSpPr>
            <p:cNvPr id="39" name="直接箭头连接符 38">
              <a:extLst>
                <a:ext uri="{FF2B5EF4-FFF2-40B4-BE49-F238E27FC236}">
                  <a16:creationId xmlns:a16="http://schemas.microsoft.com/office/drawing/2014/main" id="{57D4E43B-104E-4B2B-BDF1-0E3D4558C1E8}"/>
                </a:ext>
              </a:extLst>
            </p:cNvPr>
            <p:cNvCxnSpPr/>
            <p:nvPr/>
          </p:nvCxnSpPr>
          <p:spPr>
            <a:xfrm flipH="1">
              <a:off x="1610917" y="2722249"/>
              <a:ext cx="2882628" cy="0"/>
            </a:xfrm>
            <a:prstGeom prst="straightConnector1">
              <a:avLst/>
            </a:prstGeom>
            <a:noFill/>
            <a:ln w="6350" cap="flat" cmpd="sng" algn="ctr">
              <a:solidFill>
                <a:srgbClr val="5B9BD5"/>
              </a:solidFill>
              <a:prstDash val="solid"/>
              <a:miter lim="800000"/>
              <a:tailEnd type="triangle"/>
            </a:ln>
            <a:effectLst/>
          </p:spPr>
        </p:cxnSp>
        <p:sp>
          <p:nvSpPr>
            <p:cNvPr id="40" name="文本框 39">
              <a:extLst>
                <a:ext uri="{FF2B5EF4-FFF2-40B4-BE49-F238E27FC236}">
                  <a16:creationId xmlns:a16="http://schemas.microsoft.com/office/drawing/2014/main" id="{C6EC10E9-78C2-4889-A7E4-B2A4BFBA7C77}"/>
                </a:ext>
              </a:extLst>
            </p:cNvPr>
            <p:cNvSpPr txBox="1"/>
            <p:nvPr/>
          </p:nvSpPr>
          <p:spPr>
            <a:xfrm>
              <a:off x="2551433" y="2388545"/>
              <a:ext cx="1446044" cy="357551"/>
            </a:xfrm>
            <a:prstGeom prst="rect">
              <a:avLst/>
            </a:prstGeom>
            <a:noFill/>
          </p:spPr>
          <p:txBody>
            <a:bodyPr wrap="none" rtlCol="0">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100" b="0"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rPr>
                <a:t>Probe response</a:t>
              </a:r>
            </a:p>
          </p:txBody>
        </p:sp>
        <p:sp>
          <p:nvSpPr>
            <p:cNvPr id="42" name="左右箭头 64">
              <a:extLst>
                <a:ext uri="{FF2B5EF4-FFF2-40B4-BE49-F238E27FC236}">
                  <a16:creationId xmlns:a16="http://schemas.microsoft.com/office/drawing/2014/main" id="{2F40DFEF-341A-4BFD-B23E-358CCF87FBE6}"/>
                </a:ext>
              </a:extLst>
            </p:cNvPr>
            <p:cNvSpPr/>
            <p:nvPr/>
          </p:nvSpPr>
          <p:spPr>
            <a:xfrm>
              <a:off x="1667853" y="4092530"/>
              <a:ext cx="2825690" cy="456839"/>
            </a:xfrm>
            <a:prstGeom prst="leftRightArrow">
              <a:avLst/>
            </a:prstGeom>
            <a:solidFill>
              <a:sysClr val="window" lastClr="FFFFFF"/>
            </a:solidFill>
            <a:ln w="9525" cap="flat" cmpd="sng" algn="ctr">
              <a:solidFill>
                <a:srgbClr val="0070C0"/>
              </a:solid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hand  off </a:t>
              </a:r>
              <a:endParaRPr kumimoji="0" lang="zh-CN" altLang="en-US" sz="12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p:sp>
          <p:nvSpPr>
            <p:cNvPr id="44" name="矩形 43">
              <a:extLst>
                <a:ext uri="{FF2B5EF4-FFF2-40B4-BE49-F238E27FC236}">
                  <a16:creationId xmlns:a16="http://schemas.microsoft.com/office/drawing/2014/main" id="{93A82B09-90B1-4707-9FB9-F8362D377090}"/>
                </a:ext>
              </a:extLst>
            </p:cNvPr>
            <p:cNvSpPr/>
            <p:nvPr/>
          </p:nvSpPr>
          <p:spPr>
            <a:xfrm>
              <a:off x="3774646" y="4659924"/>
              <a:ext cx="1474355" cy="36399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Calculate reward</a:t>
              </a:r>
              <a:endParaRPr kumimoji="0" lang="zh-CN" altLang="en-US" sz="12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p:cxnSp>
          <p:nvCxnSpPr>
            <p:cNvPr id="45" name="直接箭头连接符 44">
              <a:extLst>
                <a:ext uri="{FF2B5EF4-FFF2-40B4-BE49-F238E27FC236}">
                  <a16:creationId xmlns:a16="http://schemas.microsoft.com/office/drawing/2014/main" id="{6AAAFB5C-15FE-4505-8DBD-909A222DD4B5}"/>
                </a:ext>
              </a:extLst>
            </p:cNvPr>
            <p:cNvCxnSpPr/>
            <p:nvPr/>
          </p:nvCxnSpPr>
          <p:spPr>
            <a:xfrm flipH="1">
              <a:off x="3070509" y="5373216"/>
              <a:ext cx="1441314" cy="0"/>
            </a:xfrm>
            <a:prstGeom prst="straightConnector1">
              <a:avLst/>
            </a:prstGeom>
            <a:noFill/>
            <a:ln w="6350" cap="flat" cmpd="sng" algn="ctr">
              <a:solidFill>
                <a:schemeClr val="tx1"/>
              </a:solidFill>
              <a:prstDash val="solid"/>
              <a:miter lim="800000"/>
              <a:tailEnd type="triangle"/>
            </a:ln>
            <a:effectLst/>
          </p:spPr>
        </p:cxnSp>
        <p:sp>
          <p:nvSpPr>
            <p:cNvPr id="46" name="文本框 45">
              <a:extLst>
                <a:ext uri="{FF2B5EF4-FFF2-40B4-BE49-F238E27FC236}">
                  <a16:creationId xmlns:a16="http://schemas.microsoft.com/office/drawing/2014/main" id="{9CF9025B-71CD-4677-BA3A-1CC215A733CE}"/>
                </a:ext>
              </a:extLst>
            </p:cNvPr>
            <p:cNvSpPr txBox="1"/>
            <p:nvPr/>
          </p:nvSpPr>
          <p:spPr>
            <a:xfrm>
              <a:off x="3321892" y="5069250"/>
              <a:ext cx="1009975" cy="266270"/>
            </a:xfrm>
            <a:prstGeom prst="rect">
              <a:avLst/>
            </a:prstGeom>
            <a:noFill/>
          </p:spPr>
          <p:txBody>
            <a:bodyPr wrap="none"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100" b="0"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rPr>
                <a:t>reward</a:t>
              </a:r>
              <a:endParaRPr kumimoji="0" lang="zh-CN" altLang="en-US" sz="1100" b="0"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p:sp>
          <p:nvSpPr>
            <p:cNvPr id="47" name="矩形 46">
              <a:extLst>
                <a:ext uri="{FF2B5EF4-FFF2-40B4-BE49-F238E27FC236}">
                  <a16:creationId xmlns:a16="http://schemas.microsoft.com/office/drawing/2014/main" id="{4D99B054-80AF-4925-A46A-A63676C68934}"/>
                </a:ext>
              </a:extLst>
            </p:cNvPr>
            <p:cNvSpPr/>
            <p:nvPr/>
          </p:nvSpPr>
          <p:spPr>
            <a:xfrm>
              <a:off x="2321562" y="5593370"/>
              <a:ext cx="1474355" cy="36399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zh-CN" sz="1200" kern="0" dirty="0">
                  <a:solidFill>
                    <a:prstClr val="black"/>
                  </a:solidFill>
                  <a:latin typeface="Calibri" panose="020F0502020204030204"/>
                  <a:ea typeface="宋体" panose="02010600030101010101" pitchFamily="2" charset="-122"/>
                </a:rPr>
                <a:t>Update Model</a:t>
              </a:r>
              <a:endParaRPr kumimoji="0" lang="zh-CN" altLang="en-US" sz="12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p:cxnSp>
          <p:nvCxnSpPr>
            <p:cNvPr id="48" name="直接箭头连接符 47">
              <a:extLst>
                <a:ext uri="{FF2B5EF4-FFF2-40B4-BE49-F238E27FC236}">
                  <a16:creationId xmlns:a16="http://schemas.microsoft.com/office/drawing/2014/main" id="{D915B6DF-412E-48D9-9CFB-7446FEBF6657}"/>
                </a:ext>
              </a:extLst>
            </p:cNvPr>
            <p:cNvCxnSpPr/>
            <p:nvPr/>
          </p:nvCxnSpPr>
          <p:spPr>
            <a:xfrm flipH="1">
              <a:off x="1637722" y="6525344"/>
              <a:ext cx="1441313" cy="0"/>
            </a:xfrm>
            <a:prstGeom prst="straightConnector1">
              <a:avLst/>
            </a:prstGeom>
            <a:noFill/>
            <a:ln w="6350" cap="flat" cmpd="sng" algn="ctr">
              <a:solidFill>
                <a:sysClr val="windowText" lastClr="000000"/>
              </a:solidFill>
              <a:prstDash val="solid"/>
              <a:miter lim="800000"/>
              <a:tailEnd type="triangle"/>
            </a:ln>
            <a:effectLst/>
          </p:spPr>
        </p:cxnSp>
        <p:sp>
          <p:nvSpPr>
            <p:cNvPr id="50" name="矩形 49">
              <a:extLst>
                <a:ext uri="{FF2B5EF4-FFF2-40B4-BE49-F238E27FC236}">
                  <a16:creationId xmlns:a16="http://schemas.microsoft.com/office/drawing/2014/main" id="{B47C4640-2ADC-485D-BC15-571034B8960F}"/>
                </a:ext>
              </a:extLst>
            </p:cNvPr>
            <p:cNvSpPr/>
            <p:nvPr/>
          </p:nvSpPr>
          <p:spPr>
            <a:xfrm>
              <a:off x="884023" y="1574302"/>
              <a:ext cx="1474355" cy="363992"/>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normAutofit fontScale="925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AP1 RSSI &lt; </a:t>
              </a:r>
              <a:r>
                <a:rPr kumimoji="0" lang="en-US" altLang="zh-CN" sz="1200" b="0" i="0" u="none" strike="noStrike" kern="0" cap="none" spc="0" normalizeH="0" baseline="0" noProof="0" dirty="0" err="1">
                  <a:ln>
                    <a:noFill/>
                  </a:ln>
                  <a:solidFill>
                    <a:prstClr val="black"/>
                  </a:solidFill>
                  <a:effectLst/>
                  <a:uLnTx/>
                  <a:uFillTx/>
                  <a:latin typeface="Calibri" panose="020F0502020204030204"/>
                  <a:ea typeface="宋体" panose="02010600030101010101" pitchFamily="2" charset="-122"/>
                  <a:cs typeface="+mn-cs"/>
                </a:rPr>
                <a:t>scanRSSI</a:t>
              </a:r>
              <a:endParaRPr kumimoji="0" lang="zh-CN" altLang="en-US" sz="12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p:grpSp>
      <p:cxnSp>
        <p:nvCxnSpPr>
          <p:cNvPr id="51" name="直接箭头连接符 50">
            <a:extLst>
              <a:ext uri="{FF2B5EF4-FFF2-40B4-BE49-F238E27FC236}">
                <a16:creationId xmlns:a16="http://schemas.microsoft.com/office/drawing/2014/main" id="{843535EC-CDFF-4B76-9282-946E384DECE0}"/>
              </a:ext>
            </a:extLst>
          </p:cNvPr>
          <p:cNvCxnSpPr>
            <a:cxnSpLocks/>
          </p:cNvCxnSpPr>
          <p:nvPr/>
        </p:nvCxnSpPr>
        <p:spPr>
          <a:xfrm flipV="1">
            <a:off x="1178494" y="3975843"/>
            <a:ext cx="1345347" cy="5261"/>
          </a:xfrm>
          <a:prstGeom prst="straightConnector1">
            <a:avLst/>
          </a:prstGeom>
          <a:noFill/>
          <a:ln w="6350" cap="flat" cmpd="sng" algn="ctr">
            <a:solidFill>
              <a:schemeClr val="tx1"/>
            </a:solidFill>
            <a:prstDash val="solid"/>
            <a:miter lim="800000"/>
            <a:tailEnd type="triangle"/>
          </a:ln>
          <a:effectLst/>
        </p:spPr>
      </p:cxnSp>
      <p:sp>
        <p:nvSpPr>
          <p:cNvPr id="29" name="文本框 28">
            <a:extLst>
              <a:ext uri="{FF2B5EF4-FFF2-40B4-BE49-F238E27FC236}">
                <a16:creationId xmlns:a16="http://schemas.microsoft.com/office/drawing/2014/main" id="{57DB5BB1-5D6B-488C-A8F6-2E9E6E09829C}"/>
              </a:ext>
            </a:extLst>
          </p:cNvPr>
          <p:cNvSpPr txBox="1"/>
          <p:nvPr/>
        </p:nvSpPr>
        <p:spPr>
          <a:xfrm>
            <a:off x="1187624" y="3772722"/>
            <a:ext cx="1190386" cy="210160"/>
          </a:xfrm>
          <a:prstGeom prst="rect">
            <a:avLst/>
          </a:prstGeom>
          <a:noFill/>
        </p:spPr>
        <p:txBody>
          <a:bodyPr wrap="none" rtlCol="0">
            <a:normAutofit fontScale="775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rPr>
              <a:t>AP 1 RSSI, AP 2 RSSI</a:t>
            </a:r>
          </a:p>
        </p:txBody>
      </p:sp>
      <p:sp>
        <p:nvSpPr>
          <p:cNvPr id="43" name="矩形 42">
            <a:extLst>
              <a:ext uri="{FF2B5EF4-FFF2-40B4-BE49-F238E27FC236}">
                <a16:creationId xmlns:a16="http://schemas.microsoft.com/office/drawing/2014/main" id="{7BC0BAF7-388E-4127-AECD-0D0D00CE697F}"/>
              </a:ext>
            </a:extLst>
          </p:cNvPr>
          <p:cNvSpPr/>
          <p:nvPr/>
        </p:nvSpPr>
        <p:spPr>
          <a:xfrm>
            <a:off x="490349" y="3274856"/>
            <a:ext cx="1345347" cy="399629"/>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zh-CN" sz="1100" kern="0" dirty="0">
                <a:solidFill>
                  <a:prstClr val="black"/>
                </a:solidFill>
                <a:latin typeface="Calibri" panose="020F0502020204030204"/>
                <a:ea typeface="宋体" panose="02010600030101010101" pitchFamily="2" charset="-122"/>
              </a:rPr>
              <a:t>RSSI-based handoff decision</a:t>
            </a:r>
          </a:p>
        </p:txBody>
      </p:sp>
      <p:sp>
        <p:nvSpPr>
          <p:cNvPr id="52" name="Rectangle 2">
            <a:extLst>
              <a:ext uri="{FF2B5EF4-FFF2-40B4-BE49-F238E27FC236}">
                <a16:creationId xmlns:a16="http://schemas.microsoft.com/office/drawing/2014/main" id="{21D4967F-0689-446C-B2D3-F81035FF1011}"/>
              </a:ext>
            </a:extLst>
          </p:cNvPr>
          <p:cNvSpPr txBox="1">
            <a:spLocks noChangeArrowheads="1"/>
          </p:cNvSpPr>
          <p:nvPr/>
        </p:nvSpPr>
        <p:spPr bwMode="auto">
          <a:xfrm>
            <a:off x="4716016" y="1916832"/>
            <a:ext cx="3826321" cy="403683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spcBef>
                <a:spcPts val="0"/>
              </a:spcBef>
              <a:buFont typeface="Wingdings" panose="05000000000000000000" pitchFamily="2" charset="2"/>
              <a:buChar char="Ø"/>
            </a:pPr>
            <a:r>
              <a:rPr lang="en-US" altLang="zh-CN" sz="1600" dirty="0" err="1">
                <a:ea typeface="宋体" panose="02010600030101010101" pitchFamily="2" charset="-122"/>
              </a:rPr>
              <a:t>Opt</a:t>
            </a:r>
            <a:r>
              <a:rPr lang="en-US" altLang="zh-CN" sz="1600" dirty="0">
                <a:ea typeface="宋体" panose="02010600030101010101" pitchFamily="2" charset="-122"/>
              </a:rPr>
              <a:t> #2 is a simplified version, where STA uses RSSI-based handoff algorithm with a </a:t>
            </a:r>
            <a:r>
              <a:rPr lang="en-US" altLang="zh-CN" sz="1600" dirty="0" err="1">
                <a:ea typeface="宋体" panose="02010600030101010101" pitchFamily="2" charset="-122"/>
              </a:rPr>
              <a:t>scanRSSI</a:t>
            </a:r>
            <a:r>
              <a:rPr lang="en-US" altLang="zh-CN" sz="1600" dirty="0">
                <a:ea typeface="宋体" panose="02010600030101010101" pitchFamily="2" charset="-122"/>
              </a:rPr>
              <a:t> suggested by the AI model.</a:t>
            </a:r>
            <a:endParaRPr lang="en-US" altLang="zh-CN" sz="1600" kern="1200" dirty="0">
              <a:ea typeface="宋体" panose="02010600030101010101" pitchFamily="2" charset="-122"/>
            </a:endParaRPr>
          </a:p>
          <a:p>
            <a:pPr marL="285750" indent="-285750">
              <a:spcBef>
                <a:spcPts val="0"/>
              </a:spcBef>
              <a:buFont typeface="Wingdings" panose="05000000000000000000" pitchFamily="2" charset="2"/>
              <a:buChar char="Ø"/>
            </a:pPr>
            <a:r>
              <a:rPr lang="en-US" altLang="zh-CN" sz="1600" dirty="0">
                <a:ea typeface="宋体" panose="02010600030101010101" pitchFamily="2" charset="-122"/>
              </a:rPr>
              <a:t>In this case , the observations of the model only contain RSSIs of current AP and candidate APs.</a:t>
            </a:r>
          </a:p>
          <a:p>
            <a:pPr marL="285750" indent="-285750">
              <a:spcBef>
                <a:spcPts val="0"/>
              </a:spcBef>
              <a:buFont typeface="Wingdings" panose="05000000000000000000" pitchFamily="2" charset="2"/>
              <a:buChar char="Ø"/>
            </a:pPr>
            <a:r>
              <a:rPr lang="en-US" altLang="zh-CN" sz="1600" dirty="0" err="1">
                <a:ea typeface="宋体" panose="02010600030101010101" pitchFamily="2" charset="-122"/>
              </a:rPr>
              <a:t>Opt</a:t>
            </a:r>
            <a:r>
              <a:rPr lang="en-US" altLang="zh-CN" sz="1600" dirty="0">
                <a:ea typeface="宋体" panose="02010600030101010101" pitchFamily="2" charset="-122"/>
              </a:rPr>
              <a:t> #2 does not require model sharing, but is more sensitive to the variance of RSSIs. In practice, </a:t>
            </a:r>
            <a:r>
              <a:rPr lang="en-US" altLang="zh-CN" sz="1600" dirty="0" err="1">
                <a:ea typeface="宋体" panose="02010600030101010101" pitchFamily="2" charset="-122"/>
              </a:rPr>
              <a:t>Opt</a:t>
            </a:r>
            <a:r>
              <a:rPr lang="en-US" altLang="zh-CN" sz="1600" dirty="0">
                <a:ea typeface="宋体" panose="02010600030101010101" pitchFamily="2" charset="-122"/>
              </a:rPr>
              <a:t> #1 and </a:t>
            </a:r>
            <a:r>
              <a:rPr lang="en-US" altLang="zh-CN" sz="1600" dirty="0" err="1">
                <a:ea typeface="宋体" panose="02010600030101010101" pitchFamily="2" charset="-122"/>
              </a:rPr>
              <a:t>Opt</a:t>
            </a:r>
            <a:r>
              <a:rPr lang="en-US" altLang="zh-CN" sz="1600" dirty="0">
                <a:ea typeface="宋体" panose="02010600030101010101" pitchFamily="2" charset="-122"/>
              </a:rPr>
              <a:t> #2 could be selected according to the capability of STAs.</a:t>
            </a:r>
          </a:p>
          <a:p>
            <a:pPr marL="285750" indent="-285750">
              <a:spcBef>
                <a:spcPts val="0"/>
              </a:spcBef>
              <a:buFont typeface="Wingdings" panose="05000000000000000000" pitchFamily="2" charset="2"/>
              <a:buChar char="Ø"/>
            </a:pPr>
            <a:endParaRPr lang="en-US" altLang="zh-CN" sz="1600" dirty="0">
              <a:highlight>
                <a:srgbClr val="FFFF00"/>
              </a:highlight>
              <a:ea typeface="宋体" panose="02010600030101010101" pitchFamily="2" charset="-122"/>
            </a:endParaRPr>
          </a:p>
          <a:p>
            <a:pPr marL="285750" indent="-285750">
              <a:spcBef>
                <a:spcPts val="0"/>
              </a:spcBef>
              <a:buFont typeface="Wingdings" panose="05000000000000000000" pitchFamily="2" charset="2"/>
              <a:buChar char="Ø"/>
            </a:pPr>
            <a:endParaRPr lang="en-US" altLang="zh-CN" sz="1600" dirty="0">
              <a:highlight>
                <a:srgbClr val="FFFF00"/>
              </a:highlight>
              <a:ea typeface="宋体" panose="02010600030101010101" pitchFamily="2" charset="-122"/>
            </a:endParaRPr>
          </a:p>
          <a:p>
            <a:pPr marL="285750" indent="-285750">
              <a:spcBef>
                <a:spcPts val="0"/>
              </a:spcBef>
              <a:buFont typeface="Wingdings" panose="05000000000000000000" pitchFamily="2" charset="2"/>
              <a:buChar char="Ø"/>
            </a:pPr>
            <a:endParaRPr lang="en-US" altLang="zh-CN" sz="1600" dirty="0">
              <a:highlight>
                <a:srgbClr val="FFFF00"/>
              </a:highlight>
              <a:ea typeface="宋体" panose="02010600030101010101" pitchFamily="2" charset="-122"/>
            </a:endParaRPr>
          </a:p>
          <a:p>
            <a:pPr marL="285750" indent="-285750">
              <a:spcBef>
                <a:spcPts val="0"/>
              </a:spcBef>
              <a:buFont typeface="Wingdings" panose="05000000000000000000" pitchFamily="2" charset="2"/>
              <a:buChar char="Ø"/>
            </a:pPr>
            <a:endParaRPr lang="en-US" altLang="zh-CN" sz="1600" dirty="0">
              <a:highlight>
                <a:srgbClr val="FFFF00"/>
              </a:highlight>
              <a:ea typeface="宋体" panose="02010600030101010101" pitchFamily="2" charset="-122"/>
            </a:endParaRPr>
          </a:p>
          <a:p>
            <a:pPr marL="285750" indent="-285750">
              <a:spcBef>
                <a:spcPts val="0"/>
              </a:spcBef>
              <a:buFont typeface="Wingdings" panose="05000000000000000000" pitchFamily="2" charset="2"/>
              <a:buChar char="Ø"/>
            </a:pPr>
            <a:endParaRPr lang="en-US" altLang="zh-CN" sz="1400" kern="1200" dirty="0">
              <a:highlight>
                <a:srgbClr val="FFFF00"/>
              </a:highlight>
              <a:ea typeface="宋体" panose="02010600030101010101" pitchFamily="2" charset="-122"/>
            </a:endParaRPr>
          </a:p>
          <a:p>
            <a:pPr indent="0">
              <a:spcBef>
                <a:spcPts val="0"/>
              </a:spcBef>
            </a:pPr>
            <a:endParaRPr lang="en-US" altLang="zh-CN" sz="1600" kern="1200" dirty="0">
              <a:highlight>
                <a:srgbClr val="FFFF00"/>
              </a:highlight>
              <a:ea typeface="宋体" panose="02010600030101010101" pitchFamily="2" charset="-122"/>
            </a:endParaRPr>
          </a:p>
          <a:p>
            <a:pPr indent="0">
              <a:spcBef>
                <a:spcPts val="0"/>
              </a:spcBef>
            </a:pPr>
            <a:endParaRPr lang="en-US" altLang="zh-CN" sz="1600" kern="1200" dirty="0">
              <a:highlight>
                <a:srgbClr val="FFFF00"/>
              </a:highlight>
              <a:ea typeface="宋体" panose="02010600030101010101" pitchFamily="2" charset="-122"/>
            </a:endParaRPr>
          </a:p>
          <a:p>
            <a:pPr marL="0" indent="0">
              <a:spcAft>
                <a:spcPts val="0"/>
              </a:spcAft>
              <a:buSzPts val="140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kern="0" dirty="0">
              <a:highlight>
                <a:srgbClr val="FFFF00"/>
              </a:highlight>
              <a:latin typeface="Times New Roman"/>
              <a:ea typeface="Times New Roman"/>
              <a:cs typeface="Times New Roman"/>
              <a:sym typeface="Times New Roman"/>
            </a:endParaRPr>
          </a:p>
        </p:txBody>
      </p:sp>
      <p:sp>
        <p:nvSpPr>
          <p:cNvPr id="53" name="文本框 52">
            <a:extLst>
              <a:ext uri="{FF2B5EF4-FFF2-40B4-BE49-F238E27FC236}">
                <a16:creationId xmlns:a16="http://schemas.microsoft.com/office/drawing/2014/main" id="{A972D980-7F18-48DE-851F-B7A9C2C3676F}"/>
              </a:ext>
            </a:extLst>
          </p:cNvPr>
          <p:cNvSpPr txBox="1"/>
          <p:nvPr/>
        </p:nvSpPr>
        <p:spPr>
          <a:xfrm>
            <a:off x="1497866" y="5805264"/>
            <a:ext cx="913894" cy="195017"/>
          </a:xfrm>
          <a:prstGeom prst="rect">
            <a:avLst/>
          </a:prstGeom>
          <a:noFill/>
        </p:spPr>
        <p:txBody>
          <a:bodyPr wrap="none"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err="1">
                <a:ln>
                  <a:noFill/>
                </a:ln>
                <a:solidFill>
                  <a:prstClr val="black"/>
                </a:solidFill>
                <a:effectLst/>
                <a:uLnTx/>
                <a:uFillTx/>
                <a:latin typeface="Arial" panose="020B0604020202020204" pitchFamily="34" charset="0"/>
                <a:ea typeface="宋体" panose="02010600030101010101" pitchFamily="2" charset="-122"/>
              </a:rPr>
              <a:t>scanRSSI</a:t>
            </a:r>
            <a:endParaRPr kumimoji="0" lang="zh-CN" altLang="en-US" sz="1000" b="0"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40807322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714348" y="357166"/>
            <a:ext cx="2374889" cy="273050"/>
          </a:xfrm>
        </p:spPr>
        <p:txBody>
          <a:bodyPr/>
          <a:lstStyle/>
          <a:p>
            <a:r>
              <a:rPr lang="en-US" altLang="zh-CN"/>
              <a:t>Jan 2025</a:t>
            </a:r>
            <a:endParaRPr lang="en-GB" dirty="0"/>
          </a:p>
        </p:txBody>
      </p:sp>
      <p:sp>
        <p:nvSpPr>
          <p:cNvPr id="5" name="Footer Placeholder 4"/>
          <p:cNvSpPr>
            <a:spLocks noGrp="1"/>
          </p:cNvSpPr>
          <p:nvPr>
            <p:ph type="ftr" idx="11"/>
          </p:nvPr>
        </p:nvSpPr>
        <p:spPr>
          <a:xfrm>
            <a:off x="6143636" y="6475413"/>
            <a:ext cx="2398702" cy="180975"/>
          </a:xfrm>
        </p:spPr>
        <p:txBody>
          <a:bodyPr/>
          <a:lstStyle/>
          <a:p>
            <a:r>
              <a:rPr lang="en-GB" altLang="zh-CN"/>
              <a:t>Peng Liu (Huawei)</a:t>
            </a:r>
            <a:endParaRPr lang="en-GB" altLang="zh-CN"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DC83D890-10BB-4905-98E9-EC5FFEC1B9BB}" type="slidenum">
              <a:rPr lang="en-GB"/>
              <a:pPr/>
              <a:t>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Summary</a:t>
            </a:r>
          </a:p>
        </p:txBody>
      </p:sp>
      <p:sp>
        <p:nvSpPr>
          <p:cNvPr id="10242" name="Rectangle 2"/>
          <p:cNvSpPr>
            <a:spLocks noGrp="1" noChangeArrowheads="1"/>
          </p:cNvSpPr>
          <p:nvPr>
            <p:ph type="body" idx="1"/>
          </p:nvPr>
        </p:nvSpPr>
        <p:spPr>
          <a:xfrm>
            <a:off x="685800" y="1988840"/>
            <a:ext cx="8134672" cy="4032448"/>
          </a:xfrm>
          <a:ln/>
        </p:spPr>
        <p:txBody>
          <a:bodyPr/>
          <a:lstStyle/>
          <a:p>
            <a:pPr>
              <a:buFont typeface="Arial" panose="020B0604020202020204" pitchFamily="34" charset="0"/>
              <a:buChar char="•"/>
            </a:pPr>
            <a:r>
              <a:rPr lang="en-US" sz="2000" dirty="0"/>
              <a:t>In this contribution, we introduced a RL-based handoff framework.</a:t>
            </a:r>
          </a:p>
          <a:p>
            <a:pPr>
              <a:buFont typeface="Arial" panose="020B0604020202020204" pitchFamily="34" charset="0"/>
              <a:buChar char="•"/>
            </a:pPr>
            <a:r>
              <a:rPr lang="en-US" altLang="zh-CN" sz="2000" dirty="0"/>
              <a:t>We provide two interworking options to assist the handoff of STAs.</a:t>
            </a:r>
            <a:endParaRPr lang="en-US" sz="2000" dirty="0"/>
          </a:p>
          <a:p>
            <a:pPr>
              <a:buFont typeface="Arial" panose="020B0604020202020204" pitchFamily="34" charset="0"/>
              <a:buChar char="•"/>
            </a:pPr>
            <a:r>
              <a:rPr lang="en-US" sz="2000" dirty="0"/>
              <a:t>To facilitate the benefit of RL-based handoff, reward exchange between APs is required.</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19402</TotalTime>
  <Words>1057</Words>
  <Application>Microsoft Office PowerPoint</Application>
  <PresentationFormat>全屏显示(4:3)</PresentationFormat>
  <Paragraphs>183</Paragraphs>
  <Slides>9</Slides>
  <Notes>9</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9</vt:i4>
      </vt:variant>
    </vt:vector>
  </HeadingPairs>
  <TitlesOfParts>
    <vt:vector size="19" baseType="lpstr">
      <vt:lpstr>Arial Unicode MS</vt:lpstr>
      <vt:lpstr>MS Gothic</vt:lpstr>
      <vt:lpstr>宋体</vt:lpstr>
      <vt:lpstr>Arial</vt:lpstr>
      <vt:lpstr>Calibri</vt:lpstr>
      <vt:lpstr>Cambria Math</vt:lpstr>
      <vt:lpstr>Times New Roman</vt:lpstr>
      <vt:lpstr>Wingdings</vt:lpstr>
      <vt:lpstr>Office 主题</vt:lpstr>
      <vt:lpstr>Document</vt:lpstr>
      <vt:lpstr>RL-based Handoff for WLANs</vt:lpstr>
      <vt:lpstr>Abstract</vt:lpstr>
      <vt:lpstr>Introduction</vt:lpstr>
      <vt:lpstr>Introduction (Cont.)</vt:lpstr>
      <vt:lpstr>Preliminary</vt:lpstr>
      <vt:lpstr>Framework of RL based Handoff</vt:lpstr>
      <vt:lpstr>Signaling for RL-based Handoff (Opt #1)</vt:lpstr>
      <vt:lpstr>Signaling for RL-based Handoff (Opt #2)</vt:lpstr>
      <vt:lpstr>Summary</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shutongxin</dc:creator>
  <cp:lastModifiedBy>guoziyang</cp:lastModifiedBy>
  <cp:revision>428</cp:revision>
  <cp:lastPrinted>1601-01-01T00:00:00Z</cp:lastPrinted>
  <dcterms:created xsi:type="dcterms:W3CDTF">2022-08-01T03:20:41Z</dcterms:created>
  <dcterms:modified xsi:type="dcterms:W3CDTF">2025-01-13T12:22:22Z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(3)ZbaQHWofNYKs1yZkLRH11ukfnymLEmY++CVC2vujCOfZesbpUcSrqf1pQxrEzVz0ndQC0WDy
KzkY2asBzsQqTy5UIwGoWcM6egMakGGo+3/eshpuoJEDLGd7np5atBOP57QDBgk7bSHNyIo1
mgFbBwUl+TG0UdDbfEz3ThCVJmQ6whVemrLjGHbo3Cg5HeWSSGFtfnmn/CDpyNhieP7XW6Ru
4cmHxgnbGw8Jr12u91</vt:lpwstr>
  </property>
  <property fmtid="{D5CDD505-2E9C-101B-9397-08002B2CF9AE}" pid="3" name="_2015_ms_pID_7253431">
    <vt:lpwstr>Q+a5y0oxTN77za3+/tdizp563D5UoQFt3PS5fJ40UdLOce1xRPp8Yv
PvsmS4QLjXpCpF4FtAGiywzkN82Yhdzd6T325u/tbqMBhtvgVJ44n+7fgpYuAhh+pQDXemcx
JQQMn3GCTk03ioe776LpuZi5im2rbtU6oFhijqTyKXUkgVW5sZFHSMJ7yjzE2kHfFHavvISW
PFm+aETdQdRUkVg/1CrgpNgLe7EyJWdfLVMk</vt:lpwstr>
  </property>
  <property fmtid="{D5CDD505-2E9C-101B-9397-08002B2CF9AE}" pid="4" name="_2015_ms_pID_7253432">
    <vt:lpwstr>Lg==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1736764381</vt:lpwstr>
  </property>
</Properties>
</file>