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4" r:id="rId3"/>
    <p:sldId id="257" r:id="rId4"/>
    <p:sldId id="303" r:id="rId5"/>
    <p:sldId id="287" r:id="rId6"/>
    <p:sldId id="289" r:id="rId7"/>
    <p:sldId id="292" r:id="rId8"/>
    <p:sldId id="302" r:id="rId9"/>
    <p:sldId id="263"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ziyang" initials="g" lastIdx="3" clrIdx="0">
    <p:extLst>
      <p:ext uri="{19B8F6BF-5375-455C-9EA6-DF929625EA0E}">
        <p15:presenceInfo xmlns:p15="http://schemas.microsoft.com/office/powerpoint/2012/main" userId="S-1-5-21-147214757-305610072-1517763936-59555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3276" autoAdjust="0"/>
  </p:normalViewPr>
  <p:slideViewPr>
    <p:cSldViewPr>
      <p:cViewPr varScale="1">
        <p:scale>
          <a:sx n="79" d="100"/>
          <a:sy n="79" d="100"/>
        </p:scale>
        <p:origin x="752" y="56"/>
      </p:cViewPr>
      <p:guideLst>
        <p:guide orient="horz" pos="2160"/>
        <p:guide pos="2880"/>
      </p:guideLst>
    </p:cSldViewPr>
  </p:slideViewPr>
  <p:outlineViewPr>
    <p:cViewPr varScale="1">
      <p:scale>
        <a:sx n="170" d="200"/>
        <a:sy n="170" d="200"/>
      </p:scale>
      <p:origin x="0" y="-47362"/>
    </p:cViewPr>
  </p:outlineViewPr>
  <p:notesTextViewPr>
    <p:cViewPr>
      <p:scale>
        <a:sx n="100" d="100"/>
        <a:sy n="100" d="100"/>
      </p:scale>
      <p:origin x="0" y="0"/>
    </p:cViewPr>
  </p:notesTextViewPr>
  <p:notesViewPr>
    <p:cSldViewPr>
      <p:cViewPr varScale="1">
        <p:scale>
          <a:sx n="52" d="100"/>
          <a:sy n="52" d="100"/>
        </p:scale>
        <p:origin x="2668"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802.11-22/1522r0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XX,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802.11-22/1522r0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XX,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2901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8092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775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47060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ltLang="zh-CN" dirty="0"/>
          </a:p>
        </p:txBody>
      </p:sp>
    </p:spTree>
    <p:extLst>
      <p:ext uri="{BB962C8B-B14F-4D97-AF65-F5344CB8AC3E}">
        <p14:creationId xmlns:p14="http://schemas.microsoft.com/office/powerpoint/2010/main" val="123913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ltLang="zh-CN" dirty="0"/>
          </a:p>
        </p:txBody>
      </p:sp>
    </p:spTree>
    <p:extLst>
      <p:ext uri="{BB962C8B-B14F-4D97-AF65-F5344CB8AC3E}">
        <p14:creationId xmlns:p14="http://schemas.microsoft.com/office/powerpoint/2010/main" val="1005187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日期占位符 3"/>
          <p:cNvSpPr>
            <a:spLocks noGrp="1"/>
          </p:cNvSpPr>
          <p:nvPr>
            <p:ph type="dt" idx="10"/>
          </p:nvPr>
        </p:nvSpPr>
        <p:spPr/>
        <p:txBody>
          <a:bodyPr/>
          <a:lstStyle/>
          <a:p>
            <a:r>
              <a:rPr lang="en-US" altLang="zh-CN"/>
              <a:t>Jan 2025</a:t>
            </a:r>
            <a:endParaRPr lang="en-GB" dirty="0"/>
          </a:p>
        </p:txBody>
      </p:sp>
      <p:sp>
        <p:nvSpPr>
          <p:cNvPr id="5" name="页脚占位符 4"/>
          <p:cNvSpPr>
            <a:spLocks noGrp="1"/>
          </p:cNvSpPr>
          <p:nvPr>
            <p:ph type="ftr" idx="11"/>
          </p:nvPr>
        </p:nvSpPr>
        <p:spPr/>
        <p:txBody>
          <a:bodyPr/>
          <a:lstStyle/>
          <a:p>
            <a:r>
              <a:rPr lang="en-GB"/>
              <a:t>Huawei</a:t>
            </a:r>
            <a:endParaRPr lang="en-GB" dirty="0"/>
          </a:p>
        </p:txBody>
      </p:sp>
      <p:sp>
        <p:nvSpPr>
          <p:cNvPr id="7" name="灯片编号占位符 6"/>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Jan 2025</a:t>
            </a:r>
            <a:endParaRPr lang="en-GB" dirty="0"/>
          </a:p>
        </p:txBody>
      </p:sp>
      <p:sp>
        <p:nvSpPr>
          <p:cNvPr id="5" name="Footer Placeholder 4"/>
          <p:cNvSpPr>
            <a:spLocks noGrp="1"/>
          </p:cNvSpPr>
          <p:nvPr>
            <p:ph type="ftr" idx="11"/>
          </p:nvPr>
        </p:nvSpPr>
        <p:spPr/>
        <p:txBody>
          <a:bodyPr/>
          <a:lstStyle>
            <a:lvl1pPr>
              <a:defRPr/>
            </a:lvl1pPr>
          </a:lstStyle>
          <a:p>
            <a:r>
              <a:rPr lang="en-GB"/>
              <a:t>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Jan 2025</a:t>
            </a:r>
            <a:endParaRPr lang="en-GB"/>
          </a:p>
        </p:txBody>
      </p:sp>
      <p:sp>
        <p:nvSpPr>
          <p:cNvPr id="6" name="Footer Placeholder 5"/>
          <p:cNvSpPr>
            <a:spLocks noGrp="1"/>
          </p:cNvSpPr>
          <p:nvPr>
            <p:ph type="ftr" idx="11"/>
          </p:nvPr>
        </p:nvSpPr>
        <p:spPr/>
        <p:txBody>
          <a:bodyPr/>
          <a:lstStyle>
            <a:lvl1pPr>
              <a:defRPr/>
            </a:lvl1pPr>
          </a:lstStyle>
          <a:p>
            <a:r>
              <a:rPr lang="en-GB"/>
              <a:t>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Jan 2025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Jan 2025</a:t>
            </a:r>
            <a:endParaRPr lang="en-GB"/>
          </a:p>
        </p:txBody>
      </p:sp>
      <p:sp>
        <p:nvSpPr>
          <p:cNvPr id="4" name="Footer Placeholder 3"/>
          <p:cNvSpPr>
            <a:spLocks noGrp="1"/>
          </p:cNvSpPr>
          <p:nvPr>
            <p:ph type="ftr" idx="11"/>
          </p:nvPr>
        </p:nvSpPr>
        <p:spPr/>
        <p:txBody>
          <a:bodyPr/>
          <a:lstStyle>
            <a:lvl1pPr>
              <a:defRPr/>
            </a:lvl1pPr>
          </a:lstStyle>
          <a:p>
            <a:r>
              <a:rPr lang="en-GB"/>
              <a:t>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 2025</a:t>
            </a:r>
            <a:endParaRPr lang="en-GB"/>
          </a:p>
        </p:txBody>
      </p:sp>
      <p:sp>
        <p:nvSpPr>
          <p:cNvPr id="3" name="Footer Placeholder 2"/>
          <p:cNvSpPr>
            <a:spLocks noGrp="1"/>
          </p:cNvSpPr>
          <p:nvPr>
            <p:ph type="ftr" idx="11"/>
          </p:nvPr>
        </p:nvSpPr>
        <p:spPr/>
        <p:txBody>
          <a:bodyPr/>
          <a:lstStyle>
            <a:lvl1pPr>
              <a:defRPr/>
            </a:lvl1pPr>
          </a:lstStyle>
          <a:p>
            <a:r>
              <a:rPr lang="en-GB"/>
              <a:t>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zh-CN"/>
              <a:t>Jan 2025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RL-based Handoff for WLANs</a:t>
            </a:r>
            <a:endParaRPr lang="en-GB" dirty="0"/>
          </a:p>
        </p:txBody>
      </p:sp>
      <p:sp>
        <p:nvSpPr>
          <p:cNvPr id="3074" name="Rectangle 2"/>
          <p:cNvSpPr>
            <a:spLocks noGrp="1" noChangeArrowheads="1"/>
          </p:cNvSpPr>
          <p:nvPr>
            <p:ph type="body" idx="1"/>
          </p:nvPr>
        </p:nvSpPr>
        <p:spPr>
          <a:xfrm>
            <a:off x="685800" y="176747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a:t>
            </a:r>
          </a:p>
        </p:txBody>
      </p:sp>
      <p:graphicFrame>
        <p:nvGraphicFramePr>
          <p:cNvPr id="3075" name="Object 3"/>
          <p:cNvGraphicFramePr>
            <a:graphicFrameLocks noChangeAspect="1"/>
          </p:cNvGraphicFramePr>
          <p:nvPr>
            <p:extLst>
              <p:ext uri="{D42A27DB-BD31-4B8C-83A1-F6EECF244321}">
                <p14:modId xmlns:p14="http://schemas.microsoft.com/office/powerpoint/2010/main" val="3002953465"/>
              </p:ext>
            </p:extLst>
          </p:nvPr>
        </p:nvGraphicFramePr>
        <p:xfrm>
          <a:off x="866591" y="3488058"/>
          <a:ext cx="9268205" cy="3077842"/>
        </p:xfrm>
        <a:graphic>
          <a:graphicData uri="http://schemas.openxmlformats.org/presentationml/2006/ole">
            <mc:AlternateContent xmlns:mc="http://schemas.openxmlformats.org/markup-compatibility/2006">
              <mc:Choice xmlns:v="urn:schemas-microsoft-com:vml" Requires="v">
                <p:oleObj spid="_x0000_s3476" name="Document" r:id="rId4" imgW="8250056" imgH="2743128" progId="Word.Document.8">
                  <p:embed/>
                </p:oleObj>
              </mc:Choice>
              <mc:Fallback>
                <p:oleObj name="Document" r:id="rId4" imgW="8250056" imgH="2743128" progId="Word.Document.8">
                  <p:embed/>
                  <p:pic>
                    <p:nvPicPr>
                      <p:cNvPr id="0" name="Picture 3"/>
                      <p:cNvPicPr>
                        <a:picLocks noChangeAspect="1" noChangeArrowheads="1"/>
                      </p:cNvPicPr>
                      <p:nvPr/>
                    </p:nvPicPr>
                    <p:blipFill>
                      <a:blip r:embed="rId5"/>
                      <a:srcRect/>
                      <a:stretch>
                        <a:fillRect/>
                      </a:stretch>
                    </p:blipFill>
                    <p:spPr bwMode="auto">
                      <a:xfrm>
                        <a:off x="866591" y="3488058"/>
                        <a:ext cx="9268205" cy="3077842"/>
                      </a:xfrm>
                      <a:prstGeom prst="rect">
                        <a:avLst/>
                      </a:prstGeom>
                      <a:noFill/>
                      <a:extLst/>
                    </p:spPr>
                  </p:pic>
                </p:oleObj>
              </mc:Fallback>
            </mc:AlternateContent>
          </a:graphicData>
        </a:graphic>
      </p:graphicFrame>
      <p:sp>
        <p:nvSpPr>
          <p:cNvPr id="3076" name="Rectangle 4"/>
          <p:cNvSpPr>
            <a:spLocks noChangeArrowheads="1"/>
          </p:cNvSpPr>
          <p:nvPr/>
        </p:nvSpPr>
        <p:spPr bwMode="auto">
          <a:xfrm>
            <a:off x="685685" y="222667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8" name="Rectangle 2"/>
          <p:cNvSpPr txBox="1">
            <a:spLocks noChangeArrowheads="1"/>
          </p:cNvSpPr>
          <p:nvPr/>
        </p:nvSpPr>
        <p:spPr bwMode="auto">
          <a:xfrm>
            <a:off x="685800" y="2050504"/>
            <a:ext cx="7558608"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buSzPts val="1400"/>
              <a:buFont typeface="Wingdings" panose="05000000000000000000" pitchFamily="2" charset="2"/>
              <a:buChar char="l"/>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latin typeface="Times New Roman"/>
                <a:ea typeface="Times New Roman"/>
                <a:cs typeface="Times New Roman"/>
                <a:sym typeface="Times New Roman"/>
              </a:rPr>
              <a:t>In this contribution, we </a:t>
            </a:r>
          </a:p>
          <a:p>
            <a:pPr lvl="1" eaLnBrk="0" hangingPunct="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solidFill>
                  <a:schemeClr val="tx1"/>
                </a:solidFill>
                <a:sym typeface="Times New Roman"/>
              </a:rPr>
              <a:t>introduce RL (reinforcement learning) based handoff for WLANs</a:t>
            </a:r>
            <a:r>
              <a:rPr lang="en-GB" sz="2400" kern="1200" dirty="0">
                <a:solidFill>
                  <a:schemeClr val="tx1"/>
                </a:solidFill>
                <a:cs typeface="+mn-cs"/>
                <a:sym typeface="Times New Roman"/>
              </a:rPr>
              <a:t>, </a:t>
            </a:r>
          </a:p>
          <a:p>
            <a:pPr lvl="1" eaLnBrk="0" hangingPunct="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kern="1200" dirty="0">
                <a:solidFill>
                  <a:schemeClr val="tx1"/>
                </a:solidFill>
                <a:cs typeface="+mn-cs"/>
                <a:sym typeface="Times New Roman"/>
              </a:rPr>
              <a:t>discuss the signalling/interworks to facilitate </a:t>
            </a:r>
            <a:r>
              <a:rPr lang="en-US" sz="2400" dirty="0">
                <a:solidFill>
                  <a:schemeClr val="tx1"/>
                </a:solidFill>
                <a:sym typeface="Times New Roman"/>
              </a:rPr>
              <a:t>the</a:t>
            </a:r>
            <a:r>
              <a:rPr lang="zh-CN" altLang="en-US" sz="2400" dirty="0">
                <a:solidFill>
                  <a:schemeClr val="tx1"/>
                </a:solidFill>
                <a:sym typeface="Times New Roman"/>
              </a:rPr>
              <a:t> </a:t>
            </a:r>
            <a:r>
              <a:rPr lang="en-GB" sz="2400" kern="1200" dirty="0">
                <a:solidFill>
                  <a:schemeClr val="tx1"/>
                </a:solidFill>
                <a:cs typeface="+mn-cs"/>
                <a:sym typeface="Times New Roman"/>
              </a:rPr>
              <a:t>handoff procedure.</a:t>
            </a:r>
          </a:p>
        </p:txBody>
      </p:sp>
    </p:spTree>
    <p:extLst>
      <p:ext uri="{BB962C8B-B14F-4D97-AF65-F5344CB8AC3E}">
        <p14:creationId xmlns:p14="http://schemas.microsoft.com/office/powerpoint/2010/main" val="22292085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56039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type="body" idx="1"/>
          </p:nvPr>
        </p:nvSpPr>
        <p:spPr>
          <a:xfrm>
            <a:off x="899592" y="1628800"/>
            <a:ext cx="7642746" cy="3475599"/>
          </a:xfrm>
          <a:ln/>
        </p:spPr>
        <p:txBody>
          <a:bodyPr/>
          <a:lstStyle/>
          <a:p>
            <a:pPr marL="0" indent="-285750">
              <a:spcBef>
                <a:spcPts val="0"/>
              </a:spcBef>
              <a:buFont typeface="Arial" panose="020B0604020202020204" pitchFamily="34" charset="0"/>
              <a:buChar char="•"/>
            </a:pPr>
            <a:r>
              <a:rPr lang="en-US" altLang="zh-CN" sz="1600" kern="1200" dirty="0">
                <a:latin typeface="Times New Roman"/>
                <a:ea typeface="宋体" panose="02010600030101010101" pitchFamily="2" charset="-122"/>
                <a:cs typeface="Times New Roman"/>
                <a:sym typeface="Times New Roman"/>
              </a:rPr>
              <a:t>Due to the mobility of STAs, handoff is a key procedure in WLANs</a:t>
            </a:r>
            <a:r>
              <a:rPr lang="en-US" altLang="zh-CN" sz="1600" kern="1200" dirty="0">
                <a:ea typeface="宋体" panose="02010600030101010101" pitchFamily="2" charset="-122"/>
              </a:rPr>
              <a:t>.  </a:t>
            </a:r>
          </a:p>
          <a:p>
            <a:pPr marL="0" indent="-285750">
              <a:spcBef>
                <a:spcPts val="0"/>
              </a:spcBef>
              <a:buFont typeface="Arial" panose="020B0604020202020204" pitchFamily="34" charset="0"/>
              <a:buChar char="•"/>
            </a:pPr>
            <a:r>
              <a:rPr lang="en-US" altLang="zh-CN" sz="1600" kern="1200" dirty="0">
                <a:ea typeface="宋体" panose="02010600030101010101" pitchFamily="2" charset="-122"/>
              </a:rPr>
              <a:t>To associate with a better AP, a STA will initially broadcast a probe request on candidate channels. APs operating on these candidate channels may respond to the STA. Once the STA receives responses, it will select one AP from all the APs that have responded.</a:t>
            </a:r>
          </a:p>
          <a:p>
            <a:pPr marL="0" indent="-285750">
              <a:spcBef>
                <a:spcPts val="0"/>
              </a:spcBef>
              <a:buFont typeface="Arial" panose="020B0604020202020204" pitchFamily="34" charset="0"/>
              <a:buChar char="•"/>
            </a:pPr>
            <a:r>
              <a:rPr lang="en-US" altLang="zh-CN" sz="1600" kern="1200" dirty="0">
                <a:ea typeface="宋体" panose="02010600030101010101" pitchFamily="2" charset="-122"/>
              </a:rPr>
              <a:t>Typical handoff algorithm is RSSI-based. It usually relies on two thresholds: the </a:t>
            </a:r>
            <a:r>
              <a:rPr lang="en-US" altLang="zh-CN" sz="1600" kern="1200" dirty="0" err="1">
                <a:ea typeface="宋体" panose="02010600030101010101" pitchFamily="2" charset="-122"/>
              </a:rPr>
              <a:t>scanRSSI</a:t>
            </a:r>
            <a:r>
              <a:rPr lang="en-US" altLang="zh-CN" sz="1600" kern="1200" dirty="0">
                <a:ea typeface="宋体" panose="02010600030101010101" pitchFamily="2" charset="-122"/>
              </a:rPr>
              <a:t> and the </a:t>
            </a:r>
            <a:r>
              <a:rPr lang="en-US" altLang="zh-CN" sz="1600" kern="1200" dirty="0" err="1">
                <a:ea typeface="宋体" panose="02010600030101010101" pitchFamily="2" charset="-122"/>
              </a:rPr>
              <a:t>targetRSSI</a:t>
            </a:r>
            <a:r>
              <a:rPr lang="en-US" altLang="zh-CN" sz="1600" kern="1200" dirty="0">
                <a:ea typeface="宋体" panose="02010600030101010101" pitchFamily="2" charset="-122"/>
              </a:rPr>
              <a:t>. When the RSSI of the current associated AP falls below the </a:t>
            </a:r>
            <a:r>
              <a:rPr lang="en-US" altLang="zh-CN" sz="1600" kern="1200" dirty="0" err="1">
                <a:ea typeface="宋体" panose="02010600030101010101" pitchFamily="2" charset="-122"/>
              </a:rPr>
              <a:t>scanRSSI</a:t>
            </a:r>
            <a:r>
              <a:rPr lang="en-US" altLang="zh-CN" sz="1600" kern="1200" dirty="0">
                <a:ea typeface="宋体" panose="02010600030101010101" pitchFamily="2" charset="-122"/>
              </a:rPr>
              <a:t> threshold, a STA will initiate the scanning procedure by sending a probe request. Upon receiving responses, the STA will select the AP with the highest RSSI from among those whose RSSIs are greater than the </a:t>
            </a:r>
            <a:r>
              <a:rPr lang="en-US" altLang="zh-CN" sz="1600" kern="1200" dirty="0" err="1">
                <a:ea typeface="宋体" panose="02010600030101010101" pitchFamily="2" charset="-122"/>
              </a:rPr>
              <a:t>targetRSSI</a:t>
            </a:r>
            <a:r>
              <a:rPr lang="en-US" altLang="zh-CN" sz="1600" kern="1200" dirty="0">
                <a:ea typeface="宋体" panose="02010600030101010101" pitchFamily="2" charset="-122"/>
              </a:rPr>
              <a:t>.</a:t>
            </a: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a:ea typeface="Times New Roman"/>
              <a:cs typeface="Times New Roman"/>
              <a:sym typeface="Times New Roman"/>
            </a:endParaRPr>
          </a:p>
        </p:txBody>
      </p:sp>
      <p:sp>
        <p:nvSpPr>
          <p:cNvPr id="13" name="等腰三角形 12">
            <a:extLst>
              <a:ext uri="{FF2B5EF4-FFF2-40B4-BE49-F238E27FC236}">
                <a16:creationId xmlns:a16="http://schemas.microsoft.com/office/drawing/2014/main" id="{70EEB67B-46BE-490E-998B-461A1F2910DF}"/>
              </a:ext>
            </a:extLst>
          </p:cNvPr>
          <p:cNvSpPr/>
          <p:nvPr/>
        </p:nvSpPr>
        <p:spPr>
          <a:xfrm>
            <a:off x="3557128" y="5116167"/>
            <a:ext cx="269818" cy="261444"/>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4" name="等腰三角形 13">
            <a:extLst>
              <a:ext uri="{FF2B5EF4-FFF2-40B4-BE49-F238E27FC236}">
                <a16:creationId xmlns:a16="http://schemas.microsoft.com/office/drawing/2014/main" id="{31E66102-D0ED-4223-861E-095E53775C4A}"/>
              </a:ext>
            </a:extLst>
          </p:cNvPr>
          <p:cNvSpPr/>
          <p:nvPr/>
        </p:nvSpPr>
        <p:spPr>
          <a:xfrm>
            <a:off x="5139758" y="5113450"/>
            <a:ext cx="269818" cy="261444"/>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6" name="椭圆 15">
            <a:extLst>
              <a:ext uri="{FF2B5EF4-FFF2-40B4-BE49-F238E27FC236}">
                <a16:creationId xmlns:a16="http://schemas.microsoft.com/office/drawing/2014/main" id="{552D1900-C0D3-48B2-BDDD-25734EBF19D9}"/>
              </a:ext>
            </a:extLst>
          </p:cNvPr>
          <p:cNvSpPr/>
          <p:nvPr/>
        </p:nvSpPr>
        <p:spPr>
          <a:xfrm>
            <a:off x="4572000" y="4549406"/>
            <a:ext cx="1393576" cy="1389529"/>
          </a:xfrm>
          <a:prstGeom prst="ellipse">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椭圆 16">
            <a:extLst>
              <a:ext uri="{FF2B5EF4-FFF2-40B4-BE49-F238E27FC236}">
                <a16:creationId xmlns:a16="http://schemas.microsoft.com/office/drawing/2014/main" id="{FBA06D1F-D647-46D4-B961-944A15D761D7}"/>
              </a:ext>
            </a:extLst>
          </p:cNvPr>
          <p:cNvSpPr/>
          <p:nvPr/>
        </p:nvSpPr>
        <p:spPr>
          <a:xfrm>
            <a:off x="2473583" y="4149080"/>
            <a:ext cx="2436907" cy="2250369"/>
          </a:xfrm>
          <a:prstGeom prst="ellipse">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8" name="流程图: 决策 17">
            <a:extLst>
              <a:ext uri="{FF2B5EF4-FFF2-40B4-BE49-F238E27FC236}">
                <a16:creationId xmlns:a16="http://schemas.microsoft.com/office/drawing/2014/main" id="{2FDFA886-A2E8-46BB-9034-44D33E162EEF}"/>
              </a:ext>
            </a:extLst>
          </p:cNvPr>
          <p:cNvSpPr/>
          <p:nvPr/>
        </p:nvSpPr>
        <p:spPr>
          <a:xfrm>
            <a:off x="4103633" y="5535353"/>
            <a:ext cx="160261" cy="130725"/>
          </a:xfrm>
          <a:prstGeom prst="flowChartDecision">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19" name="直接箭头连接符 18">
            <a:extLst>
              <a:ext uri="{FF2B5EF4-FFF2-40B4-BE49-F238E27FC236}">
                <a16:creationId xmlns:a16="http://schemas.microsoft.com/office/drawing/2014/main" id="{510913A2-9999-4081-8B77-BFEF5CEDD8CA}"/>
              </a:ext>
            </a:extLst>
          </p:cNvPr>
          <p:cNvCxnSpPr/>
          <p:nvPr/>
        </p:nvCxnSpPr>
        <p:spPr>
          <a:xfrm flipV="1">
            <a:off x="2947118" y="5538492"/>
            <a:ext cx="3167711" cy="177911"/>
          </a:xfrm>
          <a:prstGeom prst="straightConnector1">
            <a:avLst/>
          </a:prstGeom>
          <a:noFill/>
          <a:ln w="6350" cap="flat" cmpd="sng" algn="ctr">
            <a:solidFill>
              <a:schemeClr val="tx1"/>
            </a:solidFill>
            <a:prstDash val="dash"/>
            <a:miter lim="800000"/>
            <a:tailEnd type="triangle"/>
          </a:ln>
          <a:effectLst/>
        </p:spPr>
      </p:cxnSp>
      <p:sp>
        <p:nvSpPr>
          <p:cNvPr id="21" name="十字星 25">
            <a:extLst>
              <a:ext uri="{FF2B5EF4-FFF2-40B4-BE49-F238E27FC236}">
                <a16:creationId xmlns:a16="http://schemas.microsoft.com/office/drawing/2014/main" id="{F2037886-2B80-4492-A797-1AC45C495C48}"/>
              </a:ext>
            </a:extLst>
          </p:cNvPr>
          <p:cNvSpPr/>
          <p:nvPr/>
        </p:nvSpPr>
        <p:spPr>
          <a:xfrm>
            <a:off x="4482635" y="5232541"/>
            <a:ext cx="216024" cy="216024"/>
          </a:xfrm>
          <a:prstGeom prst="star4">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a:extLst>
              <a:ext uri="{FF2B5EF4-FFF2-40B4-BE49-F238E27FC236}">
                <a16:creationId xmlns:a16="http://schemas.microsoft.com/office/drawing/2014/main" id="{9F80DE19-5477-4F26-9EF4-EE7D497E73AB}"/>
              </a:ext>
            </a:extLst>
          </p:cNvPr>
          <p:cNvSpPr txBox="1"/>
          <p:nvPr/>
        </p:nvSpPr>
        <p:spPr>
          <a:xfrm>
            <a:off x="2905617" y="5087361"/>
            <a:ext cx="1007262" cy="369332"/>
          </a:xfrm>
          <a:prstGeom prst="rect">
            <a:avLst/>
          </a:prstGeom>
          <a:noFill/>
        </p:spPr>
        <p:txBody>
          <a:bodyPr wrap="square" rtlCol="0">
            <a:spAutoFit/>
          </a:bodyPr>
          <a:lstStyle/>
          <a:p>
            <a:r>
              <a:rPr lang="en-US" altLang="zh-CN" sz="1800" dirty="0">
                <a:solidFill>
                  <a:schemeClr val="tx1"/>
                </a:solidFill>
              </a:rPr>
              <a:t>AP1</a:t>
            </a:r>
          </a:p>
        </p:txBody>
      </p:sp>
      <p:sp>
        <p:nvSpPr>
          <p:cNvPr id="22" name="文本框 21">
            <a:extLst>
              <a:ext uri="{FF2B5EF4-FFF2-40B4-BE49-F238E27FC236}">
                <a16:creationId xmlns:a16="http://schemas.microsoft.com/office/drawing/2014/main" id="{21F5A9C0-CBE2-4A54-83F8-DE1A91EC05D8}"/>
              </a:ext>
            </a:extLst>
          </p:cNvPr>
          <p:cNvSpPr txBox="1"/>
          <p:nvPr/>
        </p:nvSpPr>
        <p:spPr>
          <a:xfrm>
            <a:off x="5421732" y="5141248"/>
            <a:ext cx="2102596" cy="369332"/>
          </a:xfrm>
          <a:prstGeom prst="rect">
            <a:avLst/>
          </a:prstGeom>
          <a:noFill/>
        </p:spPr>
        <p:txBody>
          <a:bodyPr wrap="square" rtlCol="0">
            <a:spAutoFit/>
          </a:bodyPr>
          <a:lstStyle/>
          <a:p>
            <a:r>
              <a:rPr lang="en-US" altLang="zh-CN" sz="1800" dirty="0">
                <a:solidFill>
                  <a:schemeClr val="tx1"/>
                </a:solidFill>
              </a:rPr>
              <a:t>AP2 (target AP)</a:t>
            </a:r>
          </a:p>
        </p:txBody>
      </p:sp>
      <p:sp>
        <p:nvSpPr>
          <p:cNvPr id="9" name="文本框 8">
            <a:extLst>
              <a:ext uri="{FF2B5EF4-FFF2-40B4-BE49-F238E27FC236}">
                <a16:creationId xmlns:a16="http://schemas.microsoft.com/office/drawing/2014/main" id="{0C6503DF-D57C-46E8-B95F-F70BBADEC020}"/>
              </a:ext>
            </a:extLst>
          </p:cNvPr>
          <p:cNvSpPr txBox="1"/>
          <p:nvPr/>
        </p:nvSpPr>
        <p:spPr>
          <a:xfrm>
            <a:off x="3950217" y="5734847"/>
            <a:ext cx="693791" cy="307777"/>
          </a:xfrm>
          <a:prstGeom prst="rect">
            <a:avLst/>
          </a:prstGeom>
          <a:noFill/>
        </p:spPr>
        <p:txBody>
          <a:bodyPr wrap="square" rtlCol="0">
            <a:spAutoFit/>
          </a:bodyPr>
          <a:lstStyle/>
          <a:p>
            <a:r>
              <a:rPr lang="en-US" altLang="zh-CN" sz="1400" dirty="0">
                <a:solidFill>
                  <a:schemeClr val="tx1"/>
                </a:solidFill>
              </a:rPr>
              <a:t>STA</a:t>
            </a:r>
            <a:endParaRPr lang="zh-CN" altLang="en-US" sz="14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(Cont.)</a:t>
            </a:r>
          </a:p>
        </p:txBody>
      </p:sp>
      <p:sp>
        <p:nvSpPr>
          <p:cNvPr id="4098" name="Rectangle 2"/>
          <p:cNvSpPr>
            <a:spLocks noGrp="1" noChangeArrowheads="1"/>
          </p:cNvSpPr>
          <p:nvPr>
            <p:ph type="body" idx="1"/>
          </p:nvPr>
        </p:nvSpPr>
        <p:spPr>
          <a:xfrm>
            <a:off x="880850" y="1761060"/>
            <a:ext cx="7642746" cy="1821458"/>
          </a:xfrm>
          <a:ln/>
        </p:spPr>
        <p:txBody>
          <a:bodyPr/>
          <a:lstStyle/>
          <a:p>
            <a:pPr marL="0" indent="-285750">
              <a:spcBef>
                <a:spcPts val="0"/>
              </a:spcBef>
              <a:buFont typeface="Arial" panose="020B0604020202020204" pitchFamily="34" charset="0"/>
              <a:buChar char="•"/>
            </a:pPr>
            <a:r>
              <a:rPr lang="en-US" altLang="zh-CN" sz="1600" kern="1200" dirty="0">
                <a:ea typeface="宋体" panose="02010600030101010101" pitchFamily="2" charset="-122"/>
                <a:cs typeface="Times New Roman"/>
                <a:sym typeface="Times New Roman"/>
              </a:rPr>
              <a:t>The RSSI-based algorithm faces the challenge of selecting an appropriate </a:t>
            </a:r>
            <a:r>
              <a:rPr lang="en-US" altLang="zh-CN" sz="1600" kern="1200" dirty="0" err="1">
                <a:ea typeface="宋体" panose="02010600030101010101" pitchFamily="2" charset="-122"/>
                <a:cs typeface="Times New Roman"/>
                <a:sym typeface="Times New Roman"/>
              </a:rPr>
              <a:t>scanRSSI</a:t>
            </a:r>
            <a:r>
              <a:rPr lang="en-US" altLang="zh-CN" sz="1600" kern="1200" dirty="0">
                <a:ea typeface="宋体" panose="02010600030101010101" pitchFamily="2" charset="-122"/>
                <a:cs typeface="Times New Roman"/>
                <a:sym typeface="Times New Roman"/>
              </a:rPr>
              <a:t> value. For instance, a low </a:t>
            </a:r>
            <a:r>
              <a:rPr lang="en-US" altLang="zh-CN" sz="1600" kern="1200" dirty="0" err="1">
                <a:ea typeface="宋体" panose="02010600030101010101" pitchFamily="2" charset="-122"/>
                <a:cs typeface="Times New Roman"/>
                <a:sym typeface="Times New Roman"/>
              </a:rPr>
              <a:t>scanRSSI</a:t>
            </a:r>
            <a:r>
              <a:rPr lang="en-US" altLang="zh-CN" sz="1600" kern="1200" dirty="0">
                <a:ea typeface="宋体" panose="02010600030101010101" pitchFamily="2" charset="-122"/>
                <a:cs typeface="Times New Roman"/>
                <a:sym typeface="Times New Roman"/>
              </a:rPr>
              <a:t> may result in unnecessary power consumption for scanning, while a high </a:t>
            </a:r>
            <a:r>
              <a:rPr lang="en-US" altLang="zh-CN" sz="1600" kern="1200" dirty="0" err="1">
                <a:ea typeface="宋体" panose="02010600030101010101" pitchFamily="2" charset="-122"/>
                <a:cs typeface="Times New Roman"/>
                <a:sym typeface="Times New Roman"/>
              </a:rPr>
              <a:t>scanRSSI</a:t>
            </a:r>
            <a:r>
              <a:rPr lang="en-US" altLang="zh-CN" sz="1600" kern="1200" dirty="0">
                <a:ea typeface="宋体" panose="02010600030101010101" pitchFamily="2" charset="-122"/>
                <a:cs typeface="Times New Roman"/>
                <a:sym typeface="Times New Roman"/>
              </a:rPr>
              <a:t> may cause the STA to miss the best opportunity to associate with a better AP.</a:t>
            </a: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r>
              <a:rPr lang="en-US" altLang="zh-CN" sz="1600" kern="1200" dirty="0">
                <a:ea typeface="宋体" panose="02010600030101010101" pitchFamily="2" charset="-122"/>
                <a:cs typeface="Times New Roman"/>
                <a:sym typeface="Times New Roman"/>
              </a:rPr>
              <a:t>Different </a:t>
            </a:r>
            <a:r>
              <a:rPr lang="en-US" altLang="zh-CN" sz="1600" kern="1200" dirty="0">
                <a:latin typeface="Times New Roman"/>
                <a:ea typeface="宋体" panose="02010600030101010101" pitchFamily="2" charset="-122"/>
                <a:cs typeface="Times New Roman"/>
                <a:sym typeface="Times New Roman"/>
              </a:rPr>
              <a:t>candidate APs may lead to different switch points due to network topologies.</a:t>
            </a:r>
          </a:p>
          <a:p>
            <a:pPr marL="0" indent="-285750">
              <a:spcBef>
                <a:spcPts val="0"/>
              </a:spcBef>
              <a:buFont typeface="Arial" panose="020B0604020202020204" pitchFamily="34" charset="0"/>
              <a:buChar char="•"/>
            </a:pPr>
            <a:r>
              <a:rPr lang="en-US" altLang="zh-CN" sz="1600" kern="1200" dirty="0">
                <a:latin typeface="Times New Roman"/>
                <a:ea typeface="宋体" panose="02010600030101010101" pitchFamily="2" charset="-122"/>
                <a:cs typeface="Times New Roman"/>
                <a:sym typeface="Times New Roman"/>
              </a:rPr>
              <a:t>RSSI does not fully reflect the quality of APs.  </a:t>
            </a: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a:ea typeface="Times New Roman"/>
              <a:cs typeface="Times New Roman"/>
              <a:sym typeface="Times New Roman"/>
            </a:endParaRPr>
          </a:p>
        </p:txBody>
      </p:sp>
      <p:grpSp>
        <p:nvGrpSpPr>
          <p:cNvPr id="8" name="组合 7">
            <a:extLst>
              <a:ext uri="{FF2B5EF4-FFF2-40B4-BE49-F238E27FC236}">
                <a16:creationId xmlns:a16="http://schemas.microsoft.com/office/drawing/2014/main" id="{C5962D6A-3510-4785-B201-91E37C07D9FB}"/>
              </a:ext>
            </a:extLst>
          </p:cNvPr>
          <p:cNvGrpSpPr/>
          <p:nvPr/>
        </p:nvGrpSpPr>
        <p:grpSpPr>
          <a:xfrm>
            <a:off x="791946" y="3544400"/>
            <a:ext cx="5148062" cy="2220653"/>
            <a:chOff x="1317168" y="1285075"/>
            <a:chExt cx="8440710" cy="3220250"/>
          </a:xfrm>
        </p:grpSpPr>
        <p:sp>
          <p:nvSpPr>
            <p:cNvPr id="15" name="任意多边形 69">
              <a:extLst>
                <a:ext uri="{FF2B5EF4-FFF2-40B4-BE49-F238E27FC236}">
                  <a16:creationId xmlns:a16="http://schemas.microsoft.com/office/drawing/2014/main" id="{253194C0-F7AD-47D3-ACB3-4C202EA57D20}"/>
                </a:ext>
              </a:extLst>
            </p:cNvPr>
            <p:cNvSpPr/>
            <p:nvPr/>
          </p:nvSpPr>
          <p:spPr>
            <a:xfrm>
              <a:off x="1762125" y="2751607"/>
              <a:ext cx="6486525" cy="1496543"/>
            </a:xfrm>
            <a:custGeom>
              <a:avLst/>
              <a:gdLst>
                <a:gd name="connsiteX0" fmla="*/ 0 w 6486525"/>
                <a:gd name="connsiteY0" fmla="*/ 1496543 h 1496543"/>
                <a:gd name="connsiteX1" fmla="*/ 3105150 w 6486525"/>
                <a:gd name="connsiteY1" fmla="*/ 1429868 h 1496543"/>
                <a:gd name="connsiteX2" fmla="*/ 5086350 w 6486525"/>
                <a:gd name="connsiteY2" fmla="*/ 1239368 h 1496543"/>
                <a:gd name="connsiteX3" fmla="*/ 6200775 w 6486525"/>
                <a:gd name="connsiteY3" fmla="*/ 648818 h 1496543"/>
                <a:gd name="connsiteX4" fmla="*/ 6486525 w 6486525"/>
                <a:gd name="connsiteY4" fmla="*/ 1118 h 1496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6525" h="1496543">
                  <a:moveTo>
                    <a:pt x="0" y="1496543"/>
                  </a:moveTo>
                  <a:cubicBezTo>
                    <a:pt x="1128712" y="1484636"/>
                    <a:pt x="2257425" y="1472730"/>
                    <a:pt x="3105150" y="1429868"/>
                  </a:cubicBezTo>
                  <a:cubicBezTo>
                    <a:pt x="3952875" y="1387006"/>
                    <a:pt x="4570413" y="1369543"/>
                    <a:pt x="5086350" y="1239368"/>
                  </a:cubicBezTo>
                  <a:cubicBezTo>
                    <a:pt x="5602287" y="1109193"/>
                    <a:pt x="5967413" y="855193"/>
                    <a:pt x="6200775" y="648818"/>
                  </a:cubicBezTo>
                  <a:cubicBezTo>
                    <a:pt x="6434137" y="442443"/>
                    <a:pt x="6461125" y="-25870"/>
                    <a:pt x="6486525" y="1118"/>
                  </a:cubicBezTo>
                </a:path>
              </a:pathLst>
            </a:custGeom>
            <a:noFill/>
            <a:ln w="12700" cap="flat" cmpd="sng" algn="ctr">
              <a:solidFill>
                <a:srgbClr val="ED7D31"/>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等腰三角形 16">
              <a:extLst>
                <a:ext uri="{FF2B5EF4-FFF2-40B4-BE49-F238E27FC236}">
                  <a16:creationId xmlns:a16="http://schemas.microsoft.com/office/drawing/2014/main" id="{205FFC0D-1466-4B13-B193-1246928BAF36}"/>
                </a:ext>
              </a:extLst>
            </p:cNvPr>
            <p:cNvSpPr/>
            <p:nvPr/>
          </p:nvSpPr>
          <p:spPr>
            <a:xfrm>
              <a:off x="8418258" y="2464176"/>
              <a:ext cx="269817" cy="261444"/>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9" name="文本框 18">
              <a:extLst>
                <a:ext uri="{FF2B5EF4-FFF2-40B4-BE49-F238E27FC236}">
                  <a16:creationId xmlns:a16="http://schemas.microsoft.com/office/drawing/2014/main" id="{F7095ABA-22BB-42A3-885B-D479F4CC0291}"/>
                </a:ext>
              </a:extLst>
            </p:cNvPr>
            <p:cNvSpPr txBox="1"/>
            <p:nvPr/>
          </p:nvSpPr>
          <p:spPr>
            <a:xfrm>
              <a:off x="8710442" y="2554653"/>
              <a:ext cx="910412" cy="282333"/>
            </a:xfrm>
            <a:prstGeom prst="rect">
              <a:avLst/>
            </a:prstGeom>
            <a:noFill/>
          </p:spPr>
          <p:txBody>
            <a:bodyPr wrap="non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AP2</a:t>
              </a:r>
              <a:endParaRPr lang="zh-CN" altLang="en-US" sz="1600" dirty="0">
                <a:solidFill>
                  <a:schemeClr val="tx1"/>
                </a:solidFill>
              </a:endParaRPr>
            </a:p>
          </p:txBody>
        </p:sp>
        <p:cxnSp>
          <p:nvCxnSpPr>
            <p:cNvPr id="22" name="直接箭头连接符 21">
              <a:extLst>
                <a:ext uri="{FF2B5EF4-FFF2-40B4-BE49-F238E27FC236}">
                  <a16:creationId xmlns:a16="http://schemas.microsoft.com/office/drawing/2014/main" id="{21B9F789-3F2A-4A63-A752-DEA0F1ED59E9}"/>
                </a:ext>
              </a:extLst>
            </p:cNvPr>
            <p:cNvCxnSpPr/>
            <p:nvPr/>
          </p:nvCxnSpPr>
          <p:spPr>
            <a:xfrm>
              <a:off x="7696200" y="3629025"/>
              <a:ext cx="381000" cy="85725"/>
            </a:xfrm>
            <a:prstGeom prst="straightConnector1">
              <a:avLst/>
            </a:prstGeom>
            <a:noFill/>
            <a:ln w="6350" cap="flat" cmpd="sng" algn="ctr">
              <a:solidFill>
                <a:sysClr val="windowText" lastClr="000000"/>
              </a:solidFill>
              <a:prstDash val="solid"/>
              <a:miter lim="800000"/>
              <a:tailEnd type="triangle"/>
            </a:ln>
            <a:effectLst/>
          </p:spPr>
        </p:cxnSp>
        <p:sp>
          <p:nvSpPr>
            <p:cNvPr id="23" name="文本框 22">
              <a:extLst>
                <a:ext uri="{FF2B5EF4-FFF2-40B4-BE49-F238E27FC236}">
                  <a16:creationId xmlns:a16="http://schemas.microsoft.com/office/drawing/2014/main" id="{AAE867BF-8727-444D-82B6-8C16331F8414}"/>
                </a:ext>
              </a:extLst>
            </p:cNvPr>
            <p:cNvSpPr txBox="1"/>
            <p:nvPr/>
          </p:nvSpPr>
          <p:spPr>
            <a:xfrm>
              <a:off x="8129103" y="3547503"/>
              <a:ext cx="1628775" cy="369332"/>
            </a:xfrm>
            <a:prstGeom prst="rect">
              <a:avLst/>
            </a:prstGeom>
            <a:noFill/>
          </p:spPr>
          <p:txBody>
            <a:bodyPr wrap="squar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AP2</a:t>
              </a:r>
              <a:r>
                <a:rPr kumimoji="0" lang="en-US" altLang="zh-CN" sz="1800" b="0" i="0" u="none" strike="noStrike" kern="0" cap="none" spc="0" normalizeH="0" baseline="0" noProof="0" dirty="0">
                  <a:ln>
                    <a:noFill/>
                  </a:ln>
                  <a:solidFill>
                    <a:prstClr val="black"/>
                  </a:solidFill>
                  <a:effectLst/>
                  <a:uLnTx/>
                  <a:uFillTx/>
                  <a:latin typeface="Calibri" panose="020F0502020204030204"/>
                </a:rPr>
                <a:t> RSSI</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24" name="文本框 23">
              <a:extLst>
                <a:ext uri="{FF2B5EF4-FFF2-40B4-BE49-F238E27FC236}">
                  <a16:creationId xmlns:a16="http://schemas.microsoft.com/office/drawing/2014/main" id="{11C77B3F-0392-46F6-9584-FA0443F423A1}"/>
                </a:ext>
              </a:extLst>
            </p:cNvPr>
            <p:cNvSpPr txBox="1"/>
            <p:nvPr/>
          </p:nvSpPr>
          <p:spPr>
            <a:xfrm>
              <a:off x="1317168" y="3681505"/>
              <a:ext cx="1628775" cy="369332"/>
            </a:xfrm>
            <a:prstGeom prst="rect">
              <a:avLst/>
            </a:prstGeom>
            <a:noFill/>
          </p:spPr>
          <p:txBody>
            <a:bodyPr wrap="squar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AP1</a:t>
              </a:r>
              <a:r>
                <a:rPr kumimoji="0" lang="en-US" altLang="zh-CN" sz="1800" b="0" i="0" u="none" strike="noStrike" kern="0" cap="none" spc="0" normalizeH="0" baseline="0" noProof="0" dirty="0">
                  <a:ln>
                    <a:noFill/>
                  </a:ln>
                  <a:solidFill>
                    <a:prstClr val="black"/>
                  </a:solidFill>
                  <a:effectLst/>
                  <a:uLnTx/>
                  <a:uFillTx/>
                  <a:latin typeface="Calibri" panose="020F0502020204030204"/>
                </a:rPr>
                <a:t> RSSI</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25" name="任意多边形 79">
              <a:extLst>
                <a:ext uri="{FF2B5EF4-FFF2-40B4-BE49-F238E27FC236}">
                  <a16:creationId xmlns:a16="http://schemas.microsoft.com/office/drawing/2014/main" id="{3FA6DDA3-F867-4F3D-990B-C49710D135BF}"/>
                </a:ext>
              </a:extLst>
            </p:cNvPr>
            <p:cNvSpPr/>
            <p:nvPr/>
          </p:nvSpPr>
          <p:spPr>
            <a:xfrm>
              <a:off x="1762125" y="1428750"/>
              <a:ext cx="6496050" cy="1666875"/>
            </a:xfrm>
            <a:custGeom>
              <a:avLst/>
              <a:gdLst>
                <a:gd name="connsiteX0" fmla="*/ 0 w 6496050"/>
                <a:gd name="connsiteY0" fmla="*/ 1666875 h 1666875"/>
                <a:gd name="connsiteX1" fmla="*/ 1304925 w 6496050"/>
                <a:gd name="connsiteY1" fmla="*/ 1647825 h 1666875"/>
                <a:gd name="connsiteX2" fmla="*/ 2933700 w 6496050"/>
                <a:gd name="connsiteY2" fmla="*/ 1524000 h 1666875"/>
                <a:gd name="connsiteX3" fmla="*/ 4143375 w 6496050"/>
                <a:gd name="connsiteY3" fmla="*/ 1133475 h 1666875"/>
                <a:gd name="connsiteX4" fmla="*/ 4914900 w 6496050"/>
                <a:gd name="connsiteY4" fmla="*/ 628650 h 1666875"/>
                <a:gd name="connsiteX5" fmla="*/ 5419725 w 6496050"/>
                <a:gd name="connsiteY5" fmla="*/ 285750 h 1666875"/>
                <a:gd name="connsiteX6" fmla="*/ 6200775 w 6496050"/>
                <a:gd name="connsiteY6" fmla="*/ 57150 h 1666875"/>
                <a:gd name="connsiteX7" fmla="*/ 6496050 w 6496050"/>
                <a:gd name="connsiteY7" fmla="*/ 0 h 166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96050" h="1666875">
                  <a:moveTo>
                    <a:pt x="0" y="1666875"/>
                  </a:moveTo>
                  <a:lnTo>
                    <a:pt x="1304925" y="1647825"/>
                  </a:lnTo>
                  <a:cubicBezTo>
                    <a:pt x="1793875" y="1624013"/>
                    <a:pt x="2460625" y="1609725"/>
                    <a:pt x="2933700" y="1524000"/>
                  </a:cubicBezTo>
                  <a:cubicBezTo>
                    <a:pt x="3406775" y="1438275"/>
                    <a:pt x="3813175" y="1282700"/>
                    <a:pt x="4143375" y="1133475"/>
                  </a:cubicBezTo>
                  <a:cubicBezTo>
                    <a:pt x="4473575" y="984250"/>
                    <a:pt x="4702175" y="769937"/>
                    <a:pt x="4914900" y="628650"/>
                  </a:cubicBezTo>
                  <a:cubicBezTo>
                    <a:pt x="5127625" y="487363"/>
                    <a:pt x="5205412" y="381000"/>
                    <a:pt x="5419725" y="285750"/>
                  </a:cubicBezTo>
                  <a:cubicBezTo>
                    <a:pt x="5634038" y="190500"/>
                    <a:pt x="6021388" y="104775"/>
                    <a:pt x="6200775" y="57150"/>
                  </a:cubicBezTo>
                  <a:cubicBezTo>
                    <a:pt x="6380162" y="9525"/>
                    <a:pt x="6496050" y="0"/>
                    <a:pt x="6496050" y="0"/>
                  </a:cubicBezTo>
                </a:path>
              </a:pathLst>
            </a:custGeom>
            <a:noFill/>
            <a:ln w="12700" cap="flat" cmpd="sng" algn="ctr">
              <a:solidFill>
                <a:srgbClr val="FF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7" name="文本框 26">
              <a:extLst>
                <a:ext uri="{FF2B5EF4-FFF2-40B4-BE49-F238E27FC236}">
                  <a16:creationId xmlns:a16="http://schemas.microsoft.com/office/drawing/2014/main" id="{17EBF657-B911-4905-8763-EFDE933116E6}"/>
                </a:ext>
              </a:extLst>
            </p:cNvPr>
            <p:cNvSpPr txBox="1"/>
            <p:nvPr/>
          </p:nvSpPr>
          <p:spPr>
            <a:xfrm>
              <a:off x="2419349" y="2521318"/>
              <a:ext cx="1628775" cy="369332"/>
            </a:xfrm>
            <a:prstGeom prst="rect">
              <a:avLst/>
            </a:prstGeom>
            <a:noFill/>
          </p:spPr>
          <p:txBody>
            <a:bodyPr wrap="squar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AP2</a:t>
              </a:r>
              <a:r>
                <a:rPr kumimoji="0" lang="en-US" altLang="zh-CN" sz="1800" b="0" i="0" u="none" strike="noStrike" kern="0" cap="none" spc="0" normalizeH="0" baseline="0" noProof="0" dirty="0">
                  <a:ln>
                    <a:noFill/>
                  </a:ln>
                  <a:solidFill>
                    <a:prstClr val="black"/>
                  </a:solidFill>
                  <a:effectLst/>
                  <a:uLnTx/>
                  <a:uFillTx/>
                  <a:latin typeface="Calibri" panose="020F0502020204030204"/>
                </a:rPr>
                <a:t> Rate</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cxnSp>
          <p:nvCxnSpPr>
            <p:cNvPr id="28" name="直接连接符 27">
              <a:extLst>
                <a:ext uri="{FF2B5EF4-FFF2-40B4-BE49-F238E27FC236}">
                  <a16:creationId xmlns:a16="http://schemas.microsoft.com/office/drawing/2014/main" id="{3ECAA0FF-73F4-476D-AEB2-9FE870B62C19}"/>
                </a:ext>
              </a:extLst>
            </p:cNvPr>
            <p:cNvCxnSpPr>
              <a:cxnSpLocks/>
            </p:cNvCxnSpPr>
            <p:nvPr/>
          </p:nvCxnSpPr>
          <p:spPr>
            <a:xfrm>
              <a:off x="6140948" y="1715760"/>
              <a:ext cx="0" cy="2759731"/>
            </a:xfrm>
            <a:prstGeom prst="line">
              <a:avLst/>
            </a:prstGeom>
            <a:noFill/>
            <a:ln w="28575" cap="flat" cmpd="sng" algn="ctr">
              <a:solidFill>
                <a:sysClr val="windowText" lastClr="000000"/>
              </a:solidFill>
              <a:prstDash val="dash"/>
              <a:miter lim="800000"/>
            </a:ln>
            <a:effectLst/>
          </p:spPr>
        </p:cxnSp>
        <p:sp>
          <p:nvSpPr>
            <p:cNvPr id="30" name="文本框 29">
              <a:extLst>
                <a:ext uri="{FF2B5EF4-FFF2-40B4-BE49-F238E27FC236}">
                  <a16:creationId xmlns:a16="http://schemas.microsoft.com/office/drawing/2014/main" id="{60E348D8-6BC9-44CA-9428-85482D18F148}"/>
                </a:ext>
              </a:extLst>
            </p:cNvPr>
            <p:cNvSpPr txBox="1"/>
            <p:nvPr/>
          </p:nvSpPr>
          <p:spPr>
            <a:xfrm>
              <a:off x="5365725" y="1285075"/>
              <a:ext cx="1464362" cy="369332"/>
            </a:xfrm>
            <a:prstGeom prst="rect">
              <a:avLst/>
            </a:prstGeom>
            <a:noFill/>
          </p:spPr>
          <p:txBody>
            <a:bodyPr wrap="square" rtlCol="0">
              <a:normAutofit fontScale="6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Switch</a:t>
              </a:r>
              <a:r>
                <a:rPr lang="zh-CN" altLang="en-US" sz="1800" kern="0" dirty="0">
                  <a:solidFill>
                    <a:prstClr val="black"/>
                  </a:solidFill>
                  <a:latin typeface="Calibri" panose="020F0502020204030204"/>
                </a:rPr>
                <a:t> </a:t>
              </a:r>
              <a:r>
                <a:rPr lang="en-US" altLang="zh-CN" sz="1800" kern="0" dirty="0">
                  <a:solidFill>
                    <a:prstClr val="black"/>
                  </a:solidFill>
                  <a:latin typeface="Calibri" panose="020F0502020204030204"/>
                </a:rPr>
                <a:t>point</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cxnSp>
          <p:nvCxnSpPr>
            <p:cNvPr id="31" name="直接箭头连接符 30">
              <a:extLst>
                <a:ext uri="{FF2B5EF4-FFF2-40B4-BE49-F238E27FC236}">
                  <a16:creationId xmlns:a16="http://schemas.microsoft.com/office/drawing/2014/main" id="{BE88BA2C-4BBE-470A-BDD7-BEE32A88C2E2}"/>
                </a:ext>
              </a:extLst>
            </p:cNvPr>
            <p:cNvCxnSpPr/>
            <p:nvPr/>
          </p:nvCxnSpPr>
          <p:spPr>
            <a:xfrm>
              <a:off x="1762125" y="4505325"/>
              <a:ext cx="6870223" cy="0"/>
            </a:xfrm>
            <a:prstGeom prst="straightConnector1">
              <a:avLst/>
            </a:prstGeom>
            <a:noFill/>
            <a:ln w="6350" cap="flat" cmpd="sng" algn="ctr">
              <a:solidFill>
                <a:sysClr val="windowText" lastClr="000000"/>
              </a:solidFill>
              <a:prstDash val="solid"/>
              <a:miter lim="800000"/>
              <a:tailEnd type="triangle"/>
            </a:ln>
            <a:effectLst/>
          </p:spPr>
        </p:cxnSp>
      </p:grpSp>
      <p:sp>
        <p:nvSpPr>
          <p:cNvPr id="9" name="等腰三角形 8">
            <a:extLst>
              <a:ext uri="{FF2B5EF4-FFF2-40B4-BE49-F238E27FC236}">
                <a16:creationId xmlns:a16="http://schemas.microsoft.com/office/drawing/2014/main" id="{C1BBB5A9-445E-4DDB-B911-977595933610}"/>
              </a:ext>
            </a:extLst>
          </p:cNvPr>
          <p:cNvSpPr/>
          <p:nvPr/>
        </p:nvSpPr>
        <p:spPr>
          <a:xfrm>
            <a:off x="775384" y="4268900"/>
            <a:ext cx="164564" cy="180289"/>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任意多边形 66">
            <a:extLst>
              <a:ext uri="{FF2B5EF4-FFF2-40B4-BE49-F238E27FC236}">
                <a16:creationId xmlns:a16="http://schemas.microsoft.com/office/drawing/2014/main" id="{8C0FF878-69E5-4584-86AA-A180F06128FC}"/>
              </a:ext>
            </a:extLst>
          </p:cNvPr>
          <p:cNvSpPr/>
          <p:nvPr/>
        </p:nvSpPr>
        <p:spPr>
          <a:xfrm>
            <a:off x="1083544" y="4058830"/>
            <a:ext cx="3752859" cy="413806"/>
          </a:xfrm>
          <a:custGeom>
            <a:avLst/>
            <a:gdLst>
              <a:gd name="connsiteX0" fmla="*/ 0 w 6153150"/>
              <a:gd name="connsiteY0" fmla="*/ 0 h 600075"/>
              <a:gd name="connsiteX1" fmla="*/ 876300 w 6153150"/>
              <a:gd name="connsiteY1" fmla="*/ 9525 h 600075"/>
              <a:gd name="connsiteX2" fmla="*/ 1924050 w 6153150"/>
              <a:gd name="connsiteY2" fmla="*/ 76200 h 600075"/>
              <a:gd name="connsiteX3" fmla="*/ 2914650 w 6153150"/>
              <a:gd name="connsiteY3" fmla="*/ 171450 h 600075"/>
              <a:gd name="connsiteX4" fmla="*/ 3829050 w 6153150"/>
              <a:gd name="connsiteY4" fmla="*/ 304800 h 600075"/>
              <a:gd name="connsiteX5" fmla="*/ 5086350 w 6153150"/>
              <a:gd name="connsiteY5" fmla="*/ 476250 h 600075"/>
              <a:gd name="connsiteX6" fmla="*/ 6153150 w 6153150"/>
              <a:gd name="connsiteY6" fmla="*/ 600075 h 600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3150" h="600075">
                <a:moveTo>
                  <a:pt x="0" y="0"/>
                </a:moveTo>
                <a:lnTo>
                  <a:pt x="876300" y="9525"/>
                </a:lnTo>
                <a:cubicBezTo>
                  <a:pt x="1196975" y="22225"/>
                  <a:pt x="1584325" y="49213"/>
                  <a:pt x="1924050" y="76200"/>
                </a:cubicBezTo>
                <a:cubicBezTo>
                  <a:pt x="2263775" y="103187"/>
                  <a:pt x="2597150" y="133350"/>
                  <a:pt x="2914650" y="171450"/>
                </a:cubicBezTo>
                <a:cubicBezTo>
                  <a:pt x="3232150" y="209550"/>
                  <a:pt x="3829050" y="304800"/>
                  <a:pt x="3829050" y="304800"/>
                </a:cubicBezTo>
                <a:lnTo>
                  <a:pt x="5086350" y="476250"/>
                </a:lnTo>
                <a:cubicBezTo>
                  <a:pt x="5473700" y="525462"/>
                  <a:pt x="5983288" y="574675"/>
                  <a:pt x="6153150" y="600075"/>
                </a:cubicBezTo>
              </a:path>
            </a:pathLst>
          </a:custGeom>
          <a:noFill/>
          <a:ln w="12700" cap="flat" cmpd="sng" algn="ctr">
            <a:solidFill>
              <a:srgbClr val="5B9BD5">
                <a:shade val="50000"/>
              </a:srgbClr>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任意多边形 67">
            <a:extLst>
              <a:ext uri="{FF2B5EF4-FFF2-40B4-BE49-F238E27FC236}">
                <a16:creationId xmlns:a16="http://schemas.microsoft.com/office/drawing/2014/main" id="{72E1244B-0B59-4D68-B2E1-132DC3BA999B}"/>
              </a:ext>
            </a:extLst>
          </p:cNvPr>
          <p:cNvSpPr/>
          <p:nvPr/>
        </p:nvSpPr>
        <p:spPr>
          <a:xfrm>
            <a:off x="1095163" y="4558024"/>
            <a:ext cx="3763181" cy="821043"/>
          </a:xfrm>
          <a:custGeom>
            <a:avLst/>
            <a:gdLst>
              <a:gd name="connsiteX0" fmla="*/ 0 w 6170074"/>
              <a:gd name="connsiteY0" fmla="*/ 0 h 1190625"/>
              <a:gd name="connsiteX1" fmla="*/ 714375 w 6170074"/>
              <a:gd name="connsiteY1" fmla="*/ 628650 h 1190625"/>
              <a:gd name="connsiteX2" fmla="*/ 2133600 w 6170074"/>
              <a:gd name="connsiteY2" fmla="*/ 914400 h 1190625"/>
              <a:gd name="connsiteX3" fmla="*/ 2914650 w 6170074"/>
              <a:gd name="connsiteY3" fmla="*/ 1009650 h 1190625"/>
              <a:gd name="connsiteX4" fmla="*/ 3790950 w 6170074"/>
              <a:gd name="connsiteY4" fmla="*/ 1085850 h 1190625"/>
              <a:gd name="connsiteX5" fmla="*/ 5905500 w 6170074"/>
              <a:gd name="connsiteY5" fmla="*/ 1171575 h 1190625"/>
              <a:gd name="connsiteX6" fmla="*/ 6067425 w 6170074"/>
              <a:gd name="connsiteY6" fmla="*/ 1190625 h 1190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0074" h="1190625">
                <a:moveTo>
                  <a:pt x="0" y="0"/>
                </a:moveTo>
                <a:cubicBezTo>
                  <a:pt x="179387" y="238125"/>
                  <a:pt x="358775" y="476250"/>
                  <a:pt x="714375" y="628650"/>
                </a:cubicBezTo>
                <a:cubicBezTo>
                  <a:pt x="1069975" y="781050"/>
                  <a:pt x="1766888" y="850900"/>
                  <a:pt x="2133600" y="914400"/>
                </a:cubicBezTo>
                <a:cubicBezTo>
                  <a:pt x="2500313" y="977900"/>
                  <a:pt x="2638425" y="981075"/>
                  <a:pt x="2914650" y="1009650"/>
                </a:cubicBezTo>
                <a:cubicBezTo>
                  <a:pt x="3190875" y="1038225"/>
                  <a:pt x="3292475" y="1058863"/>
                  <a:pt x="3790950" y="1085850"/>
                </a:cubicBezTo>
                <a:cubicBezTo>
                  <a:pt x="4289425" y="1112837"/>
                  <a:pt x="5526088" y="1154113"/>
                  <a:pt x="5905500" y="1171575"/>
                </a:cubicBezTo>
                <a:cubicBezTo>
                  <a:pt x="6284912" y="1189037"/>
                  <a:pt x="6176168" y="1189831"/>
                  <a:pt x="6067425" y="1190625"/>
                </a:cubicBezTo>
              </a:path>
            </a:pathLst>
          </a:custGeom>
          <a:noFill/>
          <a:ln w="12700" cap="flat" cmpd="sng" algn="ctr">
            <a:solidFill>
              <a:srgbClr val="5B9BD5">
                <a:shade val="50000"/>
              </a:srgbClr>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14" name="直接箭头连接符 13">
            <a:extLst>
              <a:ext uri="{FF2B5EF4-FFF2-40B4-BE49-F238E27FC236}">
                <a16:creationId xmlns:a16="http://schemas.microsoft.com/office/drawing/2014/main" id="{AFE0DBD0-52B0-45EC-B62A-FBB8B816DA5A}"/>
              </a:ext>
            </a:extLst>
          </p:cNvPr>
          <p:cNvCxnSpPr>
            <a:cxnSpLocks/>
          </p:cNvCxnSpPr>
          <p:nvPr/>
        </p:nvCxnSpPr>
        <p:spPr>
          <a:xfrm flipH="1">
            <a:off x="1550307" y="5106095"/>
            <a:ext cx="250487" cy="127344"/>
          </a:xfrm>
          <a:prstGeom prst="straightConnector1">
            <a:avLst/>
          </a:prstGeom>
          <a:noFill/>
          <a:ln w="6350" cap="flat" cmpd="sng" algn="ctr">
            <a:solidFill>
              <a:sysClr val="windowText" lastClr="000000"/>
            </a:solidFill>
            <a:prstDash val="solid"/>
            <a:miter lim="800000"/>
            <a:tailEnd type="triangle"/>
          </a:ln>
          <a:effectLst/>
        </p:spPr>
      </p:cxnSp>
      <p:sp>
        <p:nvSpPr>
          <p:cNvPr id="34" name="文本框 33">
            <a:extLst>
              <a:ext uri="{FF2B5EF4-FFF2-40B4-BE49-F238E27FC236}">
                <a16:creationId xmlns:a16="http://schemas.microsoft.com/office/drawing/2014/main" id="{E8DA05EC-6DBC-435B-B04A-A70B734CD3EE}"/>
              </a:ext>
            </a:extLst>
          </p:cNvPr>
          <p:cNvSpPr txBox="1"/>
          <p:nvPr/>
        </p:nvSpPr>
        <p:spPr>
          <a:xfrm flipH="1">
            <a:off x="251520" y="4254136"/>
            <a:ext cx="710912" cy="338554"/>
          </a:xfrm>
          <a:prstGeom prst="rect">
            <a:avLst/>
          </a:prstGeom>
          <a:noFill/>
        </p:spPr>
        <p:txBody>
          <a:bodyPr wrap="square" rtlCol="0">
            <a:spAutoFit/>
          </a:bodyPr>
          <a:lstStyle/>
          <a:p>
            <a:r>
              <a:rPr lang="en-US" altLang="zh-CN" sz="1600" dirty="0">
                <a:solidFill>
                  <a:schemeClr val="tx1"/>
                </a:solidFill>
              </a:rPr>
              <a:t>AP1</a:t>
            </a:r>
            <a:endParaRPr lang="zh-CN" altLang="en-US" sz="1600" dirty="0">
              <a:solidFill>
                <a:schemeClr val="tx1"/>
              </a:solidFill>
            </a:endParaRPr>
          </a:p>
        </p:txBody>
      </p:sp>
      <p:sp>
        <p:nvSpPr>
          <p:cNvPr id="39" name="文本框 38">
            <a:extLst>
              <a:ext uri="{FF2B5EF4-FFF2-40B4-BE49-F238E27FC236}">
                <a16:creationId xmlns:a16="http://schemas.microsoft.com/office/drawing/2014/main" id="{84B8C1AC-C469-4748-82A1-DE12B2E4E141}"/>
              </a:ext>
            </a:extLst>
          </p:cNvPr>
          <p:cNvSpPr txBox="1"/>
          <p:nvPr/>
        </p:nvSpPr>
        <p:spPr>
          <a:xfrm>
            <a:off x="1694323" y="3676799"/>
            <a:ext cx="993404" cy="254688"/>
          </a:xfrm>
          <a:prstGeom prst="rect">
            <a:avLst/>
          </a:prstGeom>
          <a:noFill/>
        </p:spPr>
        <p:txBody>
          <a:bodyPr wrap="square" rtlCol="0">
            <a:normAutofit fontScale="70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AP1</a:t>
            </a:r>
            <a:r>
              <a:rPr kumimoji="0" lang="en-US" altLang="zh-CN" sz="1800" b="0" i="0" u="none" strike="noStrike" kern="0" cap="none" spc="0" normalizeH="0" baseline="0" noProof="0" dirty="0">
                <a:ln>
                  <a:noFill/>
                </a:ln>
                <a:solidFill>
                  <a:prstClr val="black"/>
                </a:solidFill>
                <a:effectLst/>
                <a:uLnTx/>
                <a:uFillTx/>
                <a:latin typeface="Calibri" panose="020F0502020204030204"/>
              </a:rPr>
              <a:t> Rate</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cxnSp>
        <p:nvCxnSpPr>
          <p:cNvPr id="38" name="直接箭头连接符 37">
            <a:extLst>
              <a:ext uri="{FF2B5EF4-FFF2-40B4-BE49-F238E27FC236}">
                <a16:creationId xmlns:a16="http://schemas.microsoft.com/office/drawing/2014/main" id="{E36D620A-1DDD-485A-8BBC-6AC544969425}"/>
              </a:ext>
            </a:extLst>
          </p:cNvPr>
          <p:cNvCxnSpPr>
            <a:endCxn id="39" idx="2"/>
          </p:cNvCxnSpPr>
          <p:nvPr/>
        </p:nvCxnSpPr>
        <p:spPr bwMode="auto">
          <a:xfrm flipV="1">
            <a:off x="2188644" y="3931487"/>
            <a:ext cx="2381" cy="1455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直接箭头连接符 58">
            <a:extLst>
              <a:ext uri="{FF2B5EF4-FFF2-40B4-BE49-F238E27FC236}">
                <a16:creationId xmlns:a16="http://schemas.microsoft.com/office/drawing/2014/main" id="{297F3DE4-0789-4A0B-B667-C261795A0F90}"/>
              </a:ext>
            </a:extLst>
          </p:cNvPr>
          <p:cNvCxnSpPr>
            <a:cxnSpLocks/>
          </p:cNvCxnSpPr>
          <p:nvPr/>
        </p:nvCxnSpPr>
        <p:spPr bwMode="auto">
          <a:xfrm flipV="1">
            <a:off x="1824547" y="4608957"/>
            <a:ext cx="0" cy="16343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等腰三角形 36">
            <a:extLst>
              <a:ext uri="{FF2B5EF4-FFF2-40B4-BE49-F238E27FC236}">
                <a16:creationId xmlns:a16="http://schemas.microsoft.com/office/drawing/2014/main" id="{01F7CDF5-2F15-4624-8E2B-FD395DA641C9}"/>
              </a:ext>
            </a:extLst>
          </p:cNvPr>
          <p:cNvSpPr/>
          <p:nvPr/>
        </p:nvSpPr>
        <p:spPr>
          <a:xfrm>
            <a:off x="7386214" y="5131698"/>
            <a:ext cx="164564" cy="180289"/>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0" name="等腰三角形 39">
            <a:extLst>
              <a:ext uri="{FF2B5EF4-FFF2-40B4-BE49-F238E27FC236}">
                <a16:creationId xmlns:a16="http://schemas.microsoft.com/office/drawing/2014/main" id="{F00288C4-1189-4008-AC7B-7C9BE43B5838}"/>
              </a:ext>
            </a:extLst>
          </p:cNvPr>
          <p:cNvSpPr/>
          <p:nvPr/>
        </p:nvSpPr>
        <p:spPr>
          <a:xfrm>
            <a:off x="6730540" y="4670379"/>
            <a:ext cx="164564" cy="180289"/>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41" name="等腰三角形 40">
            <a:extLst>
              <a:ext uri="{FF2B5EF4-FFF2-40B4-BE49-F238E27FC236}">
                <a16:creationId xmlns:a16="http://schemas.microsoft.com/office/drawing/2014/main" id="{D6B65BBB-96A6-4987-9909-9FAEECC950B1}"/>
              </a:ext>
            </a:extLst>
          </p:cNvPr>
          <p:cNvSpPr/>
          <p:nvPr/>
        </p:nvSpPr>
        <p:spPr>
          <a:xfrm>
            <a:off x="8105752" y="4254136"/>
            <a:ext cx="164564" cy="180289"/>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42" name="等腰三角形 41">
            <a:extLst>
              <a:ext uri="{FF2B5EF4-FFF2-40B4-BE49-F238E27FC236}">
                <a16:creationId xmlns:a16="http://schemas.microsoft.com/office/drawing/2014/main" id="{727D8EA2-1F57-45E6-9A3F-11577DBE191D}"/>
              </a:ext>
            </a:extLst>
          </p:cNvPr>
          <p:cNvSpPr/>
          <p:nvPr/>
        </p:nvSpPr>
        <p:spPr>
          <a:xfrm>
            <a:off x="8280528" y="5302727"/>
            <a:ext cx="164564" cy="180289"/>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cxnSp>
        <p:nvCxnSpPr>
          <p:cNvPr id="43" name="直接箭头连接符 42">
            <a:extLst>
              <a:ext uri="{FF2B5EF4-FFF2-40B4-BE49-F238E27FC236}">
                <a16:creationId xmlns:a16="http://schemas.microsoft.com/office/drawing/2014/main" id="{B3061BC4-0A66-4507-B384-067736FE87C0}"/>
              </a:ext>
            </a:extLst>
          </p:cNvPr>
          <p:cNvCxnSpPr>
            <a:cxnSpLocks/>
          </p:cNvCxnSpPr>
          <p:nvPr/>
        </p:nvCxnSpPr>
        <p:spPr bwMode="auto">
          <a:xfrm flipH="1" flipV="1">
            <a:off x="6935762" y="4850668"/>
            <a:ext cx="408662" cy="3011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5" name="直接箭头连接符 44">
            <a:extLst>
              <a:ext uri="{FF2B5EF4-FFF2-40B4-BE49-F238E27FC236}">
                <a16:creationId xmlns:a16="http://schemas.microsoft.com/office/drawing/2014/main" id="{F43950A6-C7A3-4D84-AABD-C998FD523C8E}"/>
              </a:ext>
            </a:extLst>
          </p:cNvPr>
          <p:cNvCxnSpPr>
            <a:cxnSpLocks/>
          </p:cNvCxnSpPr>
          <p:nvPr/>
        </p:nvCxnSpPr>
        <p:spPr bwMode="auto">
          <a:xfrm flipV="1">
            <a:off x="7560448" y="4551184"/>
            <a:ext cx="513275" cy="6006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直接箭头连接符 45">
            <a:extLst>
              <a:ext uri="{FF2B5EF4-FFF2-40B4-BE49-F238E27FC236}">
                <a16:creationId xmlns:a16="http://schemas.microsoft.com/office/drawing/2014/main" id="{D86232F6-327E-4706-83A7-3E5231E17E69}"/>
              </a:ext>
            </a:extLst>
          </p:cNvPr>
          <p:cNvCxnSpPr>
            <a:cxnSpLocks/>
          </p:cNvCxnSpPr>
          <p:nvPr/>
        </p:nvCxnSpPr>
        <p:spPr bwMode="auto">
          <a:xfrm>
            <a:off x="7633226" y="5221842"/>
            <a:ext cx="554808" cy="1657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7" name="文本框 46">
            <a:extLst>
              <a:ext uri="{FF2B5EF4-FFF2-40B4-BE49-F238E27FC236}">
                <a16:creationId xmlns:a16="http://schemas.microsoft.com/office/drawing/2014/main" id="{832FA604-61B6-4A0B-B9D4-E40384DA66AF}"/>
              </a:ext>
            </a:extLst>
          </p:cNvPr>
          <p:cNvSpPr txBox="1"/>
          <p:nvPr/>
        </p:nvSpPr>
        <p:spPr>
          <a:xfrm flipH="1">
            <a:off x="7195322" y="5368673"/>
            <a:ext cx="710912" cy="338554"/>
          </a:xfrm>
          <a:prstGeom prst="rect">
            <a:avLst/>
          </a:prstGeom>
          <a:noFill/>
        </p:spPr>
        <p:txBody>
          <a:bodyPr wrap="square" rtlCol="0">
            <a:spAutoFit/>
          </a:bodyPr>
          <a:lstStyle/>
          <a:p>
            <a:r>
              <a:rPr lang="en-US" altLang="zh-CN" sz="1600" dirty="0">
                <a:solidFill>
                  <a:schemeClr val="tx1"/>
                </a:solidFill>
              </a:rPr>
              <a:t>AP1</a:t>
            </a:r>
            <a:endParaRPr lang="zh-CN" altLang="en-US" sz="1600" dirty="0">
              <a:solidFill>
                <a:schemeClr val="tx1"/>
              </a:solidFill>
            </a:endParaRPr>
          </a:p>
        </p:txBody>
      </p:sp>
      <p:sp>
        <p:nvSpPr>
          <p:cNvPr id="50" name="文本框 49">
            <a:extLst>
              <a:ext uri="{FF2B5EF4-FFF2-40B4-BE49-F238E27FC236}">
                <a16:creationId xmlns:a16="http://schemas.microsoft.com/office/drawing/2014/main" id="{97C688B2-2C76-47EA-98EB-61BBDDA88B6A}"/>
              </a:ext>
            </a:extLst>
          </p:cNvPr>
          <p:cNvSpPr txBox="1"/>
          <p:nvPr/>
        </p:nvSpPr>
        <p:spPr>
          <a:xfrm flipH="1">
            <a:off x="6196514" y="4266354"/>
            <a:ext cx="1397179" cy="338554"/>
          </a:xfrm>
          <a:prstGeom prst="rect">
            <a:avLst/>
          </a:prstGeom>
          <a:noFill/>
        </p:spPr>
        <p:txBody>
          <a:bodyPr wrap="square" rtlCol="0">
            <a:spAutoFit/>
          </a:bodyPr>
          <a:lstStyle/>
          <a:p>
            <a:r>
              <a:rPr lang="en-US" altLang="zh-CN" sz="1600" dirty="0">
                <a:solidFill>
                  <a:schemeClr val="tx1"/>
                </a:solidFill>
              </a:rPr>
              <a:t>Candidate APs</a:t>
            </a:r>
            <a:endParaRPr lang="zh-CN" altLang="en-US" sz="1600" dirty="0">
              <a:solidFill>
                <a:schemeClr val="tx1"/>
              </a:solidFill>
            </a:endParaRPr>
          </a:p>
        </p:txBody>
      </p:sp>
      <p:sp>
        <p:nvSpPr>
          <p:cNvPr id="53" name="文本框 52">
            <a:extLst>
              <a:ext uri="{FF2B5EF4-FFF2-40B4-BE49-F238E27FC236}">
                <a16:creationId xmlns:a16="http://schemas.microsoft.com/office/drawing/2014/main" id="{0BEE2A1A-0830-422F-B7D1-E97E27FEA071}"/>
              </a:ext>
            </a:extLst>
          </p:cNvPr>
          <p:cNvSpPr txBox="1"/>
          <p:nvPr/>
        </p:nvSpPr>
        <p:spPr>
          <a:xfrm>
            <a:off x="755432" y="5765053"/>
            <a:ext cx="446998" cy="254688"/>
          </a:xfrm>
          <a:prstGeom prst="rect">
            <a:avLst/>
          </a:prstGeom>
          <a:noFill/>
        </p:spPr>
        <p:txBody>
          <a:bodyPr wrap="non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Calibri" panose="020F0502020204030204"/>
              </a:rPr>
              <a:t>-30m</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56" name="文本框 55">
            <a:extLst>
              <a:ext uri="{FF2B5EF4-FFF2-40B4-BE49-F238E27FC236}">
                <a16:creationId xmlns:a16="http://schemas.microsoft.com/office/drawing/2014/main" id="{B460C847-92A2-49E3-A7B7-B1A00DD30A28}"/>
              </a:ext>
            </a:extLst>
          </p:cNvPr>
          <p:cNvSpPr txBox="1"/>
          <p:nvPr/>
        </p:nvSpPr>
        <p:spPr>
          <a:xfrm>
            <a:off x="4946604" y="5785627"/>
            <a:ext cx="446998" cy="254688"/>
          </a:xfrm>
          <a:prstGeom prst="rect">
            <a:avLst/>
          </a:prstGeom>
          <a:noFill/>
        </p:spPr>
        <p:txBody>
          <a:bodyPr wrap="non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Calibri" panose="020F0502020204030204"/>
              </a:rPr>
              <a:t>0m</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3216126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Preliminary</a:t>
            </a:r>
          </a:p>
        </p:txBody>
      </p:sp>
      <mc:AlternateContent xmlns:mc="http://schemas.openxmlformats.org/markup-compatibility/2006" xmlns:a14="http://schemas.microsoft.com/office/drawing/2010/main">
        <mc:Choice Requires="a14">
          <p:sp>
            <p:nvSpPr>
              <p:cNvPr id="4098" name="Rectangle 2"/>
              <p:cNvSpPr>
                <a:spLocks noGrp="1" noChangeArrowheads="1"/>
              </p:cNvSpPr>
              <p:nvPr>
                <p:ph type="body" idx="1"/>
              </p:nvPr>
            </p:nvSpPr>
            <p:spPr>
              <a:xfrm>
                <a:off x="899592" y="1844824"/>
                <a:ext cx="7848872" cy="4494213"/>
              </a:xfrm>
              <a:ln/>
            </p:spPr>
            <p:txBody>
              <a:bodyPr/>
              <a:lstStyle/>
              <a:p>
                <a:pPr marL="0" indent="-285750">
                  <a:spcBef>
                    <a:spcPts val="0"/>
                  </a:spcBef>
                  <a:buFont typeface="Wingdings" panose="05000000000000000000" pitchFamily="2" charset="2"/>
                  <a:buChar char="Ø"/>
                </a:pPr>
                <a:r>
                  <a:rPr lang="en-US" altLang="zh-CN" sz="1600" kern="1200" dirty="0">
                    <a:ea typeface="宋体" panose="02010600030101010101" pitchFamily="2" charset="-122"/>
                  </a:rPr>
                  <a:t>Reinforcement Learning: </a:t>
                </a:r>
                <a:r>
                  <a:rPr lang="en-US" altLang="zh-CN" sz="1600" b="0" kern="1200" dirty="0">
                    <a:solidFill>
                      <a:schemeClr val="tx1"/>
                    </a:solidFill>
                    <a:ea typeface="宋体" panose="02010600030101010101" pitchFamily="2" charset="-122"/>
                  </a:rPr>
                  <a:t>learn the policy that maximizes a long-term </a:t>
                </a:r>
                <a:r>
                  <a:rPr lang="en-US" altLang="zh-CN" sz="1600" b="0" dirty="0">
                    <a:solidFill>
                      <a:schemeClr val="tx1"/>
                    </a:solidFill>
                  </a:rPr>
                  <a:t>reward via interaction with the environment </a:t>
                </a:r>
                <a:endParaRPr lang="en-US" altLang="zh-CN" sz="1600" b="0" kern="1200" dirty="0">
                  <a:solidFill>
                    <a:schemeClr val="tx1"/>
                  </a:solidFill>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r>
                  <a:rPr lang="en-US" altLang="zh-CN" sz="1600" kern="1200" dirty="0">
                    <a:ea typeface="宋体" panose="02010600030101010101" pitchFamily="2" charset="-122"/>
                  </a:rPr>
                  <a:t>RL is an efficient AI tool for solving decision-making problems such as channel access, power control, etc. </a:t>
                </a:r>
              </a:p>
              <a:p>
                <a:pPr marL="0" indent="-285750">
                  <a:spcBef>
                    <a:spcPts val="0"/>
                  </a:spcBef>
                  <a:buFont typeface="Wingdings" panose="05000000000000000000" pitchFamily="2" charset="2"/>
                  <a:buChar char="Ø"/>
                </a:pPr>
                <a:r>
                  <a:rPr lang="en-US" altLang="zh-CN" sz="1600" kern="1200" dirty="0">
                    <a:ea typeface="宋体" panose="02010600030101010101" pitchFamily="2" charset="-122"/>
                  </a:rPr>
                  <a:t>Training data for RL:  </a:t>
                </a:r>
                <a14:m>
                  <m:oMath xmlns:m="http://schemas.openxmlformats.org/officeDocument/2006/math">
                    <m:sSub>
                      <m:sSubPr>
                        <m:ctrlPr>
                          <a:rPr lang="en-US" altLang="zh-CN" sz="1600" i="1" dirty="0">
                            <a:latin typeface="Cambria Math" panose="02040503050406030204" pitchFamily="18" charset="0"/>
                          </a:rPr>
                        </m:ctrlPr>
                      </m:sSubPr>
                      <m:e>
                        <m:r>
                          <m:rPr>
                            <m:sty m:val="p"/>
                          </m:rPr>
                          <a:rPr lang="en-US" altLang="zh-CN" sz="1600" i="1" dirty="0">
                            <a:latin typeface="Cambria Math" panose="02040503050406030204" pitchFamily="18" charset="0"/>
                          </a:rPr>
                          <m:t>S</m:t>
                        </m:r>
                      </m:e>
                      <m:sub>
                        <m:r>
                          <a:rPr lang="en-US" altLang="zh-CN" sz="1600" b="0" i="1" dirty="0">
                            <a:latin typeface="Cambria Math" panose="02040503050406030204" pitchFamily="18" charset="0"/>
                          </a:rPr>
                          <m:t>𝑡</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smtClean="0">
                            <a:latin typeface="Cambria Math" panose="02040503050406030204" pitchFamily="18" charset="0"/>
                          </a:rPr>
                          <m:t>𝐴</m:t>
                        </m:r>
                      </m:e>
                      <m:sub>
                        <m:r>
                          <a:rPr lang="en-US" altLang="zh-CN" sz="1600" b="0" i="1" dirty="0">
                            <a:latin typeface="Cambria Math" panose="02040503050406030204" pitchFamily="18" charset="0"/>
                          </a:rPr>
                          <m:t>𝑡</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a:latin typeface="Cambria Math" panose="02040503050406030204" pitchFamily="18" charset="0"/>
                          </a:rPr>
                          <m:t>𝑅</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+1</m:t>
                        </m:r>
                      </m:sub>
                    </m:sSub>
                    <m:r>
                      <a:rPr lang="en-US" altLang="zh-CN" sz="1600" b="0" i="1" dirty="0">
                        <a:latin typeface="Cambria Math" panose="02040503050406030204" pitchFamily="18" charset="0"/>
                      </a:rPr>
                      <m:t>,</m:t>
                    </m:r>
                    <m:sSub>
                      <m:sSubPr>
                        <m:ctrlPr>
                          <a:rPr lang="en-US" altLang="zh-CN" sz="1600" b="0" i="1" dirty="0" smtClean="0">
                            <a:latin typeface="Cambria Math" panose="02040503050406030204" pitchFamily="18" charset="0"/>
                          </a:rPr>
                        </m:ctrlPr>
                      </m:sSubPr>
                      <m:e>
                        <m:r>
                          <a:rPr lang="en-US" altLang="zh-CN" sz="1600" b="0" i="1" dirty="0">
                            <a:latin typeface="Cambria Math" panose="02040503050406030204" pitchFamily="18" charset="0"/>
                          </a:rPr>
                          <m:t>𝑆</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+1</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smtClean="0">
                            <a:latin typeface="Cambria Math" panose="02040503050406030204" pitchFamily="18" charset="0"/>
                          </a:rPr>
                          <m:t>𝐴</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+1</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a:latin typeface="Cambria Math" panose="02040503050406030204" pitchFamily="18" charset="0"/>
                          </a:rPr>
                          <m:t>𝑅</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+2</m:t>
                        </m:r>
                      </m:sub>
                    </m:sSub>
                    <m:r>
                      <a:rPr lang="en-US" altLang="zh-CN" sz="1600" b="0" i="1" dirty="0">
                        <a:latin typeface="Cambria Math" panose="02040503050406030204" pitchFamily="18" charset="0"/>
                      </a:rPr>
                      <m:t>… </m:t>
                    </m:r>
                  </m:oMath>
                </a14:m>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a:ea typeface="Times New Roman"/>
                  <a:cs typeface="Times New Roman"/>
                  <a:sym typeface="Times New Roman"/>
                </a:endParaRPr>
              </a:p>
            </p:txBody>
          </p:sp>
        </mc:Choice>
        <mc:Fallback xmlns="">
          <p:sp>
            <p:nvSpPr>
              <p:cNvPr id="4098" name="Rectangle 2"/>
              <p:cNvSpPr>
                <a:spLocks noGrp="1" noRot="1" noChangeAspect="1" noMove="1" noResize="1" noEditPoints="1" noAdjustHandles="1" noChangeArrowheads="1" noChangeShapeType="1" noTextEdit="1"/>
              </p:cNvSpPr>
              <p:nvPr>
                <p:ph type="body" idx="1"/>
              </p:nvPr>
            </p:nvSpPr>
            <p:spPr>
              <a:xfrm>
                <a:off x="899592" y="1844824"/>
                <a:ext cx="7848872" cy="4494213"/>
              </a:xfrm>
              <a:blipFill>
                <a:blip r:embed="rId3"/>
                <a:stretch>
                  <a:fillRect l="-466" t="-407"/>
                </a:stretch>
              </a:blipFill>
              <a:ln/>
            </p:spPr>
            <p:txBody>
              <a:bodyPr/>
              <a:lstStyle/>
              <a:p>
                <a:r>
                  <a:rPr lang="zh-CN" altLang="en-US">
                    <a:noFill/>
                  </a:rPr>
                  <a:t> </a:t>
                </a:r>
              </a:p>
            </p:txBody>
          </p:sp>
        </mc:Fallback>
      </mc:AlternateContent>
      <p:pic>
        <p:nvPicPr>
          <p:cNvPr id="33" name="图片 32"/>
          <p:cNvPicPr>
            <a:picLocks noChangeAspect="1"/>
          </p:cNvPicPr>
          <p:nvPr/>
        </p:nvPicPr>
        <p:blipFill>
          <a:blip r:embed="rId4"/>
          <a:stretch>
            <a:fillRect/>
          </a:stretch>
        </p:blipFill>
        <p:spPr>
          <a:xfrm>
            <a:off x="546193" y="2693690"/>
            <a:ext cx="3341677" cy="1815430"/>
          </a:xfrm>
          <a:prstGeom prst="rect">
            <a:avLst/>
          </a:prstGeom>
        </p:spPr>
      </p:pic>
      <mc:AlternateContent xmlns:mc="http://schemas.openxmlformats.org/markup-compatibility/2006" xmlns:a14="http://schemas.microsoft.com/office/drawing/2010/main">
        <mc:Choice Requires="a14">
          <p:sp>
            <p:nvSpPr>
              <p:cNvPr id="34" name="Rectangle 2"/>
              <p:cNvSpPr txBox="1">
                <a:spLocks noChangeArrowheads="1"/>
              </p:cNvSpPr>
              <p:nvPr/>
            </p:nvSpPr>
            <p:spPr bwMode="auto">
              <a:xfrm>
                <a:off x="4028718" y="2564904"/>
                <a:ext cx="4719745" cy="2247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28650" indent="-285750">
                  <a:spcBef>
                    <a:spcPts val="0"/>
                  </a:spcBef>
                  <a:buFont typeface="Arial" panose="020B0604020202020204" pitchFamily="34" charset="0"/>
                  <a:buChar char="•"/>
                </a:pPr>
                <a:r>
                  <a:rPr lang="en-US" altLang="zh-CN" sz="1400" dirty="0">
                    <a:ea typeface="宋体" panose="02010600030101010101" pitchFamily="2" charset="-122"/>
                  </a:rPr>
                  <a:t>State: </a:t>
                </a:r>
                <a14:m>
                  <m:oMath xmlns:m="http://schemas.openxmlformats.org/officeDocument/2006/math">
                    <m:sSub>
                      <m:sSubPr>
                        <m:ctrlPr>
                          <a:rPr lang="en-US" altLang="zh-CN" sz="1400" b="0" i="1" kern="1200" smtClean="0">
                            <a:latin typeface="Cambria Math" panose="02040503050406030204" pitchFamily="18" charset="0"/>
                            <a:ea typeface="宋体" panose="02010600030101010101" pitchFamily="2" charset="-122"/>
                          </a:rPr>
                        </m:ctrlPr>
                      </m:sSubPr>
                      <m:e>
                        <m:r>
                          <a:rPr lang="en-US" altLang="zh-CN" sz="1400" b="0" i="1" kern="1200" smtClean="0">
                            <a:latin typeface="Cambria Math" panose="02040503050406030204" pitchFamily="18" charset="0"/>
                            <a:ea typeface="宋体" panose="02010600030101010101" pitchFamily="2" charset="-122"/>
                          </a:rPr>
                          <m:t>𝑆</m:t>
                        </m:r>
                      </m:e>
                      <m:sub>
                        <m:r>
                          <a:rPr lang="en-US" altLang="zh-CN" sz="1400" b="0" i="1" kern="1200" smtClean="0">
                            <a:latin typeface="Cambria Math" panose="02040503050406030204" pitchFamily="18" charset="0"/>
                            <a:ea typeface="宋体" panose="02010600030101010101" pitchFamily="2" charset="-122"/>
                          </a:rPr>
                          <m:t>𝑡</m:t>
                        </m:r>
                      </m:sub>
                    </m:sSub>
                  </m:oMath>
                </a14:m>
                <a:r>
                  <a:rPr lang="en-US" altLang="zh-CN" sz="1400" kern="1200" dirty="0">
                    <a:ea typeface="宋体" panose="02010600030101010101" pitchFamily="2" charset="-122"/>
                  </a:rPr>
                  <a:t>, Action: </a:t>
                </a:r>
                <a14:m>
                  <m:oMath xmlns:m="http://schemas.openxmlformats.org/officeDocument/2006/math">
                    <m:sSub>
                      <m:sSubPr>
                        <m:ctrlPr>
                          <a:rPr lang="en-US" altLang="zh-CN" sz="1400" b="0" i="1" kern="1200" smtClean="0">
                            <a:latin typeface="Cambria Math" panose="02040503050406030204" pitchFamily="18" charset="0"/>
                            <a:ea typeface="宋体" panose="02010600030101010101" pitchFamily="2" charset="-122"/>
                          </a:rPr>
                        </m:ctrlPr>
                      </m:sSubPr>
                      <m:e>
                        <m:r>
                          <a:rPr lang="en-US" altLang="zh-CN" sz="1400" b="0" i="1" kern="1200" smtClean="0">
                            <a:latin typeface="Cambria Math" panose="02040503050406030204" pitchFamily="18" charset="0"/>
                            <a:ea typeface="宋体" panose="02010600030101010101" pitchFamily="2" charset="-122"/>
                          </a:rPr>
                          <m:t>𝐴</m:t>
                        </m:r>
                      </m:e>
                      <m:sub>
                        <m:r>
                          <a:rPr lang="en-US" altLang="zh-CN" sz="1400" b="0" i="1" kern="1200" smtClean="0">
                            <a:latin typeface="Cambria Math" panose="02040503050406030204" pitchFamily="18" charset="0"/>
                            <a:ea typeface="宋体" panose="02010600030101010101" pitchFamily="2" charset="-122"/>
                          </a:rPr>
                          <m:t>𝑡</m:t>
                        </m:r>
                      </m:sub>
                    </m:sSub>
                  </m:oMath>
                </a14:m>
                <a:r>
                  <a:rPr lang="en-US" altLang="zh-CN" sz="1400" kern="1200" dirty="0">
                    <a:ea typeface="宋体" panose="02010600030101010101" pitchFamily="2" charset="-122"/>
                  </a:rPr>
                  <a:t>, Reward: </a:t>
                </a:r>
                <a14:m>
                  <m:oMath xmlns:m="http://schemas.openxmlformats.org/officeDocument/2006/math">
                    <m:sSub>
                      <m:sSubPr>
                        <m:ctrlPr>
                          <a:rPr lang="en-US" altLang="zh-CN" sz="1400" b="0" i="1" kern="1200" smtClean="0">
                            <a:latin typeface="Cambria Math" panose="02040503050406030204" pitchFamily="18" charset="0"/>
                            <a:ea typeface="宋体" panose="02010600030101010101" pitchFamily="2" charset="-122"/>
                          </a:rPr>
                        </m:ctrlPr>
                      </m:sSubPr>
                      <m:e>
                        <m:r>
                          <a:rPr lang="en-US" altLang="zh-CN" sz="1400" b="0" i="1" kern="1200" smtClean="0">
                            <a:latin typeface="Cambria Math" panose="02040503050406030204" pitchFamily="18" charset="0"/>
                            <a:ea typeface="宋体" panose="02010600030101010101" pitchFamily="2" charset="-122"/>
                          </a:rPr>
                          <m:t>𝑅</m:t>
                        </m:r>
                      </m:e>
                      <m:sub>
                        <m:r>
                          <a:rPr lang="en-US" altLang="zh-CN" sz="1400" b="0" i="1" kern="1200" smtClean="0">
                            <a:latin typeface="Cambria Math" panose="02040503050406030204" pitchFamily="18" charset="0"/>
                            <a:ea typeface="宋体" panose="02010600030101010101" pitchFamily="2" charset="-122"/>
                          </a:rPr>
                          <m:t>𝑡</m:t>
                        </m:r>
                      </m:sub>
                    </m:sSub>
                  </m:oMath>
                </a14:m>
                <a:r>
                  <a:rPr lang="en-US" altLang="zh-CN" sz="1400" kern="1200" dirty="0">
                    <a:ea typeface="宋体" panose="02010600030101010101" pitchFamily="2" charset="-122"/>
                  </a:rPr>
                  <a:t> </a:t>
                </a:r>
              </a:p>
              <a:p>
                <a:pPr marL="628650" indent="-285750">
                  <a:spcBef>
                    <a:spcPts val="0"/>
                  </a:spcBef>
                  <a:buFont typeface="Arial" panose="020B0604020202020204" pitchFamily="34" charset="0"/>
                  <a:buChar char="•"/>
                </a:pPr>
                <a:r>
                  <a:rPr lang="en-US" altLang="zh-CN" sz="1400" dirty="0">
                    <a:ea typeface="宋体" panose="02010600030101010101" pitchFamily="2" charset="-122"/>
                  </a:rPr>
                  <a:t>Long-term reward: </a:t>
                </a:r>
                <a14:m>
                  <m:oMath xmlns:m="http://schemas.openxmlformats.org/officeDocument/2006/math">
                    <m:nary>
                      <m:naryPr>
                        <m:chr m:val="∑"/>
                        <m:limLoc m:val="subSup"/>
                        <m:ctrlPr>
                          <a:rPr lang="en-US" altLang="zh-CN" sz="1400" b="0" i="1">
                            <a:latin typeface="Cambria Math" panose="02040503050406030204" pitchFamily="18" charset="0"/>
                            <a:ea typeface="宋体" panose="02010600030101010101" pitchFamily="2" charset="-122"/>
                          </a:rPr>
                        </m:ctrlPr>
                      </m:naryPr>
                      <m:sub>
                        <m:r>
                          <m:rPr>
                            <m:brk m:alnAt="25"/>
                          </m:rPr>
                          <a:rPr lang="en-US" altLang="zh-CN" sz="1400" b="0" i="1">
                            <a:latin typeface="Cambria Math" panose="02040503050406030204" pitchFamily="18" charset="0"/>
                            <a:ea typeface="宋体" panose="02010600030101010101" pitchFamily="2" charset="-122"/>
                          </a:rPr>
                          <m:t>𝑘</m:t>
                        </m:r>
                        <m:r>
                          <a:rPr lang="en-US" altLang="zh-CN" sz="1400" b="0" i="1">
                            <a:latin typeface="Cambria Math" panose="02040503050406030204" pitchFamily="18" charset="0"/>
                            <a:ea typeface="宋体" panose="02010600030101010101" pitchFamily="2" charset="-122"/>
                          </a:rPr>
                          <m:t>=0</m:t>
                        </m:r>
                      </m:sub>
                      <m:sup>
                        <m:r>
                          <a:rPr lang="en-US" altLang="zh-CN" sz="1400" b="0" i="1">
                            <a:latin typeface="Cambria Math" panose="02040503050406030204" pitchFamily="18" charset="0"/>
                            <a:ea typeface="Cambria Math" panose="02040503050406030204" pitchFamily="18" charset="0"/>
                          </a:rPr>
                          <m:t>∞</m:t>
                        </m:r>
                      </m:sup>
                      <m:e>
                        <m:sSup>
                          <m:sSupPr>
                            <m:ctrlPr>
                              <a:rPr lang="en-US" altLang="zh-CN" sz="1400" b="0" i="1">
                                <a:latin typeface="Cambria Math" panose="02040503050406030204" pitchFamily="18" charset="0"/>
                                <a:ea typeface="宋体" panose="02010600030101010101" pitchFamily="2" charset="-122"/>
                              </a:rPr>
                            </m:ctrlPr>
                          </m:sSupPr>
                          <m:e>
                            <m:r>
                              <a:rPr lang="zh-CN" altLang="en-US" sz="1400" b="0" i="1">
                                <a:latin typeface="Cambria Math" panose="02040503050406030204" pitchFamily="18" charset="0"/>
                                <a:ea typeface="宋体" panose="02010600030101010101" pitchFamily="2" charset="-122"/>
                              </a:rPr>
                              <m:t>𝛾</m:t>
                            </m:r>
                          </m:e>
                          <m:sup>
                            <m:r>
                              <a:rPr lang="en-US" altLang="zh-CN" sz="1400" b="0" i="1">
                                <a:latin typeface="Cambria Math" panose="02040503050406030204" pitchFamily="18" charset="0"/>
                                <a:ea typeface="宋体" panose="02010600030101010101" pitchFamily="2" charset="-122"/>
                              </a:rPr>
                              <m:t>𝑘</m:t>
                            </m:r>
                          </m:sup>
                        </m:sSup>
                      </m:e>
                    </m:nary>
                    <m:sSub>
                      <m:sSubPr>
                        <m:ctrlPr>
                          <a:rPr lang="en-US" altLang="zh-CN" sz="1400" b="0" i="1">
                            <a:latin typeface="Cambria Math" panose="02040503050406030204" pitchFamily="18" charset="0"/>
                            <a:ea typeface="宋体" panose="02010600030101010101" pitchFamily="2" charset="-122"/>
                          </a:rPr>
                        </m:ctrlPr>
                      </m:sSubPr>
                      <m:e>
                        <m:r>
                          <a:rPr lang="en-US" altLang="zh-CN" sz="1400" b="0" i="1">
                            <a:latin typeface="Cambria Math" panose="02040503050406030204" pitchFamily="18" charset="0"/>
                            <a:ea typeface="宋体" panose="02010600030101010101" pitchFamily="2" charset="-122"/>
                          </a:rPr>
                          <m:t>𝑅</m:t>
                        </m:r>
                      </m:e>
                      <m:sub>
                        <m:r>
                          <a:rPr lang="en-US" altLang="zh-CN" sz="1400" b="0" i="1">
                            <a:latin typeface="Cambria Math" panose="02040503050406030204" pitchFamily="18" charset="0"/>
                            <a:ea typeface="宋体" panose="02010600030101010101" pitchFamily="2" charset="-122"/>
                          </a:rPr>
                          <m:t>𝑡</m:t>
                        </m:r>
                        <m:r>
                          <a:rPr lang="en-US" altLang="zh-CN" sz="1400" b="0" i="1">
                            <a:latin typeface="Cambria Math" panose="02040503050406030204" pitchFamily="18" charset="0"/>
                            <a:ea typeface="宋体" panose="02010600030101010101" pitchFamily="2" charset="-122"/>
                          </a:rPr>
                          <m:t>+</m:t>
                        </m:r>
                        <m:r>
                          <a:rPr lang="en-US" altLang="zh-CN" sz="1400" b="0" i="1">
                            <a:latin typeface="Cambria Math" panose="02040503050406030204" pitchFamily="18" charset="0"/>
                            <a:ea typeface="宋体" panose="02010600030101010101" pitchFamily="2" charset="-122"/>
                          </a:rPr>
                          <m:t>𝑘</m:t>
                        </m:r>
                        <m:r>
                          <a:rPr lang="en-US" altLang="zh-CN" sz="1400" b="0" i="1">
                            <a:latin typeface="Cambria Math" panose="02040503050406030204" pitchFamily="18" charset="0"/>
                            <a:ea typeface="宋体" panose="02010600030101010101" pitchFamily="2" charset="-122"/>
                          </a:rPr>
                          <m:t>+1</m:t>
                        </m:r>
                      </m:sub>
                    </m:sSub>
                    <m:r>
                      <a:rPr lang="en-US" altLang="zh-CN" sz="1400" b="0" i="1">
                        <a:latin typeface="Cambria Math" panose="02040503050406030204" pitchFamily="18" charset="0"/>
                        <a:ea typeface="宋体" panose="02010600030101010101" pitchFamily="2" charset="-122"/>
                      </a:rPr>
                      <m:t>, </m:t>
                    </m:r>
                    <m:r>
                      <a:rPr lang="zh-CN" altLang="en-US" sz="1400" b="0" i="1">
                        <a:latin typeface="Cambria Math" panose="02040503050406030204" pitchFamily="18" charset="0"/>
                        <a:ea typeface="宋体" panose="02010600030101010101" pitchFamily="2" charset="-122"/>
                      </a:rPr>
                      <m:t>𝛾</m:t>
                    </m:r>
                    <m:r>
                      <a:rPr lang="zh-CN" altLang="en-US" sz="1400" b="0" i="1">
                        <a:latin typeface="Cambria Math" panose="02040503050406030204" pitchFamily="18" charset="0"/>
                        <a:ea typeface="宋体" panose="02010600030101010101" pitchFamily="2" charset="-122"/>
                      </a:rPr>
                      <m:t>∈</m:t>
                    </m:r>
                    <m:d>
                      <m:dPr>
                        <m:endChr m:val="]"/>
                        <m:ctrlPr>
                          <a:rPr lang="zh-CN" altLang="en-US" sz="1400" b="0" i="1">
                            <a:latin typeface="Cambria Math" panose="02040503050406030204" pitchFamily="18" charset="0"/>
                            <a:ea typeface="宋体" panose="02010600030101010101" pitchFamily="2" charset="-122"/>
                          </a:rPr>
                        </m:ctrlPr>
                      </m:dPr>
                      <m:e>
                        <m:r>
                          <a:rPr lang="zh-CN" altLang="en-US" sz="1400" b="0" i="1">
                            <a:latin typeface="Cambria Math" panose="02040503050406030204" pitchFamily="18" charset="0"/>
                            <a:ea typeface="宋体" panose="02010600030101010101" pitchFamily="2" charset="-122"/>
                          </a:rPr>
                          <m:t>0,1</m:t>
                        </m:r>
                      </m:e>
                    </m:d>
                  </m:oMath>
                </a14:m>
                <a:endParaRPr lang="en-US" altLang="zh-CN" sz="1400" dirty="0">
                  <a:ea typeface="宋体" panose="02010600030101010101" pitchFamily="2" charset="-122"/>
                </a:endParaRPr>
              </a:p>
              <a:p>
                <a:pPr marL="628650" indent="-285750">
                  <a:spcBef>
                    <a:spcPts val="0"/>
                  </a:spcBef>
                  <a:buFont typeface="Arial" panose="020B0604020202020204" pitchFamily="34" charset="0"/>
                  <a:buChar char="•"/>
                </a:pPr>
                <a:r>
                  <a:rPr lang="en-US" altLang="zh-CN" sz="1400" dirty="0">
                    <a:ea typeface="宋体" panose="02010600030101010101" pitchFamily="2" charset="-122"/>
                  </a:rPr>
                  <a:t>Policy: </a:t>
                </a:r>
                <a14:m>
                  <m:oMath xmlns:m="http://schemas.openxmlformats.org/officeDocument/2006/math">
                    <m:r>
                      <m:rPr>
                        <m:sty m:val="p"/>
                      </m:rPr>
                      <a:rPr lang="el-GR" altLang="zh-CN" sz="1400" b="0" i="1">
                        <a:solidFill>
                          <a:schemeClr val="tx1"/>
                        </a:solidFill>
                        <a:latin typeface="Cambria Math" panose="02040503050406030204" pitchFamily="18" charset="0"/>
                        <a:ea typeface="Cambria Math" panose="02040503050406030204" pitchFamily="18" charset="0"/>
                      </a:rPr>
                      <m:t>π</m:t>
                    </m:r>
                    <m:r>
                      <a:rPr lang="en-US" altLang="zh-CN" sz="1400" b="0" i="1">
                        <a:solidFill>
                          <a:schemeClr val="tx1"/>
                        </a:solidFill>
                        <a:latin typeface="Cambria Math" panose="02040503050406030204" pitchFamily="18" charset="0"/>
                        <a:ea typeface="Cambria Math" panose="02040503050406030204" pitchFamily="18" charset="0"/>
                      </a:rPr>
                      <m:t>(</m:t>
                    </m:r>
                    <m:r>
                      <a:rPr lang="el-GR" altLang="zh-CN" sz="1400" b="0" i="1">
                        <a:solidFill>
                          <a:schemeClr val="tx1"/>
                        </a:solidFill>
                        <a:latin typeface="Cambria Math" panose="02040503050406030204" pitchFamily="18" charset="0"/>
                        <a:ea typeface="Cambria Math" panose="02040503050406030204" pitchFamily="18" charset="0"/>
                      </a:rPr>
                      <m:t>𝜃</m:t>
                    </m:r>
                    <m:r>
                      <a:rPr lang="en-US" altLang="zh-CN" sz="1400" b="0" i="1">
                        <a:solidFill>
                          <a:schemeClr val="tx1"/>
                        </a:solidFill>
                        <a:latin typeface="Cambria Math" panose="02040503050406030204" pitchFamily="18" charset="0"/>
                        <a:ea typeface="Cambria Math" panose="02040503050406030204" pitchFamily="18" charset="0"/>
                      </a:rPr>
                      <m:t>): </m:t>
                    </m:r>
                    <m:sSub>
                      <m:sSubPr>
                        <m:ctrlPr>
                          <a:rPr lang="en-US" altLang="zh-CN" sz="1400" b="0" i="1">
                            <a:solidFill>
                              <a:schemeClr val="tx1"/>
                            </a:solidFill>
                            <a:latin typeface="Cambria Math" panose="02040503050406030204" pitchFamily="18" charset="0"/>
                            <a:ea typeface="宋体" panose="02010600030101010101" pitchFamily="2" charset="-122"/>
                          </a:rPr>
                        </m:ctrlPr>
                      </m:sSubPr>
                      <m:e>
                        <m:r>
                          <a:rPr lang="en-US" altLang="zh-CN" sz="1400" b="0" i="1">
                            <a:solidFill>
                              <a:schemeClr val="tx1"/>
                            </a:solidFill>
                            <a:latin typeface="Cambria Math" panose="02040503050406030204" pitchFamily="18" charset="0"/>
                            <a:ea typeface="宋体" panose="02010600030101010101" pitchFamily="2" charset="-122"/>
                          </a:rPr>
                          <m:t>𝑆</m:t>
                        </m:r>
                      </m:e>
                      <m:sub>
                        <m:r>
                          <a:rPr lang="en-US" altLang="zh-CN" sz="1400" b="0" i="1">
                            <a:solidFill>
                              <a:schemeClr val="tx1"/>
                            </a:solidFill>
                            <a:latin typeface="Cambria Math" panose="02040503050406030204" pitchFamily="18" charset="0"/>
                            <a:ea typeface="宋体" panose="02010600030101010101" pitchFamily="2" charset="-122"/>
                          </a:rPr>
                          <m:t>𝑡</m:t>
                        </m:r>
                      </m:sub>
                    </m:sSub>
                    <m:r>
                      <a:rPr lang="en-US" altLang="zh-CN" sz="1400" b="0" i="1">
                        <a:solidFill>
                          <a:schemeClr val="tx1"/>
                        </a:solidFill>
                        <a:latin typeface="Cambria Math" panose="02040503050406030204" pitchFamily="18" charset="0"/>
                        <a:ea typeface="Cambria Math" panose="02040503050406030204" pitchFamily="18" charset="0"/>
                      </a:rPr>
                      <m:t>→</m:t>
                    </m:r>
                    <m:sSub>
                      <m:sSubPr>
                        <m:ctrlPr>
                          <a:rPr lang="en-US" altLang="zh-CN" sz="1400" b="0" i="1">
                            <a:solidFill>
                              <a:schemeClr val="tx1"/>
                            </a:solidFill>
                            <a:latin typeface="Cambria Math" panose="02040503050406030204" pitchFamily="18" charset="0"/>
                            <a:ea typeface="Cambria Math" panose="02040503050406030204" pitchFamily="18" charset="0"/>
                          </a:rPr>
                        </m:ctrlPr>
                      </m:sSubPr>
                      <m:e>
                        <m:r>
                          <a:rPr lang="en-US" altLang="zh-CN" sz="1400" b="0" i="1">
                            <a:solidFill>
                              <a:schemeClr val="tx1"/>
                            </a:solidFill>
                            <a:latin typeface="Cambria Math" panose="02040503050406030204" pitchFamily="18" charset="0"/>
                            <a:ea typeface="Cambria Math" panose="02040503050406030204" pitchFamily="18" charset="0"/>
                          </a:rPr>
                          <m:t>𝐴</m:t>
                        </m:r>
                      </m:e>
                      <m:sub>
                        <m:r>
                          <a:rPr lang="en-US" altLang="zh-CN" sz="1400" b="0" i="1">
                            <a:solidFill>
                              <a:schemeClr val="tx1"/>
                            </a:solidFill>
                            <a:latin typeface="Cambria Math" panose="02040503050406030204" pitchFamily="18" charset="0"/>
                            <a:ea typeface="Cambria Math" panose="02040503050406030204" pitchFamily="18" charset="0"/>
                          </a:rPr>
                          <m:t>𝑡</m:t>
                        </m:r>
                      </m:sub>
                    </m:sSub>
                  </m:oMath>
                </a14:m>
                <a:r>
                  <a:rPr lang="en-US" altLang="zh-CN" sz="1400" kern="1200" dirty="0">
                    <a:ea typeface="宋体" panose="02010600030101010101" pitchFamily="2" charset="-122"/>
                  </a:rPr>
                  <a:t>, parameterized by </a:t>
                </a:r>
                <a14:m>
                  <m:oMath xmlns:m="http://schemas.openxmlformats.org/officeDocument/2006/math">
                    <m:r>
                      <a:rPr lang="el-GR" altLang="zh-CN" sz="1400" b="0" i="1">
                        <a:solidFill>
                          <a:schemeClr val="tx1"/>
                        </a:solidFill>
                        <a:latin typeface="Cambria Math" panose="02040503050406030204" pitchFamily="18" charset="0"/>
                        <a:ea typeface="Cambria Math" panose="02040503050406030204" pitchFamily="18" charset="0"/>
                      </a:rPr>
                      <m:t>𝜃</m:t>
                    </m:r>
                  </m:oMath>
                </a14:m>
                <a:endParaRPr lang="en-US" altLang="zh-CN" sz="1400" kern="1200" dirty="0">
                  <a:ea typeface="宋体" panose="02010600030101010101" pitchFamily="2" charset="-122"/>
                </a:endParaRPr>
              </a:p>
              <a:p>
                <a:pPr marL="628650" indent="-285750">
                  <a:spcBef>
                    <a:spcPts val="0"/>
                  </a:spcBef>
                  <a:buFont typeface="Arial" panose="020B0604020202020204" pitchFamily="34" charset="0"/>
                  <a:buChar char="•"/>
                </a:pPr>
                <a:r>
                  <a:rPr lang="en-US" altLang="zh-CN" sz="1400" dirty="0">
                    <a:ea typeface="宋体" panose="02010600030101010101" pitchFamily="2" charset="-122"/>
                  </a:rPr>
                  <a:t>Learn the policy is to learn the model parameters </a:t>
                </a:r>
                <a14:m>
                  <m:oMath xmlns:m="http://schemas.openxmlformats.org/officeDocument/2006/math">
                    <m:r>
                      <a:rPr lang="el-GR" altLang="zh-CN" sz="1400" b="0" i="1">
                        <a:solidFill>
                          <a:schemeClr val="tx1"/>
                        </a:solidFill>
                        <a:latin typeface="Cambria Math" panose="02040503050406030204" pitchFamily="18" charset="0"/>
                        <a:ea typeface="Cambria Math" panose="02040503050406030204" pitchFamily="18" charset="0"/>
                      </a:rPr>
                      <m:t>𝜃</m:t>
                    </m:r>
                  </m:oMath>
                </a14:m>
                <a:endParaRPr lang="en-US" altLang="zh-CN" sz="1400" kern="1200" dirty="0">
                  <a:ea typeface="宋体" panose="02010600030101010101" pitchFamily="2" charset="-122"/>
                </a:endParaRPr>
              </a:p>
              <a:p>
                <a:pPr marL="628650" indent="-285750">
                  <a:spcBef>
                    <a:spcPts val="0"/>
                  </a:spcBef>
                  <a:buFont typeface="Arial" panose="020B0604020202020204" pitchFamily="34" charset="0"/>
                  <a:buChar char="•"/>
                </a:pPr>
                <a:endParaRPr lang="en-US" altLang="zh-CN" sz="1400" kern="1200" dirty="0">
                  <a:ea typeface="宋体" panose="02010600030101010101" pitchFamily="2" charset="-122"/>
                </a:endParaRPr>
              </a:p>
              <a:p>
                <a:pPr marL="628650" indent="-285750">
                  <a:spcBef>
                    <a:spcPts val="0"/>
                  </a:spcBef>
                  <a:buFont typeface="Arial" panose="020B0604020202020204" pitchFamily="34" charset="0"/>
                  <a:buChar char="•"/>
                </a:pPr>
                <a:r>
                  <a:rPr lang="en-US" altLang="zh-CN" sz="1400" dirty="0">
                    <a:solidFill>
                      <a:schemeClr val="tx1"/>
                    </a:solidFill>
                    <a:ea typeface="宋体" panose="02010600030101010101" pitchFamily="2" charset="-122"/>
                  </a:rPr>
                  <a:t>State</a:t>
                </a:r>
                <a:r>
                  <a:rPr lang="en-US" altLang="zh-CN" sz="1400" b="0" dirty="0">
                    <a:solidFill>
                      <a:schemeClr val="tx1"/>
                    </a:solidFill>
                    <a:ea typeface="宋体" panose="02010600030101010101" pitchFamily="2" charset="-122"/>
                  </a:rPr>
                  <a:t> can be observations from MAC/PHY, e.g.,</a:t>
                </a:r>
                <a:r>
                  <a:rPr lang="zh-CN" altLang="en-US" sz="1400" b="0" dirty="0">
                    <a:solidFill>
                      <a:schemeClr val="tx1"/>
                    </a:solidFill>
                    <a:ea typeface="宋体" panose="02010600030101010101" pitchFamily="2" charset="-122"/>
                  </a:rPr>
                  <a:t> </a:t>
                </a:r>
                <a:r>
                  <a:rPr lang="en-US" altLang="zh-CN" sz="1400" b="0" dirty="0">
                    <a:solidFill>
                      <a:schemeClr val="tx1"/>
                    </a:solidFill>
                    <a:ea typeface="宋体" panose="02010600030101010101" pitchFamily="2" charset="-122"/>
                  </a:rPr>
                  <a:t>radio measurement, historical statistics, etc.</a:t>
                </a:r>
              </a:p>
              <a:p>
                <a:pPr marL="628650" indent="-285750">
                  <a:spcBef>
                    <a:spcPts val="0"/>
                  </a:spcBef>
                  <a:buFont typeface="Arial" panose="020B0604020202020204" pitchFamily="34" charset="0"/>
                  <a:buChar char="•"/>
                </a:pPr>
                <a:r>
                  <a:rPr lang="en-US" altLang="zh-CN" sz="1400" dirty="0">
                    <a:solidFill>
                      <a:schemeClr val="tx1"/>
                    </a:solidFill>
                    <a:ea typeface="宋体" panose="02010600030101010101" pitchFamily="2" charset="-122"/>
                  </a:rPr>
                  <a:t>Action</a:t>
                </a:r>
                <a:r>
                  <a:rPr lang="en-US" altLang="zh-CN" sz="1400" b="0" dirty="0">
                    <a:solidFill>
                      <a:schemeClr val="tx1"/>
                    </a:solidFill>
                    <a:ea typeface="宋体" panose="02010600030101010101" pitchFamily="2" charset="-122"/>
                  </a:rPr>
                  <a:t> can be a MAC decision, e.g., channel access parameter, power control, etc.</a:t>
                </a:r>
              </a:p>
              <a:p>
                <a:pPr marL="628650" indent="-285750">
                  <a:spcBef>
                    <a:spcPts val="0"/>
                  </a:spcBef>
                  <a:buFont typeface="Arial" panose="020B0604020202020204" pitchFamily="34" charset="0"/>
                  <a:buChar char="•"/>
                </a:pPr>
                <a:r>
                  <a:rPr lang="en-US" altLang="zh-CN" sz="1400" dirty="0">
                    <a:solidFill>
                      <a:schemeClr val="tx1"/>
                    </a:solidFill>
                    <a:ea typeface="宋体" panose="02010600030101010101" pitchFamily="2" charset="-122"/>
                  </a:rPr>
                  <a:t>Reward</a:t>
                </a:r>
                <a:r>
                  <a:rPr lang="en-US" altLang="zh-CN" sz="1400" b="0" dirty="0">
                    <a:solidFill>
                      <a:schemeClr val="tx1"/>
                    </a:solidFill>
                    <a:ea typeface="宋体" panose="02010600030101010101" pitchFamily="2" charset="-122"/>
                  </a:rPr>
                  <a:t> can be a metric in terms of throughput, delay</a:t>
                </a:r>
              </a:p>
              <a:p>
                <a:pPr marL="628650" indent="-285750">
                  <a:spcBef>
                    <a:spcPts val="0"/>
                  </a:spcBef>
                  <a:buFont typeface="Arial" panose="020B0604020202020204" pitchFamily="34" charset="0"/>
                  <a:buChar char="•"/>
                </a:pPr>
                <a:endParaRPr lang="en-US" altLang="zh-CN" sz="1400" kern="1200" dirty="0">
                  <a:ea typeface="宋体" panose="02010600030101010101" pitchFamily="2" charset="-122"/>
                </a:endParaRPr>
              </a:p>
            </p:txBody>
          </p:sp>
        </mc:Choice>
        <mc:Fallback xmlns="">
          <p:sp>
            <p:nvSpPr>
              <p:cNvPr id="34" name="Rectangle 2"/>
              <p:cNvSpPr txBox="1">
                <a:spLocks noRot="1" noChangeAspect="1" noMove="1" noResize="1" noEditPoints="1" noAdjustHandles="1" noChangeArrowheads="1" noChangeShapeType="1" noTextEdit="1"/>
              </p:cNvSpPr>
              <p:nvPr/>
            </p:nvSpPr>
            <p:spPr bwMode="auto">
              <a:xfrm>
                <a:off x="4028718" y="2564904"/>
                <a:ext cx="4719745" cy="2247478"/>
              </a:xfrm>
              <a:prstGeom prst="rect">
                <a:avLst/>
              </a:prstGeom>
              <a:blipFill>
                <a:blip r:embed="rId5"/>
                <a:stretch>
                  <a:fillRect t="-4076" r="-258" b="-2174"/>
                </a:stretch>
              </a:blipFill>
              <a:ln w="9525">
                <a:noFill/>
                <a:round/>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4114577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of RL based Handoff</a:t>
            </a:r>
          </a:p>
        </p:txBody>
      </p:sp>
      <mc:AlternateContent xmlns:mc="http://schemas.openxmlformats.org/markup-compatibility/2006" xmlns:a14="http://schemas.microsoft.com/office/drawing/2010/main">
        <mc:Choice Requires="a14">
          <p:sp>
            <p:nvSpPr>
              <p:cNvPr id="12" name="内容占位符 11">
                <a:extLst>
                  <a:ext uri="{FF2B5EF4-FFF2-40B4-BE49-F238E27FC236}">
                    <a16:creationId xmlns:a16="http://schemas.microsoft.com/office/drawing/2014/main" id="{145012D7-2548-4C78-B021-0BA3D9719ED0}"/>
                  </a:ext>
                </a:extLst>
              </p:cNvPr>
              <p:cNvSpPr>
                <a:spLocks noGrp="1"/>
              </p:cNvSpPr>
              <p:nvPr>
                <p:ph idx="1"/>
              </p:nvPr>
            </p:nvSpPr>
            <p:spPr>
              <a:xfrm>
                <a:off x="685800" y="4149080"/>
                <a:ext cx="7770813" cy="1945333"/>
              </a:xfrm>
            </p:spPr>
            <p:txBody>
              <a:bodyPr/>
              <a:lstStyle/>
              <a:p>
                <a:pPr>
                  <a:buFont typeface="Arial" panose="020B0604020202020204" pitchFamily="34" charset="0"/>
                  <a:buChar char="•"/>
                </a:pPr>
                <a:r>
                  <a:rPr lang="en-US" altLang="zh-CN" sz="1800" dirty="0"/>
                  <a:t>Handoff procedure can be regarded as a decision-making problem, which is solved by RL algorithm. </a:t>
                </a:r>
              </a:p>
              <a:p>
                <a:pPr>
                  <a:buFont typeface="Arial" panose="020B0604020202020204" pitchFamily="34" charset="0"/>
                  <a:buChar char="•"/>
                </a:pPr>
                <a:r>
                  <a:rPr lang="en-US" altLang="zh-CN" sz="1800" dirty="0"/>
                  <a:t>The handoff policy </a:t>
                </a:r>
                <a14:m>
                  <m:oMath xmlns:m="http://schemas.openxmlformats.org/officeDocument/2006/math">
                    <m:r>
                      <a:rPr lang="zh-CN" altLang="en-US" sz="1800" b="1" i="1">
                        <a:solidFill>
                          <a:prstClr val="black"/>
                        </a:solidFill>
                        <a:latin typeface="Cambria Math" panose="02040503050406030204" pitchFamily="18" charset="0"/>
                        <a:ea typeface="宋体" panose="02010600030101010101" pitchFamily="2" charset="-122"/>
                      </a:rPr>
                      <m:t>𝝅</m:t>
                    </m:r>
                    <m:d>
                      <m:dPr>
                        <m:ctrlPr>
                          <a:rPr lang="en-US" altLang="zh-CN" sz="1800" i="1">
                            <a:solidFill>
                              <a:prstClr val="black"/>
                            </a:solidFill>
                            <a:latin typeface="Cambria Math" panose="02040503050406030204" pitchFamily="18" charset="0"/>
                            <a:ea typeface="宋体" panose="02010600030101010101" pitchFamily="2" charset="-122"/>
                          </a:rPr>
                        </m:ctrlPr>
                      </m:dPr>
                      <m:e>
                        <m:r>
                          <a:rPr lang="zh-CN" altLang="en-US" sz="1800" b="1" i="1">
                            <a:solidFill>
                              <a:prstClr val="black"/>
                            </a:solidFill>
                            <a:latin typeface="Cambria Math" panose="02040503050406030204" pitchFamily="18" charset="0"/>
                            <a:ea typeface="宋体" panose="02010600030101010101" pitchFamily="2" charset="-122"/>
                          </a:rPr>
                          <m:t>𝜽</m:t>
                        </m:r>
                      </m:e>
                    </m:d>
                  </m:oMath>
                </a14:m>
                <a:r>
                  <a:rPr lang="en-US" altLang="zh-CN" sz="1800" dirty="0"/>
                  <a:t> can be regarded as a likelihood of switching to an AP given observation </a:t>
                </a:r>
                <a14:m>
                  <m:oMath xmlns:m="http://schemas.openxmlformats.org/officeDocument/2006/math">
                    <m:r>
                      <a:rPr lang="en-US" altLang="zh-CN" sz="1800" b="1" i="1" smtClean="0">
                        <a:latin typeface="Cambria Math" panose="02040503050406030204" pitchFamily="18" charset="0"/>
                      </a:rPr>
                      <m:t>𝒙</m:t>
                    </m:r>
                  </m:oMath>
                </a14:m>
                <a:r>
                  <a:rPr lang="en-US" altLang="zh-CN" sz="1800" dirty="0"/>
                  <a:t>.</a:t>
                </a:r>
              </a:p>
              <a:p>
                <a:pPr>
                  <a:buFont typeface="Arial" panose="020B0604020202020204" pitchFamily="34" charset="0"/>
                  <a:buChar char="•"/>
                </a:pPr>
                <a:r>
                  <a:rPr lang="en-US" altLang="zh-CN" sz="1800" dirty="0"/>
                  <a:t>The model </a:t>
                </a:r>
                <a14:m>
                  <m:oMath xmlns:m="http://schemas.openxmlformats.org/officeDocument/2006/math">
                    <m:r>
                      <a:rPr lang="zh-CN" altLang="en-US" sz="1800" i="1">
                        <a:solidFill>
                          <a:prstClr val="black"/>
                        </a:solidFill>
                        <a:latin typeface="Cambria Math" panose="02040503050406030204" pitchFamily="18" charset="0"/>
                        <a:ea typeface="宋体" panose="02010600030101010101" pitchFamily="2" charset="-122"/>
                      </a:rPr>
                      <m:t>𝜽</m:t>
                    </m:r>
                  </m:oMath>
                </a14:m>
                <a:r>
                  <a:rPr lang="en-US" altLang="zh-CN" sz="1800" dirty="0"/>
                  <a:t> can be iteratively updated based on the training data (</a:t>
                </a:r>
                <a14:m>
                  <m:oMath xmlns:m="http://schemas.openxmlformats.org/officeDocument/2006/math">
                    <m:r>
                      <a:rPr lang="en-US" altLang="zh-CN" sz="1800" b="1" i="1" smtClean="0">
                        <a:latin typeface="Cambria Math" panose="02040503050406030204" pitchFamily="18" charset="0"/>
                      </a:rPr>
                      <m:t>𝒙</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𝒂</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𝑹</m:t>
                    </m:r>
                  </m:oMath>
                </a14:m>
                <a:r>
                  <a:rPr lang="en-US" altLang="zh-CN" sz="1800" dirty="0"/>
                  <a:t>), and finally converges to the best point.</a:t>
                </a:r>
                <a:endParaRPr lang="zh-CN" altLang="en-US" sz="1800" dirty="0"/>
              </a:p>
            </p:txBody>
          </p:sp>
        </mc:Choice>
        <mc:Fallback xmlns="">
          <p:sp>
            <p:nvSpPr>
              <p:cNvPr id="12" name="内容占位符 11">
                <a:extLst>
                  <a:ext uri="{FF2B5EF4-FFF2-40B4-BE49-F238E27FC236}">
                    <a16:creationId xmlns:a16="http://schemas.microsoft.com/office/drawing/2014/main" id="{145012D7-2548-4C78-B021-0BA3D9719ED0}"/>
                  </a:ext>
                </a:extLst>
              </p:cNvPr>
              <p:cNvSpPr>
                <a:spLocks noGrp="1" noRot="1" noChangeAspect="1" noMove="1" noResize="1" noEditPoints="1" noAdjustHandles="1" noChangeArrowheads="1" noChangeShapeType="1" noTextEdit="1"/>
              </p:cNvSpPr>
              <p:nvPr>
                <p:ph idx="1"/>
              </p:nvPr>
            </p:nvSpPr>
            <p:spPr>
              <a:xfrm>
                <a:off x="685800" y="4149080"/>
                <a:ext cx="7770813" cy="1945333"/>
              </a:xfrm>
              <a:blipFill>
                <a:blip r:embed="rId3"/>
                <a:stretch>
                  <a:fillRect l="-549" t="-1881" r="-471" b="-219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文本框 12">
                <a:extLst>
                  <a:ext uri="{FF2B5EF4-FFF2-40B4-BE49-F238E27FC236}">
                    <a16:creationId xmlns:a16="http://schemas.microsoft.com/office/drawing/2014/main" id="{060CF656-D25D-4127-BFA4-8E038BA3CF10}"/>
                  </a:ext>
                </a:extLst>
              </p:cNvPr>
              <p:cNvSpPr txBox="1"/>
              <p:nvPr/>
            </p:nvSpPr>
            <p:spPr>
              <a:xfrm flipH="1">
                <a:off x="5004048" y="1916832"/>
                <a:ext cx="3744416" cy="2031325"/>
              </a:xfrm>
              <a:prstGeom prst="rect">
                <a:avLst/>
              </a:prstGeom>
              <a:noFill/>
            </p:spPr>
            <p:txBody>
              <a:bodyPr wrap="square" rtlCol="0">
                <a:spAutoFit/>
              </a:bodyPr>
              <a:lstStyle/>
              <a:p>
                <a:pPr marL="285750" indent="-285750">
                  <a:buFont typeface="Wingdings" panose="05000000000000000000" pitchFamily="2" charset="2"/>
                  <a:buChar char="Ø"/>
                </a:pPr>
                <a14:m>
                  <m:oMath xmlns:m="http://schemas.openxmlformats.org/officeDocument/2006/math">
                    <m:r>
                      <a:rPr lang="en-US" altLang="zh-CN" sz="1400" b="1" i="1" smtClean="0">
                        <a:solidFill>
                          <a:schemeClr val="tx1"/>
                        </a:solidFill>
                        <a:latin typeface="Cambria Math" panose="02040503050406030204" pitchFamily="18" charset="0"/>
                      </a:rPr>
                      <m:t>𝒙</m:t>
                    </m:r>
                  </m:oMath>
                </a14:m>
                <a:r>
                  <a:rPr lang="en-US" altLang="zh-CN" sz="1400" b="1" dirty="0">
                    <a:solidFill>
                      <a:schemeClr val="tx1"/>
                    </a:solidFill>
                  </a:rPr>
                  <a:t>: observations</a:t>
                </a:r>
                <a:r>
                  <a:rPr lang="en-US" altLang="zh-CN" sz="1400" dirty="0">
                    <a:solidFill>
                      <a:schemeClr val="tx1"/>
                    </a:solidFill>
                  </a:rPr>
                  <a:t>, may include the observation from current AP (rate, per, channel load, </a:t>
                </a:r>
                <a:r>
                  <a:rPr lang="en-US" altLang="zh-CN" sz="1400" dirty="0" err="1">
                    <a:solidFill>
                      <a:schemeClr val="tx1"/>
                    </a:solidFill>
                  </a:rPr>
                  <a:t>rssi</a:t>
                </a:r>
                <a:r>
                  <a:rPr lang="en-US" altLang="zh-CN" sz="1400" dirty="0">
                    <a:solidFill>
                      <a:schemeClr val="tx1"/>
                    </a:solidFill>
                  </a:rPr>
                  <a:t>), the RSSI of candidate APs, and the historical information of candidate APs (historical rates, delay, …).</a:t>
                </a:r>
              </a:p>
              <a:p>
                <a:pPr marL="285750" indent="-285750">
                  <a:buFont typeface="Wingdings" panose="05000000000000000000" pitchFamily="2" charset="2"/>
                  <a:buChar char="Ø"/>
                </a:pPr>
                <a:r>
                  <a:rPr lang="en-US" altLang="zh-CN" sz="1400" b="1" i="1" dirty="0">
                    <a:solidFill>
                      <a:schemeClr val="tx1"/>
                    </a:solidFill>
                  </a:rPr>
                  <a:t>a</a:t>
                </a:r>
                <a:r>
                  <a:rPr lang="en-US" altLang="zh-CN" sz="1400" b="1" dirty="0">
                    <a:solidFill>
                      <a:schemeClr val="tx1"/>
                    </a:solidFill>
                  </a:rPr>
                  <a:t>: action</a:t>
                </a:r>
                <a:r>
                  <a:rPr lang="en-US" altLang="zh-CN" sz="1400" dirty="0">
                    <a:solidFill>
                      <a:schemeClr val="tx1"/>
                    </a:solidFill>
                  </a:rPr>
                  <a:t>, may include no switch, switch to candidate AP2, switch to candidate AP3…</a:t>
                </a:r>
              </a:p>
              <a:p>
                <a:pPr marL="285750" indent="-285750">
                  <a:buFont typeface="Wingdings" panose="05000000000000000000" pitchFamily="2" charset="2"/>
                  <a:buChar char="Ø"/>
                </a:pPr>
                <a:r>
                  <a:rPr lang="en-US" altLang="zh-CN" sz="1400" dirty="0">
                    <a:solidFill>
                      <a:schemeClr val="tx1"/>
                    </a:solidFill>
                  </a:rPr>
                  <a:t> </a:t>
                </a:r>
                <a:r>
                  <a:rPr lang="en-US" altLang="zh-CN" sz="1400" b="1" dirty="0">
                    <a:solidFill>
                      <a:schemeClr val="tx1"/>
                    </a:solidFill>
                  </a:rPr>
                  <a:t>R: reward</a:t>
                </a:r>
                <a:r>
                  <a:rPr lang="en-US" altLang="zh-CN" sz="1400" dirty="0">
                    <a:solidFill>
                      <a:schemeClr val="tx1"/>
                    </a:solidFill>
                  </a:rPr>
                  <a:t>, could be any metric that represents the quality of the target AP</a:t>
                </a:r>
              </a:p>
            </p:txBody>
          </p:sp>
        </mc:Choice>
        <mc:Fallback xmlns="">
          <p:sp>
            <p:nvSpPr>
              <p:cNvPr id="13" name="文本框 12">
                <a:extLst>
                  <a:ext uri="{FF2B5EF4-FFF2-40B4-BE49-F238E27FC236}">
                    <a16:creationId xmlns:a16="http://schemas.microsoft.com/office/drawing/2014/main" id="{060CF656-D25D-4127-BFA4-8E038BA3CF10}"/>
                  </a:ext>
                </a:extLst>
              </p:cNvPr>
              <p:cNvSpPr txBox="1">
                <a:spLocks noRot="1" noChangeAspect="1" noMove="1" noResize="1" noEditPoints="1" noAdjustHandles="1" noChangeArrowheads="1" noChangeShapeType="1" noTextEdit="1"/>
              </p:cNvSpPr>
              <p:nvPr/>
            </p:nvSpPr>
            <p:spPr>
              <a:xfrm flipH="1">
                <a:off x="5004048" y="1916832"/>
                <a:ext cx="3744416" cy="2031325"/>
              </a:xfrm>
              <a:prstGeom prst="rect">
                <a:avLst/>
              </a:prstGeom>
              <a:blipFill>
                <a:blip r:embed="rId4"/>
                <a:stretch>
                  <a:fillRect l="-326" t="-299" r="-1466" b="-2096"/>
                </a:stretch>
              </a:blipFill>
            </p:spPr>
            <p:txBody>
              <a:bodyPr/>
              <a:lstStyle/>
              <a:p>
                <a:r>
                  <a:rPr lang="zh-CN" altLang="en-US">
                    <a:noFill/>
                  </a:rPr>
                  <a:t> </a:t>
                </a:r>
              </a:p>
            </p:txBody>
          </p:sp>
        </mc:Fallback>
      </mc:AlternateContent>
      <p:grpSp>
        <p:nvGrpSpPr>
          <p:cNvPr id="7" name="组合 6">
            <a:extLst>
              <a:ext uri="{FF2B5EF4-FFF2-40B4-BE49-F238E27FC236}">
                <a16:creationId xmlns:a16="http://schemas.microsoft.com/office/drawing/2014/main" id="{281CECE4-CFDC-44C2-BB0C-CF819ADD009E}"/>
              </a:ext>
            </a:extLst>
          </p:cNvPr>
          <p:cNvGrpSpPr/>
          <p:nvPr/>
        </p:nvGrpSpPr>
        <p:grpSpPr>
          <a:xfrm>
            <a:off x="467544" y="1981200"/>
            <a:ext cx="4499327" cy="1851303"/>
            <a:chOff x="467544" y="1981200"/>
            <a:chExt cx="4499327" cy="1851303"/>
          </a:xfrm>
        </p:grpSpPr>
        <p:grpSp>
          <p:nvGrpSpPr>
            <p:cNvPr id="3" name="组合 2">
              <a:extLst>
                <a:ext uri="{FF2B5EF4-FFF2-40B4-BE49-F238E27FC236}">
                  <a16:creationId xmlns:a16="http://schemas.microsoft.com/office/drawing/2014/main" id="{B5AE8A80-E5AC-4E64-A696-6B93AC30EEB5}"/>
                </a:ext>
              </a:extLst>
            </p:cNvPr>
            <p:cNvGrpSpPr/>
            <p:nvPr/>
          </p:nvGrpSpPr>
          <p:grpSpPr>
            <a:xfrm>
              <a:off x="467544" y="1981200"/>
              <a:ext cx="4499327" cy="1851303"/>
              <a:chOff x="467544" y="1981200"/>
              <a:chExt cx="4499327" cy="1851303"/>
            </a:xfrm>
          </p:grpSpPr>
          <p:pic>
            <p:nvPicPr>
              <p:cNvPr id="31" name="图片 30">
                <a:extLst>
                  <a:ext uri="{FF2B5EF4-FFF2-40B4-BE49-F238E27FC236}">
                    <a16:creationId xmlns:a16="http://schemas.microsoft.com/office/drawing/2014/main" id="{52A107A1-09B4-4B67-A17B-233232A47EE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7544" y="1981200"/>
                <a:ext cx="4499327" cy="1851303"/>
              </a:xfrm>
              <a:prstGeom prst="rect">
                <a:avLst/>
              </a:prstGeom>
              <a:noFill/>
            </p:spPr>
          </p:pic>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1494013A-D3A7-4117-8AA2-71F91E18E1F9}"/>
                      </a:ext>
                    </a:extLst>
                  </p:cNvPr>
                  <p:cNvSpPr txBox="1"/>
                  <p:nvPr/>
                </p:nvSpPr>
                <p:spPr>
                  <a:xfrm>
                    <a:off x="2915816" y="2593885"/>
                    <a:ext cx="1584000" cy="288000"/>
                  </a:xfrm>
                  <a:prstGeom prst="rect">
                    <a:avLst/>
                  </a:prstGeom>
                  <a:solidFill>
                    <a:schemeClr val="bg1"/>
                  </a:solidFill>
                </p:spPr>
                <p:txBody>
                  <a:bodyPr wrap="square" rtlCol="0">
                    <a:spAutoFit/>
                  </a:bodyPr>
                  <a:lstStyle/>
                  <a:p>
                    <a:pPr algn="ctr"/>
                    <a:r>
                      <a:rPr lang="en-US" altLang="zh-CN" sz="1400" dirty="0">
                        <a:solidFill>
                          <a:schemeClr val="tx1"/>
                        </a:solidFill>
                      </a:rPr>
                      <a:t>Update </a:t>
                    </a:r>
                    <a14:m>
                      <m:oMath xmlns:m="http://schemas.openxmlformats.org/officeDocument/2006/math">
                        <m:r>
                          <a:rPr lang="zh-CN" altLang="en-US" sz="1400" i="1" smtClean="0">
                            <a:solidFill>
                              <a:schemeClr val="tx1"/>
                            </a:solidFill>
                            <a:latin typeface="Cambria Math" panose="02040503050406030204" pitchFamily="18" charset="0"/>
                          </a:rPr>
                          <m:t>𝜃</m:t>
                        </m:r>
                      </m:oMath>
                    </a14:m>
                    <a:endParaRPr lang="zh-CN" altLang="en-US" sz="1400" dirty="0">
                      <a:solidFill>
                        <a:schemeClr val="tx1"/>
                      </a:solidFill>
                    </a:endParaRPr>
                  </a:p>
                </p:txBody>
              </p:sp>
            </mc:Choice>
            <mc:Fallback xmlns="">
              <p:sp>
                <p:nvSpPr>
                  <p:cNvPr id="2" name="文本框 1">
                    <a:extLst>
                      <a:ext uri="{FF2B5EF4-FFF2-40B4-BE49-F238E27FC236}">
                        <a16:creationId xmlns:a16="http://schemas.microsoft.com/office/drawing/2014/main" id="{1494013A-D3A7-4117-8AA2-71F91E18E1F9}"/>
                      </a:ext>
                    </a:extLst>
                  </p:cNvPr>
                  <p:cNvSpPr txBox="1">
                    <a:spLocks noRot="1" noChangeAspect="1" noMove="1" noResize="1" noEditPoints="1" noAdjustHandles="1" noChangeArrowheads="1" noChangeShapeType="1" noTextEdit="1"/>
                  </p:cNvSpPr>
                  <p:nvPr/>
                </p:nvSpPr>
                <p:spPr>
                  <a:xfrm>
                    <a:off x="2915816" y="2593885"/>
                    <a:ext cx="1584000" cy="288000"/>
                  </a:xfrm>
                  <a:prstGeom prst="rect">
                    <a:avLst/>
                  </a:prstGeom>
                  <a:blipFill>
                    <a:blip r:embed="rId6"/>
                    <a:stretch>
                      <a:fillRect t="-4255" b="-27660"/>
                    </a:stretch>
                  </a:blipFill>
                </p:spPr>
                <p:txBody>
                  <a:bodyPr/>
                  <a:lstStyle/>
                  <a:p>
                    <a:r>
                      <a:rPr lang="zh-CN" altLang="en-US">
                        <a:noFill/>
                      </a:rPr>
                      <a:t> </a:t>
                    </a:r>
                  </a:p>
                </p:txBody>
              </p:sp>
            </mc:Fallback>
          </mc:AlternateContent>
        </p:grpSp>
        <mc:AlternateContent xmlns:mc="http://schemas.openxmlformats.org/markup-compatibility/2006" xmlns:a14="http://schemas.microsoft.com/office/drawing/2010/main">
          <mc:Choice Requires="a14">
            <p:sp>
              <p:nvSpPr>
                <p:cNvPr id="11" name="文本框 10">
                  <a:extLst>
                    <a:ext uri="{FF2B5EF4-FFF2-40B4-BE49-F238E27FC236}">
                      <a16:creationId xmlns:a16="http://schemas.microsoft.com/office/drawing/2014/main" id="{30977B68-5C02-480C-AEAC-4EF62613E2CC}"/>
                    </a:ext>
                  </a:extLst>
                </p:cNvPr>
                <p:cNvSpPr txBox="1"/>
                <p:nvPr/>
              </p:nvSpPr>
              <p:spPr>
                <a:xfrm>
                  <a:off x="4283969" y="2123419"/>
                  <a:ext cx="589656" cy="400110"/>
                </a:xfrm>
                <a:prstGeom prst="rect">
                  <a:avLst/>
                </a:prstGeom>
                <a:solidFill>
                  <a:schemeClr val="bg1"/>
                </a:solid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altLang="zh-CN" sz="2000" b="0" i="1" smtClean="0">
                            <a:solidFill>
                              <a:schemeClr val="tx1"/>
                            </a:solidFill>
                            <a:latin typeface="Cambria Math" panose="02040503050406030204" pitchFamily="18" charset="0"/>
                          </a:rPr>
                          <m:t>𝑅</m:t>
                        </m:r>
                      </m:oMath>
                    </m:oMathPara>
                  </a14:m>
                  <a:endParaRPr lang="zh-CN" altLang="en-US" sz="2000" dirty="0">
                    <a:solidFill>
                      <a:schemeClr val="tx1"/>
                    </a:solidFill>
                  </a:endParaRPr>
                </a:p>
              </p:txBody>
            </p:sp>
          </mc:Choice>
          <mc:Fallback xmlns="">
            <p:sp>
              <p:nvSpPr>
                <p:cNvPr id="11" name="文本框 10">
                  <a:extLst>
                    <a:ext uri="{FF2B5EF4-FFF2-40B4-BE49-F238E27FC236}">
                      <a16:creationId xmlns:a16="http://schemas.microsoft.com/office/drawing/2014/main" id="{30977B68-5C02-480C-AEAC-4EF62613E2CC}"/>
                    </a:ext>
                  </a:extLst>
                </p:cNvPr>
                <p:cNvSpPr txBox="1">
                  <a:spLocks noRot="1" noChangeAspect="1" noMove="1" noResize="1" noEditPoints="1" noAdjustHandles="1" noChangeArrowheads="1" noChangeShapeType="1" noTextEdit="1"/>
                </p:cNvSpPr>
                <p:nvPr/>
              </p:nvSpPr>
              <p:spPr>
                <a:xfrm>
                  <a:off x="4283969" y="2123419"/>
                  <a:ext cx="589656" cy="400110"/>
                </a:xfrm>
                <a:prstGeom prst="rect">
                  <a:avLst/>
                </a:prstGeom>
                <a:blipFill>
                  <a:blip r:embed="rId7"/>
                  <a:stretch>
                    <a:fillRect/>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3310579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84696"/>
            <a:ext cx="528637" cy="363537"/>
          </a:xfrm>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Signaling for RL-based Handoff (</a:t>
            </a:r>
            <a:r>
              <a:rPr lang="en-US" altLang="zh-CN" dirty="0" err="1"/>
              <a:t>Opt</a:t>
            </a:r>
            <a:r>
              <a:rPr lang="en-US" altLang="zh-CN" dirty="0"/>
              <a:t> #1)</a:t>
            </a:r>
            <a:endParaRPr lang="en-GB" dirty="0"/>
          </a:p>
        </p:txBody>
      </p:sp>
      <p:sp>
        <p:nvSpPr>
          <p:cNvPr id="7" name="Rectangle 2"/>
          <p:cNvSpPr txBox="1">
            <a:spLocks noChangeArrowheads="1"/>
          </p:cNvSpPr>
          <p:nvPr/>
        </p:nvSpPr>
        <p:spPr bwMode="auto">
          <a:xfrm>
            <a:off x="4716016" y="1916832"/>
            <a:ext cx="4032444" cy="446449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buFont typeface="Wingdings" panose="05000000000000000000" pitchFamily="2" charset="2"/>
              <a:buChar char="Ø"/>
            </a:pPr>
            <a:r>
              <a:rPr lang="en-US" altLang="zh-CN" sz="1600" kern="1200" dirty="0">
                <a:ea typeface="宋体" panose="02010600030101010101" pitchFamily="2" charset="-122"/>
              </a:rPr>
              <a:t>Handoff decision is based on the </a:t>
            </a:r>
            <a:r>
              <a:rPr lang="en-US" altLang="zh-CN" sz="1600" dirty="0">
                <a:ea typeface="宋体" panose="02010600030101010101" pitchFamily="2" charset="-122"/>
              </a:rPr>
              <a:t>AI</a:t>
            </a:r>
            <a:r>
              <a:rPr lang="en-US" altLang="zh-CN" sz="1600" kern="1200" dirty="0">
                <a:ea typeface="宋体" panose="02010600030101010101" pitchFamily="2" charset="-122"/>
              </a:rPr>
              <a:t> model, which </a:t>
            </a:r>
            <a:r>
              <a:rPr lang="en-US" altLang="zh-CN" sz="1600" dirty="0">
                <a:ea typeface="宋体" panose="02010600030101010101" pitchFamily="2" charset="-122"/>
              </a:rPr>
              <a:t>is trained at the AP side and shared to the STA. </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At every handoff event, the STA calculates the likelihood of switching to the candidate AP and makes a handoff decision. </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Optionally, the AP can collect the training data and update the model after the event. </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The model can be updated via any RL algorithm. The reward can be any metric related to rate, delay, quality of experience, etc.</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Given the model, an appropriate </a:t>
            </a:r>
            <a:r>
              <a:rPr lang="en-US" altLang="zh-CN" sz="1600" dirty="0" err="1">
                <a:ea typeface="宋体" panose="02010600030101010101" pitchFamily="2" charset="-122"/>
              </a:rPr>
              <a:t>scanRSSI</a:t>
            </a:r>
            <a:r>
              <a:rPr lang="en-US" altLang="zh-CN" sz="1600" dirty="0">
                <a:ea typeface="宋体" panose="02010600030101010101" pitchFamily="2" charset="-122"/>
              </a:rPr>
              <a:t> can be chosen such that the model outputs a desired likelihood.</a:t>
            </a:r>
          </a:p>
          <a:p>
            <a:pPr marL="285750" indent="-285750">
              <a:spcBef>
                <a:spcPts val="0"/>
              </a:spcBef>
              <a:buFont typeface="Wingdings" panose="05000000000000000000" pitchFamily="2" charset="2"/>
              <a:buChar char="Ø"/>
            </a:pPr>
            <a:endParaRPr lang="en-US" altLang="zh-CN" sz="1600" dirty="0">
              <a:ea typeface="宋体" panose="02010600030101010101" pitchFamily="2" charset="-122"/>
            </a:endParaRPr>
          </a:p>
          <a:p>
            <a:pPr marL="285750" indent="-285750">
              <a:spcBef>
                <a:spcPts val="0"/>
              </a:spcBef>
              <a:buFont typeface="Wingdings" panose="05000000000000000000" pitchFamily="2" charset="2"/>
              <a:buChar char="Ø"/>
            </a:pPr>
            <a:endParaRPr lang="en-US" altLang="zh-CN" sz="1400" kern="1200" dirty="0">
              <a:ea typeface="宋体" panose="02010600030101010101" pitchFamily="2" charset="-122"/>
            </a:endParaRPr>
          </a:p>
          <a:p>
            <a:pPr indent="0">
              <a:spcBef>
                <a:spcPts val="0"/>
              </a:spcBef>
            </a:pPr>
            <a:endParaRPr lang="en-US" altLang="zh-CN" sz="1600" kern="1200" dirty="0">
              <a:ea typeface="宋体" panose="02010600030101010101" pitchFamily="2" charset="-122"/>
            </a:endParaRPr>
          </a:p>
          <a:p>
            <a:pPr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latin typeface="Times New Roman"/>
              <a:ea typeface="Times New Roman"/>
              <a:cs typeface="Times New Roman"/>
              <a:sym typeface="Times New Roman"/>
            </a:endParaRPr>
          </a:p>
        </p:txBody>
      </p:sp>
      <p:grpSp>
        <p:nvGrpSpPr>
          <p:cNvPr id="30" name="组合 29">
            <a:extLst>
              <a:ext uri="{FF2B5EF4-FFF2-40B4-BE49-F238E27FC236}">
                <a16:creationId xmlns:a16="http://schemas.microsoft.com/office/drawing/2014/main" id="{9ED513B2-773B-41A6-A8D1-74EF176BA9B2}"/>
              </a:ext>
            </a:extLst>
          </p:cNvPr>
          <p:cNvGrpSpPr/>
          <p:nvPr/>
        </p:nvGrpSpPr>
        <p:grpSpPr>
          <a:xfrm>
            <a:off x="484756" y="1831975"/>
            <a:ext cx="4102028" cy="4325015"/>
            <a:chOff x="884023" y="1020797"/>
            <a:chExt cx="4364978" cy="5700524"/>
          </a:xfrm>
        </p:grpSpPr>
        <p:cxnSp>
          <p:nvCxnSpPr>
            <p:cNvPr id="31" name="直接连接符 30">
              <a:extLst>
                <a:ext uri="{FF2B5EF4-FFF2-40B4-BE49-F238E27FC236}">
                  <a16:creationId xmlns:a16="http://schemas.microsoft.com/office/drawing/2014/main" id="{1D78987A-45B6-4BB4-8E17-B4BFFAF13D72}"/>
                </a:ext>
              </a:extLst>
            </p:cNvPr>
            <p:cNvCxnSpPr/>
            <p:nvPr/>
          </p:nvCxnSpPr>
          <p:spPr>
            <a:xfrm>
              <a:off x="3071664" y="1484784"/>
              <a:ext cx="0" cy="5219421"/>
            </a:xfrm>
            <a:prstGeom prst="line">
              <a:avLst/>
            </a:prstGeom>
            <a:noFill/>
            <a:ln w="6350" cap="flat" cmpd="sng" algn="ctr">
              <a:solidFill>
                <a:sysClr val="windowText" lastClr="000000"/>
              </a:solidFill>
              <a:prstDash val="solid"/>
              <a:miter lim="800000"/>
            </a:ln>
            <a:effectLst/>
          </p:spPr>
        </p:cxnSp>
        <p:cxnSp>
          <p:nvCxnSpPr>
            <p:cNvPr id="32" name="直接连接符 31">
              <a:extLst>
                <a:ext uri="{FF2B5EF4-FFF2-40B4-BE49-F238E27FC236}">
                  <a16:creationId xmlns:a16="http://schemas.microsoft.com/office/drawing/2014/main" id="{4D167D9F-628F-4B9F-B96E-14F41370F7F4}"/>
                </a:ext>
              </a:extLst>
            </p:cNvPr>
            <p:cNvCxnSpPr/>
            <p:nvPr/>
          </p:nvCxnSpPr>
          <p:spPr>
            <a:xfrm>
              <a:off x="4511824" y="1501900"/>
              <a:ext cx="0" cy="5219421"/>
            </a:xfrm>
            <a:prstGeom prst="line">
              <a:avLst/>
            </a:prstGeom>
            <a:noFill/>
            <a:ln w="6350" cap="flat" cmpd="sng" algn="ctr">
              <a:solidFill>
                <a:sysClr val="windowText" lastClr="000000"/>
              </a:solidFill>
              <a:prstDash val="solid"/>
              <a:miter lim="800000"/>
            </a:ln>
            <a:effectLst/>
          </p:spPr>
        </p:cxnSp>
        <p:sp>
          <p:nvSpPr>
            <p:cNvPr id="33" name="文本框 32">
              <a:extLst>
                <a:ext uri="{FF2B5EF4-FFF2-40B4-BE49-F238E27FC236}">
                  <a16:creationId xmlns:a16="http://schemas.microsoft.com/office/drawing/2014/main" id="{E129EB50-DAA7-449A-A52C-75E2726803E8}"/>
                </a:ext>
              </a:extLst>
            </p:cNvPr>
            <p:cNvSpPr txBox="1"/>
            <p:nvPr/>
          </p:nvSpPr>
          <p:spPr>
            <a:xfrm>
              <a:off x="2736476" y="1020797"/>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AP1</a:t>
              </a:r>
            </a:p>
          </p:txBody>
        </p:sp>
        <p:sp>
          <p:nvSpPr>
            <p:cNvPr id="34" name="文本框 33">
              <a:extLst>
                <a:ext uri="{FF2B5EF4-FFF2-40B4-BE49-F238E27FC236}">
                  <a16:creationId xmlns:a16="http://schemas.microsoft.com/office/drawing/2014/main" id="{F42CBD58-D721-4693-88DB-D24846FB9A9F}"/>
                </a:ext>
              </a:extLst>
            </p:cNvPr>
            <p:cNvSpPr txBox="1"/>
            <p:nvPr/>
          </p:nvSpPr>
          <p:spPr>
            <a:xfrm>
              <a:off x="4176636" y="1030978"/>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AP2</a:t>
              </a:r>
            </a:p>
          </p:txBody>
        </p:sp>
        <p:cxnSp>
          <p:nvCxnSpPr>
            <p:cNvPr id="35" name="直接连接符 34">
              <a:extLst>
                <a:ext uri="{FF2B5EF4-FFF2-40B4-BE49-F238E27FC236}">
                  <a16:creationId xmlns:a16="http://schemas.microsoft.com/office/drawing/2014/main" id="{7F0E92E6-B471-4FF7-A068-10BBDB2CDA39}"/>
                </a:ext>
              </a:extLst>
            </p:cNvPr>
            <p:cNvCxnSpPr/>
            <p:nvPr/>
          </p:nvCxnSpPr>
          <p:spPr>
            <a:xfrm>
              <a:off x="1608447" y="1484784"/>
              <a:ext cx="0" cy="5184576"/>
            </a:xfrm>
            <a:prstGeom prst="line">
              <a:avLst/>
            </a:prstGeom>
            <a:noFill/>
            <a:ln w="6350" cap="flat" cmpd="sng" algn="ctr">
              <a:solidFill>
                <a:sysClr val="windowText" lastClr="000000"/>
              </a:solidFill>
              <a:prstDash val="solid"/>
              <a:miter lim="800000"/>
            </a:ln>
            <a:effectLst/>
          </p:spPr>
        </p:cxnSp>
        <p:sp>
          <p:nvSpPr>
            <p:cNvPr id="36" name="文本框 35">
              <a:extLst>
                <a:ext uri="{FF2B5EF4-FFF2-40B4-BE49-F238E27FC236}">
                  <a16:creationId xmlns:a16="http://schemas.microsoft.com/office/drawing/2014/main" id="{812CF190-43BA-4583-B1D0-A163A9FA5CC4}"/>
                </a:ext>
              </a:extLst>
            </p:cNvPr>
            <p:cNvSpPr txBox="1"/>
            <p:nvPr/>
          </p:nvSpPr>
          <p:spPr>
            <a:xfrm>
              <a:off x="1296316" y="1030978"/>
              <a:ext cx="665760"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STA</a:t>
              </a:r>
            </a:p>
          </p:txBody>
        </p:sp>
        <p:cxnSp>
          <p:nvCxnSpPr>
            <p:cNvPr id="37" name="直接箭头连接符 36">
              <a:extLst>
                <a:ext uri="{FF2B5EF4-FFF2-40B4-BE49-F238E27FC236}">
                  <a16:creationId xmlns:a16="http://schemas.microsoft.com/office/drawing/2014/main" id="{37D19D6F-A280-479B-92F2-FF08E35FB45E}"/>
                </a:ext>
              </a:extLst>
            </p:cNvPr>
            <p:cNvCxnSpPr/>
            <p:nvPr/>
          </p:nvCxnSpPr>
          <p:spPr>
            <a:xfrm>
              <a:off x="1610917" y="2322997"/>
              <a:ext cx="2882628" cy="0"/>
            </a:xfrm>
            <a:prstGeom prst="straightConnector1">
              <a:avLst/>
            </a:prstGeom>
            <a:noFill/>
            <a:ln w="6350" cap="flat" cmpd="sng" algn="ctr">
              <a:solidFill>
                <a:srgbClr val="5B9BD5"/>
              </a:solidFill>
              <a:prstDash val="solid"/>
              <a:miter lim="800000"/>
              <a:tailEnd type="triangle"/>
            </a:ln>
            <a:effectLst/>
          </p:spPr>
        </p:cxnSp>
        <p:sp>
          <p:nvSpPr>
            <p:cNvPr id="38" name="文本框 37">
              <a:extLst>
                <a:ext uri="{FF2B5EF4-FFF2-40B4-BE49-F238E27FC236}">
                  <a16:creationId xmlns:a16="http://schemas.microsoft.com/office/drawing/2014/main" id="{F0646B89-F113-4D96-8591-6B1801CC1A68}"/>
                </a:ext>
              </a:extLst>
            </p:cNvPr>
            <p:cNvSpPr txBox="1"/>
            <p:nvPr/>
          </p:nvSpPr>
          <p:spPr>
            <a:xfrm>
              <a:off x="2244938" y="1986824"/>
              <a:ext cx="1796191" cy="418468"/>
            </a:xfrm>
            <a:prstGeom prst="rect">
              <a:avLst/>
            </a:prstGeom>
            <a:noFill/>
          </p:spPr>
          <p:txBody>
            <a:bodyPr wrap="none" rtlCol="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request</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cxnSp>
          <p:nvCxnSpPr>
            <p:cNvPr id="39" name="直接箭头连接符 38">
              <a:extLst>
                <a:ext uri="{FF2B5EF4-FFF2-40B4-BE49-F238E27FC236}">
                  <a16:creationId xmlns:a16="http://schemas.microsoft.com/office/drawing/2014/main" id="{57D4E43B-104E-4B2B-BDF1-0E3D4558C1E8}"/>
                </a:ext>
              </a:extLst>
            </p:cNvPr>
            <p:cNvCxnSpPr/>
            <p:nvPr/>
          </p:nvCxnSpPr>
          <p:spPr>
            <a:xfrm flipH="1">
              <a:off x="1610917" y="2722249"/>
              <a:ext cx="2882628" cy="0"/>
            </a:xfrm>
            <a:prstGeom prst="straightConnector1">
              <a:avLst/>
            </a:prstGeom>
            <a:noFill/>
            <a:ln w="6350" cap="flat" cmpd="sng" algn="ctr">
              <a:solidFill>
                <a:srgbClr val="5B9BD5"/>
              </a:solidFill>
              <a:prstDash val="solid"/>
              <a:miter lim="800000"/>
              <a:tailEnd type="triangle"/>
            </a:ln>
            <a:effectLst/>
          </p:spPr>
        </p:cxnSp>
        <p:sp>
          <p:nvSpPr>
            <p:cNvPr id="40" name="文本框 39">
              <a:extLst>
                <a:ext uri="{FF2B5EF4-FFF2-40B4-BE49-F238E27FC236}">
                  <a16:creationId xmlns:a16="http://schemas.microsoft.com/office/drawing/2014/main" id="{C6EC10E9-78C2-4889-A7E4-B2A4BFBA7C77}"/>
                </a:ext>
              </a:extLst>
            </p:cNvPr>
            <p:cNvSpPr txBox="1"/>
            <p:nvPr/>
          </p:nvSpPr>
          <p:spPr>
            <a:xfrm>
              <a:off x="2551433" y="2388545"/>
              <a:ext cx="1446044" cy="357551"/>
            </a:xfrm>
            <a:prstGeom prst="rect">
              <a:avLst/>
            </a:prstGeom>
            <a:noFill/>
          </p:spPr>
          <p:txBody>
            <a:bodyPr wrap="none"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response</a:t>
              </a:r>
            </a:p>
          </p:txBody>
        </p:sp>
        <mc:AlternateContent xmlns:mc="http://schemas.openxmlformats.org/markup-compatibility/2006" xmlns:a14="http://schemas.microsoft.com/office/drawing/2010/main">
          <mc:Choice Requires="a14">
            <p:sp>
              <p:nvSpPr>
                <p:cNvPr id="41" name="矩形 40">
                  <a:extLst>
                    <a:ext uri="{FF2B5EF4-FFF2-40B4-BE49-F238E27FC236}">
                      <a16:creationId xmlns:a16="http://schemas.microsoft.com/office/drawing/2014/main" id="{887AEB0F-C58B-4183-A57B-072CF2A6946E}"/>
                    </a:ext>
                  </a:extLst>
                </p:cNvPr>
                <p:cNvSpPr/>
                <p:nvPr/>
              </p:nvSpPr>
              <p:spPr>
                <a:xfrm>
                  <a:off x="900361" y="3019098"/>
                  <a:ext cx="1441310" cy="363658"/>
                </a:xfrm>
                <a:prstGeom prst="rect">
                  <a:avLst/>
                </a:prstGeom>
                <a:solidFill>
                  <a:schemeClr val="bg1"/>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𝜋</m:t>
                        </m:r>
                        <m:r>
                          <a:rPr kumimoji="0" lang="en-US" altLang="zh-CN"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m:t>
                        </m:r>
                        <m:r>
                          <a:rPr kumimoji="0" lang="zh-CN" altLang="en-US"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𝜃</m:t>
                        </m:r>
                        <m:r>
                          <a:rPr kumimoji="0" lang="en-US" altLang="zh-CN"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m:t>
                        </m:r>
                      </m:oMath>
                    </m:oMathPara>
                  </a14:m>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mc:Choice>
          <mc:Fallback xmlns="">
            <p:sp>
              <p:nvSpPr>
                <p:cNvPr id="41" name="矩形 40">
                  <a:extLst>
                    <a:ext uri="{FF2B5EF4-FFF2-40B4-BE49-F238E27FC236}">
                      <a16:creationId xmlns:a16="http://schemas.microsoft.com/office/drawing/2014/main" id="{887AEB0F-C58B-4183-A57B-072CF2A6946E}"/>
                    </a:ext>
                  </a:extLst>
                </p:cNvPr>
                <p:cNvSpPr>
                  <a:spLocks noRot="1" noChangeAspect="1" noMove="1" noResize="1" noEditPoints="1" noAdjustHandles="1" noChangeArrowheads="1" noChangeShapeType="1" noTextEdit="1"/>
                </p:cNvSpPr>
                <p:nvPr/>
              </p:nvSpPr>
              <p:spPr>
                <a:xfrm>
                  <a:off x="900361" y="3019098"/>
                  <a:ext cx="1441310" cy="363658"/>
                </a:xfrm>
                <a:prstGeom prst="rect">
                  <a:avLst/>
                </a:prstGeom>
                <a:blipFill>
                  <a:blip r:embed="rId3"/>
                  <a:stretch>
                    <a:fillRect b="-6383"/>
                  </a:stretch>
                </a:blipFill>
                <a:ln w="12700" cap="flat" cmpd="sng" algn="ctr">
                  <a:solidFill>
                    <a:sysClr val="windowText" lastClr="000000"/>
                  </a:solidFill>
                  <a:prstDash val="solid"/>
                  <a:miter lim="800000"/>
                </a:ln>
                <a:effectLst/>
              </p:spPr>
              <p:txBody>
                <a:bodyPr/>
                <a:lstStyle/>
                <a:p>
                  <a:r>
                    <a:rPr lang="zh-CN" altLang="en-US">
                      <a:noFill/>
                    </a:rPr>
                    <a:t> </a:t>
                  </a:r>
                </a:p>
              </p:txBody>
            </p:sp>
          </mc:Fallback>
        </mc:AlternateContent>
        <p:sp>
          <p:nvSpPr>
            <p:cNvPr id="42" name="左右箭头 64">
              <a:extLst>
                <a:ext uri="{FF2B5EF4-FFF2-40B4-BE49-F238E27FC236}">
                  <a16:creationId xmlns:a16="http://schemas.microsoft.com/office/drawing/2014/main" id="{2F40DFEF-341A-4BFD-B23E-358CCF87FBE6}"/>
                </a:ext>
              </a:extLst>
            </p:cNvPr>
            <p:cNvSpPr/>
            <p:nvPr/>
          </p:nvSpPr>
          <p:spPr>
            <a:xfrm>
              <a:off x="1667853" y="4092530"/>
              <a:ext cx="2825690" cy="456839"/>
            </a:xfrm>
            <a:prstGeom prst="leftRightArrow">
              <a:avLst/>
            </a:prstGeom>
            <a:solidFill>
              <a:sysClr val="window" lastClr="FFFFFF"/>
            </a:solidFill>
            <a:ln w="9525" cap="flat" cmpd="sng" algn="ctr">
              <a:solidFill>
                <a:srgbClr val="0070C0"/>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hand  off </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44" name="矩形 43">
              <a:extLst>
                <a:ext uri="{FF2B5EF4-FFF2-40B4-BE49-F238E27FC236}">
                  <a16:creationId xmlns:a16="http://schemas.microsoft.com/office/drawing/2014/main" id="{93A82B09-90B1-4707-9FB9-F8362D377090}"/>
                </a:ext>
              </a:extLst>
            </p:cNvPr>
            <p:cNvSpPr/>
            <p:nvPr/>
          </p:nvSpPr>
          <p:spPr>
            <a:xfrm>
              <a:off x="3774646" y="4659924"/>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Calculate reward</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5" name="直接箭头连接符 44">
              <a:extLst>
                <a:ext uri="{FF2B5EF4-FFF2-40B4-BE49-F238E27FC236}">
                  <a16:creationId xmlns:a16="http://schemas.microsoft.com/office/drawing/2014/main" id="{6AAAFB5C-15FE-4505-8DBD-909A222DD4B5}"/>
                </a:ext>
              </a:extLst>
            </p:cNvPr>
            <p:cNvCxnSpPr/>
            <p:nvPr/>
          </p:nvCxnSpPr>
          <p:spPr>
            <a:xfrm flipH="1">
              <a:off x="3070509" y="5373216"/>
              <a:ext cx="1441314" cy="0"/>
            </a:xfrm>
            <a:prstGeom prst="straightConnector1">
              <a:avLst/>
            </a:prstGeom>
            <a:noFill/>
            <a:ln w="6350" cap="flat" cmpd="sng" algn="ctr">
              <a:solidFill>
                <a:schemeClr val="tx1"/>
              </a:solidFill>
              <a:prstDash val="solid"/>
              <a:miter lim="800000"/>
              <a:tailEnd type="triangle"/>
            </a:ln>
            <a:effectLst/>
          </p:spPr>
        </p:cxnSp>
        <p:sp>
          <p:nvSpPr>
            <p:cNvPr id="46" name="文本框 45">
              <a:extLst>
                <a:ext uri="{FF2B5EF4-FFF2-40B4-BE49-F238E27FC236}">
                  <a16:creationId xmlns:a16="http://schemas.microsoft.com/office/drawing/2014/main" id="{9CF9025B-71CD-4677-BA3A-1CC215A733CE}"/>
                </a:ext>
              </a:extLst>
            </p:cNvPr>
            <p:cNvSpPr txBox="1"/>
            <p:nvPr/>
          </p:nvSpPr>
          <p:spPr>
            <a:xfrm>
              <a:off x="3321892" y="5069250"/>
              <a:ext cx="1009975" cy="266270"/>
            </a:xfrm>
            <a:prstGeom prst="rect">
              <a:avLst/>
            </a:prstGeom>
            <a:noFill/>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reward</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
          <p:nvSpPr>
            <p:cNvPr id="47" name="矩形 46">
              <a:extLst>
                <a:ext uri="{FF2B5EF4-FFF2-40B4-BE49-F238E27FC236}">
                  <a16:creationId xmlns:a16="http://schemas.microsoft.com/office/drawing/2014/main" id="{4D99B054-80AF-4925-A46A-A63676C68934}"/>
                </a:ext>
              </a:extLst>
            </p:cNvPr>
            <p:cNvSpPr/>
            <p:nvPr/>
          </p:nvSpPr>
          <p:spPr>
            <a:xfrm>
              <a:off x="2321562" y="5593370"/>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200" kern="0" dirty="0">
                  <a:solidFill>
                    <a:prstClr val="black"/>
                  </a:solidFill>
                  <a:latin typeface="Calibri" panose="020F0502020204030204"/>
                  <a:ea typeface="宋体" panose="02010600030101010101" pitchFamily="2" charset="-122"/>
                </a:rPr>
                <a:t>Update Model</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8" name="直接箭头连接符 47">
              <a:extLst>
                <a:ext uri="{FF2B5EF4-FFF2-40B4-BE49-F238E27FC236}">
                  <a16:creationId xmlns:a16="http://schemas.microsoft.com/office/drawing/2014/main" id="{D915B6DF-412E-48D9-9CFB-7446FEBF6657}"/>
                </a:ext>
              </a:extLst>
            </p:cNvPr>
            <p:cNvCxnSpPr/>
            <p:nvPr/>
          </p:nvCxnSpPr>
          <p:spPr>
            <a:xfrm flipH="1">
              <a:off x="1637722" y="6525344"/>
              <a:ext cx="1441313" cy="0"/>
            </a:xfrm>
            <a:prstGeom prst="straightConnector1">
              <a:avLst/>
            </a:prstGeom>
            <a:noFill/>
            <a:ln w="6350" cap="flat" cmpd="sng" algn="ctr">
              <a:solidFill>
                <a:sysClr val="windowText" lastClr="000000"/>
              </a:solidFill>
              <a:prstDash val="solid"/>
              <a:miter lim="800000"/>
              <a:tailEnd type="triangle"/>
            </a:ln>
            <a:effectLst/>
          </p:spPr>
        </p:cxnSp>
        <mc:AlternateContent xmlns:mc="http://schemas.openxmlformats.org/markup-compatibility/2006" xmlns:a14="http://schemas.microsoft.com/office/drawing/2010/main">
          <mc:Choice Requires="a14">
            <p:sp>
              <p:nvSpPr>
                <p:cNvPr id="49" name="文本框 48">
                  <a:extLst>
                    <a:ext uri="{FF2B5EF4-FFF2-40B4-BE49-F238E27FC236}">
                      <a16:creationId xmlns:a16="http://schemas.microsoft.com/office/drawing/2014/main" id="{01603FD8-8F12-4C2D-AD75-B0FDD1FA00C0}"/>
                    </a:ext>
                  </a:extLst>
                </p:cNvPr>
                <p:cNvSpPr txBox="1"/>
                <p:nvPr/>
              </p:nvSpPr>
              <p:spPr>
                <a:xfrm>
                  <a:off x="1901264" y="6197063"/>
                  <a:ext cx="1241768" cy="467983"/>
                </a:xfrm>
                <a:prstGeom prst="rect">
                  <a:avLst/>
                </a:prstGeom>
                <a:noFill/>
              </p:spPr>
              <p:txBody>
                <a:bodyPr wrap="none"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zh-CN" altLang="en-US"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𝜃</m:t>
                      </m:r>
                    </m:oMath>
                  </a14:m>
                  <a:r>
                    <a:rPr kumimoji="0" lang="en-US" altLang="zh-CN" sz="12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 </a:t>
                  </a:r>
                  <a:r>
                    <a:rPr kumimoji="0" lang="en-US" altLang="zh-CN" sz="1000" b="0" i="0" u="none" strike="noStrike" kern="0" cap="none" spc="0" normalizeH="0" baseline="0" noProof="0" dirty="0" err="1">
                      <a:ln>
                        <a:noFill/>
                      </a:ln>
                      <a:solidFill>
                        <a:prstClr val="black"/>
                      </a:solidFill>
                      <a:effectLst/>
                      <a:uLnTx/>
                      <a:uFillTx/>
                      <a:latin typeface="Arial" panose="020B0604020202020204" pitchFamily="34" charset="0"/>
                      <a:ea typeface="宋体" panose="02010600030101010101" pitchFamily="2" charset="-122"/>
                    </a:rPr>
                    <a:t>scanRSSI</a:t>
                  </a:r>
                  <a:endParaRPr kumimoji="0" lang="zh-CN" altLang="en-US" sz="10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9" name="文本框 48">
                  <a:extLst>
                    <a:ext uri="{FF2B5EF4-FFF2-40B4-BE49-F238E27FC236}">
                      <a16:creationId xmlns:a16="http://schemas.microsoft.com/office/drawing/2014/main" id="{01603FD8-8F12-4C2D-AD75-B0FDD1FA00C0}"/>
                    </a:ext>
                  </a:extLst>
                </p:cNvPr>
                <p:cNvSpPr txBox="1">
                  <a:spLocks noRot="1" noChangeAspect="1" noMove="1" noResize="1" noEditPoints="1" noAdjustHandles="1" noChangeArrowheads="1" noChangeShapeType="1" noTextEdit="1"/>
                </p:cNvSpPr>
                <p:nvPr/>
              </p:nvSpPr>
              <p:spPr>
                <a:xfrm>
                  <a:off x="1901264" y="6197063"/>
                  <a:ext cx="1241768" cy="467983"/>
                </a:xfrm>
                <a:prstGeom prst="rect">
                  <a:avLst/>
                </a:prstGeom>
                <a:blipFill>
                  <a:blip r:embed="rId4"/>
                  <a:stretch>
                    <a:fillRect t="-3448"/>
                  </a:stretch>
                </a:blipFill>
              </p:spPr>
              <p:txBody>
                <a:bodyPr/>
                <a:lstStyle/>
                <a:p>
                  <a:r>
                    <a:rPr lang="zh-CN" altLang="en-US">
                      <a:noFill/>
                    </a:rPr>
                    <a:t> </a:t>
                  </a:r>
                </a:p>
              </p:txBody>
            </p:sp>
          </mc:Fallback>
        </mc:AlternateContent>
        <p:sp>
          <p:nvSpPr>
            <p:cNvPr id="50" name="矩形 49">
              <a:extLst>
                <a:ext uri="{FF2B5EF4-FFF2-40B4-BE49-F238E27FC236}">
                  <a16:creationId xmlns:a16="http://schemas.microsoft.com/office/drawing/2014/main" id="{B47C4640-2ADC-485D-BC15-571034B8960F}"/>
                </a:ext>
              </a:extLst>
            </p:cNvPr>
            <p:cNvSpPr/>
            <p:nvPr/>
          </p:nvSpPr>
          <p:spPr>
            <a:xfrm>
              <a:off x="884023" y="1574302"/>
              <a:ext cx="1474355" cy="363992"/>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AP1 RSSI &lt; </a:t>
              </a:r>
              <a:r>
                <a:rPr kumimoji="0" lang="en-US" altLang="zh-CN" sz="1200" b="0" i="0" u="none" strike="noStrike" kern="0" cap="none" spc="0" normalizeH="0" baseline="0" noProof="0" dirty="0" err="1">
                  <a:ln>
                    <a:noFill/>
                  </a:ln>
                  <a:solidFill>
                    <a:prstClr val="black"/>
                  </a:solidFill>
                  <a:effectLst/>
                  <a:uLnTx/>
                  <a:uFillTx/>
                  <a:latin typeface="Calibri" panose="020F0502020204030204"/>
                  <a:ea typeface="宋体" panose="02010600030101010101" pitchFamily="2" charset="-122"/>
                  <a:cs typeface="+mn-cs"/>
                </a:rPr>
                <a:t>scanRSSI</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grpSp>
      <p:cxnSp>
        <p:nvCxnSpPr>
          <p:cNvPr id="51" name="直接箭头连接符 50">
            <a:extLst>
              <a:ext uri="{FF2B5EF4-FFF2-40B4-BE49-F238E27FC236}">
                <a16:creationId xmlns:a16="http://schemas.microsoft.com/office/drawing/2014/main" id="{843535EC-CDFF-4B76-9282-946E384DECE0}"/>
              </a:ext>
            </a:extLst>
          </p:cNvPr>
          <p:cNvCxnSpPr>
            <a:cxnSpLocks/>
          </p:cNvCxnSpPr>
          <p:nvPr/>
        </p:nvCxnSpPr>
        <p:spPr>
          <a:xfrm flipV="1">
            <a:off x="1178494" y="3975843"/>
            <a:ext cx="1345347" cy="5261"/>
          </a:xfrm>
          <a:prstGeom prst="straightConnector1">
            <a:avLst/>
          </a:prstGeom>
          <a:noFill/>
          <a:ln w="6350" cap="flat" cmpd="sng" algn="ctr">
            <a:solidFill>
              <a:schemeClr val="tx1"/>
            </a:solidFill>
            <a:prstDash val="solid"/>
            <a:miter lim="800000"/>
            <a:tailEnd type="triangle"/>
          </a:ln>
          <a:effectLst/>
        </p:spPr>
      </p:cxnSp>
      <p:sp>
        <p:nvSpPr>
          <p:cNvPr id="55" name="文本框 54">
            <a:extLst>
              <a:ext uri="{FF2B5EF4-FFF2-40B4-BE49-F238E27FC236}">
                <a16:creationId xmlns:a16="http://schemas.microsoft.com/office/drawing/2014/main" id="{B0C7688A-E523-4837-A149-0815FD71A224}"/>
              </a:ext>
            </a:extLst>
          </p:cNvPr>
          <p:cNvSpPr txBox="1"/>
          <p:nvPr/>
        </p:nvSpPr>
        <p:spPr>
          <a:xfrm>
            <a:off x="1377143" y="3717368"/>
            <a:ext cx="1078911" cy="248277"/>
          </a:xfrm>
          <a:prstGeom prst="rect">
            <a:avLst/>
          </a:prstGeom>
          <a:noFill/>
        </p:spPr>
        <p:txBody>
          <a:bodyPr wrap="non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100" kern="0" dirty="0">
                <a:solidFill>
                  <a:prstClr val="black"/>
                </a:solidFill>
                <a:latin typeface="Arial" panose="020B0604020202020204" pitchFamily="34" charset="0"/>
                <a:ea typeface="宋体" panose="02010600030101010101" pitchFamily="2" charset="-122"/>
              </a:rPr>
              <a:t>observations</a:t>
            </a:r>
            <a:endPar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71336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Huawei</a:t>
            </a:r>
            <a:endParaRPr lang="en-GB" dirty="0"/>
          </a:p>
        </p:txBody>
      </p:sp>
      <p:sp>
        <p:nvSpPr>
          <p:cNvPr id="6" name="Slide Number Placeholder 5"/>
          <p:cNvSpPr>
            <a:spLocks noGrp="1"/>
          </p:cNvSpPr>
          <p:nvPr>
            <p:ph type="sldNum" idx="12"/>
          </p:nvPr>
        </p:nvSpPr>
        <p:spPr>
          <a:xfrm>
            <a:off x="4344988" y="6484696"/>
            <a:ext cx="528637" cy="363537"/>
          </a:xfrm>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Signaling for RL-based Handoff (</a:t>
            </a:r>
            <a:r>
              <a:rPr lang="en-US" altLang="zh-CN" dirty="0" err="1"/>
              <a:t>Opt</a:t>
            </a:r>
            <a:r>
              <a:rPr lang="en-US" altLang="zh-CN" dirty="0"/>
              <a:t> #2)</a:t>
            </a:r>
            <a:endParaRPr lang="en-GB" dirty="0"/>
          </a:p>
        </p:txBody>
      </p:sp>
      <p:grpSp>
        <p:nvGrpSpPr>
          <p:cNvPr id="30" name="组合 29">
            <a:extLst>
              <a:ext uri="{FF2B5EF4-FFF2-40B4-BE49-F238E27FC236}">
                <a16:creationId xmlns:a16="http://schemas.microsoft.com/office/drawing/2014/main" id="{9ED513B2-773B-41A6-A8D1-74EF176BA9B2}"/>
              </a:ext>
            </a:extLst>
          </p:cNvPr>
          <p:cNvGrpSpPr/>
          <p:nvPr/>
        </p:nvGrpSpPr>
        <p:grpSpPr>
          <a:xfrm>
            <a:off x="484756" y="1831975"/>
            <a:ext cx="4102028" cy="4332888"/>
            <a:chOff x="884023" y="1020797"/>
            <a:chExt cx="4364978" cy="5710901"/>
          </a:xfrm>
        </p:grpSpPr>
        <p:cxnSp>
          <p:nvCxnSpPr>
            <p:cNvPr id="31" name="直接连接符 30">
              <a:extLst>
                <a:ext uri="{FF2B5EF4-FFF2-40B4-BE49-F238E27FC236}">
                  <a16:creationId xmlns:a16="http://schemas.microsoft.com/office/drawing/2014/main" id="{1D78987A-45B6-4BB4-8E17-B4BFFAF13D72}"/>
                </a:ext>
              </a:extLst>
            </p:cNvPr>
            <p:cNvCxnSpPr/>
            <p:nvPr/>
          </p:nvCxnSpPr>
          <p:spPr>
            <a:xfrm>
              <a:off x="3071664" y="1484784"/>
              <a:ext cx="0" cy="5219421"/>
            </a:xfrm>
            <a:prstGeom prst="line">
              <a:avLst/>
            </a:prstGeom>
            <a:noFill/>
            <a:ln w="6350" cap="flat" cmpd="sng" algn="ctr">
              <a:solidFill>
                <a:sysClr val="windowText" lastClr="000000"/>
              </a:solidFill>
              <a:prstDash val="solid"/>
              <a:miter lim="800000"/>
            </a:ln>
            <a:effectLst/>
          </p:spPr>
        </p:cxnSp>
        <p:cxnSp>
          <p:nvCxnSpPr>
            <p:cNvPr id="32" name="直接连接符 31">
              <a:extLst>
                <a:ext uri="{FF2B5EF4-FFF2-40B4-BE49-F238E27FC236}">
                  <a16:creationId xmlns:a16="http://schemas.microsoft.com/office/drawing/2014/main" id="{4D167D9F-628F-4B9F-B96E-14F41370F7F4}"/>
                </a:ext>
              </a:extLst>
            </p:cNvPr>
            <p:cNvCxnSpPr/>
            <p:nvPr/>
          </p:nvCxnSpPr>
          <p:spPr>
            <a:xfrm>
              <a:off x="4511824" y="1512277"/>
              <a:ext cx="0" cy="5219421"/>
            </a:xfrm>
            <a:prstGeom prst="line">
              <a:avLst/>
            </a:prstGeom>
            <a:noFill/>
            <a:ln w="6350" cap="flat" cmpd="sng" algn="ctr">
              <a:solidFill>
                <a:sysClr val="windowText" lastClr="000000"/>
              </a:solidFill>
              <a:prstDash val="solid"/>
              <a:miter lim="800000"/>
            </a:ln>
            <a:effectLst/>
          </p:spPr>
        </p:cxnSp>
        <p:sp>
          <p:nvSpPr>
            <p:cNvPr id="33" name="文本框 32">
              <a:extLst>
                <a:ext uri="{FF2B5EF4-FFF2-40B4-BE49-F238E27FC236}">
                  <a16:creationId xmlns:a16="http://schemas.microsoft.com/office/drawing/2014/main" id="{E129EB50-DAA7-449A-A52C-75E2726803E8}"/>
                </a:ext>
              </a:extLst>
            </p:cNvPr>
            <p:cNvSpPr txBox="1"/>
            <p:nvPr/>
          </p:nvSpPr>
          <p:spPr>
            <a:xfrm>
              <a:off x="2736476" y="1020797"/>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AP1</a:t>
              </a:r>
            </a:p>
          </p:txBody>
        </p:sp>
        <p:sp>
          <p:nvSpPr>
            <p:cNvPr id="34" name="文本框 33">
              <a:extLst>
                <a:ext uri="{FF2B5EF4-FFF2-40B4-BE49-F238E27FC236}">
                  <a16:creationId xmlns:a16="http://schemas.microsoft.com/office/drawing/2014/main" id="{F42CBD58-D721-4693-88DB-D24846FB9A9F}"/>
                </a:ext>
              </a:extLst>
            </p:cNvPr>
            <p:cNvSpPr txBox="1"/>
            <p:nvPr/>
          </p:nvSpPr>
          <p:spPr>
            <a:xfrm>
              <a:off x="4176636" y="1030978"/>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AP2</a:t>
              </a:r>
            </a:p>
          </p:txBody>
        </p:sp>
        <p:cxnSp>
          <p:nvCxnSpPr>
            <p:cNvPr id="35" name="直接连接符 34">
              <a:extLst>
                <a:ext uri="{FF2B5EF4-FFF2-40B4-BE49-F238E27FC236}">
                  <a16:creationId xmlns:a16="http://schemas.microsoft.com/office/drawing/2014/main" id="{7F0E92E6-B471-4FF7-A068-10BBDB2CDA39}"/>
                </a:ext>
              </a:extLst>
            </p:cNvPr>
            <p:cNvCxnSpPr/>
            <p:nvPr/>
          </p:nvCxnSpPr>
          <p:spPr>
            <a:xfrm>
              <a:off x="1610917" y="1484784"/>
              <a:ext cx="0" cy="5184576"/>
            </a:xfrm>
            <a:prstGeom prst="line">
              <a:avLst/>
            </a:prstGeom>
            <a:noFill/>
            <a:ln w="6350" cap="flat" cmpd="sng" algn="ctr">
              <a:solidFill>
                <a:sysClr val="windowText" lastClr="000000"/>
              </a:solidFill>
              <a:prstDash val="solid"/>
              <a:miter lim="800000"/>
            </a:ln>
            <a:effectLst/>
          </p:spPr>
        </p:cxnSp>
        <p:sp>
          <p:nvSpPr>
            <p:cNvPr id="36" name="文本框 35">
              <a:extLst>
                <a:ext uri="{FF2B5EF4-FFF2-40B4-BE49-F238E27FC236}">
                  <a16:creationId xmlns:a16="http://schemas.microsoft.com/office/drawing/2014/main" id="{812CF190-43BA-4583-B1D0-A163A9FA5CC4}"/>
                </a:ext>
              </a:extLst>
            </p:cNvPr>
            <p:cNvSpPr txBox="1"/>
            <p:nvPr/>
          </p:nvSpPr>
          <p:spPr>
            <a:xfrm>
              <a:off x="1296316" y="1030978"/>
              <a:ext cx="665760"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STA</a:t>
              </a:r>
            </a:p>
          </p:txBody>
        </p:sp>
        <p:cxnSp>
          <p:nvCxnSpPr>
            <p:cNvPr id="37" name="直接箭头连接符 36">
              <a:extLst>
                <a:ext uri="{FF2B5EF4-FFF2-40B4-BE49-F238E27FC236}">
                  <a16:creationId xmlns:a16="http://schemas.microsoft.com/office/drawing/2014/main" id="{37D19D6F-A280-479B-92F2-FF08E35FB45E}"/>
                </a:ext>
              </a:extLst>
            </p:cNvPr>
            <p:cNvCxnSpPr/>
            <p:nvPr/>
          </p:nvCxnSpPr>
          <p:spPr>
            <a:xfrm>
              <a:off x="1610917" y="2322997"/>
              <a:ext cx="2882628" cy="0"/>
            </a:xfrm>
            <a:prstGeom prst="straightConnector1">
              <a:avLst/>
            </a:prstGeom>
            <a:noFill/>
            <a:ln w="6350" cap="flat" cmpd="sng" algn="ctr">
              <a:solidFill>
                <a:srgbClr val="5B9BD5"/>
              </a:solidFill>
              <a:prstDash val="solid"/>
              <a:miter lim="800000"/>
              <a:tailEnd type="triangle"/>
            </a:ln>
            <a:effectLst/>
          </p:spPr>
        </p:cxnSp>
        <p:sp>
          <p:nvSpPr>
            <p:cNvPr id="38" name="文本框 37">
              <a:extLst>
                <a:ext uri="{FF2B5EF4-FFF2-40B4-BE49-F238E27FC236}">
                  <a16:creationId xmlns:a16="http://schemas.microsoft.com/office/drawing/2014/main" id="{F0646B89-F113-4D96-8591-6B1801CC1A68}"/>
                </a:ext>
              </a:extLst>
            </p:cNvPr>
            <p:cNvSpPr txBox="1"/>
            <p:nvPr/>
          </p:nvSpPr>
          <p:spPr>
            <a:xfrm>
              <a:off x="2244938" y="1986824"/>
              <a:ext cx="1796191" cy="418468"/>
            </a:xfrm>
            <a:prstGeom prst="rect">
              <a:avLst/>
            </a:prstGeom>
            <a:noFill/>
          </p:spPr>
          <p:txBody>
            <a:bodyPr wrap="none" rtlCol="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request</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cxnSp>
          <p:nvCxnSpPr>
            <p:cNvPr id="39" name="直接箭头连接符 38">
              <a:extLst>
                <a:ext uri="{FF2B5EF4-FFF2-40B4-BE49-F238E27FC236}">
                  <a16:creationId xmlns:a16="http://schemas.microsoft.com/office/drawing/2014/main" id="{57D4E43B-104E-4B2B-BDF1-0E3D4558C1E8}"/>
                </a:ext>
              </a:extLst>
            </p:cNvPr>
            <p:cNvCxnSpPr/>
            <p:nvPr/>
          </p:nvCxnSpPr>
          <p:spPr>
            <a:xfrm flipH="1">
              <a:off x="1610917" y="2722249"/>
              <a:ext cx="2882628" cy="0"/>
            </a:xfrm>
            <a:prstGeom prst="straightConnector1">
              <a:avLst/>
            </a:prstGeom>
            <a:noFill/>
            <a:ln w="6350" cap="flat" cmpd="sng" algn="ctr">
              <a:solidFill>
                <a:srgbClr val="5B9BD5"/>
              </a:solidFill>
              <a:prstDash val="solid"/>
              <a:miter lim="800000"/>
              <a:tailEnd type="triangle"/>
            </a:ln>
            <a:effectLst/>
          </p:spPr>
        </p:cxnSp>
        <p:sp>
          <p:nvSpPr>
            <p:cNvPr id="40" name="文本框 39">
              <a:extLst>
                <a:ext uri="{FF2B5EF4-FFF2-40B4-BE49-F238E27FC236}">
                  <a16:creationId xmlns:a16="http://schemas.microsoft.com/office/drawing/2014/main" id="{C6EC10E9-78C2-4889-A7E4-B2A4BFBA7C77}"/>
                </a:ext>
              </a:extLst>
            </p:cNvPr>
            <p:cNvSpPr txBox="1"/>
            <p:nvPr/>
          </p:nvSpPr>
          <p:spPr>
            <a:xfrm>
              <a:off x="2551433" y="2388545"/>
              <a:ext cx="1446044" cy="357551"/>
            </a:xfrm>
            <a:prstGeom prst="rect">
              <a:avLst/>
            </a:prstGeom>
            <a:noFill/>
          </p:spPr>
          <p:txBody>
            <a:bodyPr wrap="none"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response</a:t>
              </a:r>
            </a:p>
          </p:txBody>
        </p:sp>
        <p:sp>
          <p:nvSpPr>
            <p:cNvPr id="42" name="左右箭头 64">
              <a:extLst>
                <a:ext uri="{FF2B5EF4-FFF2-40B4-BE49-F238E27FC236}">
                  <a16:creationId xmlns:a16="http://schemas.microsoft.com/office/drawing/2014/main" id="{2F40DFEF-341A-4BFD-B23E-358CCF87FBE6}"/>
                </a:ext>
              </a:extLst>
            </p:cNvPr>
            <p:cNvSpPr/>
            <p:nvPr/>
          </p:nvSpPr>
          <p:spPr>
            <a:xfrm>
              <a:off x="1667853" y="4092530"/>
              <a:ext cx="2825690" cy="456839"/>
            </a:xfrm>
            <a:prstGeom prst="leftRightArrow">
              <a:avLst/>
            </a:prstGeom>
            <a:solidFill>
              <a:sysClr val="window" lastClr="FFFFFF"/>
            </a:solidFill>
            <a:ln w="9525" cap="flat" cmpd="sng" algn="ctr">
              <a:solidFill>
                <a:srgbClr val="0070C0"/>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hand  off </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44" name="矩形 43">
              <a:extLst>
                <a:ext uri="{FF2B5EF4-FFF2-40B4-BE49-F238E27FC236}">
                  <a16:creationId xmlns:a16="http://schemas.microsoft.com/office/drawing/2014/main" id="{93A82B09-90B1-4707-9FB9-F8362D377090}"/>
                </a:ext>
              </a:extLst>
            </p:cNvPr>
            <p:cNvSpPr/>
            <p:nvPr/>
          </p:nvSpPr>
          <p:spPr>
            <a:xfrm>
              <a:off x="3774646" y="4659924"/>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Calculate reward</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5" name="直接箭头连接符 44">
              <a:extLst>
                <a:ext uri="{FF2B5EF4-FFF2-40B4-BE49-F238E27FC236}">
                  <a16:creationId xmlns:a16="http://schemas.microsoft.com/office/drawing/2014/main" id="{6AAAFB5C-15FE-4505-8DBD-909A222DD4B5}"/>
                </a:ext>
              </a:extLst>
            </p:cNvPr>
            <p:cNvCxnSpPr/>
            <p:nvPr/>
          </p:nvCxnSpPr>
          <p:spPr>
            <a:xfrm flipH="1">
              <a:off x="3070509" y="5373216"/>
              <a:ext cx="1441314" cy="0"/>
            </a:xfrm>
            <a:prstGeom prst="straightConnector1">
              <a:avLst/>
            </a:prstGeom>
            <a:noFill/>
            <a:ln w="6350" cap="flat" cmpd="sng" algn="ctr">
              <a:solidFill>
                <a:schemeClr val="tx1"/>
              </a:solidFill>
              <a:prstDash val="solid"/>
              <a:miter lim="800000"/>
              <a:tailEnd type="triangle"/>
            </a:ln>
            <a:effectLst/>
          </p:spPr>
        </p:cxnSp>
        <p:sp>
          <p:nvSpPr>
            <p:cNvPr id="46" name="文本框 45">
              <a:extLst>
                <a:ext uri="{FF2B5EF4-FFF2-40B4-BE49-F238E27FC236}">
                  <a16:creationId xmlns:a16="http://schemas.microsoft.com/office/drawing/2014/main" id="{9CF9025B-71CD-4677-BA3A-1CC215A733CE}"/>
                </a:ext>
              </a:extLst>
            </p:cNvPr>
            <p:cNvSpPr txBox="1"/>
            <p:nvPr/>
          </p:nvSpPr>
          <p:spPr>
            <a:xfrm>
              <a:off x="3321892" y="5069250"/>
              <a:ext cx="1009975" cy="266270"/>
            </a:xfrm>
            <a:prstGeom prst="rect">
              <a:avLst/>
            </a:prstGeom>
            <a:noFill/>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reward</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
          <p:nvSpPr>
            <p:cNvPr id="47" name="矩形 46">
              <a:extLst>
                <a:ext uri="{FF2B5EF4-FFF2-40B4-BE49-F238E27FC236}">
                  <a16:creationId xmlns:a16="http://schemas.microsoft.com/office/drawing/2014/main" id="{4D99B054-80AF-4925-A46A-A63676C68934}"/>
                </a:ext>
              </a:extLst>
            </p:cNvPr>
            <p:cNvSpPr/>
            <p:nvPr/>
          </p:nvSpPr>
          <p:spPr>
            <a:xfrm>
              <a:off x="2321562" y="5593370"/>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200" kern="0" dirty="0">
                  <a:solidFill>
                    <a:prstClr val="black"/>
                  </a:solidFill>
                  <a:latin typeface="Calibri" panose="020F0502020204030204"/>
                  <a:ea typeface="宋体" panose="02010600030101010101" pitchFamily="2" charset="-122"/>
                </a:rPr>
                <a:t>Update Model</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8" name="直接箭头连接符 47">
              <a:extLst>
                <a:ext uri="{FF2B5EF4-FFF2-40B4-BE49-F238E27FC236}">
                  <a16:creationId xmlns:a16="http://schemas.microsoft.com/office/drawing/2014/main" id="{D915B6DF-412E-48D9-9CFB-7446FEBF6657}"/>
                </a:ext>
              </a:extLst>
            </p:cNvPr>
            <p:cNvCxnSpPr/>
            <p:nvPr/>
          </p:nvCxnSpPr>
          <p:spPr>
            <a:xfrm flipH="1">
              <a:off x="1637722" y="6525344"/>
              <a:ext cx="1441313" cy="0"/>
            </a:xfrm>
            <a:prstGeom prst="straightConnector1">
              <a:avLst/>
            </a:prstGeom>
            <a:noFill/>
            <a:ln w="6350" cap="flat" cmpd="sng" algn="ctr">
              <a:solidFill>
                <a:sysClr val="windowText" lastClr="000000"/>
              </a:solidFill>
              <a:prstDash val="solid"/>
              <a:miter lim="800000"/>
              <a:tailEnd type="triangle"/>
            </a:ln>
            <a:effectLst/>
          </p:spPr>
        </p:cxnSp>
        <p:sp>
          <p:nvSpPr>
            <p:cNvPr id="50" name="矩形 49">
              <a:extLst>
                <a:ext uri="{FF2B5EF4-FFF2-40B4-BE49-F238E27FC236}">
                  <a16:creationId xmlns:a16="http://schemas.microsoft.com/office/drawing/2014/main" id="{B47C4640-2ADC-485D-BC15-571034B8960F}"/>
                </a:ext>
              </a:extLst>
            </p:cNvPr>
            <p:cNvSpPr/>
            <p:nvPr/>
          </p:nvSpPr>
          <p:spPr>
            <a:xfrm>
              <a:off x="884023" y="1574302"/>
              <a:ext cx="1474355" cy="363992"/>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AP1 RSSI &lt; </a:t>
              </a:r>
              <a:r>
                <a:rPr kumimoji="0" lang="en-US" altLang="zh-CN" sz="1200" b="0" i="0" u="none" strike="noStrike" kern="0" cap="none" spc="0" normalizeH="0" baseline="0" noProof="0" dirty="0" err="1">
                  <a:ln>
                    <a:noFill/>
                  </a:ln>
                  <a:solidFill>
                    <a:prstClr val="black"/>
                  </a:solidFill>
                  <a:effectLst/>
                  <a:uLnTx/>
                  <a:uFillTx/>
                  <a:latin typeface="Calibri" panose="020F0502020204030204"/>
                  <a:ea typeface="宋体" panose="02010600030101010101" pitchFamily="2" charset="-122"/>
                  <a:cs typeface="+mn-cs"/>
                </a:rPr>
                <a:t>scanRSSI</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grpSp>
      <p:cxnSp>
        <p:nvCxnSpPr>
          <p:cNvPr id="51" name="直接箭头连接符 50">
            <a:extLst>
              <a:ext uri="{FF2B5EF4-FFF2-40B4-BE49-F238E27FC236}">
                <a16:creationId xmlns:a16="http://schemas.microsoft.com/office/drawing/2014/main" id="{843535EC-CDFF-4B76-9282-946E384DECE0}"/>
              </a:ext>
            </a:extLst>
          </p:cNvPr>
          <p:cNvCxnSpPr>
            <a:cxnSpLocks/>
          </p:cNvCxnSpPr>
          <p:nvPr/>
        </p:nvCxnSpPr>
        <p:spPr>
          <a:xfrm flipV="1">
            <a:off x="1178494" y="3975843"/>
            <a:ext cx="1345347" cy="5261"/>
          </a:xfrm>
          <a:prstGeom prst="straightConnector1">
            <a:avLst/>
          </a:prstGeom>
          <a:noFill/>
          <a:ln w="6350" cap="flat" cmpd="sng" algn="ctr">
            <a:solidFill>
              <a:schemeClr val="tx1"/>
            </a:solidFill>
            <a:prstDash val="solid"/>
            <a:miter lim="800000"/>
            <a:tailEnd type="triangle"/>
          </a:ln>
          <a:effectLst/>
        </p:spPr>
      </p:cxnSp>
      <p:sp>
        <p:nvSpPr>
          <p:cNvPr id="29" name="文本框 28">
            <a:extLst>
              <a:ext uri="{FF2B5EF4-FFF2-40B4-BE49-F238E27FC236}">
                <a16:creationId xmlns:a16="http://schemas.microsoft.com/office/drawing/2014/main" id="{57DB5BB1-5D6B-488C-A8F6-2E9E6E09829C}"/>
              </a:ext>
            </a:extLst>
          </p:cNvPr>
          <p:cNvSpPr txBox="1"/>
          <p:nvPr/>
        </p:nvSpPr>
        <p:spPr>
          <a:xfrm>
            <a:off x="1187624" y="3772722"/>
            <a:ext cx="1190386" cy="210160"/>
          </a:xfrm>
          <a:prstGeom prst="rect">
            <a:avLst/>
          </a:prstGeom>
          <a:noFill/>
        </p:spPr>
        <p:txBody>
          <a:bodyPr wrap="none" rtlCol="0">
            <a:normAutofit fontScale="77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AP 1 RSSI, AP 2 RSSI</a:t>
            </a:r>
          </a:p>
        </p:txBody>
      </p:sp>
      <p:sp>
        <p:nvSpPr>
          <p:cNvPr id="43" name="矩形 42">
            <a:extLst>
              <a:ext uri="{FF2B5EF4-FFF2-40B4-BE49-F238E27FC236}">
                <a16:creationId xmlns:a16="http://schemas.microsoft.com/office/drawing/2014/main" id="{7BC0BAF7-388E-4127-AECD-0D0D00CE697F}"/>
              </a:ext>
            </a:extLst>
          </p:cNvPr>
          <p:cNvSpPr/>
          <p:nvPr/>
        </p:nvSpPr>
        <p:spPr>
          <a:xfrm>
            <a:off x="490349" y="3274856"/>
            <a:ext cx="1345347" cy="399629"/>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100" kern="0" dirty="0">
                <a:solidFill>
                  <a:prstClr val="black"/>
                </a:solidFill>
                <a:latin typeface="Calibri" panose="020F0502020204030204"/>
                <a:ea typeface="宋体" panose="02010600030101010101" pitchFamily="2" charset="-122"/>
              </a:rPr>
              <a:t>RSSI-based handoff decision</a:t>
            </a:r>
          </a:p>
        </p:txBody>
      </p:sp>
      <p:sp>
        <p:nvSpPr>
          <p:cNvPr id="52" name="Rectangle 2">
            <a:extLst>
              <a:ext uri="{FF2B5EF4-FFF2-40B4-BE49-F238E27FC236}">
                <a16:creationId xmlns:a16="http://schemas.microsoft.com/office/drawing/2014/main" id="{21D4967F-0689-446C-B2D3-F81035FF1011}"/>
              </a:ext>
            </a:extLst>
          </p:cNvPr>
          <p:cNvSpPr txBox="1">
            <a:spLocks noChangeArrowheads="1"/>
          </p:cNvSpPr>
          <p:nvPr/>
        </p:nvSpPr>
        <p:spPr bwMode="auto">
          <a:xfrm>
            <a:off x="4716016" y="1916832"/>
            <a:ext cx="3826321" cy="40368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buFont typeface="Wingdings" panose="05000000000000000000" pitchFamily="2" charset="2"/>
              <a:buChar char="Ø"/>
            </a:pPr>
            <a:r>
              <a:rPr lang="en-US" altLang="zh-CN" sz="1600" dirty="0" err="1">
                <a:ea typeface="宋体" panose="02010600030101010101" pitchFamily="2" charset="-122"/>
              </a:rPr>
              <a:t>Opt</a:t>
            </a:r>
            <a:r>
              <a:rPr lang="en-US" altLang="zh-CN" sz="1600" dirty="0">
                <a:ea typeface="宋体" panose="02010600030101010101" pitchFamily="2" charset="-122"/>
              </a:rPr>
              <a:t> #2 is a simplified version, where STA uses RSSI-based handoff algorithm with a </a:t>
            </a:r>
            <a:r>
              <a:rPr lang="en-US" altLang="zh-CN" sz="1600" dirty="0" err="1">
                <a:ea typeface="宋体" panose="02010600030101010101" pitchFamily="2" charset="-122"/>
              </a:rPr>
              <a:t>scanRSSI</a:t>
            </a:r>
            <a:r>
              <a:rPr lang="en-US" altLang="zh-CN" sz="1600" dirty="0">
                <a:ea typeface="宋体" panose="02010600030101010101" pitchFamily="2" charset="-122"/>
              </a:rPr>
              <a:t> suggested by the AI model.</a:t>
            </a:r>
            <a:endParaRPr lang="en-US" altLang="zh-CN" sz="1600" kern="1200" dirty="0">
              <a:ea typeface="宋体" panose="02010600030101010101" pitchFamily="2" charset="-122"/>
            </a:endParaRP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In this case , the observations of the model only contain RSSIs of current AP and candidate APs.</a:t>
            </a:r>
          </a:p>
          <a:p>
            <a:pPr marL="285750" indent="-285750">
              <a:spcBef>
                <a:spcPts val="0"/>
              </a:spcBef>
              <a:buFont typeface="Wingdings" panose="05000000000000000000" pitchFamily="2" charset="2"/>
              <a:buChar char="Ø"/>
            </a:pPr>
            <a:r>
              <a:rPr lang="en-US" altLang="zh-CN" sz="1600" dirty="0" err="1">
                <a:ea typeface="宋体" panose="02010600030101010101" pitchFamily="2" charset="-122"/>
              </a:rPr>
              <a:t>Opt</a:t>
            </a:r>
            <a:r>
              <a:rPr lang="en-US" altLang="zh-CN" sz="1600" dirty="0">
                <a:ea typeface="宋体" panose="02010600030101010101" pitchFamily="2" charset="-122"/>
              </a:rPr>
              <a:t> #2 does not require model sharing, but is more sensitive to the variance of RSSIs. In practice, </a:t>
            </a:r>
            <a:r>
              <a:rPr lang="en-US" altLang="zh-CN" sz="1600" dirty="0" err="1">
                <a:ea typeface="宋体" panose="02010600030101010101" pitchFamily="2" charset="-122"/>
              </a:rPr>
              <a:t>Opt</a:t>
            </a:r>
            <a:r>
              <a:rPr lang="en-US" altLang="zh-CN" sz="1600" dirty="0">
                <a:ea typeface="宋体" panose="02010600030101010101" pitchFamily="2" charset="-122"/>
              </a:rPr>
              <a:t> #1 and </a:t>
            </a:r>
            <a:r>
              <a:rPr lang="en-US" altLang="zh-CN" sz="1600" dirty="0" err="1">
                <a:ea typeface="宋体" panose="02010600030101010101" pitchFamily="2" charset="-122"/>
              </a:rPr>
              <a:t>Opt</a:t>
            </a:r>
            <a:r>
              <a:rPr lang="en-US" altLang="zh-CN" sz="1600" dirty="0">
                <a:ea typeface="宋体" panose="02010600030101010101" pitchFamily="2" charset="-122"/>
              </a:rPr>
              <a:t> #2 could be selected according to the capability of STAs.</a:t>
            </a: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400" kern="1200" dirty="0">
              <a:highlight>
                <a:srgbClr val="FFFF00"/>
              </a:highlight>
              <a:ea typeface="宋体" panose="02010600030101010101" pitchFamily="2" charset="-122"/>
            </a:endParaRPr>
          </a:p>
          <a:p>
            <a:pPr indent="0">
              <a:spcBef>
                <a:spcPts val="0"/>
              </a:spcBef>
            </a:pPr>
            <a:endParaRPr lang="en-US" altLang="zh-CN" sz="1600" kern="1200" dirty="0">
              <a:highlight>
                <a:srgbClr val="FFFF00"/>
              </a:highlight>
              <a:ea typeface="宋体" panose="02010600030101010101" pitchFamily="2" charset="-122"/>
            </a:endParaRPr>
          </a:p>
          <a:p>
            <a:pPr indent="0">
              <a:spcBef>
                <a:spcPts val="0"/>
              </a:spcBef>
            </a:pPr>
            <a:endParaRPr lang="en-US" altLang="zh-CN" sz="1600" kern="1200" dirty="0">
              <a:highlight>
                <a:srgbClr val="FFFF00"/>
              </a:highlight>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highlight>
                <a:srgbClr val="FFFF00"/>
              </a:highlight>
              <a:latin typeface="Times New Roman"/>
              <a:ea typeface="Times New Roman"/>
              <a:cs typeface="Times New Roman"/>
              <a:sym typeface="Times New Roman"/>
            </a:endParaRPr>
          </a:p>
        </p:txBody>
      </p:sp>
      <p:sp>
        <p:nvSpPr>
          <p:cNvPr id="53" name="文本框 52">
            <a:extLst>
              <a:ext uri="{FF2B5EF4-FFF2-40B4-BE49-F238E27FC236}">
                <a16:creationId xmlns:a16="http://schemas.microsoft.com/office/drawing/2014/main" id="{A972D980-7F18-48DE-851F-B7A9C2C3676F}"/>
              </a:ext>
            </a:extLst>
          </p:cNvPr>
          <p:cNvSpPr txBox="1"/>
          <p:nvPr/>
        </p:nvSpPr>
        <p:spPr>
          <a:xfrm>
            <a:off x="1497866" y="5805264"/>
            <a:ext cx="913894" cy="195017"/>
          </a:xfrm>
          <a:prstGeom prst="rect">
            <a:avLst/>
          </a:prstGeom>
          <a:noFill/>
        </p:spPr>
        <p:txBody>
          <a:bodyPr wrap="non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err="1">
                <a:ln>
                  <a:noFill/>
                </a:ln>
                <a:solidFill>
                  <a:prstClr val="black"/>
                </a:solidFill>
                <a:effectLst/>
                <a:uLnTx/>
                <a:uFillTx/>
                <a:latin typeface="Arial" panose="020B0604020202020204" pitchFamily="34" charset="0"/>
                <a:ea typeface="宋体" panose="02010600030101010101" pitchFamily="2" charset="-122"/>
              </a:rPr>
              <a:t>scanRSSI</a:t>
            </a:r>
            <a:endParaRPr kumimoji="0" lang="zh-CN" altLang="en-US" sz="10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08073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zh-CN"/>
              <a:t>Jan 2025</a:t>
            </a:r>
            <a:endParaRPr lang="en-GB" dirty="0"/>
          </a:p>
        </p:txBody>
      </p:sp>
      <p:sp>
        <p:nvSpPr>
          <p:cNvPr id="5" name="Footer Placeholder 4"/>
          <p:cNvSpPr>
            <a:spLocks noGrp="1"/>
          </p:cNvSpPr>
          <p:nvPr>
            <p:ph type="ftr" idx="11"/>
          </p:nvPr>
        </p:nvSpPr>
        <p:spPr>
          <a:xfrm>
            <a:off x="6143636" y="6475413"/>
            <a:ext cx="2398702" cy="180975"/>
          </a:xfrm>
        </p:spPr>
        <p:txBody>
          <a:bodyPr/>
          <a:lstStyle/>
          <a:p>
            <a:r>
              <a:rPr lang="en-GB" altLang="zh-CN"/>
              <a:t>Huawei</a:t>
            </a:r>
            <a:endParaRPr lang="en-GB" altLang="zh-CN"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Summary</a:t>
            </a:r>
          </a:p>
        </p:txBody>
      </p:sp>
      <p:sp>
        <p:nvSpPr>
          <p:cNvPr id="10242" name="Rectangle 2"/>
          <p:cNvSpPr>
            <a:spLocks noGrp="1" noChangeArrowheads="1"/>
          </p:cNvSpPr>
          <p:nvPr>
            <p:ph type="body" idx="1"/>
          </p:nvPr>
        </p:nvSpPr>
        <p:spPr>
          <a:xfrm>
            <a:off x="685800" y="1988840"/>
            <a:ext cx="8134672" cy="4032448"/>
          </a:xfrm>
          <a:ln/>
        </p:spPr>
        <p:txBody>
          <a:bodyPr/>
          <a:lstStyle/>
          <a:p>
            <a:pPr>
              <a:buFont typeface="Arial" panose="020B0604020202020204" pitchFamily="34" charset="0"/>
              <a:buChar char="•"/>
            </a:pPr>
            <a:r>
              <a:rPr lang="en-US" sz="2000" dirty="0"/>
              <a:t>In this contribution, we introduced a RL-based handoff framework.</a:t>
            </a:r>
          </a:p>
          <a:p>
            <a:pPr>
              <a:buFont typeface="Arial" panose="020B0604020202020204" pitchFamily="34" charset="0"/>
              <a:buChar char="•"/>
            </a:pPr>
            <a:r>
              <a:rPr lang="en-US" altLang="zh-CN" sz="2000" dirty="0"/>
              <a:t>We provide two interworking options to assist the handoff of STAs.</a:t>
            </a:r>
            <a:endParaRPr lang="en-US" sz="2000" dirty="0"/>
          </a:p>
          <a:p>
            <a:pPr>
              <a:buFont typeface="Arial" panose="020B0604020202020204" pitchFamily="34" charset="0"/>
              <a:buChar char="•"/>
            </a:pPr>
            <a:r>
              <a:rPr lang="en-US" sz="2000" dirty="0"/>
              <a:t>To facilitate the benefit of RL-based handoff, reward exchange between APs is required.</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19293</TotalTime>
  <Words>1021</Words>
  <Application>Microsoft Office PowerPoint</Application>
  <PresentationFormat>全屏显示(4:3)</PresentationFormat>
  <Paragraphs>183</Paragraphs>
  <Slides>9</Slides>
  <Notes>9</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9" baseType="lpstr">
      <vt:lpstr>Arial Unicode MS</vt:lpstr>
      <vt:lpstr>MS Gothic</vt:lpstr>
      <vt:lpstr>宋体</vt:lpstr>
      <vt:lpstr>Arial</vt:lpstr>
      <vt:lpstr>Calibri</vt:lpstr>
      <vt:lpstr>Cambria Math</vt:lpstr>
      <vt:lpstr>Times New Roman</vt:lpstr>
      <vt:lpstr>Wingdings</vt:lpstr>
      <vt:lpstr>Office 主题</vt:lpstr>
      <vt:lpstr>Document</vt:lpstr>
      <vt:lpstr>RL-based Handoff for WLANs</vt:lpstr>
      <vt:lpstr>Abstract</vt:lpstr>
      <vt:lpstr>Introduction</vt:lpstr>
      <vt:lpstr>Introduction (Cont.)</vt:lpstr>
      <vt:lpstr>Preliminary</vt:lpstr>
      <vt:lpstr>Framework of RL based Handoff</vt:lpstr>
      <vt:lpstr>Signaling for RL-based Handoff (Opt #1)</vt:lpstr>
      <vt:lpstr>Signaling for RL-based Handoff (Opt #2)</vt:lpstr>
      <vt:lpstr>Summary</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shutongxin</dc:creator>
  <cp:lastModifiedBy>guoziyang</cp:lastModifiedBy>
  <cp:revision>423</cp:revision>
  <cp:lastPrinted>1601-01-01T00:00:00Z</cp:lastPrinted>
  <dcterms:created xsi:type="dcterms:W3CDTF">2022-08-01T03:20:41Z</dcterms:created>
  <dcterms:modified xsi:type="dcterms:W3CDTF">2025-01-13T06:40:25Z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(3)ZbaQHWofNYKs1yZkLRH11ukfnymLEmY++CVC2vujCOfZesbpUcSrqf1pQxrEzVz0ndQC0WDy
KzkY2asBzsQqTy5UIwGoWcM6egMakGGo+3/eshpuoJEDLGd7np5atBOP57QDBgk7bSHNyIo1
mgFbBwUl+TG0UdDbfEz3ThCVJmQ6whVemrLjGHbo3Cg5HeWSSGFtfnmn/CDpyNhieP7XW6Ru
4cmHxgnbGw8Jr12u91</vt:lpwstr>
  </property>
  <property fmtid="{D5CDD505-2E9C-101B-9397-08002B2CF9AE}" pid="3" name="_2015_ms_pID_7253431">
    <vt:lpwstr>Q+a5y0oxTN77za3+/tdizp563D5UoQFt3PS5fJ40UdLOce1xRPp8Yv
PvsmS4QLjXpCpF4FtAGiywzkN82Yhdzd6T325u/tbqMBhtvgVJ44n+7fgpYuAhh+pQDXemcx
JQQMn3GCTk03ioe776LpuZi5im2rbtU6oFhijqTyKXUkgVW5sZFHSMJ7yjzE2kHfFHavvISW
PFm+aETdQdRUkVg/1CrgpNgLe7EyJWdfLVMk</vt:lpwstr>
  </property>
  <property fmtid="{D5CDD505-2E9C-101B-9397-08002B2CF9AE}" pid="4" name="_2015_ms_pID_7253432">
    <vt:lpwstr>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1736747397</vt:lpwstr>
  </property>
</Properties>
</file>