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2" r:id="rId2"/>
    <p:sldId id="270" r:id="rId3"/>
    <p:sldId id="269" r:id="rId4"/>
    <p:sldId id="271" r:id="rId5"/>
    <p:sldId id="272" r:id="rId6"/>
    <p:sldId id="273" r:id="rId7"/>
    <p:sldId id="274"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ADE5-C3DB-4709-A113-5FB9E91C7FCE}"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5CB72-FF2E-4135-BBC0-38B536ED58B8}" type="slidenum">
              <a:rPr lang="en-US" smtClean="0"/>
              <a:t>‹#›</a:t>
            </a:fld>
            <a:endParaRPr lang="en-US"/>
          </a:p>
        </p:txBody>
      </p:sp>
    </p:spTree>
    <p:extLst>
      <p:ext uri="{BB962C8B-B14F-4D97-AF65-F5344CB8AC3E}">
        <p14:creationId xmlns:p14="http://schemas.microsoft.com/office/powerpoint/2010/main" val="246037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802.11-yy/xxxxr0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65D53FD-DB5F-4815-BF01-6488A8FBD189}"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9591377-2DD3-E359-9AC3-890DB3FD211F}"/>
            </a:ext>
          </a:extLst>
        </p:cNvPr>
        <p:cNvGrpSpPr/>
        <p:nvPr/>
      </p:nvGrpSpPr>
      <p:grpSpPr>
        <a:xfrm>
          <a:off x="0" y="0"/>
          <a:ext cx="0" cy="0"/>
          <a:chOff x="0" y="0"/>
          <a:chExt cx="0" cy="0"/>
        </a:xfrm>
      </p:grpSpPr>
      <p:sp>
        <p:nvSpPr>
          <p:cNvPr id="109" name="Google Shape;109;p3:notes">
            <a:extLst>
              <a:ext uri="{FF2B5EF4-FFF2-40B4-BE49-F238E27FC236}">
                <a16:creationId xmlns:a16="http://schemas.microsoft.com/office/drawing/2014/main" id="{56DB5A90-BB51-222F-4E31-14FE029373F5}"/>
              </a:ext>
            </a:extLst>
          </p:cNvPr>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a:extLst>
              <a:ext uri="{FF2B5EF4-FFF2-40B4-BE49-F238E27FC236}">
                <a16:creationId xmlns:a16="http://schemas.microsoft.com/office/drawing/2014/main" id="{52225BDE-EAA5-8ECE-CAF2-F600E629918A}"/>
              </a:ext>
            </a:extLst>
          </p:cNvPr>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a:extLst>
              <a:ext uri="{FF2B5EF4-FFF2-40B4-BE49-F238E27FC236}">
                <a16:creationId xmlns:a16="http://schemas.microsoft.com/office/drawing/2014/main" id="{7985CD1D-7BFA-DDC5-02C2-3F5033ED6FE3}"/>
              </a:ext>
            </a:extLst>
          </p:cNvPr>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a:extLst>
              <a:ext uri="{FF2B5EF4-FFF2-40B4-BE49-F238E27FC236}">
                <a16:creationId xmlns:a16="http://schemas.microsoft.com/office/drawing/2014/main" id="{A163D0C9-4552-4D61-9BC9-BB24B80C8961}"/>
              </a:ext>
            </a:extLst>
          </p:cNvPr>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2</a:t>
            </a:fld>
            <a:endParaRPr/>
          </a:p>
        </p:txBody>
      </p:sp>
      <p:sp>
        <p:nvSpPr>
          <p:cNvPr id="113" name="Google Shape;113;p3:notes">
            <a:extLst>
              <a:ext uri="{FF2B5EF4-FFF2-40B4-BE49-F238E27FC236}">
                <a16:creationId xmlns:a16="http://schemas.microsoft.com/office/drawing/2014/main" id="{B3E5B8A3-DBF8-77A8-7962-38C7AF5EE8B6}"/>
              </a:ext>
            </a:extLst>
          </p:cNvPr>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a:extLst>
              <a:ext uri="{FF2B5EF4-FFF2-40B4-BE49-F238E27FC236}">
                <a16:creationId xmlns:a16="http://schemas.microsoft.com/office/drawing/2014/main" id="{EBB4049A-223A-ACC7-EE59-E0C357EEC442}"/>
              </a:ext>
            </a:extLst>
          </p:cNvPr>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78969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3</a:t>
            </a:fld>
            <a:endParaRPr/>
          </a:p>
        </p:txBody>
      </p:sp>
      <p:sp>
        <p:nvSpPr>
          <p:cNvPr id="113" name="Google Shape;113;p3: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330515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0F79F39-3A14-1DE2-D7A8-433B721A84C0}"/>
            </a:ext>
          </a:extLst>
        </p:cNvPr>
        <p:cNvGrpSpPr/>
        <p:nvPr/>
      </p:nvGrpSpPr>
      <p:grpSpPr>
        <a:xfrm>
          <a:off x="0" y="0"/>
          <a:ext cx="0" cy="0"/>
          <a:chOff x="0" y="0"/>
          <a:chExt cx="0" cy="0"/>
        </a:xfrm>
      </p:grpSpPr>
      <p:sp>
        <p:nvSpPr>
          <p:cNvPr id="109" name="Google Shape;109;p3:notes">
            <a:extLst>
              <a:ext uri="{FF2B5EF4-FFF2-40B4-BE49-F238E27FC236}">
                <a16:creationId xmlns:a16="http://schemas.microsoft.com/office/drawing/2014/main" id="{98FA38AE-A7DC-8443-1CBA-CDE942B79A9C}"/>
              </a:ext>
            </a:extLst>
          </p:cNvPr>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a:extLst>
              <a:ext uri="{FF2B5EF4-FFF2-40B4-BE49-F238E27FC236}">
                <a16:creationId xmlns:a16="http://schemas.microsoft.com/office/drawing/2014/main" id="{DCE35357-CDB4-0CC0-B623-26FD9A131E2D}"/>
              </a:ext>
            </a:extLst>
          </p:cNvPr>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a:extLst>
              <a:ext uri="{FF2B5EF4-FFF2-40B4-BE49-F238E27FC236}">
                <a16:creationId xmlns:a16="http://schemas.microsoft.com/office/drawing/2014/main" id="{8439E21C-C979-0DA7-2914-6FA729E42AAD}"/>
              </a:ext>
            </a:extLst>
          </p:cNvPr>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a:extLst>
              <a:ext uri="{FF2B5EF4-FFF2-40B4-BE49-F238E27FC236}">
                <a16:creationId xmlns:a16="http://schemas.microsoft.com/office/drawing/2014/main" id="{35002220-3924-9502-991A-ECC939114C36}"/>
              </a:ext>
            </a:extLst>
          </p:cNvPr>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13" name="Google Shape;113;p3:notes">
            <a:extLst>
              <a:ext uri="{FF2B5EF4-FFF2-40B4-BE49-F238E27FC236}">
                <a16:creationId xmlns:a16="http://schemas.microsoft.com/office/drawing/2014/main" id="{01CF20BD-A7B0-39E8-E15A-D002678F28F8}"/>
              </a:ext>
            </a:extLst>
          </p:cNvPr>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a:extLst>
              <a:ext uri="{FF2B5EF4-FFF2-40B4-BE49-F238E27FC236}">
                <a16:creationId xmlns:a16="http://schemas.microsoft.com/office/drawing/2014/main" id="{92DC971B-8A8C-3DD3-D8E9-228C4023DC6B}"/>
              </a:ext>
            </a:extLst>
          </p:cNvPr>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85216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65A4DF96-72D0-8AC4-F65E-049CF4272796}"/>
            </a:ext>
          </a:extLst>
        </p:cNvPr>
        <p:cNvGrpSpPr/>
        <p:nvPr/>
      </p:nvGrpSpPr>
      <p:grpSpPr>
        <a:xfrm>
          <a:off x="0" y="0"/>
          <a:ext cx="0" cy="0"/>
          <a:chOff x="0" y="0"/>
          <a:chExt cx="0" cy="0"/>
        </a:xfrm>
      </p:grpSpPr>
      <p:sp>
        <p:nvSpPr>
          <p:cNvPr id="109" name="Google Shape;109;p3:notes">
            <a:extLst>
              <a:ext uri="{FF2B5EF4-FFF2-40B4-BE49-F238E27FC236}">
                <a16:creationId xmlns:a16="http://schemas.microsoft.com/office/drawing/2014/main" id="{1F347171-9AFE-558E-D1A8-24FB3A616A42}"/>
              </a:ext>
            </a:extLst>
          </p:cNvPr>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a:extLst>
              <a:ext uri="{FF2B5EF4-FFF2-40B4-BE49-F238E27FC236}">
                <a16:creationId xmlns:a16="http://schemas.microsoft.com/office/drawing/2014/main" id="{8ADBADC2-C28F-0870-A307-7F4E64EFE56C}"/>
              </a:ext>
            </a:extLst>
          </p:cNvPr>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a:extLst>
              <a:ext uri="{FF2B5EF4-FFF2-40B4-BE49-F238E27FC236}">
                <a16:creationId xmlns:a16="http://schemas.microsoft.com/office/drawing/2014/main" id="{40B704D7-A262-5094-7233-63FF6799BB17}"/>
              </a:ext>
            </a:extLst>
          </p:cNvPr>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a:extLst>
              <a:ext uri="{FF2B5EF4-FFF2-40B4-BE49-F238E27FC236}">
                <a16:creationId xmlns:a16="http://schemas.microsoft.com/office/drawing/2014/main" id="{62F7E8B1-E73D-5BE7-8368-35BBC2D34002}"/>
              </a:ext>
            </a:extLst>
          </p:cNvPr>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5</a:t>
            </a:fld>
            <a:endParaRPr/>
          </a:p>
        </p:txBody>
      </p:sp>
      <p:sp>
        <p:nvSpPr>
          <p:cNvPr id="113" name="Google Shape;113;p3:notes">
            <a:extLst>
              <a:ext uri="{FF2B5EF4-FFF2-40B4-BE49-F238E27FC236}">
                <a16:creationId xmlns:a16="http://schemas.microsoft.com/office/drawing/2014/main" id="{1A00FF7A-37EE-16C2-A53B-AA03D69CB3EA}"/>
              </a:ext>
            </a:extLst>
          </p:cNvPr>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a:extLst>
              <a:ext uri="{FF2B5EF4-FFF2-40B4-BE49-F238E27FC236}">
                <a16:creationId xmlns:a16="http://schemas.microsoft.com/office/drawing/2014/main" id="{4535DFF7-E281-E49B-B539-74D345BFED1F}"/>
              </a:ext>
            </a:extLst>
          </p:cNvPr>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33968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C74B75C0-3A65-D093-1943-066AB8220E3F}"/>
            </a:ext>
          </a:extLst>
        </p:cNvPr>
        <p:cNvGrpSpPr/>
        <p:nvPr/>
      </p:nvGrpSpPr>
      <p:grpSpPr>
        <a:xfrm>
          <a:off x="0" y="0"/>
          <a:ext cx="0" cy="0"/>
          <a:chOff x="0" y="0"/>
          <a:chExt cx="0" cy="0"/>
        </a:xfrm>
      </p:grpSpPr>
      <p:sp>
        <p:nvSpPr>
          <p:cNvPr id="109" name="Google Shape;109;p3:notes">
            <a:extLst>
              <a:ext uri="{FF2B5EF4-FFF2-40B4-BE49-F238E27FC236}">
                <a16:creationId xmlns:a16="http://schemas.microsoft.com/office/drawing/2014/main" id="{EBE11BF6-2D1C-CFBC-524D-37E36396BC55}"/>
              </a:ext>
            </a:extLst>
          </p:cNvPr>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a:extLst>
              <a:ext uri="{FF2B5EF4-FFF2-40B4-BE49-F238E27FC236}">
                <a16:creationId xmlns:a16="http://schemas.microsoft.com/office/drawing/2014/main" id="{DC91D0D8-9EB1-EBAA-C5C2-D27C247F16C0}"/>
              </a:ext>
            </a:extLst>
          </p:cNvPr>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a:extLst>
              <a:ext uri="{FF2B5EF4-FFF2-40B4-BE49-F238E27FC236}">
                <a16:creationId xmlns:a16="http://schemas.microsoft.com/office/drawing/2014/main" id="{C9BB1C77-308C-0C1D-BF79-12B4A12775D4}"/>
              </a:ext>
            </a:extLst>
          </p:cNvPr>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a:extLst>
              <a:ext uri="{FF2B5EF4-FFF2-40B4-BE49-F238E27FC236}">
                <a16:creationId xmlns:a16="http://schemas.microsoft.com/office/drawing/2014/main" id="{13C37D3C-2ED2-9A26-BAC7-873308071CDE}"/>
              </a:ext>
            </a:extLst>
          </p:cNvPr>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6</a:t>
            </a:fld>
            <a:endParaRPr/>
          </a:p>
        </p:txBody>
      </p:sp>
      <p:sp>
        <p:nvSpPr>
          <p:cNvPr id="113" name="Google Shape;113;p3:notes">
            <a:extLst>
              <a:ext uri="{FF2B5EF4-FFF2-40B4-BE49-F238E27FC236}">
                <a16:creationId xmlns:a16="http://schemas.microsoft.com/office/drawing/2014/main" id="{1C64E7A0-752C-A01D-ED8B-F5873753339C}"/>
              </a:ext>
            </a:extLst>
          </p:cNvPr>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a:extLst>
              <a:ext uri="{FF2B5EF4-FFF2-40B4-BE49-F238E27FC236}">
                <a16:creationId xmlns:a16="http://schemas.microsoft.com/office/drawing/2014/main" id="{4E543D9C-F061-5D2A-79D4-917F840D05F8}"/>
              </a:ext>
            </a:extLst>
          </p:cNvPr>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294729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CAAE3539-91FC-2617-EE06-6030209E45DE}"/>
            </a:ext>
          </a:extLst>
        </p:cNvPr>
        <p:cNvGrpSpPr/>
        <p:nvPr/>
      </p:nvGrpSpPr>
      <p:grpSpPr>
        <a:xfrm>
          <a:off x="0" y="0"/>
          <a:ext cx="0" cy="0"/>
          <a:chOff x="0" y="0"/>
          <a:chExt cx="0" cy="0"/>
        </a:xfrm>
      </p:grpSpPr>
      <p:sp>
        <p:nvSpPr>
          <p:cNvPr id="109" name="Google Shape;109;p3:notes">
            <a:extLst>
              <a:ext uri="{FF2B5EF4-FFF2-40B4-BE49-F238E27FC236}">
                <a16:creationId xmlns:a16="http://schemas.microsoft.com/office/drawing/2014/main" id="{3CAA87FB-B4F2-561D-AA12-51BE0CC6FA10}"/>
              </a:ext>
            </a:extLst>
          </p:cNvPr>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a:extLst>
              <a:ext uri="{FF2B5EF4-FFF2-40B4-BE49-F238E27FC236}">
                <a16:creationId xmlns:a16="http://schemas.microsoft.com/office/drawing/2014/main" id="{3DCE4588-B19F-4D81-11EA-08F096A21006}"/>
              </a:ext>
            </a:extLst>
          </p:cNvPr>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a:extLst>
              <a:ext uri="{FF2B5EF4-FFF2-40B4-BE49-F238E27FC236}">
                <a16:creationId xmlns:a16="http://schemas.microsoft.com/office/drawing/2014/main" id="{C3A732B0-EA76-62AE-34BC-55B56DA2723B}"/>
              </a:ext>
            </a:extLst>
          </p:cNvPr>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a:extLst>
              <a:ext uri="{FF2B5EF4-FFF2-40B4-BE49-F238E27FC236}">
                <a16:creationId xmlns:a16="http://schemas.microsoft.com/office/drawing/2014/main" id="{A83296C8-A3E0-814A-6C86-0AF06957B32A}"/>
              </a:ext>
            </a:extLst>
          </p:cNvPr>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7</a:t>
            </a:fld>
            <a:endParaRPr/>
          </a:p>
        </p:txBody>
      </p:sp>
      <p:sp>
        <p:nvSpPr>
          <p:cNvPr id="113" name="Google Shape;113;p3:notes">
            <a:extLst>
              <a:ext uri="{FF2B5EF4-FFF2-40B4-BE49-F238E27FC236}">
                <a16:creationId xmlns:a16="http://schemas.microsoft.com/office/drawing/2014/main" id="{6B896DEA-AF5C-3181-6571-85D694E46DD6}"/>
              </a:ext>
            </a:extLst>
          </p:cNvPr>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a:extLst>
              <a:ext uri="{FF2B5EF4-FFF2-40B4-BE49-F238E27FC236}">
                <a16:creationId xmlns:a16="http://schemas.microsoft.com/office/drawing/2014/main" id="{86A6A55F-39C1-F128-927E-AFAB79729316}"/>
              </a:ext>
            </a:extLst>
          </p:cNvPr>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419749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802.11-yy/xxxxr0</a:t>
            </a:r>
          </a:p>
        </p:txBody>
      </p:sp>
      <p:sp>
        <p:nvSpPr>
          <p:cNvPr id="5" name="Rectangle 3"/>
          <p:cNvSpPr>
            <a:spLocks noGrp="1" noChangeArrowheads="1"/>
          </p:cNvSpPr>
          <p:nvPr>
            <p:ph type="dt"/>
          </p:nvPr>
        </p:nvSpPr>
        <p:spPr>
          <a:ln/>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Month Year</a:t>
            </a:r>
          </a:p>
        </p:txBody>
      </p:sp>
      <p:sp>
        <p:nvSpPr>
          <p:cNvPr id="6" name="Rectangle 6"/>
          <p:cNvSpPr>
            <a:spLocks noGrp="1" noChangeArrowheads="1"/>
          </p:cNvSpPr>
          <p:nvPr>
            <p:ph type="ftr"/>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John Doe, Some Company</a:t>
            </a:r>
          </a:p>
        </p:txBody>
      </p:sp>
      <p:sp>
        <p:nvSpPr>
          <p:cNvPr id="7" name="Rectangle 7"/>
          <p:cNvSpPr>
            <a:spLocks noGrp="1" noChangeArrowheads="1"/>
          </p:cNvSpPr>
          <p:nvPr>
            <p:ph type="sldNum"/>
          </p:nvPr>
        </p:nvSpPr>
        <p:spPr>
          <a:ln/>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CA5AFF69-4AEE-4693-9CD6-98E2EBC076EC}" type="slidenum">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endParaRPr kumimoji="0" lang="en-GB" sz="2400" b="0" i="0" u="none" strike="noStrike" kern="1200" cap="none" spc="0" normalizeH="0" baseline="0" noProof="0">
              <a:ln>
                <a:noFill/>
              </a:ln>
              <a:solidFill>
                <a:srgbClr val="FFFFFF"/>
              </a:solidFill>
              <a:effectLst/>
              <a:uLnTx/>
              <a:uFillTx/>
              <a:latin typeface="Times New Roman" pitchFamily="16" charset="0"/>
              <a:ea typeface="MS Gothic" charset="-128"/>
              <a:cs typeface="+mn-cs"/>
            </a:endParaRPr>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145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a:t>Titelmasterformat durch Klicken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GB"/>
          </a:p>
        </p:txBody>
      </p:sp>
      <p:sp>
        <p:nvSpPr>
          <p:cNvPr id="4" name="Date Placeholder 3"/>
          <p:cNvSpPr>
            <a:spLocks noGrp="1"/>
          </p:cNvSpPr>
          <p:nvPr>
            <p:ph type="dt" idx="10"/>
          </p:nvPr>
        </p:nvSpPr>
        <p:spPr>
          <a:xfrm>
            <a:off x="915589" y="275630"/>
            <a:ext cx="2499764" cy="273050"/>
          </a:xfrm>
          <a:prstGeom prst="rect">
            <a:avLst/>
          </a:prstGeom>
        </p:spPr>
        <p:txBody>
          <a:bodyPr/>
          <a:lstStyle>
            <a:lvl1pPr>
              <a:defRPr/>
            </a:lvl1pPr>
          </a:lstStyle>
          <a:p>
            <a:r>
              <a:rPr lang="en-US" dirty="0"/>
              <a:t>September 2024</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extLst>
      <p:ext uri="{BB962C8B-B14F-4D97-AF65-F5344CB8AC3E}">
        <p14:creationId xmlns:p14="http://schemas.microsoft.com/office/powerpoint/2010/main" val="64900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extLst>
      <p:ext uri="{BB962C8B-B14F-4D97-AF65-F5344CB8AC3E}">
        <p14:creationId xmlns:p14="http://schemas.microsoft.com/office/powerpoint/2010/main" val="270850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Formatvorlagen des Textmasters bearbeiten</a:t>
            </a:r>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extLst>
      <p:ext uri="{BB962C8B-B14F-4D97-AF65-F5344CB8AC3E}">
        <p14:creationId xmlns:p14="http://schemas.microsoft.com/office/powerpoint/2010/main" val="243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e Placeholder 4"/>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extLst>
      <p:ext uri="{BB962C8B-B14F-4D97-AF65-F5344CB8AC3E}">
        <p14:creationId xmlns:p14="http://schemas.microsoft.com/office/powerpoint/2010/main" val="2351687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e Placeholder 6"/>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extLst>
      <p:ext uri="{BB962C8B-B14F-4D97-AF65-F5344CB8AC3E}">
        <p14:creationId xmlns:p14="http://schemas.microsoft.com/office/powerpoint/2010/main" val="39237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Date Placeholder 2"/>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extLst>
      <p:ext uri="{BB962C8B-B14F-4D97-AF65-F5344CB8AC3E}">
        <p14:creationId xmlns:p14="http://schemas.microsoft.com/office/powerpoint/2010/main" val="148466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extLst>
      <p:ext uri="{BB962C8B-B14F-4D97-AF65-F5344CB8AC3E}">
        <p14:creationId xmlns:p14="http://schemas.microsoft.com/office/powerpoint/2010/main" val="57832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extLst>
      <p:ext uri="{BB962C8B-B14F-4D97-AF65-F5344CB8AC3E}">
        <p14:creationId xmlns:p14="http://schemas.microsoft.com/office/powerpoint/2010/main" val="68398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a:t>Titelmasterformat durch Klicken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extLst>
      <p:ext uri="{BB962C8B-B14F-4D97-AF65-F5344CB8AC3E}">
        <p14:creationId xmlns:p14="http://schemas.microsoft.com/office/powerpoint/2010/main" val="147210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a:t>Volkewr</a:t>
            </a:r>
            <a:r>
              <a:rPr lang="en-GB" dirty="0"/>
              <a:t> Jungnickel, Fraunhofer HHI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3265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802.11-24/1928r0</a:t>
            </a:r>
          </a:p>
        </p:txBody>
      </p:sp>
      <p:sp>
        <p:nvSpPr>
          <p:cNvPr id="13" name="Date Placeholder 3"/>
          <p:cNvSpPr>
            <a:spLocks noGrp="1"/>
          </p:cNvSpPr>
          <p:nvPr>
            <p:ph type="dt" idx="2"/>
          </p:nvPr>
        </p:nvSpPr>
        <p:spPr>
          <a:xfrm>
            <a:off x="915589" y="275630"/>
            <a:ext cx="2499764" cy="273050"/>
          </a:xfrm>
          <a:prstGeom prst="rect">
            <a:avLst/>
          </a:prstGeom>
        </p:spPr>
        <p:txBody>
          <a:bodyPr/>
          <a:lstStyle>
            <a:lvl1pPr>
              <a:defRPr sz="1800" b="1" i="0">
                <a:solidFill>
                  <a:schemeClr val="tx1"/>
                </a:solidFill>
              </a:defRPr>
            </a:lvl1pPr>
          </a:lstStyle>
          <a:p>
            <a:r>
              <a:rPr lang="en-US"/>
              <a:t>September 2024</a:t>
            </a:r>
            <a:endParaRPr lang="en-GB" dirty="0"/>
          </a:p>
        </p:txBody>
      </p:sp>
    </p:spTree>
    <p:extLst>
      <p:ext uri="{BB962C8B-B14F-4D97-AF65-F5344CB8AC3E}">
        <p14:creationId xmlns:p14="http://schemas.microsoft.com/office/powerpoint/2010/main" val="2547650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5697/oc.55-2.47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dmundoptics.com/knowledge-center/application-notes/testing-and-detection/basic-principles-of-silicon-detecto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726233"/>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Enhanced Light Communications (ELC) Underwater Interoperability and Backwards Compatibility</a:t>
            </a:r>
            <a:endParaRPr lang="en-GB" dirty="0"/>
          </a:p>
        </p:txBody>
      </p:sp>
      <p:sp>
        <p:nvSpPr>
          <p:cNvPr id="3074" name="Rectangle 2"/>
          <p:cNvSpPr>
            <a:spLocks noGrp="1" noChangeArrowheads="1"/>
          </p:cNvSpPr>
          <p:nvPr>
            <p:ph type="subTitle" idx="1"/>
          </p:nvPr>
        </p:nvSpPr>
        <p:spPr>
          <a:xfrm>
            <a:off x="1828800" y="194463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2024-11-07</a:t>
            </a:r>
          </a:p>
        </p:txBody>
      </p:sp>
      <p:sp>
        <p:nvSpPr>
          <p:cNvPr id="7" name="Footer Placeholder 4"/>
          <p:cNvSpPr>
            <a:spLocks noGrp="1"/>
          </p:cNvSpPr>
          <p:nvPr>
            <p:ph type="ftr" idx="11"/>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Stefan Videv, Kyocera SLD Laser</a:t>
            </a:r>
          </a:p>
        </p:txBody>
      </p:sp>
      <p:sp>
        <p:nvSpPr>
          <p:cNvPr id="8"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Slide </a:t>
            </a:r>
            <a:fld id="{93823DB3-BAA4-4F4A-B4B3-ED9ABE70E976}"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2357303528"/>
              </p:ext>
            </p:extLst>
          </p:nvPr>
        </p:nvGraphicFramePr>
        <p:xfrm>
          <a:off x="992188" y="3084513"/>
          <a:ext cx="9709150" cy="2355850"/>
        </p:xfrm>
        <a:graphic>
          <a:graphicData uri="http://schemas.openxmlformats.org/presentationml/2006/ole">
            <mc:AlternateContent xmlns:mc="http://schemas.openxmlformats.org/markup-compatibility/2006">
              <mc:Choice xmlns:v="urn:schemas-microsoft-com:vml" Requires="v">
                <p:oleObj name="Document" r:id="rId3" imgW="10465033" imgH="2553175" progId="Word.Document.8">
                  <p:embed/>
                </p:oleObj>
              </mc:Choice>
              <mc:Fallback>
                <p:oleObj name="Document" r:id="rId3" imgW="10465033" imgH="2553175" progId="Word.Document.8">
                  <p:embed/>
                  <p:pic>
                    <p:nvPicPr>
                      <p:cNvPr id="3075" name="Object 3"/>
                      <p:cNvPicPr>
                        <a:picLocks noChangeAspect="1" noChangeArrowheads="1"/>
                      </p:cNvPicPr>
                      <p:nvPr/>
                    </p:nvPicPr>
                    <p:blipFill>
                      <a:blip r:embed="rId4"/>
                      <a:srcRect/>
                      <a:stretch>
                        <a:fillRect/>
                      </a:stretch>
                    </p:blipFill>
                    <p:spPr bwMode="auto">
                      <a:xfrm>
                        <a:off x="992188" y="3084513"/>
                        <a:ext cx="9709150" cy="2355850"/>
                      </a:xfrm>
                      <a:prstGeom prst="rect">
                        <a:avLst/>
                      </a:prstGeom>
                      <a:noFill/>
                    </p:spPr>
                  </p:pic>
                </p:oleObj>
              </mc:Fallback>
            </mc:AlternateContent>
          </a:graphicData>
        </a:graphic>
      </p:graphicFrame>
      <p:sp>
        <p:nvSpPr>
          <p:cNvPr id="3076" name="Rectangle 4"/>
          <p:cNvSpPr>
            <a:spLocks noChangeArrowheads="1"/>
          </p:cNvSpPr>
          <p:nvPr/>
        </p:nvSpPr>
        <p:spPr bwMode="auto">
          <a:xfrm>
            <a:off x="993775" y="2564904"/>
            <a:ext cx="1447800" cy="381000"/>
          </a:xfrm>
          <a:prstGeom prst="rect">
            <a:avLst/>
          </a:prstGeom>
          <a:noFill/>
          <a:ln w="9525">
            <a:noFill/>
            <a:round/>
            <a:headEnd/>
            <a:tailEnd/>
          </a:ln>
          <a:effectLst/>
        </p:spPr>
        <p:txBody>
          <a:bodyPr lIns="92160" tIns="46080" rIns="92160" bIns="46080"/>
          <a:lstStyle/>
          <a:p>
            <a:pPr marL="0" marR="0" lvl="0" indent="0" algn="l" defTabSz="449263" rtl="0" eaLnBrk="0" fontAlgn="base" latinLnBrk="0" hangingPunct="0">
              <a:lnSpc>
                <a:spcPct val="100000"/>
              </a:lnSpc>
              <a:spcBef>
                <a:spcPts val="500"/>
              </a:spcBef>
              <a:spcAft>
                <a:spcPct val="0"/>
              </a:spcAft>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pPr>
            <a:r>
              <a:rPr kumimoji="0" lang="en-GB" sz="2000" b="0"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Authors:</a:t>
            </a:r>
          </a:p>
        </p:txBody>
      </p:sp>
      <p:sp>
        <p:nvSpPr>
          <p:cNvPr id="10" name="Date Placeholder 3"/>
          <p:cNvSpPr>
            <a:spLocks noGrp="1"/>
          </p:cNvSpPr>
          <p:nvPr>
            <p:ph type="dt" idx="4294967295"/>
          </p:nvPr>
        </p:nvSpPr>
        <p:spPr>
          <a:xfrm>
            <a:off x="915589" y="275630"/>
            <a:ext cx="2499764" cy="273050"/>
          </a:xfrm>
          <a:prstGeom prst="rect">
            <a:avLst/>
          </a:prstGeom>
        </p:spPr>
        <p:txBody>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0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November 2024</a:t>
            </a:r>
            <a:endParaRPr kumimoji="0" lang="en-GB" sz="2000" b="1"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3AF871EA-DA82-E766-0B3A-20E2BD141F7F}"/>
            </a:ext>
          </a:extLst>
        </p:cNvPr>
        <p:cNvGrpSpPr/>
        <p:nvPr/>
      </p:nvGrpSpPr>
      <p:grpSpPr>
        <a:xfrm>
          <a:off x="0" y="0"/>
          <a:ext cx="0" cy="0"/>
          <a:chOff x="0" y="0"/>
          <a:chExt cx="0" cy="0"/>
        </a:xfrm>
      </p:grpSpPr>
      <p:sp>
        <p:nvSpPr>
          <p:cNvPr id="116" name="Google Shape;116;p3">
            <a:extLst>
              <a:ext uri="{FF2B5EF4-FFF2-40B4-BE49-F238E27FC236}">
                <a16:creationId xmlns:a16="http://schemas.microsoft.com/office/drawing/2014/main" id="{7C88D72A-CAD6-87C2-32DC-7FB1BB4F6C5F}"/>
              </a:ext>
            </a:extLst>
          </p:cNvPr>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The Underwater Optical Channel</a:t>
            </a:r>
            <a:endParaRPr lang="en-GB" dirty="0"/>
          </a:p>
        </p:txBody>
      </p:sp>
      <p:sp>
        <p:nvSpPr>
          <p:cNvPr id="118" name="Google Shape;118;p3">
            <a:extLst>
              <a:ext uri="{FF2B5EF4-FFF2-40B4-BE49-F238E27FC236}">
                <a16:creationId xmlns:a16="http://schemas.microsoft.com/office/drawing/2014/main" id="{B59EBB68-1C47-DF8B-0A3E-D77B91454713}"/>
              </a:ext>
            </a:extLst>
          </p:cNvPr>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2</a:t>
            </a:fld>
            <a:endParaRPr/>
          </a:p>
        </p:txBody>
      </p:sp>
      <p:sp>
        <p:nvSpPr>
          <p:cNvPr id="17" name="Footer Placeholder 4">
            <a:extLst>
              <a:ext uri="{FF2B5EF4-FFF2-40B4-BE49-F238E27FC236}">
                <a16:creationId xmlns:a16="http://schemas.microsoft.com/office/drawing/2014/main" id="{1E13CDA8-A663-F36B-902B-1C64AC75EEF1}"/>
              </a:ext>
            </a:extLst>
          </p:cNvPr>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a:extLst>
              <a:ext uri="{FF2B5EF4-FFF2-40B4-BE49-F238E27FC236}">
                <a16:creationId xmlns:a16="http://schemas.microsoft.com/office/drawing/2014/main" id="{5BA3B234-24ED-E09E-FA34-E0CA912086DA}"/>
              </a:ext>
            </a:extLst>
          </p:cNvPr>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pic>
        <p:nvPicPr>
          <p:cNvPr id="3" name="Picture 2">
            <a:extLst>
              <a:ext uri="{FF2B5EF4-FFF2-40B4-BE49-F238E27FC236}">
                <a16:creationId xmlns:a16="http://schemas.microsoft.com/office/drawing/2014/main" id="{145172C2-4112-EE30-17DA-89E44991B91A}"/>
              </a:ext>
            </a:extLst>
          </p:cNvPr>
          <p:cNvPicPr>
            <a:picLocks noChangeAspect="1"/>
          </p:cNvPicPr>
          <p:nvPr/>
        </p:nvPicPr>
        <p:blipFill>
          <a:blip r:embed="rId3"/>
          <a:srcRect l="17638" t="14406" r="20246"/>
          <a:stretch/>
        </p:blipFill>
        <p:spPr>
          <a:xfrm>
            <a:off x="940040" y="2029560"/>
            <a:ext cx="2768837" cy="2707515"/>
          </a:xfrm>
          <a:prstGeom prst="rect">
            <a:avLst/>
          </a:prstGeom>
        </p:spPr>
      </p:pic>
      <p:pic>
        <p:nvPicPr>
          <p:cNvPr id="5" name="Picture 4">
            <a:extLst>
              <a:ext uri="{FF2B5EF4-FFF2-40B4-BE49-F238E27FC236}">
                <a16:creationId xmlns:a16="http://schemas.microsoft.com/office/drawing/2014/main" id="{10CFB5A2-FEC2-429C-4AA0-1FCACD5C4E5E}"/>
              </a:ext>
            </a:extLst>
          </p:cNvPr>
          <p:cNvPicPr>
            <a:picLocks noChangeAspect="1"/>
          </p:cNvPicPr>
          <p:nvPr/>
        </p:nvPicPr>
        <p:blipFill>
          <a:blip r:embed="rId4"/>
          <a:srcRect l="12455"/>
          <a:stretch/>
        </p:blipFill>
        <p:spPr>
          <a:xfrm>
            <a:off x="3812735" y="1888135"/>
            <a:ext cx="4465178" cy="2911133"/>
          </a:xfrm>
          <a:prstGeom prst="rect">
            <a:avLst/>
          </a:prstGeom>
        </p:spPr>
      </p:pic>
      <p:sp>
        <p:nvSpPr>
          <p:cNvPr id="8" name="TextBox 7">
            <a:extLst>
              <a:ext uri="{FF2B5EF4-FFF2-40B4-BE49-F238E27FC236}">
                <a16:creationId xmlns:a16="http://schemas.microsoft.com/office/drawing/2014/main" id="{D9AFF13B-4158-7EFC-2BCE-C71F2A64ECA7}"/>
              </a:ext>
            </a:extLst>
          </p:cNvPr>
          <p:cNvSpPr txBox="1"/>
          <p:nvPr/>
        </p:nvSpPr>
        <p:spPr>
          <a:xfrm>
            <a:off x="1556047" y="5563314"/>
            <a:ext cx="9079906" cy="369332"/>
          </a:xfrm>
          <a:prstGeom prst="rect">
            <a:avLst/>
          </a:prstGeom>
          <a:noFill/>
        </p:spPr>
        <p:txBody>
          <a:bodyPr wrap="square" rtlCol="0">
            <a:spAutoFit/>
          </a:bodyPr>
          <a:lstStyle/>
          <a:p>
            <a:r>
              <a:rPr lang="en-US" dirty="0"/>
              <a:t>Optimum window that would cover all water types would be approximately 450 nm to 600 nm.</a:t>
            </a:r>
          </a:p>
        </p:txBody>
      </p:sp>
      <p:pic>
        <p:nvPicPr>
          <p:cNvPr id="1026" name="Picture 2">
            <a:extLst>
              <a:ext uri="{FF2B5EF4-FFF2-40B4-BE49-F238E27FC236}">
                <a16:creationId xmlns:a16="http://schemas.microsoft.com/office/drawing/2014/main" id="{48A31E5E-160B-BE17-50BD-A3A982E289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771" y="1734777"/>
            <a:ext cx="2883687" cy="3217848"/>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3">
            <a:extLst>
              <a:ext uri="{FF2B5EF4-FFF2-40B4-BE49-F238E27FC236}">
                <a16:creationId xmlns:a16="http://schemas.microsoft.com/office/drawing/2014/main" id="{186D0DCB-BE23-D0B8-94CB-E6C28515B4BC}"/>
              </a:ext>
            </a:extLst>
          </p:cNvPr>
          <p:cNvSpPr txBox="1">
            <a:spLocks/>
          </p:cNvSpPr>
          <p:nvPr/>
        </p:nvSpPr>
        <p:spPr>
          <a:xfrm>
            <a:off x="3328098" y="4543471"/>
            <a:ext cx="761558" cy="455035"/>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228600" indent="0"/>
            <a:r>
              <a:rPr lang="en-US" sz="1200" b="0" dirty="0"/>
              <a:t>[1]</a:t>
            </a:r>
          </a:p>
        </p:txBody>
      </p:sp>
      <p:sp>
        <p:nvSpPr>
          <p:cNvPr id="4" name="Inhaltsplatzhalter 3">
            <a:extLst>
              <a:ext uri="{FF2B5EF4-FFF2-40B4-BE49-F238E27FC236}">
                <a16:creationId xmlns:a16="http://schemas.microsoft.com/office/drawing/2014/main" id="{45834453-F748-F01C-EC19-6D6FDD9F7CC0}"/>
              </a:ext>
            </a:extLst>
          </p:cNvPr>
          <p:cNvSpPr txBox="1">
            <a:spLocks/>
          </p:cNvSpPr>
          <p:nvPr/>
        </p:nvSpPr>
        <p:spPr>
          <a:xfrm>
            <a:off x="7620213" y="4509557"/>
            <a:ext cx="761558" cy="455035"/>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228600" indent="0"/>
            <a:r>
              <a:rPr lang="en-US" sz="1200" b="0" dirty="0"/>
              <a:t>[1]</a:t>
            </a:r>
          </a:p>
        </p:txBody>
      </p:sp>
      <p:sp>
        <p:nvSpPr>
          <p:cNvPr id="6" name="Inhaltsplatzhalter 3">
            <a:extLst>
              <a:ext uri="{FF2B5EF4-FFF2-40B4-BE49-F238E27FC236}">
                <a16:creationId xmlns:a16="http://schemas.microsoft.com/office/drawing/2014/main" id="{5CA13B37-C74E-199C-D980-6D6D286DC62A}"/>
              </a:ext>
            </a:extLst>
          </p:cNvPr>
          <p:cNvSpPr txBox="1">
            <a:spLocks/>
          </p:cNvSpPr>
          <p:nvPr/>
        </p:nvSpPr>
        <p:spPr>
          <a:xfrm>
            <a:off x="10988537" y="4501480"/>
            <a:ext cx="761558" cy="455035"/>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228600" indent="0"/>
            <a:r>
              <a:rPr lang="en-US" sz="1200" b="0" dirty="0"/>
              <a:t>[2]</a:t>
            </a:r>
          </a:p>
        </p:txBody>
      </p:sp>
    </p:spTree>
    <p:extLst>
      <p:ext uri="{BB962C8B-B14F-4D97-AF65-F5344CB8AC3E}">
        <p14:creationId xmlns:p14="http://schemas.microsoft.com/office/powerpoint/2010/main" val="219008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Underwater </a:t>
            </a:r>
            <a:r>
              <a:rPr lang="en-US" dirty="0" err="1"/>
              <a:t>LiFi</a:t>
            </a:r>
            <a:r>
              <a:rPr lang="en-US" dirty="0"/>
              <a:t> Operation</a:t>
            </a:r>
            <a:endParaRPr lang="en-GB" dirty="0"/>
          </a:p>
        </p:txBody>
      </p:sp>
      <p:sp>
        <p:nvSpPr>
          <p:cNvPr id="118" name="Google Shape;118;p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3</a:t>
            </a:fld>
            <a:endParaRPr/>
          </a:p>
        </p:txBody>
      </p:sp>
      <p:sp>
        <p:nvSpPr>
          <p:cNvPr id="16" name="Inhaltsplatzhalter 3"/>
          <p:cNvSpPr txBox="1">
            <a:spLocks/>
          </p:cNvSpPr>
          <p:nvPr/>
        </p:nvSpPr>
        <p:spPr>
          <a:xfrm>
            <a:off x="950977" y="1959741"/>
            <a:ext cx="10361084" cy="4340300"/>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571500" indent="-342900">
              <a:buFont typeface="Arial" panose="020B0604020202020204" pitchFamily="34" charset="0"/>
              <a:buChar char="•"/>
            </a:pPr>
            <a:r>
              <a:rPr lang="en-US" dirty="0"/>
              <a:t>The properties of the underwater optical channel suggest that perhaps systems could be designed with different operational wavelengths depending on where they would typically be deployed. This raises a question of potential interoperability of systems employing different wavelengths for communication.</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dirty="0"/>
              <a:t>There is also the open question of backwards compatibility with 802.11bb compliant systems operating in the 800 nm – 1000 nm window.</a:t>
            </a:r>
          </a:p>
        </p:txBody>
      </p:sp>
      <p:sp>
        <p:nvSpPr>
          <p:cNvPr id="17" name="Footer Placeholder 4"/>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spTree>
    <p:extLst>
      <p:ext uri="{BB962C8B-B14F-4D97-AF65-F5344CB8AC3E}">
        <p14:creationId xmlns:p14="http://schemas.microsoft.com/office/powerpoint/2010/main" val="3488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A8ACEB4A-9C66-CB00-4DFB-63E74A162B9C}"/>
            </a:ext>
          </a:extLst>
        </p:cNvPr>
        <p:cNvGrpSpPr/>
        <p:nvPr/>
      </p:nvGrpSpPr>
      <p:grpSpPr>
        <a:xfrm>
          <a:off x="0" y="0"/>
          <a:ext cx="0" cy="0"/>
          <a:chOff x="0" y="0"/>
          <a:chExt cx="0" cy="0"/>
        </a:xfrm>
      </p:grpSpPr>
      <p:sp>
        <p:nvSpPr>
          <p:cNvPr id="116" name="Google Shape;116;p3">
            <a:extLst>
              <a:ext uri="{FF2B5EF4-FFF2-40B4-BE49-F238E27FC236}">
                <a16:creationId xmlns:a16="http://schemas.microsoft.com/office/drawing/2014/main" id="{3A70F774-E9C1-6962-B65A-7A209F55E318}"/>
              </a:ext>
            </a:extLst>
          </p:cNvPr>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Interoperability</a:t>
            </a:r>
            <a:endParaRPr lang="en-GB" dirty="0"/>
          </a:p>
        </p:txBody>
      </p:sp>
      <p:sp>
        <p:nvSpPr>
          <p:cNvPr id="118" name="Google Shape;118;p3">
            <a:extLst>
              <a:ext uri="{FF2B5EF4-FFF2-40B4-BE49-F238E27FC236}">
                <a16:creationId xmlns:a16="http://schemas.microsoft.com/office/drawing/2014/main" id="{2F28A5EB-901D-07F2-978E-ECA291419EF6}"/>
              </a:ext>
            </a:extLst>
          </p:cNvPr>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6" name="Inhaltsplatzhalter 3">
            <a:extLst>
              <a:ext uri="{FF2B5EF4-FFF2-40B4-BE49-F238E27FC236}">
                <a16:creationId xmlns:a16="http://schemas.microsoft.com/office/drawing/2014/main" id="{D455BDE3-48FE-3CC3-F053-777018C62FD6}"/>
              </a:ext>
            </a:extLst>
          </p:cNvPr>
          <p:cNvSpPr txBox="1">
            <a:spLocks/>
          </p:cNvSpPr>
          <p:nvPr/>
        </p:nvSpPr>
        <p:spPr>
          <a:xfrm>
            <a:off x="5994876" y="1959741"/>
            <a:ext cx="5394908" cy="4340300"/>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514350" indent="-285750" algn="just">
              <a:spcAft>
                <a:spcPts val="600"/>
              </a:spcAft>
              <a:buFont typeface="Arial" panose="020B0604020202020204" pitchFamily="34" charset="0"/>
              <a:buChar char="•"/>
            </a:pPr>
            <a:r>
              <a:rPr lang="en-US" sz="1800" dirty="0"/>
              <a:t>Single transmit wavelength</a:t>
            </a:r>
          </a:p>
          <a:p>
            <a:pPr marL="514350" indent="-285750" algn="just">
              <a:spcAft>
                <a:spcPts val="600"/>
              </a:spcAft>
              <a:buFont typeface="Arial" panose="020B0604020202020204" pitchFamily="34" charset="0"/>
              <a:buChar char="•"/>
            </a:pPr>
            <a:r>
              <a:rPr lang="en-US" sz="1800" dirty="0"/>
              <a:t>Typical Si photodetectors are capable of supporting wavelengths in the desired range both in the 450 nm to 600 nm (and 800 nm to 1000 nm ranges).</a:t>
            </a:r>
          </a:p>
          <a:p>
            <a:pPr marL="514350" indent="-285750" algn="just">
              <a:buFont typeface="Arial" panose="020B0604020202020204" pitchFamily="34" charset="0"/>
              <a:buChar char="•"/>
            </a:pPr>
            <a:r>
              <a:rPr lang="en-US" sz="1800" dirty="0"/>
              <a:t>A single filter solution covering the entire range of wavelengths to be used in underwater communications should not compromise performance significantly compared to a tighter filter solution but would enable interoperability between systems utilizing different emission wavelengths best suited to their primary deployment conditions.</a:t>
            </a:r>
          </a:p>
        </p:txBody>
      </p:sp>
      <p:sp>
        <p:nvSpPr>
          <p:cNvPr id="17" name="Footer Placeholder 4">
            <a:extLst>
              <a:ext uri="{FF2B5EF4-FFF2-40B4-BE49-F238E27FC236}">
                <a16:creationId xmlns:a16="http://schemas.microsoft.com/office/drawing/2014/main" id="{597E725F-FF52-8EE0-E66D-371B243CA4CB}"/>
              </a:ext>
            </a:extLst>
          </p:cNvPr>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a:extLst>
              <a:ext uri="{FF2B5EF4-FFF2-40B4-BE49-F238E27FC236}">
                <a16:creationId xmlns:a16="http://schemas.microsoft.com/office/drawing/2014/main" id="{E70E7949-10B8-2CD0-2F54-F49C0252E295}"/>
              </a:ext>
            </a:extLst>
          </p:cNvPr>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pic>
        <p:nvPicPr>
          <p:cNvPr id="2" name="Picture 2" descr="Typical Detector Response Curves">
            <a:extLst>
              <a:ext uri="{FF2B5EF4-FFF2-40B4-BE49-F238E27FC236}">
                <a16:creationId xmlns:a16="http://schemas.microsoft.com/office/drawing/2014/main" id="{8DD5A139-F7D4-131E-A815-64FACE04F7D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931801"/>
            <a:ext cx="523875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3">
            <a:extLst>
              <a:ext uri="{FF2B5EF4-FFF2-40B4-BE49-F238E27FC236}">
                <a16:creationId xmlns:a16="http://schemas.microsoft.com/office/drawing/2014/main" id="{2B0A42F3-CCB1-EC43-A0F1-734D40A99DF6}"/>
              </a:ext>
            </a:extLst>
          </p:cNvPr>
          <p:cNvSpPr txBox="1">
            <a:spLocks/>
          </p:cNvSpPr>
          <p:nvPr/>
        </p:nvSpPr>
        <p:spPr>
          <a:xfrm>
            <a:off x="5519601" y="1891193"/>
            <a:ext cx="761558" cy="455035"/>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228600" indent="0"/>
            <a:r>
              <a:rPr lang="en-US" sz="1200" b="0" dirty="0"/>
              <a:t>[3]</a:t>
            </a:r>
          </a:p>
        </p:txBody>
      </p:sp>
    </p:spTree>
    <p:extLst>
      <p:ext uri="{BB962C8B-B14F-4D97-AF65-F5344CB8AC3E}">
        <p14:creationId xmlns:p14="http://schemas.microsoft.com/office/powerpoint/2010/main" val="275416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5D443CA8-103F-54F6-059F-6AA88F1D684B}"/>
            </a:ext>
          </a:extLst>
        </p:cNvPr>
        <p:cNvGrpSpPr/>
        <p:nvPr/>
      </p:nvGrpSpPr>
      <p:grpSpPr>
        <a:xfrm>
          <a:off x="0" y="0"/>
          <a:ext cx="0" cy="0"/>
          <a:chOff x="0" y="0"/>
          <a:chExt cx="0" cy="0"/>
        </a:xfrm>
      </p:grpSpPr>
      <p:sp>
        <p:nvSpPr>
          <p:cNvPr id="116" name="Google Shape;116;p3">
            <a:extLst>
              <a:ext uri="{FF2B5EF4-FFF2-40B4-BE49-F238E27FC236}">
                <a16:creationId xmlns:a16="http://schemas.microsoft.com/office/drawing/2014/main" id="{EE69336E-4AD3-6988-087F-7DD458F1E899}"/>
              </a:ext>
            </a:extLst>
          </p:cNvPr>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Backwards Compatibility</a:t>
            </a:r>
            <a:endParaRPr lang="en-GB" dirty="0"/>
          </a:p>
        </p:txBody>
      </p:sp>
      <p:sp>
        <p:nvSpPr>
          <p:cNvPr id="118" name="Google Shape;118;p3">
            <a:extLst>
              <a:ext uri="{FF2B5EF4-FFF2-40B4-BE49-F238E27FC236}">
                <a16:creationId xmlns:a16="http://schemas.microsoft.com/office/drawing/2014/main" id="{20C2ADFB-4F44-FA8B-46FE-4E0AC8518C3A}"/>
              </a:ext>
            </a:extLst>
          </p:cNvPr>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5</a:t>
            </a:fld>
            <a:endParaRPr/>
          </a:p>
        </p:txBody>
      </p:sp>
      <p:sp>
        <p:nvSpPr>
          <p:cNvPr id="16" name="Inhaltsplatzhalter 3">
            <a:extLst>
              <a:ext uri="{FF2B5EF4-FFF2-40B4-BE49-F238E27FC236}">
                <a16:creationId xmlns:a16="http://schemas.microsoft.com/office/drawing/2014/main" id="{80C51B6C-A9AD-A836-72C3-7B142022068B}"/>
              </a:ext>
            </a:extLst>
          </p:cNvPr>
          <p:cNvSpPr txBox="1">
            <a:spLocks/>
          </p:cNvSpPr>
          <p:nvPr/>
        </p:nvSpPr>
        <p:spPr>
          <a:xfrm>
            <a:off x="5294120" y="1959741"/>
            <a:ext cx="6095664" cy="4340300"/>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341313" indent="-341313">
              <a:buFont typeface="Arial" panose="020B0604020202020204" pitchFamily="34" charset="0"/>
              <a:buChar char="•"/>
            </a:pPr>
            <a:r>
              <a:rPr lang="en-US" sz="2000" dirty="0"/>
              <a:t>Requirement on the new systems to be able to also transmit in the 800 nm to 1000 nm range –this necessitates multiple transmitters i.e. one in each range of operation (minimum of 2)</a:t>
            </a:r>
          </a:p>
          <a:p>
            <a:endParaRPr lang="en-US" sz="2000" dirty="0"/>
          </a:p>
          <a:p>
            <a:pPr marL="342900" indent="-342900">
              <a:buFont typeface="Arial" panose="020B0604020202020204" pitchFamily="34" charset="0"/>
              <a:buChar char="•"/>
            </a:pPr>
            <a:r>
              <a:rPr lang="en-US" sz="2000" dirty="0"/>
              <a:t>Requirements on the new systems to detect signals in the 800 nm to 1000 nm range – this necessitates in the very least use of two different filter solutions (or two detector chains; or system implementation without filters at all) which either are end-user replaceable or intelligently operated by the system/modem itself</a:t>
            </a:r>
          </a:p>
        </p:txBody>
      </p:sp>
      <p:sp>
        <p:nvSpPr>
          <p:cNvPr id="17" name="Footer Placeholder 4">
            <a:extLst>
              <a:ext uri="{FF2B5EF4-FFF2-40B4-BE49-F238E27FC236}">
                <a16:creationId xmlns:a16="http://schemas.microsoft.com/office/drawing/2014/main" id="{036CE20D-F8ED-4A90-54EA-9A941A736F4D}"/>
              </a:ext>
            </a:extLst>
          </p:cNvPr>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a:extLst>
              <a:ext uri="{FF2B5EF4-FFF2-40B4-BE49-F238E27FC236}">
                <a16:creationId xmlns:a16="http://schemas.microsoft.com/office/drawing/2014/main" id="{80EFEFBB-BFC6-C93A-7274-EDD1BAAEDAB6}"/>
              </a:ext>
            </a:extLst>
          </p:cNvPr>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pic>
        <p:nvPicPr>
          <p:cNvPr id="6" name="Picture 5" descr="A rainbow colored circle with light rays&#10;&#10;Description automatically generated">
            <a:extLst>
              <a:ext uri="{FF2B5EF4-FFF2-40B4-BE49-F238E27FC236}">
                <a16:creationId xmlns:a16="http://schemas.microsoft.com/office/drawing/2014/main" id="{03F70379-547C-292A-F483-8B1E6EA70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02" y="1959741"/>
            <a:ext cx="3899643" cy="3899643"/>
          </a:xfrm>
          <a:prstGeom prst="rect">
            <a:avLst/>
          </a:prstGeom>
        </p:spPr>
      </p:pic>
    </p:spTree>
    <p:extLst>
      <p:ext uri="{BB962C8B-B14F-4D97-AF65-F5344CB8AC3E}">
        <p14:creationId xmlns:p14="http://schemas.microsoft.com/office/powerpoint/2010/main" val="161020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D99BFBCE-134A-F54B-74F1-8118ACA5AF42}"/>
            </a:ext>
          </a:extLst>
        </p:cNvPr>
        <p:cNvGrpSpPr/>
        <p:nvPr/>
      </p:nvGrpSpPr>
      <p:grpSpPr>
        <a:xfrm>
          <a:off x="0" y="0"/>
          <a:ext cx="0" cy="0"/>
          <a:chOff x="0" y="0"/>
          <a:chExt cx="0" cy="0"/>
        </a:xfrm>
      </p:grpSpPr>
      <p:sp>
        <p:nvSpPr>
          <p:cNvPr id="116" name="Google Shape;116;p3">
            <a:extLst>
              <a:ext uri="{FF2B5EF4-FFF2-40B4-BE49-F238E27FC236}">
                <a16:creationId xmlns:a16="http://schemas.microsoft.com/office/drawing/2014/main" id="{E00284B0-A54D-AA1F-0C9F-2B98C8581A47}"/>
              </a:ext>
            </a:extLst>
          </p:cNvPr>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Argument Against Backwards Compatibility</a:t>
            </a:r>
            <a:endParaRPr lang="en-GB" dirty="0"/>
          </a:p>
        </p:txBody>
      </p:sp>
      <p:sp>
        <p:nvSpPr>
          <p:cNvPr id="118" name="Google Shape;118;p3">
            <a:extLst>
              <a:ext uri="{FF2B5EF4-FFF2-40B4-BE49-F238E27FC236}">
                <a16:creationId xmlns:a16="http://schemas.microsoft.com/office/drawing/2014/main" id="{38836BB3-31ED-5BB8-128C-DC4C182C9F87}"/>
              </a:ext>
            </a:extLst>
          </p:cNvPr>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6</a:t>
            </a:fld>
            <a:endParaRPr/>
          </a:p>
        </p:txBody>
      </p:sp>
      <p:sp>
        <p:nvSpPr>
          <p:cNvPr id="16" name="Inhaltsplatzhalter 3">
            <a:extLst>
              <a:ext uri="{FF2B5EF4-FFF2-40B4-BE49-F238E27FC236}">
                <a16:creationId xmlns:a16="http://schemas.microsoft.com/office/drawing/2014/main" id="{8BB8386B-8307-A75D-C6F1-E582CD1EB4D6}"/>
              </a:ext>
            </a:extLst>
          </p:cNvPr>
          <p:cNvSpPr txBox="1">
            <a:spLocks/>
          </p:cNvSpPr>
          <p:nvPr/>
        </p:nvSpPr>
        <p:spPr>
          <a:xfrm>
            <a:off x="914401" y="2105019"/>
            <a:ext cx="6708448" cy="4340300"/>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342900" indent="-342900">
              <a:buFont typeface="Arial" panose="020B0604020202020204" pitchFamily="34" charset="0"/>
              <a:buChar char="•"/>
            </a:pPr>
            <a:r>
              <a:rPr lang="en-US" sz="2000" dirty="0"/>
              <a:t>No technical reason why infrared would be used underwater due to the unfavorable absorption properties of water.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 far as we are aware there are no underwater systems in existence that are 802.11bb compliant and therefore operating in the 800 nm to 1000 nm spectrum.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Difficult to envision a use case scenario where backwards compatibility to the 802.11bb 800 nm to 1000nm systems would be required or be advantageous to the end user.</a:t>
            </a:r>
          </a:p>
        </p:txBody>
      </p:sp>
      <p:sp>
        <p:nvSpPr>
          <p:cNvPr id="17" name="Footer Placeholder 4">
            <a:extLst>
              <a:ext uri="{FF2B5EF4-FFF2-40B4-BE49-F238E27FC236}">
                <a16:creationId xmlns:a16="http://schemas.microsoft.com/office/drawing/2014/main" id="{8564A657-0714-6323-4201-65BFDF526740}"/>
              </a:ext>
            </a:extLst>
          </p:cNvPr>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a:extLst>
              <a:ext uri="{FF2B5EF4-FFF2-40B4-BE49-F238E27FC236}">
                <a16:creationId xmlns:a16="http://schemas.microsoft.com/office/drawing/2014/main" id="{282688DE-6AB4-C9F2-D34A-E5B7B8C070D3}"/>
              </a:ext>
            </a:extLst>
          </p:cNvPr>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pic>
        <p:nvPicPr>
          <p:cNvPr id="6" name="Picture 5">
            <a:extLst>
              <a:ext uri="{FF2B5EF4-FFF2-40B4-BE49-F238E27FC236}">
                <a16:creationId xmlns:a16="http://schemas.microsoft.com/office/drawing/2014/main" id="{A58ABE7D-2FBB-33C9-FFE0-963D91C924D0}"/>
              </a:ext>
            </a:extLst>
          </p:cNvPr>
          <p:cNvPicPr>
            <a:picLocks noChangeAspect="1"/>
          </p:cNvPicPr>
          <p:nvPr/>
        </p:nvPicPr>
        <p:blipFill>
          <a:blip r:embed="rId3">
            <a:extLst>
              <a:ext uri="{28A0092B-C50C-407E-A947-70E740481C1C}">
                <a14:useLocalDpi xmlns:a14="http://schemas.microsoft.com/office/drawing/2010/main" val="0"/>
              </a:ext>
            </a:extLst>
          </a:blip>
          <a:srcRect b="16030"/>
          <a:stretch/>
        </p:blipFill>
        <p:spPr>
          <a:xfrm>
            <a:off x="7316948" y="2335756"/>
            <a:ext cx="3899643" cy="3274558"/>
          </a:xfrm>
          <a:prstGeom prst="rect">
            <a:avLst/>
          </a:prstGeom>
        </p:spPr>
      </p:pic>
      <p:sp>
        <p:nvSpPr>
          <p:cNvPr id="2" name="TextBox 1">
            <a:extLst>
              <a:ext uri="{FF2B5EF4-FFF2-40B4-BE49-F238E27FC236}">
                <a16:creationId xmlns:a16="http://schemas.microsoft.com/office/drawing/2014/main" id="{6F307F18-2C2D-CFE4-DD34-7725BFF74942}"/>
              </a:ext>
            </a:extLst>
          </p:cNvPr>
          <p:cNvSpPr txBox="1"/>
          <p:nvPr/>
        </p:nvSpPr>
        <p:spPr>
          <a:xfrm>
            <a:off x="10660878" y="5302537"/>
            <a:ext cx="393056" cy="307777"/>
          </a:xfrm>
          <a:prstGeom prst="rect">
            <a:avLst/>
          </a:prstGeom>
          <a:noFill/>
        </p:spPr>
        <p:txBody>
          <a:bodyPr wrap="none" rtlCol="0">
            <a:spAutoFit/>
          </a:bodyPr>
          <a:lstStyle/>
          <a:p>
            <a:r>
              <a:rPr lang="en-US" sz="1400" dirty="0"/>
              <a:t>[4]</a:t>
            </a:r>
          </a:p>
        </p:txBody>
      </p:sp>
    </p:spTree>
    <p:extLst>
      <p:ext uri="{BB962C8B-B14F-4D97-AF65-F5344CB8AC3E}">
        <p14:creationId xmlns:p14="http://schemas.microsoft.com/office/powerpoint/2010/main" val="239177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a:extLst>
            <a:ext uri="{FF2B5EF4-FFF2-40B4-BE49-F238E27FC236}">
              <a16:creationId xmlns:a16="http://schemas.microsoft.com/office/drawing/2014/main" id="{D72D30EA-1877-F549-34DD-D87EEBFEABED}"/>
            </a:ext>
          </a:extLst>
        </p:cNvPr>
        <p:cNvGrpSpPr/>
        <p:nvPr/>
      </p:nvGrpSpPr>
      <p:grpSpPr>
        <a:xfrm>
          <a:off x="0" y="0"/>
          <a:ext cx="0" cy="0"/>
          <a:chOff x="0" y="0"/>
          <a:chExt cx="0" cy="0"/>
        </a:xfrm>
      </p:grpSpPr>
      <p:sp>
        <p:nvSpPr>
          <p:cNvPr id="116" name="Google Shape;116;p3">
            <a:extLst>
              <a:ext uri="{FF2B5EF4-FFF2-40B4-BE49-F238E27FC236}">
                <a16:creationId xmlns:a16="http://schemas.microsoft.com/office/drawing/2014/main" id="{35EB1465-E775-2798-588B-3DF5360D4332}"/>
              </a:ext>
            </a:extLst>
          </p:cNvPr>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Summary</a:t>
            </a:r>
            <a:endParaRPr lang="en-GB" dirty="0"/>
          </a:p>
        </p:txBody>
      </p:sp>
      <p:sp>
        <p:nvSpPr>
          <p:cNvPr id="118" name="Google Shape;118;p3">
            <a:extLst>
              <a:ext uri="{FF2B5EF4-FFF2-40B4-BE49-F238E27FC236}">
                <a16:creationId xmlns:a16="http://schemas.microsoft.com/office/drawing/2014/main" id="{8237F056-ADB5-64BF-4028-472869F04F83}"/>
              </a:ext>
            </a:extLst>
          </p:cNvPr>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7</a:t>
            </a:fld>
            <a:endParaRPr/>
          </a:p>
        </p:txBody>
      </p:sp>
      <p:sp>
        <p:nvSpPr>
          <p:cNvPr id="16" name="Inhaltsplatzhalter 3">
            <a:extLst>
              <a:ext uri="{FF2B5EF4-FFF2-40B4-BE49-F238E27FC236}">
                <a16:creationId xmlns:a16="http://schemas.microsoft.com/office/drawing/2014/main" id="{A6743BAC-4F08-CC27-EA18-46066F57ABF0}"/>
              </a:ext>
            </a:extLst>
          </p:cNvPr>
          <p:cNvSpPr txBox="1">
            <a:spLocks/>
          </p:cNvSpPr>
          <p:nvPr/>
        </p:nvSpPr>
        <p:spPr>
          <a:xfrm>
            <a:off x="908050" y="1732818"/>
            <a:ext cx="10475383" cy="4340300"/>
          </a:xfrm>
          <a:prstGeom prst="rect">
            <a:avLst/>
          </a:prstGeom>
          <a:noFill/>
          <a:ln>
            <a:noFill/>
          </a:ln>
        </p:spPr>
        <p:txBody>
          <a:bodyPr spcFirstLastPara="1" wrap="square" lIns="92150" tIns="46075" rIns="92150" bIns="46075" numCol="1"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342900" indent="-342900">
              <a:buFont typeface="Arial" panose="020B0604020202020204" pitchFamily="34" charset="0"/>
              <a:buChar char="•"/>
            </a:pPr>
            <a:r>
              <a:rPr lang="en-US" sz="2400" dirty="0"/>
              <a:t>Underwater systems can be designed and built such that the receiver portion is compatible across different wavelengths of transmission used underwater; this ensures interoperability</a:t>
            </a:r>
          </a:p>
          <a:p>
            <a:endParaRPr lang="en-US" sz="2400" dirty="0"/>
          </a:p>
          <a:p>
            <a:pPr marL="342900" indent="-342900" algn="just">
              <a:buFont typeface="Arial" panose="020B0604020202020204" pitchFamily="34" charset="0"/>
              <a:buChar char="•"/>
            </a:pPr>
            <a:r>
              <a:rPr lang="en-US" sz="2400" dirty="0"/>
              <a:t>Backwards compatibility does not seem like it would provide any meaningful end user benefit due to lack of infrared based underwater systems as well as a lack of a meaningful use case for infrared use underwater</a:t>
            </a:r>
          </a:p>
          <a:p>
            <a:pPr marL="342900" indent="-342900" algn="just">
              <a:buFont typeface="Arial" panose="020B0604020202020204" pitchFamily="34" charset="0"/>
              <a:buChar char="•"/>
            </a:pPr>
            <a:r>
              <a:rPr lang="en-US" sz="2400" dirty="0"/>
              <a:t>Technical solutions can be created based on the use of two different wavelength transmitters and at least one receiver with multiple filter solutions or no filter use in the system at all.</a:t>
            </a:r>
          </a:p>
          <a:p>
            <a:endParaRPr lang="en-US" sz="2400" dirty="0"/>
          </a:p>
        </p:txBody>
      </p:sp>
      <p:sp>
        <p:nvSpPr>
          <p:cNvPr id="17" name="Footer Placeholder 4">
            <a:extLst>
              <a:ext uri="{FF2B5EF4-FFF2-40B4-BE49-F238E27FC236}">
                <a16:creationId xmlns:a16="http://schemas.microsoft.com/office/drawing/2014/main" id="{4C4DCC23-4AFB-A2F7-0CC2-D6494325A7C1}"/>
              </a:ext>
            </a:extLst>
          </p:cNvPr>
          <p:cNvSpPr>
            <a:spLocks noGrp="1"/>
          </p:cNvSpPr>
          <p:nvPr>
            <p:ph type="ftr" idx="14"/>
          </p:nvPr>
        </p:nvSpPr>
        <p:spPr>
          <a:xfrm>
            <a:off x="7143757" y="6475414"/>
            <a:ext cx="4246027" cy="180975"/>
          </a:xfrm>
        </p:spPr>
        <p:txBody>
          <a:bodyPr/>
          <a:lstStyle/>
          <a:p>
            <a:r>
              <a:rPr lang="en-GB" dirty="0"/>
              <a:t>Stefan Videv, Kyocera SLD Laser</a:t>
            </a:r>
          </a:p>
          <a:p>
            <a:endParaRPr lang="en-GB" dirty="0"/>
          </a:p>
        </p:txBody>
      </p:sp>
      <p:sp>
        <p:nvSpPr>
          <p:cNvPr id="18" name="Date Placeholder 3">
            <a:extLst>
              <a:ext uri="{FF2B5EF4-FFF2-40B4-BE49-F238E27FC236}">
                <a16:creationId xmlns:a16="http://schemas.microsoft.com/office/drawing/2014/main" id="{959F591B-3B77-56C2-5B7E-FDF53E06F749}"/>
              </a:ext>
            </a:extLst>
          </p:cNvPr>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a:solidFill>
                  <a:schemeClr val="tx1"/>
                </a:solidFill>
              </a:rPr>
              <a:t>November 2024</a:t>
            </a:r>
            <a:endParaRPr lang="en-GB" sz="2000" b="1" dirty="0">
              <a:solidFill>
                <a:schemeClr val="tx1"/>
              </a:solidFill>
            </a:endParaRPr>
          </a:p>
        </p:txBody>
      </p:sp>
    </p:spTree>
    <p:extLst>
      <p:ext uri="{BB962C8B-B14F-4D97-AF65-F5344CB8AC3E}">
        <p14:creationId xmlns:p14="http://schemas.microsoft.com/office/powerpoint/2010/main" val="207262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4098" name="Rectangle 2"/>
          <p:cNvSpPr>
            <a:spLocks noGrp="1" noChangeArrowheads="1"/>
          </p:cNvSpPr>
          <p:nvPr>
            <p:ph idx="1"/>
          </p:nvPr>
        </p:nvSpPr>
        <p:spPr>
          <a:xfrm>
            <a:off x="914401" y="1556792"/>
            <a:ext cx="10361084" cy="4113213"/>
          </a:xfrm>
          <a:ln/>
        </p:spPr>
        <p:txBody>
          <a:bodyPr/>
          <a:lstStyle/>
          <a:p>
            <a:endParaRPr lang="en-US" sz="1200" b="0" dirty="0"/>
          </a:p>
          <a:p>
            <a:endParaRPr lang="en-US" sz="1200" b="0" dirty="0"/>
          </a:p>
          <a:p>
            <a:endParaRPr lang="en-US" sz="1200" b="0" dirty="0"/>
          </a:p>
          <a:p>
            <a:endParaRPr lang="en-US" sz="1200" b="0" dirty="0"/>
          </a:p>
          <a:p>
            <a:r>
              <a:rPr lang="en-US" sz="1200" b="0" dirty="0"/>
              <a:t>[1] C. Williamson and R. Hollins, "Measured IOPs of </a:t>
            </a:r>
            <a:r>
              <a:rPr lang="en-US" sz="1200" b="0" dirty="0" err="1"/>
              <a:t>Jerlov</a:t>
            </a:r>
            <a:r>
              <a:rPr lang="en-US" sz="1200" b="0" dirty="0"/>
              <a:t> water types," Appl. Opt.  61, 9951-9961 (2022).</a:t>
            </a:r>
          </a:p>
          <a:p>
            <a:endParaRPr lang="en-US" sz="1200" b="0" dirty="0"/>
          </a:p>
          <a:p>
            <a:r>
              <a:rPr lang="en-US" sz="1200" b="0" dirty="0"/>
              <a:t>[2] Eyvind Aas, Niels Kristian </a:t>
            </a:r>
            <a:r>
              <a:rPr lang="en-US" sz="1200" b="0" dirty="0" err="1"/>
              <a:t>Højerslev</a:t>
            </a:r>
            <a:r>
              <a:rPr lang="en-US" sz="1200" b="0" dirty="0"/>
              <a:t>, Jo </a:t>
            </a:r>
            <a:r>
              <a:rPr lang="en-US" sz="1200" b="0" dirty="0" err="1"/>
              <a:t>Høkedal</a:t>
            </a:r>
            <a:r>
              <a:rPr lang="en-US" sz="1200" b="0" dirty="0"/>
              <a:t>, Kai </a:t>
            </a:r>
            <a:r>
              <a:rPr lang="en-US" sz="1200" b="0" dirty="0" err="1"/>
              <a:t>Sørensen</a:t>
            </a:r>
            <a:r>
              <a:rPr lang="en-US" sz="1200" b="0" dirty="0"/>
              <a:t>, Optical water types of the Nordic Seas and adjacent areas, </a:t>
            </a:r>
            <a:r>
              <a:rPr lang="en-US" sz="1200" b="0" dirty="0" err="1"/>
              <a:t>Oceanologia</a:t>
            </a:r>
            <a:r>
              <a:rPr lang="en-US" sz="1200" b="0" dirty="0"/>
              <a:t>, Volume 55, Issue 2,</a:t>
            </a:r>
          </a:p>
          <a:p>
            <a:r>
              <a:rPr lang="en-US" sz="1200" b="0" dirty="0"/>
              <a:t>2013, Pages 471-482, ISSN 0078-3234, </a:t>
            </a:r>
            <a:r>
              <a:rPr lang="en-US" sz="1200" b="0" dirty="0">
                <a:hlinkClick r:id="rId3"/>
              </a:rPr>
              <a:t>https://doi.org/10.5697/oc.55-2.471</a:t>
            </a:r>
            <a:r>
              <a:rPr lang="en-US" sz="1200" b="0" dirty="0"/>
              <a:t>. (https://www.sciencedirect.com/science/article/pii/S0078323413500261)</a:t>
            </a:r>
          </a:p>
          <a:p>
            <a:endParaRPr lang="en-US" sz="1200" b="0" dirty="0"/>
          </a:p>
          <a:p>
            <a:r>
              <a:rPr lang="en-US" sz="1200" b="0" dirty="0"/>
              <a:t>[3] </a:t>
            </a:r>
            <a:r>
              <a:rPr lang="en-US" sz="1200" b="0" dirty="0">
                <a:hlinkClick r:id="rId4"/>
              </a:rPr>
              <a:t>https://www.edmundoptics.com/knowledge-center/application-notes/testing-and-detection/basic-principles-of-silicon-detectors/</a:t>
            </a:r>
            <a:endParaRPr lang="en-US" sz="1200" b="0" dirty="0"/>
          </a:p>
          <a:p>
            <a:endParaRPr lang="en-US" sz="1200" b="0" dirty="0"/>
          </a:p>
          <a:p>
            <a:r>
              <a:rPr lang="en-US" sz="1200" b="0" dirty="0"/>
              <a:t>[4] Created by </a:t>
            </a:r>
            <a:r>
              <a:rPr lang="en-US" sz="1200" b="0" dirty="0" err="1"/>
              <a:t>amante</a:t>
            </a:r>
            <a:r>
              <a:rPr lang="en-US" sz="1200" b="0" dirty="0"/>
              <a:t> de </a:t>
            </a:r>
            <a:r>
              <a:rPr lang="en-US" sz="1200" b="0" dirty="0" err="1"/>
              <a:t>icono</a:t>
            </a:r>
            <a:r>
              <a:rPr lang="en-US" sz="1200" b="0" dirty="0"/>
              <a:t> from Noun Project</a:t>
            </a: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1200" b="0" dirty="0">
              <a:solidFill>
                <a:schemeClr val="tx1"/>
              </a:solidFill>
            </a:endParaRPr>
          </a:p>
        </p:txBody>
      </p:sp>
      <p:sp>
        <p:nvSpPr>
          <p:cNvPr id="6" name="Slide Number Placeholder 5"/>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351F4386-A5E2-41A1-B4D0-BE653C929E06}" type="slidenum">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4"/>
          <p:cNvSpPr>
            <a:spLocks noGrp="1"/>
          </p:cNvSpPr>
          <p:nvPr>
            <p:ph type="ftr" idx="14"/>
          </p:nvPr>
        </p:nvSpPr>
        <p:spPr>
          <a:xfrm>
            <a:off x="7143757" y="6475414"/>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Stefan Videv, Kyocera SLD Laser</a:t>
            </a:r>
          </a:p>
        </p:txBody>
      </p:sp>
      <p:sp>
        <p:nvSpPr>
          <p:cNvPr id="9" name="Date Placeholder 3"/>
          <p:cNvSpPr>
            <a:spLocks noGrp="1"/>
          </p:cNvSpPr>
          <p:nvPr>
            <p:ph type="dt" idx="4294967295"/>
          </p:nvPr>
        </p:nvSpPr>
        <p:spPr>
          <a:xfrm>
            <a:off x="915589" y="275630"/>
            <a:ext cx="2499764" cy="273050"/>
          </a:xfrm>
          <a:prstGeom prst="rect">
            <a:avLst/>
          </a:prstGeom>
        </p:spPr>
        <p:txBody>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2000" b="1" i="0" u="none" strike="noStrike" kern="1200" cap="none" spc="0" normalizeH="0" baseline="0" noProof="0" dirty="0">
                <a:ln>
                  <a:noFill/>
                </a:ln>
                <a:solidFill>
                  <a:srgbClr val="000000"/>
                </a:solidFill>
                <a:effectLst/>
                <a:uLnTx/>
                <a:uFillTx/>
                <a:latin typeface="Times New Roman" pitchFamily="16" charset="0"/>
                <a:ea typeface="MS Gothic" charset="-128"/>
                <a:cs typeface="+mn-cs"/>
              </a:rPr>
              <a:t>September 2024</a:t>
            </a:r>
            <a:endParaRPr kumimoji="0" lang="en-GB" sz="2000" b="1" i="0" u="none" strike="noStrike" kern="1200" cap="none" spc="0" normalizeH="0" baseline="0" noProof="0" dirty="0">
              <a:ln>
                <a:noFill/>
              </a:ln>
              <a:solidFill>
                <a:srgbClr val="000000"/>
              </a:solidFill>
              <a:effectLst/>
              <a:uLnTx/>
              <a:uFillTx/>
              <a:latin typeface="Times New Roman" pitchFamily="16" charset="0"/>
              <a:ea typeface="MS Gothic" charset="-128"/>
              <a:cs typeface="+mn-cs"/>
            </a:endParaRPr>
          </a:p>
        </p:txBody>
      </p:sp>
    </p:spTree>
    <p:extLst>
      <p:ext uri="{BB962C8B-B14F-4D97-AF65-F5344CB8AC3E}">
        <p14:creationId xmlns:p14="http://schemas.microsoft.com/office/powerpoint/2010/main" val="1146223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4164</TotalTime>
  <Words>834</Words>
  <Application>Microsoft Office PowerPoint</Application>
  <PresentationFormat>Widescreen</PresentationFormat>
  <Paragraphs>102</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Aptos</vt:lpstr>
      <vt:lpstr>Arial</vt:lpstr>
      <vt:lpstr>Arial Unicode MS</vt:lpstr>
      <vt:lpstr>Times New Roman</vt:lpstr>
      <vt:lpstr>Office</vt:lpstr>
      <vt:lpstr>Document</vt:lpstr>
      <vt:lpstr>Enhanced Light Communications (ELC) Underwater Interoperability and Backwards Compatibility</vt:lpstr>
      <vt:lpstr>The Underwater Optical Channel</vt:lpstr>
      <vt:lpstr>Underwater LiFi Operation</vt:lpstr>
      <vt:lpstr>Interoperability</vt:lpstr>
      <vt:lpstr>Backwards Compatibility</vt:lpstr>
      <vt:lpstr>Argument Against Backwards Compatibility</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Stefan Videv</dc:creator>
  <cp:lastModifiedBy>Nikola Serafimovski</cp:lastModifiedBy>
  <cp:revision>11</cp:revision>
  <dcterms:created xsi:type="dcterms:W3CDTF">2024-10-11T15:06:04Z</dcterms:created>
  <dcterms:modified xsi:type="dcterms:W3CDTF">2024-11-12T02:45:27Z</dcterms:modified>
</cp:coreProperties>
</file>