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2" r:id="rId3"/>
    <p:sldId id="344" r:id="rId4"/>
    <p:sldId id="350" r:id="rId5"/>
    <p:sldId id="329" r:id="rId6"/>
    <p:sldId id="330" r:id="rId7"/>
    <p:sldId id="333" r:id="rId8"/>
    <p:sldId id="335" r:id="rId9"/>
    <p:sldId id="337" r:id="rId10"/>
    <p:sldId id="338" r:id="rId11"/>
    <p:sldId id="339" r:id="rId12"/>
    <p:sldId id="341" r:id="rId13"/>
    <p:sldId id="351" r:id="rId14"/>
    <p:sldId id="349" r:id="rId15"/>
    <p:sldId id="345" r:id="rId16"/>
    <p:sldId id="347" r:id="rId17"/>
    <p:sldId id="346" r:id="rId18"/>
    <p:sldId id="328" r:id="rId19"/>
    <p:sldId id="352" r:id="rId20"/>
    <p:sldId id="336" r:id="rId21"/>
    <p:sldId id="348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D9C666-8142-42C1-9EDA-3B312161E1AB}">
          <p14:sldIdLst>
            <p14:sldId id="256"/>
            <p14:sldId id="332"/>
            <p14:sldId id="344"/>
            <p14:sldId id="350"/>
            <p14:sldId id="329"/>
            <p14:sldId id="330"/>
            <p14:sldId id="333"/>
            <p14:sldId id="335"/>
            <p14:sldId id="337"/>
            <p14:sldId id="338"/>
            <p14:sldId id="339"/>
            <p14:sldId id="341"/>
            <p14:sldId id="351"/>
            <p14:sldId id="349"/>
            <p14:sldId id="345"/>
            <p14:sldId id="347"/>
            <p14:sldId id="346"/>
            <p14:sldId id="328"/>
            <p14:sldId id="352"/>
            <p14:sldId id="336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82" autoAdjust="0"/>
    <p:restoredTop sz="94453" autoAdjust="0"/>
  </p:normalViewPr>
  <p:slideViewPr>
    <p:cSldViewPr>
      <p:cViewPr varScale="1">
        <p:scale>
          <a:sx n="55" d="100"/>
          <a:sy n="55" d="100"/>
        </p:scale>
        <p:origin x="108" y="4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84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802.11-23/0003r38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November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802.11-23/0003r38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4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1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9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6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6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838199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76400"/>
            <a:ext cx="10361084" cy="4572000"/>
          </a:xfrm>
        </p:spPr>
        <p:txBody>
          <a:bodyPr/>
          <a:lstStyle>
            <a:lvl1pPr marL="252000" indent="-288000">
              <a:buFont typeface="Wingdings" panose="05000000000000000000" pitchFamily="2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000" indent="-2880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-2880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1916r2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Gothic" charset="-128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ir/2023/NIST.IR.8454.pdf" TargetMode="External"/><Relationship Id="rId7" Type="http://schemas.openxmlformats.org/officeDocument/2006/relationships/hyperlink" Target="https://www.jatit.org/volumes/Vol100No15/24Vol100No15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cs.csueastbay.edu/~lertaul/AESCCMCAMREADY.pdf" TargetMode="External"/><Relationship Id="rId5" Type="http://schemas.openxmlformats.org/officeDocument/2006/relationships/hyperlink" Target="https://eprint.iacr.org/2021/049.pdf" TargetMode="External"/><Relationship Id="rId4" Type="http://schemas.openxmlformats.org/officeDocument/2006/relationships/hyperlink" Target="https://link.springer.com/chapter/10.1007/978-3-031-21311-3_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815975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/>
              <a:t>Recap of Compact Secure Transaction Methods for AMP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669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2025-1-13</a:t>
            </a:r>
          </a:p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53464"/>
              </p:ext>
            </p:extLst>
          </p:nvPr>
        </p:nvGraphicFramePr>
        <p:xfrm>
          <a:off x="927100" y="3395663"/>
          <a:ext cx="99536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80018" imgH="2109441" progId="Word.Document.8">
                  <p:embed/>
                </p:oleObj>
              </mc:Choice>
              <mc:Fallback>
                <p:oleObj name="Document" r:id="rId3" imgW="8080018" imgH="210944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395663"/>
                        <a:ext cx="9953625" cy="260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89571" y="301783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BE0923-EDF1-45FA-891B-45E6C163CAE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76" y="685801"/>
            <a:ext cx="11676992" cy="838199"/>
          </a:xfrm>
        </p:spPr>
        <p:txBody>
          <a:bodyPr/>
          <a:lstStyle/>
          <a:p>
            <a:r>
              <a:rPr lang="en-US" sz="2400" dirty="0"/>
              <a:t>A server-managed reading device-initiated secure transaction method with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76" y="1752600"/>
            <a:ext cx="4477024" cy="4724400"/>
          </a:xfrm>
        </p:spPr>
        <p:txBody>
          <a:bodyPr/>
          <a:lstStyle/>
          <a:p>
            <a:r>
              <a:rPr lang="en-US" sz="1200" b="1" dirty="0"/>
              <a:t>Assumptions</a:t>
            </a:r>
          </a:p>
          <a:p>
            <a:pPr lvl="1"/>
            <a:r>
              <a:rPr lang="en-US" sz="1100" dirty="0"/>
              <a:t>A server S owns many deployed AMP devices, including A.</a:t>
            </a:r>
          </a:p>
          <a:p>
            <a:pPr lvl="1"/>
            <a:r>
              <a:rPr lang="en-US" sz="1100" dirty="0"/>
              <a:t>S and A shares a secret. A has a confidential name A_ID.</a:t>
            </a:r>
          </a:p>
          <a:p>
            <a:pPr lvl="1"/>
            <a:r>
              <a:rPr lang="en-US" sz="1100" dirty="0"/>
              <a:t>A reading device R has registered on S with R_ID and </a:t>
            </a:r>
            <a:r>
              <a:rPr lang="en-US" sz="1100" dirty="0" err="1"/>
              <a:t>R_credential</a:t>
            </a:r>
            <a:r>
              <a:rPr lang="en-US" sz="1100" dirty="0"/>
              <a:t>. S manages whether R can access A based on such registered information. R knows A_ID.</a:t>
            </a:r>
            <a:endParaRPr lang="en-US" sz="1200" dirty="0"/>
          </a:p>
          <a:p>
            <a:r>
              <a:rPr lang="en-US" sz="1200" b="1" dirty="0"/>
              <a:t>Solution</a:t>
            </a:r>
          </a:p>
          <a:p>
            <a:pPr lvl="1"/>
            <a:r>
              <a:rPr lang="en-US" sz="1100" dirty="0"/>
              <a:t>R sends the hash value of A_ID in </a:t>
            </a:r>
            <a:r>
              <a:rPr lang="en-US" sz="1100" dirty="0" err="1"/>
              <a:t>ID_Request</a:t>
            </a:r>
            <a:r>
              <a:rPr lang="en-US" sz="1100" dirty="0"/>
              <a:t> using random address R1 as source address and broadcast address as destination address.</a:t>
            </a:r>
          </a:p>
          <a:p>
            <a:pPr lvl="1"/>
            <a:r>
              <a:rPr lang="en-US" sz="1100" dirty="0"/>
              <a:t>Every AMP device near R receives </a:t>
            </a:r>
            <a:r>
              <a:rPr lang="en-US" sz="1100" dirty="0" err="1"/>
              <a:t>ID_Request</a:t>
            </a:r>
            <a:r>
              <a:rPr lang="en-US" sz="1100" dirty="0"/>
              <a:t> and computes the hash value using its own name. Only A finds the computed hash value matches the received hash value. A sends back </a:t>
            </a:r>
            <a:r>
              <a:rPr lang="en-US" sz="1100" dirty="0" err="1"/>
              <a:t>ID_Response</a:t>
            </a:r>
            <a:r>
              <a:rPr lang="en-US" sz="1100" dirty="0"/>
              <a:t> using random address R2 as source address and R1 as destination address.</a:t>
            </a:r>
          </a:p>
          <a:p>
            <a:pPr lvl="1"/>
            <a:r>
              <a:rPr lang="en-US" sz="1100" dirty="0"/>
              <a:t>R and A follow the server-managed reading device-initiated secure transaction method to finish the communication using R1 and R2 as their MAC addresses.</a:t>
            </a:r>
          </a:p>
          <a:p>
            <a:r>
              <a:rPr lang="en-US" sz="1200" b="1" dirty="0"/>
              <a:t>Highlights</a:t>
            </a:r>
          </a:p>
          <a:p>
            <a:pPr lvl="1"/>
            <a:r>
              <a:rPr lang="en-US" sz="1100" dirty="0"/>
              <a:t>4 frame exchanges</a:t>
            </a:r>
          </a:p>
          <a:p>
            <a:pPr lvl="1"/>
            <a:r>
              <a:rPr lang="en-US" sz="1100" b="1" dirty="0"/>
              <a:t>96B DL, 160B UL, 128B DL, 64B UL </a:t>
            </a:r>
            <a:r>
              <a:rPr lang="en-US" sz="1100" b="1" dirty="0">
                <a:ea typeface="MS Gothic"/>
              </a:rPr>
              <a:t>±16B </a:t>
            </a:r>
            <a:r>
              <a:rPr lang="en-US" sz="1100" b="1" dirty="0"/>
              <a:t>(assuming minimum data)</a:t>
            </a:r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0AFB0-CBAF-D4BC-C5AF-977BD862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60" y="1813169"/>
            <a:ext cx="7011008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685801"/>
            <a:ext cx="11201400" cy="838199"/>
          </a:xfrm>
        </p:spPr>
        <p:txBody>
          <a:bodyPr/>
          <a:lstStyle/>
          <a:p>
            <a:r>
              <a:rPr lang="en-US" sz="2400" dirty="0"/>
              <a:t>A shared secret-based AMP device-initiated secure transaction method with privacy (for legacy preamp AMP)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3376"/>
            <a:ext cx="6553201" cy="4873624"/>
          </a:xfrm>
        </p:spPr>
        <p:txBody>
          <a:bodyPr/>
          <a:lstStyle/>
          <a:p>
            <a:r>
              <a:rPr lang="en-US" sz="1400" b="1" dirty="0"/>
              <a:t>Assumptions</a:t>
            </a:r>
          </a:p>
          <a:p>
            <a:pPr lvl="1"/>
            <a:r>
              <a:rPr lang="en-US" sz="1400" dirty="0"/>
              <a:t>A reading device R and an AMP device A has a shared secret.</a:t>
            </a:r>
          </a:p>
          <a:p>
            <a:pPr lvl="1"/>
            <a:r>
              <a:rPr lang="en-US" sz="1400" dirty="0"/>
              <a:t>A has a confidential name A_ID. R knows A_ID. A may has R’s public key if R has share secrets with a lot of AMP devices (otherwise it is not needed).</a:t>
            </a:r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ea typeface="MS Gothic"/>
              </a:rPr>
              <a:t>Protocol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A sends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Init_Request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 with A_ID encrypted using R’s public key or hashed, using a random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addres</a:t>
            </a:r>
            <a:r>
              <a:rPr lang="en-US" sz="1400" dirty="0">
                <a:ea typeface="MS Gothic"/>
              </a:rPr>
              <a:t>s R1 as source address and a broadcast address as destination address.</a:t>
            </a:r>
          </a:p>
          <a:p>
            <a:pPr lvl="1"/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Every reading device near </a:t>
            </a:r>
            <a:r>
              <a:rPr lang="en-US" sz="1400" dirty="0">
                <a:ea typeface="MS Gothic"/>
              </a:rPr>
              <a:t>A tries to decrypt A_ID or matches the hashed value using AMP device names stored in memory. Only R can decrypt A_ID or find the match. R then sends</a:t>
            </a:r>
            <a:r>
              <a:rPr lang="en-US" sz="1400" dirty="0"/>
              <a:t> </a:t>
            </a:r>
            <a:r>
              <a:rPr lang="en-US" sz="1400" dirty="0" err="1"/>
              <a:t>Data_Request</a:t>
            </a:r>
            <a:r>
              <a:rPr lang="en-US" sz="1400" dirty="0"/>
              <a:t> using a random address R2 as source address and R1 as destination address.</a:t>
            </a:r>
          </a:p>
          <a:p>
            <a:pPr lvl="1"/>
            <a:r>
              <a:rPr lang="en-US" sz="1400" dirty="0"/>
              <a:t>R and A follow the shared secret-based AMP device-initiated secure transaction method to finish the communication, with R2 and R1 as their MAC address.</a:t>
            </a:r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ea typeface="MS Gothic"/>
              </a:rPr>
              <a:t>Highlights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3 frame exchanges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160B UL, 128B DL, 64B UL </a:t>
            </a:r>
            <a:r>
              <a:rPr lang="en-US" sz="1400" b="1" dirty="0">
                <a:ea typeface="MS Gothic"/>
              </a:rPr>
              <a:t>±16B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(assuming minimum data)</a:t>
            </a:r>
            <a:endParaRPr lang="en-US" sz="1400" b="1" dirty="0">
              <a:ea typeface="MS Goth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934B78-A5AC-E1B9-A40C-3E32251D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99528"/>
            <a:ext cx="4892418" cy="46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5" y="685801"/>
            <a:ext cx="10589685" cy="838199"/>
          </a:xfrm>
        </p:spPr>
        <p:txBody>
          <a:bodyPr/>
          <a:lstStyle/>
          <a:p>
            <a:r>
              <a:rPr lang="en-US" sz="2400" dirty="0"/>
              <a:t>A server-managed AMP device-initiated secure transaction method with privacy (for legacy preamp AMP)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6019799" cy="4951414"/>
          </a:xfrm>
        </p:spPr>
        <p:txBody>
          <a:bodyPr/>
          <a:lstStyle/>
          <a:p>
            <a:r>
              <a:rPr lang="en-US" sz="1200" b="1" dirty="0"/>
              <a:t>Assumptions</a:t>
            </a:r>
          </a:p>
          <a:p>
            <a:pPr lvl="1"/>
            <a:r>
              <a:rPr lang="en-US" sz="1200" dirty="0"/>
              <a:t>A server S identified as S_URL owns many deployed AMP devices, including A. A stores S_URL and S’s public key in its non-volatile memory.</a:t>
            </a:r>
          </a:p>
          <a:p>
            <a:pPr lvl="1"/>
            <a:r>
              <a:rPr lang="en-US" sz="1200" dirty="0"/>
              <a:t>S and A shares a secret. A has a confidential name A_ID.</a:t>
            </a:r>
          </a:p>
          <a:p>
            <a:pPr lvl="1"/>
            <a:r>
              <a:rPr lang="en-US" sz="1200" dirty="0"/>
              <a:t>A reading device R has registered on S with R_ID and </a:t>
            </a:r>
            <a:r>
              <a:rPr lang="en-US" sz="1200" dirty="0" err="1"/>
              <a:t>R_credential</a:t>
            </a:r>
            <a:r>
              <a:rPr lang="en-US" sz="1200" dirty="0"/>
              <a:t>. S manages whether R can access A. R does not know A_ID.</a:t>
            </a:r>
            <a:endParaRPr lang="en-US" sz="1400" dirty="0"/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ea typeface="MS Gothic"/>
              </a:rPr>
              <a:t>Protocol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ea typeface="MS Gothic"/>
              </a:rPr>
              <a:t>A sends </a:t>
            </a:r>
            <a:r>
              <a:rPr lang="en-US" sz="1200" dirty="0" err="1">
                <a:ea typeface="MS Gothic"/>
              </a:rPr>
              <a:t>Init_Request</a:t>
            </a:r>
            <a:r>
              <a:rPr lang="en-US" sz="1200" dirty="0">
                <a:ea typeface="MS Gothic"/>
              </a:rPr>
              <a:t> with a </a:t>
            </a:r>
            <a:r>
              <a:rPr lang="en-US" sz="1200" dirty="0" err="1">
                <a:ea typeface="MS Gothic"/>
              </a:rPr>
              <a:t>session_id</a:t>
            </a:r>
            <a:r>
              <a:rPr lang="en-US" sz="1200" dirty="0">
                <a:ea typeface="MS Gothic"/>
              </a:rPr>
              <a:t>, S_URL, and A_ID encrypted using S’s public key, using a random address R1 as source address and a broadcast address as destination address.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ea typeface="MS Gothic"/>
              </a:rPr>
              <a:t>Every reading device near A and registering on S forwards the content of </a:t>
            </a:r>
            <a:r>
              <a:rPr lang="en-US" sz="1200" dirty="0" err="1">
                <a:ea typeface="MS Gothic"/>
              </a:rPr>
              <a:t>Init_Request</a:t>
            </a:r>
            <a:r>
              <a:rPr lang="en-US" sz="1200" dirty="0">
                <a:ea typeface="MS Gothic"/>
              </a:rPr>
              <a:t> to S.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ea typeface="MS Gothic"/>
              </a:rPr>
              <a:t>S only responds to the first reading device based on </a:t>
            </a:r>
            <a:r>
              <a:rPr lang="en-US" sz="1200" dirty="0" err="1">
                <a:ea typeface="MS Gothic"/>
              </a:rPr>
              <a:t>session_id</a:t>
            </a:r>
            <a:r>
              <a:rPr lang="en-US" sz="1200" dirty="0">
                <a:ea typeface="MS Gothic"/>
              </a:rPr>
              <a:t>, assuming it is R without loss of generality. S decrypts A_ID, generates security parameters needed by </a:t>
            </a:r>
            <a:r>
              <a:rPr lang="en-US" sz="1200" dirty="0" err="1">
                <a:ea typeface="MS Gothic"/>
              </a:rPr>
              <a:t>Data_Request</a:t>
            </a:r>
            <a:r>
              <a:rPr lang="en-US" sz="1200" dirty="0">
                <a:ea typeface="MS Gothic"/>
              </a:rPr>
              <a:t> based on the secret shared with A, and sends the parameters to R.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ea typeface="MS Gothic"/>
              </a:rPr>
              <a:t>R then sends </a:t>
            </a:r>
            <a:r>
              <a:rPr lang="en-US" sz="1200" dirty="0" err="1">
                <a:ea typeface="MS Gothic"/>
              </a:rPr>
              <a:t>Data_Request</a:t>
            </a:r>
            <a:r>
              <a:rPr lang="en-US" sz="1200" dirty="0">
                <a:ea typeface="MS Gothic"/>
              </a:rPr>
              <a:t> using a random address R2 as source address and R1 as destination address.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ea typeface="MS Gothic"/>
              </a:rPr>
              <a:t>R and A follow the server-managed AMP device-initiated secure transaction method to finish the communication, with R2 and R1 as their MAC address.</a:t>
            </a:r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ea typeface="MS Gothic"/>
              </a:rPr>
              <a:t>Highlights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160B UL, 128B DL, 64B UL </a:t>
            </a:r>
            <a:r>
              <a:rPr lang="en-US" sz="1200" b="1" dirty="0">
                <a:ea typeface="MS Gothic"/>
              </a:rPr>
              <a:t>±16B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(assuming minimum data)</a:t>
            </a:r>
            <a:endParaRPr lang="en-US" sz="1100" b="1" dirty="0">
              <a:ea typeface="MS Goth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78EF6-B6A1-EB05-EE0F-671ADAACE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8165"/>
            <a:ext cx="5943599" cy="36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4-way handshake-based secure transaction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599"/>
            <a:ext cx="11277600" cy="4510951"/>
          </a:xfrm>
        </p:spPr>
        <p:txBody>
          <a:bodyPr/>
          <a:lstStyle/>
          <a:p>
            <a:pPr marL="288000"/>
            <a:r>
              <a:rPr lang="en-US" b="1" dirty="0"/>
              <a:t>2 frame exchanges </a:t>
            </a:r>
            <a:r>
              <a:rPr lang="en-US" dirty="0"/>
              <a:t>for AMP authentication, key generation, 1</a:t>
            </a:r>
            <a:r>
              <a:rPr lang="en-US" baseline="30000" dirty="0"/>
              <a:t>st</a:t>
            </a:r>
            <a:r>
              <a:rPr lang="en-US" dirty="0"/>
              <a:t> encrypted and authenticated UL data transfer (for read-only AMP devices). </a:t>
            </a:r>
            <a:r>
              <a:rPr lang="en-US" b="1" dirty="0"/>
              <a:t>4 frame exchanges</a:t>
            </a:r>
            <a:r>
              <a:rPr lang="en-US" dirty="0"/>
              <a:t> for mutual authentication, key generation, 1</a:t>
            </a:r>
            <a:r>
              <a:rPr lang="en-US" baseline="30000" dirty="0"/>
              <a:t>st</a:t>
            </a:r>
            <a:r>
              <a:rPr lang="en-US" dirty="0"/>
              <a:t> encrypted and authenticated data exchange. 2 frame exchanges for subsequent encrypted and authenticated data exchanges until AMP device can (or has to) power down.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4-way handshake authentication based on a shared high-entropy secret, i.e., PMK or equivalent (against offline brute-forcing/dictionary attacks).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Encryption algorithm: Ascon or AES128 GCM (</a:t>
            </a:r>
            <a:r>
              <a:rPr lang="en-US" sz="1800" dirty="0"/>
              <a:t>0.28uJ/0.98uJ per 16B block by ASCON/AES128</a:t>
            </a:r>
            <a:r>
              <a:rPr lang="en-US" dirty="0"/>
              <a:t>).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Message sizes &lt;= 80 bytes (if using AEAD for message integrity) or 96 bytes (if using MIC).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Suitable for all types of AMP devices because authentication only uses hash functions (</a:t>
            </a:r>
            <a:r>
              <a:rPr lang="en-US" sz="1800" dirty="0"/>
              <a:t>0.018uJ per 32B by SHA256)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00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84370" cy="838199"/>
          </a:xfrm>
        </p:spPr>
        <p:txBody>
          <a:bodyPr/>
          <a:lstStyle/>
          <a:p>
            <a:r>
              <a:rPr lang="en-US" sz="2400" dirty="0"/>
              <a:t>A high-entropy shared secret-based secure transaction method for single-purpose read-only AMP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24001"/>
            <a:ext cx="7066396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Assumptions</a:t>
            </a:r>
          </a:p>
          <a:p>
            <a:pPr lvl="1"/>
            <a:r>
              <a:rPr lang="en-US" sz="1400" dirty="0"/>
              <a:t>A reading device R and an ambient device A share a high-entropy secret P.</a:t>
            </a:r>
          </a:p>
          <a:p>
            <a:pPr lvl="1"/>
            <a:r>
              <a:rPr lang="en-US" sz="1400" dirty="0"/>
              <a:t>A has a secret ID (A_ID) known by R.</a:t>
            </a:r>
          </a:p>
          <a:p>
            <a:pPr lvl="1"/>
            <a:r>
              <a:rPr lang="en-US" sz="1400" dirty="0"/>
              <a:t>DL data does not need encryption. Its sole purpose is to enable the AMP device to transmit/backscatter the same type of UL data (A is a read-only, single-purpose device). </a:t>
            </a:r>
            <a:endParaRPr lang="en-US" sz="800" dirty="0"/>
          </a:p>
          <a:p>
            <a:pPr marL="0" indent="0">
              <a:buNone/>
            </a:pPr>
            <a:r>
              <a:rPr lang="en-US" b="1" dirty="0"/>
              <a:t>Protocol highlights</a:t>
            </a:r>
            <a:endParaRPr lang="en-US" sz="1000" b="1" dirty="0"/>
          </a:p>
          <a:p>
            <a:pPr lvl="1"/>
            <a:r>
              <a:rPr lang="en-US" sz="1400" dirty="0"/>
              <a:t>Privacy (random MAC address for R and A)</a:t>
            </a:r>
          </a:p>
          <a:p>
            <a:pPr lvl="1"/>
            <a:r>
              <a:rPr lang="en-US" sz="1400" dirty="0"/>
              <a:t>Only one round-trip frame exchange (DL then UL), then A can power off.</a:t>
            </a:r>
          </a:p>
          <a:p>
            <a:pPr lvl="1"/>
            <a:r>
              <a:rPr lang="en-US" sz="1400" dirty="0"/>
              <a:t>R-to-A authentication not needed as A is single-purpose and read-only.</a:t>
            </a:r>
          </a:p>
          <a:p>
            <a:pPr lvl="1"/>
            <a:r>
              <a:rPr lang="en-US" sz="1400" dirty="0"/>
              <a:t>A-to-R authentication is assured by A’s capability of generating the same key K and producing an authentication code (by AEAD or MIC) verifiable by R.</a:t>
            </a:r>
            <a:endParaRPr lang="en-US" sz="800" dirty="0"/>
          </a:p>
          <a:p>
            <a:pPr marL="0" indent="0">
              <a:buNone/>
            </a:pPr>
            <a:r>
              <a:rPr lang="en-US" b="1" dirty="0"/>
              <a:t>Complexity</a:t>
            </a:r>
            <a:endParaRPr lang="en-US" sz="1000" b="1" dirty="0"/>
          </a:p>
          <a:p>
            <a:pPr lvl="1"/>
            <a:r>
              <a:rPr lang="en-US" sz="1400" b="1" dirty="0"/>
              <a:t>64B DL, 80B UL, </a:t>
            </a:r>
            <a:r>
              <a:rPr lang="en-US" sz="1400" b="1" dirty="0">
                <a:ea typeface="MS Gothic"/>
              </a:rPr>
              <a:t>±16B</a:t>
            </a:r>
            <a:r>
              <a:rPr lang="en-US" sz="1400" dirty="0">
                <a:ea typeface="MS Gothic"/>
              </a:rPr>
              <a:t> </a:t>
            </a:r>
            <a:r>
              <a:rPr lang="en-US" sz="1400" dirty="0"/>
              <a:t>(assuming minimum 16B data).</a:t>
            </a:r>
          </a:p>
          <a:p>
            <a:pPr lvl="1"/>
            <a:r>
              <a:rPr lang="en-US" sz="1400" dirty="0"/>
              <a:t>2 hash calculations, 5 encryption blocks by A.</a:t>
            </a:r>
          </a:p>
          <a:p>
            <a:pPr lvl="1"/>
            <a:r>
              <a:rPr lang="en-US" sz="1400" b="1" dirty="0"/>
              <a:t>1.4uJ/4.9uJ if authentication by ASCON/AES AEAD, or 0.6uJ/2.0uJ with an extra 16B 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6DB67-5F99-EAF7-45C3-D3964933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97" y="2209800"/>
            <a:ext cx="459220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84370" cy="838199"/>
          </a:xfrm>
        </p:spPr>
        <p:txBody>
          <a:bodyPr/>
          <a:lstStyle/>
          <a:p>
            <a:r>
              <a:rPr lang="en-US" sz="2400" dirty="0"/>
              <a:t>A high-entropy shared secret-based secure transaction method for AMP devices that can keep memory for 2 or more UL transmission/backscattering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001001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Assumptions</a:t>
            </a:r>
          </a:p>
          <a:p>
            <a:pPr lvl="1"/>
            <a:r>
              <a:rPr lang="en-US" sz="1400" dirty="0"/>
              <a:t>A reading device R and an ambient device A share a high-entropy secret P.</a:t>
            </a:r>
          </a:p>
          <a:p>
            <a:pPr lvl="1"/>
            <a:r>
              <a:rPr lang="en-US" sz="1400" dirty="0"/>
              <a:t>A has a secret ID (A_ID) known by R.</a:t>
            </a:r>
          </a:p>
          <a:p>
            <a:pPr lvl="1"/>
            <a:r>
              <a:rPr lang="en-US" sz="1400" dirty="0"/>
              <a:t>A can keep memory alive for 2 or more UL transmission/backscattering.</a:t>
            </a:r>
          </a:p>
          <a:p>
            <a:pPr lvl="1"/>
            <a:r>
              <a:rPr lang="en-US" sz="1400" dirty="0"/>
              <a:t>A may not be single-purpose, read-only device, so both DL data and UL data need to be encrypted.</a:t>
            </a:r>
            <a:endParaRPr lang="en-US" sz="800" dirty="0"/>
          </a:p>
          <a:p>
            <a:pPr marL="0" indent="0">
              <a:buNone/>
            </a:pPr>
            <a:r>
              <a:rPr lang="en-US" b="1" dirty="0"/>
              <a:t>Protocol highlights</a:t>
            </a:r>
            <a:endParaRPr lang="en-US" sz="1000" b="1" dirty="0"/>
          </a:p>
          <a:p>
            <a:pPr lvl="1"/>
            <a:r>
              <a:rPr lang="en-US" sz="1400" dirty="0"/>
              <a:t>Privacy (random MAC address for R and A).</a:t>
            </a:r>
          </a:p>
          <a:p>
            <a:pPr lvl="1"/>
            <a:r>
              <a:rPr lang="en-US" sz="1400" dirty="0"/>
              <a:t>Mutual authentication.</a:t>
            </a:r>
          </a:p>
          <a:p>
            <a:pPr lvl="1"/>
            <a:r>
              <a:rPr lang="en-US" sz="1400" dirty="0"/>
              <a:t>A seamless extension of the one-cycle security protocol: A can send UL data in multiple transmission/backscattering (N+1 round-trip frame exchanges if A needs to transmit/backscatter N UL data frames).</a:t>
            </a:r>
            <a:endParaRPr lang="en-US" sz="800" dirty="0"/>
          </a:p>
          <a:p>
            <a:pPr marL="0" indent="0">
              <a:buNone/>
            </a:pPr>
            <a:r>
              <a:rPr lang="en-US" b="1" dirty="0"/>
              <a:t>Complexity</a:t>
            </a:r>
            <a:endParaRPr lang="en-US" sz="1000" b="1" dirty="0"/>
          </a:p>
          <a:p>
            <a:pPr lvl="1"/>
            <a:r>
              <a:rPr lang="en-US" sz="1400" b="1" dirty="0"/>
              <a:t>64B DL, 80B UL, 80B DL, 64B UL </a:t>
            </a:r>
            <a:r>
              <a:rPr lang="en-US" sz="1400" b="1" dirty="0">
                <a:ea typeface="MS Gothic"/>
              </a:rPr>
              <a:t>±16B</a:t>
            </a:r>
            <a:r>
              <a:rPr lang="en-US" sz="1400" dirty="0">
                <a:ea typeface="MS Gothic"/>
              </a:rPr>
              <a:t> </a:t>
            </a:r>
            <a:r>
              <a:rPr lang="en-US" sz="1400" dirty="0"/>
              <a:t>(assuming minimum 16B data).</a:t>
            </a:r>
          </a:p>
          <a:p>
            <a:pPr lvl="1"/>
            <a:r>
              <a:rPr lang="en-US" sz="1400" dirty="0"/>
              <a:t>2/3 hash calculations if authentication by AEAD/MIC, 14 encryption blocks by A.</a:t>
            </a:r>
          </a:p>
          <a:p>
            <a:pPr lvl="1"/>
            <a:r>
              <a:rPr lang="en-US" sz="1400" b="1" dirty="0"/>
              <a:t>3.9uJ/13.7uJ if authentication by ASCON/AES AEAD, or 1.2uJ/4.0uJ with an extra 16B MIC</a:t>
            </a:r>
            <a:r>
              <a:rPr lang="en-US" sz="1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08CBD0-78FA-974D-6A74-825750C9DB54}"/>
              </a:ext>
            </a:extLst>
          </p:cNvPr>
          <p:cNvGrpSpPr/>
          <p:nvPr/>
        </p:nvGrpSpPr>
        <p:grpSpPr>
          <a:xfrm>
            <a:off x="8290169" y="1550254"/>
            <a:ext cx="3292231" cy="4925160"/>
            <a:chOff x="6477000" y="742950"/>
            <a:chExt cx="2530231" cy="41118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34E5AD-A862-D231-3F25-D61B44FF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742950"/>
              <a:ext cx="2530231" cy="18053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A860CF-D661-97B3-30AF-B766AF3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495550"/>
              <a:ext cx="2530231" cy="2359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8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84370" cy="838199"/>
          </a:xfrm>
        </p:spPr>
        <p:txBody>
          <a:bodyPr/>
          <a:lstStyle/>
          <a:p>
            <a:r>
              <a:rPr lang="en-US" sz="2400" dirty="0"/>
              <a:t>A server-managed secure transaction method for single-purpose read-only AMP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6934199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Assumptions</a:t>
            </a:r>
          </a:p>
          <a:p>
            <a:pPr lvl="1"/>
            <a:r>
              <a:rPr lang="en-US" sz="1200" dirty="0"/>
              <a:t>An ambient device A and a server S share a high-entropy secret P.</a:t>
            </a:r>
          </a:p>
          <a:p>
            <a:pPr lvl="1"/>
            <a:r>
              <a:rPr lang="en-US" sz="1200" dirty="0"/>
              <a:t>S manages whether a reading device R can read data from A based on R_ID and </a:t>
            </a:r>
            <a:r>
              <a:rPr lang="en-US" sz="1200" dirty="0" err="1"/>
              <a:t>R_credential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A has a secret ID (A_ID) known by R. The server’s URL (S_URL) is also known by R.</a:t>
            </a:r>
          </a:p>
          <a:p>
            <a:pPr lvl="1"/>
            <a:r>
              <a:rPr lang="en-US" sz="1200" dirty="0"/>
              <a:t>DL data does not need encryption. Its sole purpose is to enable the AMP device to transmit/backscatter UL data (A is a read-only, single-purpose device). </a:t>
            </a:r>
            <a:endParaRPr lang="en-US" sz="700" dirty="0"/>
          </a:p>
          <a:p>
            <a:pPr marL="0" indent="0">
              <a:buNone/>
            </a:pPr>
            <a:r>
              <a:rPr lang="en-US" sz="1600" b="1" dirty="0"/>
              <a:t>Protocol highlights</a:t>
            </a:r>
            <a:endParaRPr lang="en-US" sz="900" b="1" dirty="0"/>
          </a:p>
          <a:p>
            <a:pPr lvl="1"/>
            <a:r>
              <a:rPr lang="en-US" sz="1200" dirty="0"/>
              <a:t>Privacy (random MAC address for R and A)</a:t>
            </a:r>
          </a:p>
          <a:p>
            <a:pPr lvl="1"/>
            <a:r>
              <a:rPr lang="en-US" sz="1200" dirty="0"/>
              <a:t>Only one round-trip frame exchange (DL then UL), then A can power off. No server access delay.</a:t>
            </a:r>
          </a:p>
          <a:p>
            <a:pPr lvl="1"/>
            <a:r>
              <a:rPr lang="en-US" sz="1200" dirty="0"/>
              <a:t>R-to-A authentication not needed as A is single-purpose and read-only.</a:t>
            </a:r>
          </a:p>
          <a:p>
            <a:pPr lvl="1"/>
            <a:r>
              <a:rPr lang="en-US" sz="1200" dirty="0"/>
              <a:t>A-to-R authentication is assured by A’s capability of generating the same key K and producing an authentication code (by AEAD or MIC) verifiable by S.</a:t>
            </a:r>
            <a:endParaRPr lang="en-US" sz="700" dirty="0"/>
          </a:p>
          <a:p>
            <a:pPr marL="0" indent="0">
              <a:buNone/>
            </a:pPr>
            <a:r>
              <a:rPr lang="en-US" sz="1600" b="1" dirty="0"/>
              <a:t>Complexity</a:t>
            </a:r>
            <a:endParaRPr lang="en-US" sz="900" b="1" dirty="0"/>
          </a:p>
          <a:p>
            <a:pPr lvl="1"/>
            <a:r>
              <a:rPr lang="en-US" sz="1200" b="1" dirty="0"/>
              <a:t>64B DL, 80B UL, </a:t>
            </a:r>
            <a:r>
              <a:rPr lang="en-US" sz="1200" b="1" dirty="0">
                <a:ea typeface="MS Gothic"/>
              </a:rPr>
              <a:t>±16B</a:t>
            </a:r>
            <a:r>
              <a:rPr lang="en-US" sz="1200" dirty="0">
                <a:ea typeface="MS Gothic"/>
              </a:rPr>
              <a:t> </a:t>
            </a:r>
            <a:r>
              <a:rPr lang="en-US" sz="1200" dirty="0"/>
              <a:t>(assuming minimum 16B data).</a:t>
            </a:r>
          </a:p>
          <a:p>
            <a:pPr lvl="1"/>
            <a:r>
              <a:rPr lang="en-US" sz="1200" dirty="0"/>
              <a:t>2 hash calculations, 5 encryption blocks by A.</a:t>
            </a:r>
          </a:p>
          <a:p>
            <a:pPr lvl="1"/>
            <a:r>
              <a:rPr lang="en-US" sz="1200" b="1" dirty="0"/>
              <a:t>1.4uJ/4.9uJ if authentication by ASCON/AES AEAD, or 0.6uJ/2.0uJ with an extra 16B MIC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0F58B-F1CB-3B46-0986-3A1D4562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514600"/>
            <a:ext cx="5061699" cy="31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84370" cy="838199"/>
          </a:xfrm>
        </p:spPr>
        <p:txBody>
          <a:bodyPr/>
          <a:lstStyle/>
          <a:p>
            <a:r>
              <a:rPr lang="en-US" sz="2400" dirty="0"/>
              <a:t>A server-managed secure transaction method for AMP devices that can keep memory for 2 or more UL transmission/backscattering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162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Assumptions</a:t>
            </a:r>
          </a:p>
          <a:p>
            <a:pPr lvl="1"/>
            <a:r>
              <a:rPr lang="en-US" sz="1200" dirty="0"/>
              <a:t>An ambient device A and a server S share a high-entropy secret P.</a:t>
            </a:r>
          </a:p>
          <a:p>
            <a:pPr lvl="1"/>
            <a:r>
              <a:rPr lang="en-US" sz="1200" dirty="0"/>
              <a:t>S manages whether a reading device R can read data from A based on R_ID and </a:t>
            </a:r>
            <a:r>
              <a:rPr lang="en-US" sz="1200" dirty="0" err="1"/>
              <a:t>R_credential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A has a secret ID (A_ID) known by R. The server’s URL (S_URL) is also known by R.</a:t>
            </a:r>
          </a:p>
          <a:p>
            <a:pPr lvl="1"/>
            <a:r>
              <a:rPr lang="en-US" sz="1200" dirty="0"/>
              <a:t>A can keep memory alive for 2 or more UL transmission/backscattering.</a:t>
            </a:r>
          </a:p>
          <a:p>
            <a:pPr lvl="1"/>
            <a:r>
              <a:rPr lang="en-US" sz="1200" dirty="0"/>
              <a:t>A may not be single-purpose, read-only device, so both DL data and UL data need to be encrypted.</a:t>
            </a:r>
            <a:endParaRPr lang="en-US" sz="700" dirty="0"/>
          </a:p>
          <a:p>
            <a:pPr marL="0" indent="0">
              <a:buNone/>
            </a:pPr>
            <a:r>
              <a:rPr lang="en-US" sz="1600" b="1" dirty="0"/>
              <a:t>Protocol highlights</a:t>
            </a:r>
            <a:endParaRPr lang="en-US" sz="900" b="1" dirty="0"/>
          </a:p>
          <a:p>
            <a:pPr lvl="1"/>
            <a:r>
              <a:rPr lang="en-US" sz="1200" dirty="0"/>
              <a:t>Privacy (random MAC address for R and A).</a:t>
            </a:r>
          </a:p>
          <a:p>
            <a:pPr lvl="1"/>
            <a:r>
              <a:rPr lang="en-US" sz="1200" dirty="0"/>
              <a:t>Mutual authentication. Only R-to-A authentication is subject to one-time server access delay. </a:t>
            </a:r>
          </a:p>
          <a:p>
            <a:pPr lvl="1"/>
            <a:r>
              <a:rPr lang="en-US" sz="1200" dirty="0"/>
              <a:t>A seamless extension of the server-managed one-cycle security protocol: A can send UL data in multiple transmission/backscattering without server access delay (N+1 round-trip frame exchanges if A needs to transmit/backscatter N UL data frames).</a:t>
            </a:r>
            <a:endParaRPr lang="en-US" sz="700" dirty="0"/>
          </a:p>
          <a:p>
            <a:pPr marL="0" indent="0">
              <a:buNone/>
            </a:pPr>
            <a:r>
              <a:rPr lang="en-US" sz="1600" b="1" dirty="0"/>
              <a:t>Complexity</a:t>
            </a:r>
            <a:endParaRPr lang="en-US" sz="900" b="1" dirty="0"/>
          </a:p>
          <a:p>
            <a:pPr lvl="1"/>
            <a:r>
              <a:rPr lang="en-US" sz="1200" b="1" dirty="0"/>
              <a:t>64B DL, 80B UL, 80B DL, 64B UL </a:t>
            </a:r>
            <a:r>
              <a:rPr lang="en-US" sz="1200" b="1" dirty="0">
                <a:ea typeface="MS Gothic"/>
              </a:rPr>
              <a:t>±16B</a:t>
            </a:r>
            <a:r>
              <a:rPr lang="en-US" sz="1200" dirty="0">
                <a:ea typeface="MS Gothic"/>
              </a:rPr>
              <a:t> </a:t>
            </a:r>
            <a:r>
              <a:rPr lang="en-US" sz="1200" dirty="0"/>
              <a:t>(assuming minimum 16B data).</a:t>
            </a:r>
          </a:p>
          <a:p>
            <a:pPr lvl="1"/>
            <a:r>
              <a:rPr lang="en-US" sz="1200" dirty="0"/>
              <a:t>2/3 hash calculations if authentication by AEAD/MIC, 14 encryption blocks by A.</a:t>
            </a:r>
          </a:p>
          <a:p>
            <a:pPr lvl="1"/>
            <a:r>
              <a:rPr lang="en-US" sz="1200" b="1" dirty="0"/>
              <a:t>3.9uJ/13.7uJ if authentication by ASCON/AES AEAD, or 1.2uJ/4.0uJ with an extra 16B MIC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D60D5B-0B69-ED7E-8FE7-DFE653A82B15}"/>
              </a:ext>
            </a:extLst>
          </p:cNvPr>
          <p:cNvGrpSpPr/>
          <p:nvPr/>
        </p:nvGrpSpPr>
        <p:grpSpPr>
          <a:xfrm>
            <a:off x="7772400" y="1901635"/>
            <a:ext cx="3986996" cy="4499165"/>
            <a:chOff x="4572000" y="133350"/>
            <a:chExt cx="3682196" cy="44991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9383F2-94E0-F3D2-53AB-6AA275E27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33350"/>
              <a:ext cx="3682196" cy="228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27043-01AD-0CC6-B1FB-573E0C41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4266" y="2422715"/>
              <a:ext cx="2369930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47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752600"/>
            <a:ext cx="10460567" cy="4267200"/>
          </a:xfrm>
        </p:spPr>
        <p:txBody>
          <a:bodyPr/>
          <a:lstStyle/>
          <a:p>
            <a:r>
              <a:rPr lang="en-US" sz="2000" dirty="0"/>
              <a:t>Do you agree to insert the following text in the security sub-clause of the SFD?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IEEE 802.11bp will specify secure data communication methods that do not require maintaining security associations.</a:t>
            </a:r>
          </a:p>
          <a:p>
            <a:pPr marL="288000" lvl="1" indent="0">
              <a:buNone/>
            </a:pPr>
            <a:r>
              <a:rPr lang="en-US" sz="2000" dirty="0"/>
              <a:t>Note:</a:t>
            </a:r>
          </a:p>
          <a:p>
            <a:pPr lvl="2"/>
            <a:r>
              <a:rPr lang="en-US" sz="1800" dirty="0"/>
              <a:t>The methods will be based on existing 802.11 security protocols.</a:t>
            </a:r>
          </a:p>
          <a:p>
            <a:pPr lvl="2"/>
            <a:r>
              <a:rPr lang="en-US" sz="1800" dirty="0"/>
              <a:t>The methods will coexist with existing 802.11 security protocols for 11bp devices capable of maintaining security associations.</a:t>
            </a:r>
          </a:p>
          <a:p>
            <a:pPr lvl="2"/>
            <a:r>
              <a:rPr lang="en-US" sz="1800" dirty="0"/>
              <a:t>The details are TBD.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42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16" y="1066801"/>
            <a:ext cx="10627784" cy="457199"/>
          </a:xfrm>
        </p:spPr>
        <p:txBody>
          <a:bodyPr/>
          <a:lstStyle/>
          <a:p>
            <a:r>
              <a:rPr lang="en-US" dirty="0"/>
              <a:t>A Re-Cap of ASCON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4376"/>
            <a:ext cx="11353799" cy="3273424"/>
          </a:xfrm>
        </p:spPr>
        <p:txBody>
          <a:bodyPr/>
          <a:lstStyle/>
          <a:p>
            <a:pPr marL="288000"/>
            <a:r>
              <a:rPr lang="en-US" sz="2000" dirty="0"/>
              <a:t>11-24/1584, </a:t>
            </a:r>
            <a:r>
              <a:rPr lang="en-GB" sz="2000" dirty="0"/>
              <a:t>Ascon: The Lightweight Cryptography As A Better Cipher Than AES 128 for 802.11bp (</a:t>
            </a:r>
            <a:r>
              <a:rPr lang="en-US" sz="2000" dirty="0"/>
              <a:t>same security performance as AES128 GSM, faster and &lt;1/3 energy consumption</a:t>
            </a:r>
            <a:r>
              <a:rPr lang="en-GB" sz="2000" dirty="0"/>
              <a:t>).</a:t>
            </a:r>
          </a:p>
          <a:p>
            <a:pPr marL="288000"/>
            <a:endParaRPr lang="en-US" sz="2000" dirty="0"/>
          </a:p>
          <a:p>
            <a:pPr marL="288000"/>
            <a:r>
              <a:rPr lang="en-US" sz="2000" dirty="0"/>
              <a:t>NIST published the initial draft standard for constrained devices based on Ascon (NIST SP 800-232 on Nov 8, 2024.</a:t>
            </a:r>
          </a:p>
          <a:p>
            <a:pPr marL="288000"/>
            <a:endParaRPr lang="en-GB" sz="2000" dirty="0"/>
          </a:p>
          <a:p>
            <a:pPr marL="288000"/>
            <a:r>
              <a:rPr lang="en-GB" sz="2000" dirty="0"/>
              <a:t>802.15 adopted Ascon as a cipher method in IEEE 802 Nov. 24 meeting.</a:t>
            </a:r>
            <a:endParaRPr lang="en-US" sz="2000" dirty="0"/>
          </a:p>
          <a:p>
            <a:pPr marL="288000"/>
            <a:endParaRPr lang="en-US" sz="2000" dirty="0"/>
          </a:p>
          <a:p>
            <a:pPr marL="288000"/>
            <a:r>
              <a:rPr lang="en-US" sz="2000" dirty="0"/>
              <a:t>Ballpark energy estimation: </a:t>
            </a:r>
            <a:r>
              <a:rPr lang="en-US" sz="2000" b="1" dirty="0"/>
              <a:t>0.28uJ/0.98uJ per 16B block </a:t>
            </a:r>
            <a:r>
              <a:rPr lang="en-US" sz="2000" dirty="0"/>
              <a:t>by ASCON/AES128.</a:t>
            </a:r>
          </a:p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78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16" y="838201"/>
            <a:ext cx="10627784" cy="457199"/>
          </a:xfrm>
        </p:spPr>
        <p:txBody>
          <a:bodyPr/>
          <a:lstStyle/>
          <a:p>
            <a:r>
              <a:rPr lang="en-US" dirty="0"/>
              <a:t>A Re-Cap of Secure Transaction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11353799" cy="4953000"/>
          </a:xfrm>
        </p:spPr>
        <p:txBody>
          <a:bodyPr/>
          <a:lstStyle/>
          <a:p>
            <a:r>
              <a:rPr lang="en-US" sz="2000" dirty="0"/>
              <a:t>This re-cap focuses on principle, applicability, estimated message size, and estimated energy consumption, instead of details for each methods.</a:t>
            </a:r>
          </a:p>
          <a:p>
            <a:endParaRPr lang="en-US" sz="2000" dirty="0"/>
          </a:p>
          <a:p>
            <a:pPr lvl="1"/>
            <a:r>
              <a:rPr lang="en-US" dirty="0"/>
              <a:t>SAE-based (SAE authentication based on shared secret, Ascon/AES128 for encryption/decryption)</a:t>
            </a:r>
          </a:p>
          <a:p>
            <a:pPr lvl="2"/>
            <a:r>
              <a:rPr lang="en-US" dirty="0"/>
              <a:t>11-24/0178, a shared secret-based secure transaction method (for active UL TX AMP, legacy preamp AMP).</a:t>
            </a:r>
          </a:p>
          <a:p>
            <a:pPr lvl="2"/>
            <a:r>
              <a:rPr lang="en-US" dirty="0"/>
              <a:t>11-24/0526, a server-managed secure transaction method (for active UL TX AMP, legacy preamp AMP).</a:t>
            </a:r>
          </a:p>
          <a:p>
            <a:pPr lvl="2"/>
            <a:r>
              <a:rPr lang="en-US" dirty="0"/>
              <a:t>11-24/0871, AMP device-initiated secure transaction methods (for legacy preamp AMP).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4-way handshake based (keyed hash authentication based on high-entropy shared secret, Ascon/AES128 for encryption/decryption)</a:t>
            </a:r>
          </a:p>
          <a:p>
            <a:pPr lvl="2"/>
            <a:r>
              <a:rPr lang="en-US" dirty="0"/>
              <a:t>11-24/1998, Secure Transaction Methods with Low Computation Complexity for AMP Devices.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Privacy at minimum cost (random MAC addresses and hashed device IDs, 0.018uJ per 32B by SHA256, see [9]).</a:t>
            </a:r>
          </a:p>
          <a:p>
            <a:pPr lvl="2"/>
            <a:r>
              <a:rPr lang="en-US" dirty="0"/>
              <a:t>11-24/1242, AMP Secure Transaction Methods Using Random MAC Address for Privacy.</a:t>
            </a:r>
          </a:p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3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 you agree to insert the following text in the security sub-clause of the SFD?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IEEE 802.11bp will specify ASCON-128 as an optional cipher for 802.11bp STAs.</a:t>
            </a:r>
          </a:p>
          <a:p>
            <a:pPr lvl="1"/>
            <a:r>
              <a:rPr lang="en-US" sz="2000" dirty="0"/>
              <a:t>IEEE 802.11bp will specify BIP-ASCON-128 as an optional authentication-only cipher for 802.11bp STAs.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Luo, Rakesh </a:t>
            </a:r>
            <a:r>
              <a:rPr lang="en-GB" dirty="0" err="1"/>
              <a:t>Taori</a:t>
            </a:r>
            <a:r>
              <a:rPr lang="en-GB" dirty="0"/>
              <a:t>, Florian Mendel, Martin </a:t>
            </a:r>
            <a:r>
              <a:rPr lang="en-GB" dirty="0" err="1"/>
              <a:t>Schläeffer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89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460567" cy="4800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Meltem</a:t>
            </a:r>
            <a:r>
              <a:rPr lang="en-US" sz="1400" dirty="0"/>
              <a:t> </a:t>
            </a:r>
            <a:r>
              <a:rPr lang="en-US" sz="1400" dirty="0" err="1"/>
              <a:t>Sonmez</a:t>
            </a:r>
            <a:r>
              <a:rPr lang="en-US" sz="1400" dirty="0"/>
              <a:t> Turan, Kerry McKay, </a:t>
            </a:r>
            <a:r>
              <a:rPr lang="en-US" sz="1400" dirty="0" err="1"/>
              <a:t>Donghoon</a:t>
            </a:r>
            <a:r>
              <a:rPr lang="en-US" sz="1400" dirty="0"/>
              <a:t> Chang, Lawrence E. </a:t>
            </a:r>
            <a:r>
              <a:rPr lang="en-US" sz="1400" dirty="0" err="1"/>
              <a:t>Bassham</a:t>
            </a:r>
            <a:r>
              <a:rPr lang="en-US" sz="1400" dirty="0"/>
              <a:t>, </a:t>
            </a:r>
            <a:r>
              <a:rPr lang="en-US" sz="1400" dirty="0" err="1"/>
              <a:t>Jinkeon</a:t>
            </a:r>
            <a:r>
              <a:rPr lang="en-US" sz="1400" dirty="0"/>
              <a:t> Kang, Noah D. Waller, John M. Kelsey, </a:t>
            </a:r>
            <a:r>
              <a:rPr lang="en-US" sz="1400" dirty="0" err="1"/>
              <a:t>Deukjo</a:t>
            </a:r>
            <a:r>
              <a:rPr lang="en-US" sz="1400" dirty="0"/>
              <a:t> Hong, “NIST Internal Report 8454: Status Report on the Final Round of the NIST Lightweight Cryptography Standardization Process”, June 2023, </a:t>
            </a:r>
            <a:r>
              <a:rPr lang="en-US" sz="1400" dirty="0">
                <a:hlinkClick r:id="rId3"/>
              </a:rPr>
              <a:t>https://nvlpubs.nist.gov/nistpubs/ir/2023/NIST.IR.8454.pdf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Christoph </a:t>
            </a:r>
            <a:r>
              <a:rPr lang="en-US" sz="1400" dirty="0" err="1"/>
              <a:t>Dobraunig</a:t>
            </a:r>
            <a:r>
              <a:rPr lang="en-US" sz="1400" dirty="0"/>
              <a:t>, Maria </a:t>
            </a:r>
            <a:r>
              <a:rPr lang="en-US" sz="1400" dirty="0" err="1"/>
              <a:t>Eichlseder</a:t>
            </a:r>
            <a:r>
              <a:rPr lang="en-US" sz="1400" dirty="0"/>
              <a:t>, Florian Mendel, Martin </a:t>
            </a:r>
            <a:r>
              <a:rPr lang="en-US" sz="1400" dirty="0" err="1"/>
              <a:t>Schlaeffer</a:t>
            </a:r>
            <a:r>
              <a:rPr lang="en-US" sz="1400" dirty="0"/>
              <a:t>, “ASCON v1.2 Submission to NIST”, May 31, 2021.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Sebastian Renner, Enrico </a:t>
            </a:r>
            <a:r>
              <a:rPr lang="en-US" sz="1400" dirty="0" err="1"/>
              <a:t>Pozzobon</a:t>
            </a:r>
            <a:r>
              <a:rPr lang="en-US" sz="1400" dirty="0"/>
              <a:t>, and Jurgen </a:t>
            </a:r>
            <a:r>
              <a:rPr lang="en-US" sz="1400" dirty="0" err="1"/>
              <a:t>Mottok</a:t>
            </a:r>
            <a:r>
              <a:rPr lang="en-US" sz="1400" dirty="0"/>
              <a:t>, “The Final Round: Benchmarking NIST LWC Ciphers on Microcontrollers”, 2022, </a:t>
            </a:r>
            <a:r>
              <a:rPr lang="en-US" sz="1400" dirty="0">
                <a:hlinkClick r:id="rId4"/>
              </a:rPr>
              <a:t>https://link.springer.com/chapter/10.1007/978-3-031-21311-3_1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Mark D. </a:t>
            </a:r>
            <a:r>
              <a:rPr lang="en-US" sz="1400" dirty="0" err="1"/>
              <a:t>Aagaard</a:t>
            </a:r>
            <a:r>
              <a:rPr lang="en-US" sz="1400" dirty="0"/>
              <a:t>, Nusa </a:t>
            </a:r>
            <a:r>
              <a:rPr lang="en-US" sz="1400" dirty="0" err="1"/>
              <a:t>Zidaric</a:t>
            </a:r>
            <a:r>
              <a:rPr lang="en-US" sz="1400" dirty="0"/>
              <a:t>, “ASIC Benchmarking of Round 2 Candidates in the NIST Lightweight Cryptography Standardization Process”, 2021, </a:t>
            </a:r>
            <a:r>
              <a:rPr lang="en-US" sz="1400" dirty="0">
                <a:hlinkClick r:id="rId5"/>
              </a:rPr>
              <a:t>https://eprint.iacr.org/2021/049.pdf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Joerg Robert, Clemens Korn, “Power Consumption Calculation”, doc: IEEE 802.11-23/1232r0, July 11, 2023.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Luke E. Kane, Jiaming James Chen, Rebecca Thomas, Vicky Liu, Matthew McKague, “Security and Performance in IoT: A Balancing Act”, IEEE Access, vol. 8, pp. 121969-121986, July 6,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Levent </a:t>
            </a:r>
            <a:r>
              <a:rPr lang="en-US" sz="1400" dirty="0" err="1"/>
              <a:t>Ertaul</a:t>
            </a:r>
            <a:r>
              <a:rPr lang="en-US" sz="1400" dirty="0"/>
              <a:t>, Anup </a:t>
            </a:r>
            <a:r>
              <a:rPr lang="en-US" sz="1400" dirty="0" err="1"/>
              <a:t>Mudan</a:t>
            </a:r>
            <a:r>
              <a:rPr lang="en-US" sz="1400" dirty="0"/>
              <a:t>, </a:t>
            </a:r>
            <a:r>
              <a:rPr lang="en-US" sz="1400" dirty="0" err="1"/>
              <a:t>Nausheen</a:t>
            </a:r>
            <a:r>
              <a:rPr lang="en-US" sz="1400" dirty="0"/>
              <a:t> Sarfaraz, “Performance Comparison of AES-CCM and AES-GCM Authenticated Encryption Methods”, 2018, </a:t>
            </a:r>
            <a:r>
              <a:rPr lang="en-US" sz="1400" dirty="0">
                <a:hlinkClick r:id="rId6"/>
              </a:rPr>
              <a:t>https://mcs.csueastbay.edu/~lertaul/AESCCMCAMREADY.pdf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Bekbolat</a:t>
            </a:r>
            <a:r>
              <a:rPr lang="en-US" sz="1400" dirty="0"/>
              <a:t> </a:t>
            </a:r>
            <a:r>
              <a:rPr lang="en-US" sz="1400" dirty="0" err="1"/>
              <a:t>Medetov</a:t>
            </a:r>
            <a:r>
              <a:rPr lang="en-US" sz="1400" dirty="0"/>
              <a:t>, </a:t>
            </a:r>
            <a:r>
              <a:rPr lang="en-US" sz="1400" dirty="0" err="1"/>
              <a:t>Tansaule</a:t>
            </a:r>
            <a:r>
              <a:rPr lang="en-US" sz="1400" dirty="0"/>
              <a:t> </a:t>
            </a:r>
            <a:r>
              <a:rPr lang="en-US" sz="1400" dirty="0" err="1"/>
              <a:t>Serikov</a:t>
            </a:r>
            <a:r>
              <a:rPr lang="en-US" sz="1400" dirty="0"/>
              <a:t>, </a:t>
            </a:r>
            <a:r>
              <a:rPr lang="en-US" sz="1400" dirty="0" err="1"/>
              <a:t>Aray</a:t>
            </a:r>
            <a:r>
              <a:rPr lang="en-US" sz="1400" dirty="0"/>
              <a:t> </a:t>
            </a:r>
            <a:r>
              <a:rPr lang="en-US" sz="1400" dirty="0" err="1"/>
              <a:t>Tolegenova</a:t>
            </a:r>
            <a:r>
              <a:rPr lang="en-US" sz="1400" dirty="0"/>
              <a:t>, </a:t>
            </a:r>
            <a:r>
              <a:rPr lang="en-US" sz="1400" dirty="0" err="1"/>
              <a:t>Zhexebay</a:t>
            </a:r>
            <a:r>
              <a:rPr lang="en-US" sz="1400" dirty="0"/>
              <a:t> </a:t>
            </a:r>
            <a:r>
              <a:rPr lang="en-US" sz="1400" dirty="0" err="1"/>
              <a:t>Dauren</a:t>
            </a:r>
            <a:r>
              <a:rPr lang="en-US" sz="1400" dirty="0"/>
              <a:t>, Comparative Analysis of the Performance of Generating </a:t>
            </a:r>
            <a:r>
              <a:rPr lang="en-US" sz="1400" dirty="0" err="1"/>
              <a:t>Cryptograhic</a:t>
            </a:r>
            <a:r>
              <a:rPr lang="en-US" sz="1400" dirty="0"/>
              <a:t> Ciphers on CPU and FPGA, 2022, </a:t>
            </a:r>
            <a:r>
              <a:rPr lang="en-US" sz="1400" dirty="0">
                <a:hlinkClick r:id="rId7"/>
              </a:rPr>
              <a:t>https://www.jatit.org/volumes/Vol100No15/24Vol100No15.pdf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B. Kieu-Do-Nguyen, T. -T. Hoang, C. -K. Pham and C. Pham-Quoc, "A Power-efficient Implementation of SHA-256 Hash Function for Embedded Applications," 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HelveticaNeue Regular"/>
              </a:rPr>
              <a:t>2021 International Conference on Advanced Technologies for Communications (ATC)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, Ho Chi Minh City, Vietnam, 2021, pp. 39-44,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HelveticaNeue Regular"/>
              </a:rPr>
              <a:t>doi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Neue Regular"/>
              </a:rPr>
              <a:t>: 10.1109/ATC52653.2021.9598264.</a:t>
            </a:r>
            <a:endParaRPr lang="en-US" sz="14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why transaction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7848599" cy="4739550"/>
          </a:xfrm>
        </p:spPr>
        <p:txBody>
          <a:bodyPr/>
          <a:lstStyle/>
          <a:p>
            <a:pPr marL="288000"/>
            <a:r>
              <a:rPr lang="en-US" dirty="0"/>
              <a:t>802.11 security protocol such as WPA3 SAE defines </a:t>
            </a:r>
            <a:r>
              <a:rPr lang="en-US" b="1" dirty="0"/>
              <a:t>10+ frame exchanges </a:t>
            </a:r>
            <a:r>
              <a:rPr lang="en-US" dirty="0"/>
              <a:t>to setup a secure link (security association) between two STAs, requiring the STAs to maintain the secure link, which consumes energy that may not be affordable by power-constrained AMP devices. Even tearing down a secure link has complicated details.</a:t>
            </a:r>
          </a:p>
          <a:p>
            <a:pPr marL="288000"/>
            <a:r>
              <a:rPr lang="en-US" dirty="0"/>
              <a:t>Secure links are designed to support multiple applications running on STAs, possibly with large data volume over a long period. AMP devices are most likely designed for single purposes and very likely exchange small amount of data for every communication (called a transaction).</a:t>
            </a:r>
          </a:p>
          <a:p>
            <a:pPr marL="288000"/>
            <a:r>
              <a:rPr lang="en-US" dirty="0"/>
              <a:t>SAE-based secure transaction methods: </a:t>
            </a:r>
            <a:r>
              <a:rPr lang="en-US" b="1" dirty="0"/>
              <a:t>3-4 frame exchanges </a:t>
            </a:r>
            <a:r>
              <a:rPr lang="en-US" dirty="0"/>
              <a:t>for mutual authentication, key generation, and 1</a:t>
            </a:r>
            <a:r>
              <a:rPr lang="en-US" baseline="30000" dirty="0"/>
              <a:t>st</a:t>
            </a:r>
            <a:r>
              <a:rPr lang="en-US" dirty="0"/>
              <a:t> encrypted data exchange.</a:t>
            </a:r>
          </a:p>
          <a:p>
            <a:pPr marL="288000"/>
            <a:r>
              <a:rPr lang="en-US" dirty="0"/>
              <a:t>4-way handshake-based secure transaction methods: </a:t>
            </a:r>
            <a:r>
              <a:rPr lang="en-US" b="1" dirty="0"/>
              <a:t>2 frame exchanges </a:t>
            </a:r>
            <a:r>
              <a:rPr lang="en-US" dirty="0"/>
              <a:t>for AMP authentication, key generation, 1</a:t>
            </a:r>
            <a:r>
              <a:rPr lang="en-US" baseline="30000" dirty="0"/>
              <a:t>st</a:t>
            </a:r>
            <a:r>
              <a:rPr lang="en-US" dirty="0"/>
              <a:t> encrypted UL data transfer. </a:t>
            </a:r>
            <a:r>
              <a:rPr lang="en-US" b="1" dirty="0"/>
              <a:t>4 frame exchanges</a:t>
            </a:r>
            <a:r>
              <a:rPr lang="en-US" dirty="0"/>
              <a:t> for mutual authentication, key generation, 1</a:t>
            </a:r>
            <a:r>
              <a:rPr lang="en-US" baseline="30000" dirty="0"/>
              <a:t>st</a:t>
            </a:r>
            <a:r>
              <a:rPr lang="en-US" dirty="0"/>
              <a:t> encrypted data exchange.</a:t>
            </a:r>
          </a:p>
          <a:p>
            <a:pPr marL="288000"/>
            <a:r>
              <a:rPr lang="en-US" dirty="0"/>
              <a:t>Secure transaction methods can co-exist with 802.11 secure link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7CB2F-94F5-495A-AABB-6BBA941C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542327"/>
            <a:ext cx="3159496" cy="4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SAE-based secure transaction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599"/>
            <a:ext cx="11277600" cy="4510951"/>
          </a:xfrm>
        </p:spPr>
        <p:txBody>
          <a:bodyPr/>
          <a:lstStyle/>
          <a:p>
            <a:pPr marL="288000"/>
            <a:r>
              <a:rPr lang="en-US" b="1" dirty="0"/>
              <a:t>3-4 frame exchanges </a:t>
            </a:r>
            <a:r>
              <a:rPr lang="en-US" dirty="0"/>
              <a:t>for mutual authentication, key generation, 1</a:t>
            </a:r>
            <a:r>
              <a:rPr lang="en-US" baseline="30000" dirty="0"/>
              <a:t>st</a:t>
            </a:r>
            <a:r>
              <a:rPr lang="en-US" dirty="0"/>
              <a:t> encrypted and authenticated data exchange. 2 frame exchanges for subsequent encrypted and authenticated data exchanges until an AMP device can (or has to) power down.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SAE authentication based on a shared secret (not necessarily high-entropy, easier provisioning).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Encryption algorithm: Ascon or AES128 GCM (</a:t>
            </a:r>
            <a:r>
              <a:rPr lang="en-US" sz="1800" dirty="0"/>
              <a:t>0.28uJ/0.98uJ per 16B block by ASCON/AES128</a:t>
            </a:r>
            <a:r>
              <a:rPr lang="en-US" dirty="0"/>
              <a:t>).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Message sizes &lt;= 160 bytes.</a:t>
            </a:r>
          </a:p>
          <a:p>
            <a:pPr marL="288000"/>
            <a:endParaRPr lang="en-US" dirty="0"/>
          </a:p>
          <a:p>
            <a:pPr marL="288000"/>
            <a:r>
              <a:rPr lang="en-US" dirty="0"/>
              <a:t>Suitable for AMP devices with slightly more computation power for SAE authentication, such as those capable of active UL transmission and those capable of transmitting legacy preamp.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11284370" cy="838199"/>
          </a:xfrm>
        </p:spPr>
        <p:txBody>
          <a:bodyPr/>
          <a:lstStyle/>
          <a:p>
            <a:r>
              <a:rPr lang="en-US" sz="2400" dirty="0"/>
              <a:t>A shared secret-based secure transaction method for AMP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6705599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Assumptions</a:t>
            </a:r>
          </a:p>
          <a:p>
            <a:pPr lvl="1"/>
            <a:r>
              <a:rPr lang="en-US" sz="1400" dirty="0"/>
              <a:t>AMP devices typically support one application (function).</a:t>
            </a:r>
          </a:p>
          <a:p>
            <a:pPr lvl="1"/>
            <a:r>
              <a:rPr lang="en-US" sz="1400" dirty="0"/>
              <a:t>AMP devices do not have large data volume to exchange at each transaction.</a:t>
            </a:r>
          </a:p>
          <a:p>
            <a:pPr lvl="1"/>
            <a:r>
              <a:rPr lang="en-US" sz="1400" dirty="0"/>
              <a:t>AMP devices do not need to maintain association and/or low power mode (they can simply power off or lose the power after communication).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b="1" dirty="0"/>
              <a:t>Key ideas</a:t>
            </a:r>
            <a:endParaRPr lang="en-US" sz="1000" b="1" dirty="0"/>
          </a:p>
          <a:p>
            <a:pPr lvl="1"/>
            <a:r>
              <a:rPr lang="en-US" sz="1400" dirty="0"/>
              <a:t>A simple Request (by regular STA) + Response (by AMP device) transaction model.</a:t>
            </a:r>
          </a:p>
          <a:p>
            <a:pPr lvl="1"/>
            <a:r>
              <a:rPr lang="en-US" sz="1400" dirty="0"/>
              <a:t>Integrated security based on a shared secret between the requester (regular STA) and the respondent (AMP device).</a:t>
            </a:r>
          </a:p>
          <a:p>
            <a:pPr lvl="1"/>
            <a:r>
              <a:rPr lang="en-US" sz="1400" dirty="0"/>
              <a:t>Absolutely minimize exchanged messages.</a:t>
            </a:r>
            <a:endParaRPr lang="en-US" dirty="0"/>
          </a:p>
          <a:p>
            <a:endParaRPr lang="en-US" sz="800" dirty="0"/>
          </a:p>
          <a:p>
            <a:pPr marL="0" indent="0">
              <a:buNone/>
            </a:pPr>
            <a:r>
              <a:rPr lang="en-US" b="1" dirty="0"/>
              <a:t>Highlights</a:t>
            </a:r>
            <a:endParaRPr lang="en-US" sz="1000" b="1" dirty="0"/>
          </a:p>
          <a:p>
            <a:pPr lvl="1"/>
            <a:r>
              <a:rPr lang="en-US" sz="1400" dirty="0"/>
              <a:t>4 frame exchanges are needed to finish secure transaction.</a:t>
            </a:r>
          </a:p>
          <a:p>
            <a:pPr lvl="1"/>
            <a:r>
              <a:rPr lang="en-US" sz="1400" b="1" dirty="0"/>
              <a:t>32B DL, 96B UL, 128B DL, 64B UL </a:t>
            </a:r>
            <a:r>
              <a:rPr lang="en-US" sz="1400" b="1" dirty="0">
                <a:ea typeface="MS Gothic"/>
              </a:rPr>
              <a:t>±16B </a:t>
            </a:r>
            <a:r>
              <a:rPr lang="en-US" sz="1400" b="1" dirty="0"/>
              <a:t>(assuming minimum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52D6EA-CC3A-8AB6-C19D-5567B07F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989826"/>
            <a:ext cx="4731170" cy="43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10820400" cy="838199"/>
          </a:xfrm>
        </p:spPr>
        <p:txBody>
          <a:bodyPr/>
          <a:lstStyle/>
          <a:p>
            <a:r>
              <a:rPr lang="en-US" sz="2400" dirty="0"/>
              <a:t>A server-managed secure transaction method for AMP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76" y="1447799"/>
            <a:ext cx="4477024" cy="5008324"/>
          </a:xfrm>
        </p:spPr>
        <p:txBody>
          <a:bodyPr/>
          <a:lstStyle/>
          <a:p>
            <a:r>
              <a:rPr lang="en-US" sz="1600" b="1" dirty="0"/>
              <a:t>Use case</a:t>
            </a:r>
          </a:p>
          <a:p>
            <a:pPr lvl="1"/>
            <a:r>
              <a:rPr lang="en-US" sz="1400" dirty="0"/>
              <a:t>An entity owning many deployed AMP devices may want to dynamically allow/disallow reading devices to access deployed AMP devices.</a:t>
            </a:r>
          </a:p>
          <a:p>
            <a:pPr lvl="1"/>
            <a:r>
              <a:rPr lang="en-US" sz="1400" dirty="0"/>
              <a:t>Example: a contractor’s reading device may need the access, and the access right should be removed after finishing the contract.</a:t>
            </a:r>
            <a:endParaRPr lang="en-US" sz="1600" dirty="0"/>
          </a:p>
          <a:p>
            <a:r>
              <a:rPr lang="en-US" sz="1600" b="1" dirty="0"/>
              <a:t>Shared secret between a reading device and an AMP device is no longer suitable.</a:t>
            </a:r>
          </a:p>
          <a:p>
            <a:pPr lvl="1"/>
            <a:r>
              <a:rPr lang="en-US" sz="1400" dirty="0"/>
              <a:t>It is impractical to maintain and update identifiers and shared secrets for different reading devices on every AMP device, especially deployed AMP devices.</a:t>
            </a:r>
          </a:p>
          <a:p>
            <a:pPr lvl="1"/>
            <a:r>
              <a:rPr lang="en-US" sz="1400" dirty="0">
                <a:ea typeface="MS Gothic"/>
              </a:rPr>
              <a:t>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et a server manage access rights dynamically without touching deployed AMP devices.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/>
              <a:cs typeface="Arial" panose="020B0604020202020204" pitchFamily="34" charset="0"/>
            </a:endParaRPr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dirty="0">
                <a:ea typeface="MS Gothic"/>
              </a:rPr>
              <a:t>Highlights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>
                <a:ea typeface="MS Gothic"/>
              </a:rPr>
              <a:t>4 frame exchanges.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>
                <a:ea typeface="MS Gothic"/>
              </a:rPr>
              <a:t>32B DL, 160B UL, 128B DL, 64B DL ±16B (assume minimum data).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A7EFB-FFB3-A5B9-2FAE-DA23791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26" y="1603376"/>
            <a:ext cx="7100198" cy="4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5" y="685801"/>
            <a:ext cx="10589685" cy="838199"/>
          </a:xfrm>
        </p:spPr>
        <p:txBody>
          <a:bodyPr/>
          <a:lstStyle/>
          <a:p>
            <a:r>
              <a:rPr lang="en-US" sz="2400" dirty="0"/>
              <a:t>A shared secret-based AMP device-initiated secure transaction method (for legacy preamp AMP)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76400"/>
            <a:ext cx="6553201" cy="4724400"/>
          </a:xfrm>
        </p:spPr>
        <p:txBody>
          <a:bodyPr/>
          <a:lstStyle/>
          <a:p>
            <a:r>
              <a:rPr lang="en-US" sz="1600" b="1" dirty="0"/>
              <a:t>Use case</a:t>
            </a:r>
          </a:p>
          <a:p>
            <a:pPr lvl="1"/>
            <a:r>
              <a:rPr lang="en-US" sz="1600" dirty="0"/>
              <a:t>The AMP device could be a glass breaking sensor, must initiate the communication to report an alarm.</a:t>
            </a:r>
          </a:p>
          <a:p>
            <a:endParaRPr lang="en-US" sz="1600" dirty="0"/>
          </a:p>
          <a:p>
            <a:r>
              <a:rPr lang="en-US" sz="1600" b="1" dirty="0"/>
              <a:t>Assumptions</a:t>
            </a:r>
          </a:p>
          <a:p>
            <a:pPr lvl="1"/>
            <a:r>
              <a:rPr lang="en-US" sz="1600" dirty="0"/>
              <a:t>The Wi-Fi reading device and the AMP device share a secret code, which is the foundation of the secure transaction.</a:t>
            </a:r>
          </a:p>
          <a:p>
            <a:pPr lvl="1"/>
            <a:r>
              <a:rPr lang="en-US" sz="1600" dirty="0"/>
              <a:t>The AMP device can afford the energy of repeatedly sending a “complicated” </a:t>
            </a:r>
            <a:r>
              <a:rPr lang="en-US" sz="1600" dirty="0" err="1"/>
              <a:t>Init_Request</a:t>
            </a:r>
            <a:r>
              <a:rPr lang="en-US" sz="1600" dirty="0"/>
              <a:t> message until the message is detected by the reading device.</a:t>
            </a:r>
          </a:p>
          <a:p>
            <a:endParaRPr lang="en-US" sz="1600" dirty="0"/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dirty="0">
                <a:ea typeface="MS Gothic"/>
              </a:rPr>
              <a:t>Highlights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3 frame </a:t>
            </a:r>
            <a:r>
              <a:rPr lang="en-US" sz="1600" dirty="0">
                <a:ea typeface="MS Gothic"/>
              </a:rPr>
              <a:t>exchanges are needed to finish mutual authentication and encrypted data exchange.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600" b="1" dirty="0">
                <a:ea typeface="MS Gothic"/>
              </a:rPr>
              <a:t>96B UL, 128 DL, 64B UL ±16B (assuming minimum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46563-556D-F6C5-79CC-0AE68D83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794009"/>
            <a:ext cx="4822314" cy="46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5" y="685801"/>
            <a:ext cx="10589685" cy="838199"/>
          </a:xfrm>
        </p:spPr>
        <p:txBody>
          <a:bodyPr/>
          <a:lstStyle/>
          <a:p>
            <a:r>
              <a:rPr lang="en-US" sz="2400" dirty="0"/>
              <a:t>A server-managed AMP device-initiated secure transaction method (for legacy preamp AMP)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376"/>
            <a:ext cx="4572001" cy="4873624"/>
          </a:xfrm>
        </p:spPr>
        <p:txBody>
          <a:bodyPr/>
          <a:lstStyle/>
          <a:p>
            <a:r>
              <a:rPr lang="en-US" sz="1400" b="1" dirty="0"/>
              <a:t>Use case</a:t>
            </a:r>
          </a:p>
          <a:p>
            <a:pPr lvl="1"/>
            <a:r>
              <a:rPr lang="en-US" sz="1400" dirty="0"/>
              <a:t>An entity (e.g., a mall) owning many deployed AMP sensors may want to dynamically allow/disallow reading devices (e.g., stores’ reading devices) to access those AMP devices based on contract terms, without changing anything in the deployed AMP devices.</a:t>
            </a:r>
          </a:p>
          <a:p>
            <a:r>
              <a:rPr lang="en-US" sz="1400" b="1" dirty="0"/>
              <a:t>Assumptions</a:t>
            </a:r>
          </a:p>
          <a:p>
            <a:pPr lvl="1"/>
            <a:r>
              <a:rPr lang="en-US" sz="1400" dirty="0"/>
              <a:t>The owner’s server and every AMP device share a secret code, which is the foundation of the secure transaction. The reading device cannot know the secret code.</a:t>
            </a:r>
          </a:p>
          <a:p>
            <a:pPr lvl="1"/>
            <a:r>
              <a:rPr lang="en-US" sz="1400" dirty="0"/>
              <a:t>Every reading device has a user id and a credential managed by the server. The server determines if a reading device can access any AMP device based on such information.</a:t>
            </a:r>
          </a:p>
          <a:p>
            <a:pPr marL="252000" marR="0" lvl="0" indent="-2880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Highlights</a:t>
            </a:r>
            <a:endParaRPr lang="en-US" sz="1400" b="1" dirty="0">
              <a:ea typeface="MS Gothic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3 frame </a:t>
            </a:r>
            <a:r>
              <a:rPr lang="en-US" sz="1400" dirty="0">
                <a:ea typeface="MS Gothic"/>
              </a:rPr>
              <a:t>exchanges.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>
                <a:ea typeface="MS Gothic"/>
              </a:rPr>
              <a:t>160B UL, 128B DL, 64B UL ±16B (assuming minimum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35055-9524-6D4F-7A2A-CA400969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73" y="1905000"/>
            <a:ext cx="714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11582400" cy="838199"/>
          </a:xfrm>
        </p:spPr>
        <p:txBody>
          <a:bodyPr/>
          <a:lstStyle/>
          <a:p>
            <a:r>
              <a:rPr lang="en-US" sz="2400" dirty="0"/>
              <a:t>A shared secret-based reading device-initiated secure transaction method with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799"/>
            <a:ext cx="6705599" cy="4495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Assumptions</a:t>
            </a:r>
          </a:p>
          <a:p>
            <a:pPr lvl="1"/>
            <a:r>
              <a:rPr lang="en-US" sz="1400" dirty="0"/>
              <a:t>A reading device R and an AMP device A has a shared secret.</a:t>
            </a:r>
          </a:p>
          <a:p>
            <a:pPr lvl="1"/>
            <a:r>
              <a:rPr lang="en-US" sz="1400" dirty="0"/>
              <a:t>A has a confidential name A_ID. R knows A_ID.</a:t>
            </a:r>
            <a:endParaRPr lang="en-US" sz="800" dirty="0"/>
          </a:p>
          <a:p>
            <a:pPr marL="0" indent="0">
              <a:buNone/>
            </a:pPr>
            <a:r>
              <a:rPr lang="en-US" b="1" dirty="0"/>
              <a:t>Solution</a:t>
            </a:r>
            <a:endParaRPr lang="en-US" sz="1000" b="1" dirty="0"/>
          </a:p>
          <a:p>
            <a:pPr lvl="1"/>
            <a:r>
              <a:rPr lang="en-US" sz="1400" dirty="0"/>
              <a:t>R sends the hash value of A_ID in </a:t>
            </a:r>
            <a:r>
              <a:rPr lang="en-US" sz="1400" dirty="0" err="1"/>
              <a:t>ID_Request</a:t>
            </a:r>
            <a:r>
              <a:rPr lang="en-US" sz="1400" dirty="0"/>
              <a:t> using random address R1 as source address and broadcast address as destination address.</a:t>
            </a:r>
          </a:p>
          <a:p>
            <a:pPr lvl="1"/>
            <a:r>
              <a:rPr lang="en-US" sz="1400" dirty="0"/>
              <a:t>Every AMP device near R receives </a:t>
            </a:r>
            <a:r>
              <a:rPr lang="en-US" sz="1400" dirty="0" err="1"/>
              <a:t>ID_Request</a:t>
            </a:r>
            <a:r>
              <a:rPr lang="en-US" sz="1400" dirty="0"/>
              <a:t> and computes the hash value using its own name. Only A finds the computed hash value matches the received hash value. A sends back </a:t>
            </a:r>
            <a:r>
              <a:rPr lang="en-US" sz="1400" dirty="0" err="1"/>
              <a:t>ID_Response</a:t>
            </a:r>
            <a:r>
              <a:rPr lang="en-US" sz="1400" dirty="0"/>
              <a:t> using random address R2 as source address and R1 as destination address.</a:t>
            </a:r>
          </a:p>
          <a:p>
            <a:pPr lvl="1"/>
            <a:r>
              <a:rPr lang="en-US" sz="1400" dirty="0"/>
              <a:t>R and A follow the shared secret-based reading device-initiated secure transaction method to finish the communication, with R1 and R2 as their MAC addresses.</a:t>
            </a:r>
          </a:p>
          <a:p>
            <a:pPr marL="0" indent="0">
              <a:buNone/>
            </a:pPr>
            <a:r>
              <a:rPr lang="en-US" b="1" dirty="0"/>
              <a:t>Highlights</a:t>
            </a:r>
            <a:endParaRPr lang="en-US" sz="1000" b="1" dirty="0"/>
          </a:p>
          <a:p>
            <a:pPr lvl="1"/>
            <a:r>
              <a:rPr lang="en-US" sz="1400" dirty="0"/>
              <a:t>4 frame exchanges to finish secure transaction with privacy.</a:t>
            </a:r>
          </a:p>
          <a:p>
            <a:pPr lvl="1"/>
            <a:r>
              <a:rPr lang="en-US" sz="1400" b="1" dirty="0"/>
              <a:t>96B DL, 160B UL, 128B DL, 64B UL </a:t>
            </a:r>
            <a:r>
              <a:rPr lang="en-US" sz="1400" b="1" dirty="0">
                <a:ea typeface="MS Gothic"/>
              </a:rPr>
              <a:t>±16B </a:t>
            </a:r>
            <a:r>
              <a:rPr lang="en-US" sz="1400" b="1" dirty="0"/>
              <a:t>(assuming minimum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Hui Luo and Rakesh </a:t>
            </a:r>
            <a:r>
              <a:rPr lang="en-GB" dirty="0" err="1"/>
              <a:t>Taori</a:t>
            </a:r>
            <a:r>
              <a:rPr lang="en-GB" dirty="0"/>
              <a:t>, Infineon Technologies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E8B9A-3DD3-9A79-E021-5E006583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7" y="2114953"/>
            <a:ext cx="4511431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1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 template widescreen</Template>
  <TotalTime>56521</TotalTime>
  <Words>4153</Words>
  <Application>Microsoft Office PowerPoint</Application>
  <PresentationFormat>Widescreen</PresentationFormat>
  <Paragraphs>389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Gothic</vt:lpstr>
      <vt:lpstr>Arial</vt:lpstr>
      <vt:lpstr>Arial Unicode MS</vt:lpstr>
      <vt:lpstr>HelveticaNeue Regular</vt:lpstr>
      <vt:lpstr>Times New Roman</vt:lpstr>
      <vt:lpstr>Wingdings</vt:lpstr>
      <vt:lpstr>Office Theme</vt:lpstr>
      <vt:lpstr>Document</vt:lpstr>
      <vt:lpstr>Recap of Compact Secure Transaction Methods for AMP</vt:lpstr>
      <vt:lpstr>A Re-Cap of Secure Transaction Methods </vt:lpstr>
      <vt:lpstr>Recap: why transaction methods?</vt:lpstr>
      <vt:lpstr>SAE-based secure transaction methods</vt:lpstr>
      <vt:lpstr>A shared secret-based secure transaction method for AMP devices</vt:lpstr>
      <vt:lpstr>A server-managed secure transaction method for AMP devices</vt:lpstr>
      <vt:lpstr>A shared secret-based AMP device-initiated secure transaction method (for legacy preamp AMP)</vt:lpstr>
      <vt:lpstr>A server-managed AMP device-initiated secure transaction method (for legacy preamp AMP)</vt:lpstr>
      <vt:lpstr>A shared secret-based reading device-initiated secure transaction method with privacy</vt:lpstr>
      <vt:lpstr>A server-managed reading device-initiated secure transaction method with privacy</vt:lpstr>
      <vt:lpstr>A shared secret-based AMP device-initiated secure transaction method with privacy (for legacy preamp AMP)</vt:lpstr>
      <vt:lpstr>A server-managed AMP device-initiated secure transaction method with privacy (for legacy preamp AMP)</vt:lpstr>
      <vt:lpstr>4-way handshake-based secure transaction methods</vt:lpstr>
      <vt:lpstr>A high-entropy shared secret-based secure transaction method for single-purpose read-only AMP devices</vt:lpstr>
      <vt:lpstr>A high-entropy shared secret-based secure transaction method for AMP devices that can keep memory for 2 or more UL transmission/backscattering</vt:lpstr>
      <vt:lpstr>A server-managed secure transaction method for single-purpose read-only AMP devices</vt:lpstr>
      <vt:lpstr>A server-managed secure transaction method for AMP devices that can keep memory for 2 or more UL transmission/backscattering</vt:lpstr>
      <vt:lpstr>Straw poll 1</vt:lpstr>
      <vt:lpstr>A Re-Cap of ASCON</vt:lpstr>
      <vt:lpstr>Straw poll 2</vt:lpstr>
      <vt:lpstr>Reference</vt:lpstr>
    </vt:vector>
  </TitlesOfParts>
  <Company>BlackBerry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Teleconference Information</dc:title>
  <dc:creator>Stephen McCann</dc:creator>
  <cp:keywords/>
  <cp:lastModifiedBy>Hui</cp:lastModifiedBy>
  <cp:revision>1888</cp:revision>
  <cp:lastPrinted>1601-01-01T00:00:00Z</cp:lastPrinted>
  <dcterms:created xsi:type="dcterms:W3CDTF">2018-05-10T16:45:22Z</dcterms:created>
  <dcterms:modified xsi:type="dcterms:W3CDTF">2025-01-15T19:50:42Z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5026e841-fe76-4a06-a762-5d3aa4a6033b</vt:lpwstr>
  </property>
  <property fmtid="{D5CDD505-2E9C-101B-9397-08002B2CF9AE}" pid="3" name="CTP_TimeStamp">
    <vt:lpwstr>2020-01-17 18:33:44Z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_readonly">
    <vt:lpwstr/>
  </property>
  <property fmtid="{D5CDD505-2E9C-101B-9397-08002B2CF9AE}" pid="9" name="_change">
    <vt:lpwstr/>
  </property>
  <property fmtid="{D5CDD505-2E9C-101B-9397-08002B2CF9AE}" pid="10" name="_full-control">
    <vt:lpwstr/>
  </property>
  <property fmtid="{D5CDD505-2E9C-101B-9397-08002B2CF9AE}" pid="11" name="sflag">
    <vt:lpwstr>1668744131</vt:lpwstr>
  </property>
  <property fmtid="{D5CDD505-2E9C-101B-9397-08002B2CF9AE}" pid="12" name="MSIP_Label_a15a25aa-e944-415d-b7a7-40f6b9180b6b_Enabled">
    <vt:lpwstr>true</vt:lpwstr>
  </property>
  <property fmtid="{D5CDD505-2E9C-101B-9397-08002B2CF9AE}" pid="13" name="MSIP_Label_a15a25aa-e944-415d-b7a7-40f6b9180b6b_SetDate">
    <vt:lpwstr>2023-11-10T16:16:14Z</vt:lpwstr>
  </property>
  <property fmtid="{D5CDD505-2E9C-101B-9397-08002B2CF9AE}" pid="14" name="MSIP_Label_a15a25aa-e944-415d-b7a7-40f6b9180b6b_Method">
    <vt:lpwstr>Standard</vt:lpwstr>
  </property>
  <property fmtid="{D5CDD505-2E9C-101B-9397-08002B2CF9AE}" pid="15" name="MSIP_Label_a15a25aa-e944-415d-b7a7-40f6b9180b6b_Name">
    <vt:lpwstr>a15a25aa-e944-415d-b7a7-40f6b9180b6b</vt:lpwstr>
  </property>
  <property fmtid="{D5CDD505-2E9C-101B-9397-08002B2CF9AE}" pid="16" name="MSIP_Label_a15a25aa-e944-415d-b7a7-40f6b9180b6b_SiteId">
    <vt:lpwstr>eeb8d0e8-3544-41d3-aac6-934c309faf5a</vt:lpwstr>
  </property>
  <property fmtid="{D5CDD505-2E9C-101B-9397-08002B2CF9AE}" pid="17" name="MSIP_Label_a15a25aa-e944-415d-b7a7-40f6b9180b6b_ActionId">
    <vt:lpwstr>bbcf7fd4-b9cf-4de5-a228-f6afc2b37aac</vt:lpwstr>
  </property>
  <property fmtid="{D5CDD505-2E9C-101B-9397-08002B2CF9AE}" pid="18" name="MSIP_Label_a15a25aa-e944-415d-b7a7-40f6b9180b6b_ContentBits">
    <vt:lpwstr>0</vt:lpwstr>
  </property>
</Properties>
</file>