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2" r:id="rId3"/>
    <p:sldId id="290" r:id="rId4"/>
    <p:sldId id="329" r:id="rId5"/>
    <p:sldId id="330" r:id="rId6"/>
    <p:sldId id="333" r:id="rId7"/>
    <p:sldId id="335" r:id="rId8"/>
    <p:sldId id="337" r:id="rId9"/>
    <p:sldId id="338" r:id="rId10"/>
    <p:sldId id="339" r:id="rId11"/>
    <p:sldId id="341" r:id="rId12"/>
    <p:sldId id="32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32"/>
            <p14:sldId id="290"/>
            <p14:sldId id="329"/>
            <p14:sldId id="330"/>
            <p14:sldId id="333"/>
            <p14:sldId id="335"/>
            <p14:sldId id="337"/>
            <p14:sldId id="338"/>
            <p14:sldId id="339"/>
            <p14:sldId id="34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55" d="100"/>
          <a:sy n="55" d="100"/>
        </p:scale>
        <p:origin x="156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7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5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MS Gothic" charset="-128"/>
                <a:cs typeface="Arial Unicode MS" charset="0"/>
              </a:rPr>
              <a:t>1916r1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Recap of Compact Secure Transaction Methods for AMP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685801"/>
            <a:ext cx="11201400" cy="838199"/>
          </a:xfrm>
        </p:spPr>
        <p:txBody>
          <a:bodyPr/>
          <a:lstStyle/>
          <a:p>
            <a:r>
              <a:rPr lang="en-US" sz="2400" dirty="0"/>
              <a:t>A shared secret-based AMP device-initiated secure transaction method with privacy (for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3376"/>
            <a:ext cx="6553201" cy="4873624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 A may has R’s public key if R has share secrets with a lot of AMP devices (otherwise it is not needed).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400" b="1" dirty="0">
                <a:ea typeface="MS Gothic"/>
              </a:rPr>
              <a:t>Protocol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 sends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Init_Request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with A_ID encrypted using R’s public key or hashed, using a random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addres</a:t>
            </a:r>
            <a:r>
              <a:rPr lang="en-US" sz="1400" dirty="0">
                <a:ea typeface="MS Gothic"/>
              </a:rPr>
              <a:t>s R1 as source address and a broadcast address as destination address.</a:t>
            </a:r>
          </a:p>
          <a:p>
            <a:pPr lvl="1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Every reading device near </a:t>
            </a:r>
            <a:r>
              <a:rPr lang="en-US" sz="1400" dirty="0">
                <a:ea typeface="MS Gothic"/>
              </a:rPr>
              <a:t>A tries to decrypt A_ID or matches the hashed value using AMP device names stored in memory. Only R can decrypt A_ID or find the match. R then sends</a:t>
            </a:r>
            <a:r>
              <a:rPr lang="en-US" sz="1400" dirty="0"/>
              <a:t> </a:t>
            </a:r>
            <a:r>
              <a:rPr lang="en-US" sz="1400" dirty="0" err="1"/>
              <a:t>Data_Request</a:t>
            </a:r>
            <a:r>
              <a:rPr lang="en-US" sz="1400" dirty="0"/>
              <a:t> using a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AMP device-initiated secure transaction method to finish the communication, with R2 and R1 as their MAC address.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400" b="1" dirty="0">
                <a:ea typeface="MS Gothic"/>
              </a:rPr>
              <a:t>Highlights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3 frame exchanges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160B UL, 128B DL, 64B UL </a:t>
            </a:r>
            <a:r>
              <a:rPr lang="en-US" sz="1400" b="1" dirty="0">
                <a:ea typeface="MS Gothic"/>
              </a:rPr>
              <a:t>±16B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(assuming minimum data)</a:t>
            </a:r>
            <a:endParaRPr lang="en-US" sz="1400" b="1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934B78-A5AC-E1B9-A40C-3E32251D6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699528"/>
            <a:ext cx="4892418" cy="468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1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sz="2400" dirty="0"/>
              <a:t>A server-managed AMP device-initiated secure transaction method with privacy (for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6019799" cy="4951414"/>
          </a:xfrm>
        </p:spPr>
        <p:txBody>
          <a:bodyPr/>
          <a:lstStyle/>
          <a:p>
            <a:r>
              <a:rPr lang="en-US" sz="1200" b="1" dirty="0"/>
              <a:t>Assumptions</a:t>
            </a:r>
          </a:p>
          <a:p>
            <a:pPr lvl="1"/>
            <a:r>
              <a:rPr lang="en-US" sz="1200" dirty="0"/>
              <a:t>A server S identified as S_URL owns many deployed AMP devices, including A. A stores S_URL and S’s public key in its non-volatile memory.</a:t>
            </a:r>
          </a:p>
          <a:p>
            <a:pPr lvl="1"/>
            <a:r>
              <a:rPr lang="en-US" sz="1200" dirty="0"/>
              <a:t>S and A shares a secret. A has a confidential name A_ID.</a:t>
            </a:r>
          </a:p>
          <a:p>
            <a:pPr lvl="1"/>
            <a:r>
              <a:rPr lang="en-US" sz="1200" dirty="0"/>
              <a:t>A reading device R has registered on S with R_ID and </a:t>
            </a:r>
            <a:r>
              <a:rPr lang="en-US" sz="1200" dirty="0" err="1"/>
              <a:t>R_credential</a:t>
            </a:r>
            <a:r>
              <a:rPr lang="en-US" sz="1200" dirty="0"/>
              <a:t>. S manages whether R can access A. R does not know A_ID.</a:t>
            </a:r>
            <a:endParaRPr lang="en-US" sz="14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200" b="1" dirty="0">
                <a:ea typeface="MS Gothic"/>
              </a:rPr>
              <a:t>Protocol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A sends </a:t>
            </a:r>
            <a:r>
              <a:rPr lang="en-US" sz="1200" dirty="0" err="1">
                <a:ea typeface="MS Gothic"/>
              </a:rPr>
              <a:t>Init_Request</a:t>
            </a:r>
            <a:r>
              <a:rPr lang="en-US" sz="1200" dirty="0">
                <a:ea typeface="MS Gothic"/>
              </a:rPr>
              <a:t> with a </a:t>
            </a:r>
            <a:r>
              <a:rPr lang="en-US" sz="1200" dirty="0" err="1">
                <a:ea typeface="MS Gothic"/>
              </a:rPr>
              <a:t>session_id</a:t>
            </a:r>
            <a:r>
              <a:rPr lang="en-US" sz="1200" dirty="0">
                <a:ea typeface="MS Gothic"/>
              </a:rPr>
              <a:t>, S_URL, and A_ID encrypted using S’s public key, using a random address R1 as source address and a broadcast address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Every reading device near A and registering on S forwards the content of </a:t>
            </a:r>
            <a:r>
              <a:rPr lang="en-US" sz="1200" dirty="0" err="1">
                <a:ea typeface="MS Gothic"/>
              </a:rPr>
              <a:t>Init_Request</a:t>
            </a:r>
            <a:r>
              <a:rPr lang="en-US" sz="1200" dirty="0">
                <a:ea typeface="MS Gothic"/>
              </a:rPr>
              <a:t> to 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S only responds to the first reading device based on </a:t>
            </a:r>
            <a:r>
              <a:rPr lang="en-US" sz="1200" dirty="0" err="1">
                <a:ea typeface="MS Gothic"/>
              </a:rPr>
              <a:t>session_id</a:t>
            </a:r>
            <a:r>
              <a:rPr lang="en-US" sz="1200" dirty="0">
                <a:ea typeface="MS Gothic"/>
              </a:rPr>
              <a:t>, assuming it is R without loss of generality. S decrypts A_ID, generates security parameters needed by </a:t>
            </a:r>
            <a:r>
              <a:rPr lang="en-US" sz="1200" dirty="0" err="1">
                <a:ea typeface="MS Gothic"/>
              </a:rPr>
              <a:t>Data_Request</a:t>
            </a:r>
            <a:r>
              <a:rPr lang="en-US" sz="1200" dirty="0">
                <a:ea typeface="MS Gothic"/>
              </a:rPr>
              <a:t> based on the secret shared with A, and sends the parameters to R.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R then sends </a:t>
            </a:r>
            <a:r>
              <a:rPr lang="en-US" sz="1200" dirty="0" err="1">
                <a:ea typeface="MS Gothic"/>
              </a:rPr>
              <a:t>Data_Request</a:t>
            </a:r>
            <a:r>
              <a:rPr lang="en-US" sz="1200" dirty="0">
                <a:ea typeface="MS Gothic"/>
              </a:rPr>
              <a:t> using a random address R2 as source address and R1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R and A follow the server-managed AMP device-initiated secure transaction method to finish the communication, with R2 and R1 as their MAC address.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200" b="1" dirty="0">
                <a:ea typeface="MS Gothic"/>
              </a:rPr>
              <a:t>Highlights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160B UL, 128B DL, 64B UL </a:t>
            </a:r>
            <a:r>
              <a:rPr lang="en-US" sz="1200" b="1" dirty="0">
                <a:ea typeface="MS Gothic"/>
              </a:rPr>
              <a:t>±16B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(assuming minimum data)</a:t>
            </a:r>
            <a:endParaRPr lang="en-US" sz="1100" b="1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78EF6-B6A1-EB05-EE0F-671ADAACE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88165"/>
            <a:ext cx="5943599" cy="361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7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sz="2000" dirty="0"/>
              <a:t>Do you agree to insert the following text in the security sub-clause of the SFD?</a:t>
            </a:r>
          </a:p>
          <a:p>
            <a:pPr lvl="1"/>
            <a:r>
              <a:rPr lang="en-US" sz="2000" dirty="0"/>
              <a:t>IEEE 802.11bp will specify transaction-based secure data communication methods that do not require maintaining security associations.</a:t>
            </a:r>
          </a:p>
          <a:p>
            <a:pPr marL="288000" lvl="1" indent="0">
              <a:buNone/>
            </a:pPr>
            <a:r>
              <a:rPr lang="en-US" sz="2000" dirty="0"/>
              <a:t>Note:</a:t>
            </a:r>
          </a:p>
          <a:p>
            <a:pPr lvl="2"/>
            <a:r>
              <a:rPr lang="en-US" sz="1800" dirty="0"/>
              <a:t>The methods will be based on existing 802.11 security protocols.</a:t>
            </a:r>
          </a:p>
          <a:p>
            <a:pPr lvl="2"/>
            <a:r>
              <a:rPr lang="en-US" sz="1800" dirty="0"/>
              <a:t>The methods will coexist with existing 802.11 security protocols.</a:t>
            </a:r>
          </a:p>
          <a:p>
            <a:pPr lvl="2"/>
            <a:r>
              <a:rPr lang="en-US" sz="1800" dirty="0"/>
              <a:t>The details are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09600"/>
            <a:ext cx="10627784" cy="4571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11353799" cy="5257800"/>
          </a:xfrm>
        </p:spPr>
        <p:txBody>
          <a:bodyPr/>
          <a:lstStyle/>
          <a:p>
            <a:r>
              <a:rPr lang="en-US" dirty="0"/>
              <a:t>A set of secure transaction methods for AMP devices have been presented.</a:t>
            </a:r>
          </a:p>
          <a:p>
            <a:pPr lvl="1"/>
            <a:r>
              <a:rPr lang="en-US" sz="1600" dirty="0"/>
              <a:t>11-24/0178, a shared secret-based secure transaction method (for long-range backscatter, active UL TX AMP, legacy preamp AMP).</a:t>
            </a:r>
          </a:p>
          <a:p>
            <a:pPr lvl="1"/>
            <a:r>
              <a:rPr lang="en-US" sz="1600" dirty="0"/>
              <a:t>11-24/0526, a server-managed secure transaction method (for active UL TX AMP, legacy preamp AMP).</a:t>
            </a:r>
          </a:p>
          <a:p>
            <a:pPr lvl="1"/>
            <a:r>
              <a:rPr lang="en-US" sz="1600" dirty="0"/>
              <a:t>11-24/0871, AMP device-initiated secure transaction methods (for legacy preamp AMP).</a:t>
            </a:r>
          </a:p>
          <a:p>
            <a:pPr lvl="1"/>
            <a:r>
              <a:rPr lang="en-US" sz="1600" dirty="0"/>
              <a:t>11-24/1242, add privacy to above methods using random MAC addresses.</a:t>
            </a:r>
          </a:p>
          <a:p>
            <a:endParaRPr lang="en-US" sz="800" dirty="0"/>
          </a:p>
          <a:p>
            <a:pPr marL="288000"/>
            <a:r>
              <a:rPr lang="en-US" dirty="0"/>
              <a:t>The reasons</a:t>
            </a:r>
          </a:p>
          <a:p>
            <a:pPr marL="612000" lvl="1"/>
            <a:r>
              <a:rPr lang="en-US" sz="1600" dirty="0"/>
              <a:t>Current 802.11 security protocol such as WPA3 SAE defines 10+ frame exchanges to setup a secure link between two STAs, requiring the STAs to maintain the secure link, which consumes energy that may not be affordable by power-constrained AMP STAs.</a:t>
            </a:r>
          </a:p>
          <a:p>
            <a:pPr marL="612000" lvl="1"/>
            <a:r>
              <a:rPr lang="en-US" sz="1600" dirty="0"/>
              <a:t>Current 802.11 secure links are designed to support multiple applications running on STAs, possibly with large data volume over a long period. AMP STAs are most likely designed for single purposes and very likely exchange small amount of data for every transaction.</a:t>
            </a:r>
          </a:p>
          <a:p>
            <a:pPr marL="612000" lvl="1"/>
            <a:r>
              <a:rPr lang="en-US" sz="1600" b="1" dirty="0"/>
              <a:t>Secure transaction methods condense WPA3 SAE into 3-4 frame exchanges </a:t>
            </a:r>
            <a:r>
              <a:rPr lang="en-US" sz="1600" dirty="0"/>
              <a:t>to finish a secure communication session with privacy protection between a normal Wi-Fi STA and an AMP STA, then the AMP STA can power off.</a:t>
            </a:r>
          </a:p>
          <a:p>
            <a:endParaRPr lang="en-US" sz="800" dirty="0"/>
          </a:p>
          <a:p>
            <a:pPr marL="288000"/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These</a:t>
            </a:r>
            <a:r>
              <a:rPr lang="en-US" dirty="0">
                <a:ea typeface="MS Gothic"/>
              </a:rPr>
              <a:t> secure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transaction methods are good fit for power-constrained AMP devices</a:t>
            </a:r>
            <a:r>
              <a:rPr lang="en-US" dirty="0">
                <a:ea typeface="MS Gothic"/>
              </a:rPr>
              <a:t>.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They can also co-exist with current 802.11 security protocols run by more powerful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7" y="1600200"/>
            <a:ext cx="7274984" cy="4800600"/>
          </a:xfrm>
        </p:spPr>
        <p:txBody>
          <a:bodyPr/>
          <a:lstStyle/>
          <a:p>
            <a:r>
              <a:rPr lang="en-US" b="1" dirty="0"/>
              <a:t>If an AMP device follows current Wi-Fi MAC (maintaining a secure link for layered networking model)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AMP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b="1" dirty="0"/>
              <a:t>Questions</a:t>
            </a:r>
            <a:endParaRPr lang="en-US" sz="1000" b="1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The layered networking model was designed to support many applications, possibly with large-volume data exchanges over long time. Do AMP devices need these?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b="1" dirty="0"/>
              <a:t>Arguments</a:t>
            </a:r>
            <a:endParaRPr lang="en-US" sz="1000" b="1" dirty="0"/>
          </a:p>
          <a:p>
            <a:pPr lvl="1"/>
            <a:r>
              <a:rPr lang="en-US" sz="1600" dirty="0"/>
              <a:t>Layered networking model over conventional Wi-Fi MAC may not be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shared secret-based secure transaction method for AMP devices (long-range backscatter, active UL TX AMP,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6705599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AMP devices typically support one application (function).</a:t>
            </a:r>
          </a:p>
          <a:p>
            <a:pPr lvl="1"/>
            <a:r>
              <a:rPr lang="en-US" sz="1400" dirty="0"/>
              <a:t>AMP devices do not have large data volume to exchange at each transaction.</a:t>
            </a:r>
          </a:p>
          <a:p>
            <a:pPr lvl="1"/>
            <a:r>
              <a:rPr lang="en-US" sz="14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Key ideas</a:t>
            </a:r>
            <a:endParaRPr lang="en-US" sz="1000" b="1" dirty="0"/>
          </a:p>
          <a:p>
            <a:pPr lvl="1"/>
            <a:r>
              <a:rPr lang="en-US" sz="1400" dirty="0"/>
              <a:t>A simple Request (by regular STA) + Response (by AMP device) transaction model.</a:t>
            </a:r>
          </a:p>
          <a:p>
            <a:pPr lvl="1"/>
            <a:r>
              <a:rPr lang="en-US" sz="1400" dirty="0"/>
              <a:t>Integrated security based on a shared secret between the requester (regular STA) and the respondent (AMP device).</a:t>
            </a:r>
          </a:p>
          <a:p>
            <a:pPr lvl="1"/>
            <a:r>
              <a:rPr lang="en-US" sz="1400" dirty="0"/>
              <a:t>Absolutely minimize exchanged messages.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Highlights</a:t>
            </a:r>
            <a:endParaRPr lang="en-US" sz="1000" b="1" dirty="0"/>
          </a:p>
          <a:p>
            <a:pPr lvl="1"/>
            <a:r>
              <a:rPr lang="en-US" sz="1400" dirty="0"/>
              <a:t>4 frame exchanges are needed to finish secure transaction.</a:t>
            </a:r>
          </a:p>
          <a:p>
            <a:pPr lvl="1"/>
            <a:r>
              <a:rPr lang="en-US" sz="1400" b="1" dirty="0"/>
              <a:t>32B DL, 96B UL, 128B DL, 64B UL </a:t>
            </a:r>
            <a:r>
              <a:rPr lang="en-US" sz="1400" b="1" dirty="0">
                <a:ea typeface="MS Gothic"/>
              </a:rPr>
              <a:t>±16B </a:t>
            </a:r>
            <a:r>
              <a:rPr lang="en-US" sz="1400" b="1" dirty="0"/>
              <a:t>(assuming minimum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2D6EA-CC3A-8AB6-C19D-5567B07FB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989826"/>
            <a:ext cx="4731170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10820400" cy="838199"/>
          </a:xfrm>
        </p:spPr>
        <p:txBody>
          <a:bodyPr/>
          <a:lstStyle/>
          <a:p>
            <a:r>
              <a:rPr lang="en-US" sz="2400" dirty="0"/>
              <a:t>A server-managed secure transaction method for AMP devices (active UL TX AMP,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447799"/>
            <a:ext cx="4477024" cy="5008324"/>
          </a:xfrm>
        </p:spPr>
        <p:txBody>
          <a:bodyPr/>
          <a:lstStyle/>
          <a:p>
            <a:r>
              <a:rPr lang="en-US" sz="1600" b="1" dirty="0"/>
              <a:t>Use case</a:t>
            </a:r>
          </a:p>
          <a:p>
            <a:pPr lvl="1"/>
            <a:r>
              <a:rPr lang="en-US" sz="1400" dirty="0"/>
              <a:t>An entity owning many deployed AMP devices may want to dynamically allow/disallow reading devices to access deployed AMP devices.</a:t>
            </a:r>
          </a:p>
          <a:p>
            <a:pPr lvl="1"/>
            <a:r>
              <a:rPr lang="en-US" sz="1400" dirty="0"/>
              <a:t>Example: a contractor’s reading device may need the access, and the access right should be removed after finishing the contract.</a:t>
            </a:r>
            <a:endParaRPr lang="en-US" sz="1600" dirty="0"/>
          </a:p>
          <a:p>
            <a:r>
              <a:rPr lang="en-US" sz="1600" b="1" dirty="0"/>
              <a:t>Shared secret between a reading device and an AMP device is no longer suitable.</a:t>
            </a:r>
          </a:p>
          <a:p>
            <a:pPr lvl="1"/>
            <a:r>
              <a:rPr lang="en-US" sz="1400" dirty="0"/>
              <a:t>It is impractical to maintain and update identifiers and shared secrets for different reading devices on every AMP device, especially deployed AMP devices.</a:t>
            </a:r>
          </a:p>
          <a:p>
            <a:pPr lvl="1"/>
            <a:r>
              <a:rPr lang="en-US" sz="1400" dirty="0">
                <a:ea typeface="MS Gothic"/>
              </a:rPr>
              <a:t>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et a server manage access rights dynamically without touching deployed AMP devices.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600" b="1" dirty="0">
                <a:ea typeface="MS Gothic"/>
              </a:rPr>
              <a:t>Highlights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4 frame exchanges.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400" b="1" dirty="0">
                <a:ea typeface="MS Gothic"/>
              </a:rPr>
              <a:t>32B DL, 160B UL, 128B DL, 64B DL ±16B (assume minimum data).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sz="2400" dirty="0"/>
              <a:t>A shared secret-based AMP device-initiated secure transaction method (for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76400"/>
            <a:ext cx="6553201" cy="4724400"/>
          </a:xfrm>
        </p:spPr>
        <p:txBody>
          <a:bodyPr/>
          <a:lstStyle/>
          <a:p>
            <a:r>
              <a:rPr lang="en-US" sz="1600" b="1" dirty="0"/>
              <a:t>Use case</a:t>
            </a:r>
          </a:p>
          <a:p>
            <a:pPr lvl="1"/>
            <a:r>
              <a:rPr lang="en-US" sz="1600" dirty="0"/>
              <a:t>The AMP device could be a glass breaking sensor, must initiate the communication to report an alarm.</a:t>
            </a:r>
          </a:p>
          <a:p>
            <a:endParaRPr lang="en-US" sz="1600" dirty="0"/>
          </a:p>
          <a:p>
            <a:r>
              <a:rPr lang="en-US" sz="1600" b="1" dirty="0"/>
              <a:t>Assumptions</a:t>
            </a:r>
          </a:p>
          <a:p>
            <a:pPr lvl="1"/>
            <a:r>
              <a:rPr lang="en-US" sz="1600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sz="1600" dirty="0"/>
              <a:t>The AMP device can afford the energy of repeatedly sending a “complicated” </a:t>
            </a:r>
            <a:r>
              <a:rPr lang="en-US" sz="1600" dirty="0" err="1"/>
              <a:t>Init_Request</a:t>
            </a:r>
            <a:r>
              <a:rPr lang="en-US" sz="1600" dirty="0"/>
              <a:t> message until the message is detected by the reading device.</a:t>
            </a:r>
          </a:p>
          <a:p>
            <a:endParaRPr lang="en-US" sz="16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600" b="1" dirty="0">
                <a:ea typeface="MS Gothic"/>
              </a:rPr>
              <a:t>Highlights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3 frame </a:t>
            </a:r>
            <a:r>
              <a:rPr lang="en-US" sz="1600" dirty="0">
                <a:ea typeface="MS Gothic"/>
              </a:rPr>
              <a:t>exchanges are needed to finish mutual authentication and encrypted data exchange.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b="1" dirty="0">
                <a:ea typeface="MS Gothic"/>
              </a:rPr>
              <a:t>96B UL, 128 DL, 64B UL ±16B (assuming minimum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E46563-556D-F6C5-79CC-0AE68D83F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794009"/>
            <a:ext cx="4822314" cy="46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sz="2400" dirty="0"/>
              <a:t>A server-managed AMP device-initiated secure transaction method (for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3376"/>
            <a:ext cx="4572001" cy="4873624"/>
          </a:xfrm>
        </p:spPr>
        <p:txBody>
          <a:bodyPr/>
          <a:lstStyle/>
          <a:p>
            <a:r>
              <a:rPr lang="en-US" sz="1400" b="1" dirty="0"/>
              <a:t>Use case</a:t>
            </a:r>
          </a:p>
          <a:p>
            <a:pPr lvl="1"/>
            <a:r>
              <a:rPr lang="en-US" sz="1400" dirty="0"/>
              <a:t>An entity (e.g., a mall) owning many deployed AMP sensors may want to dynamically allow/disallow reading devices (e.g., stores’ reading devices) to access those AMP devices based on contract terms, without changing anything in the deployed AMP devices.</a:t>
            </a:r>
          </a:p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4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Highlights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3 frame </a:t>
            </a:r>
            <a:r>
              <a:rPr lang="en-US" sz="1400" dirty="0">
                <a:ea typeface="MS Gothic"/>
              </a:rPr>
              <a:t>exchanges.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400" b="1" dirty="0">
                <a:ea typeface="MS Gothic"/>
              </a:rPr>
              <a:t>160B UL, 128B DL, 64B UL ±16B (assuming minimum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335055-9524-6D4F-7A2A-CA400969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73" y="1905000"/>
            <a:ext cx="71437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11582400" cy="838199"/>
          </a:xfrm>
        </p:spPr>
        <p:txBody>
          <a:bodyPr/>
          <a:lstStyle/>
          <a:p>
            <a:r>
              <a:rPr lang="en-US" sz="2400" dirty="0"/>
              <a:t>A shared secret-based reading device-initiated secure transaction method with privacy (long-range backscatter, active UL TX AMP,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799"/>
            <a:ext cx="6705599" cy="4495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R sends the hash value of A_ID in </a:t>
            </a:r>
            <a:r>
              <a:rPr lang="en-US" sz="1400" dirty="0" err="1"/>
              <a:t>ID_Request</a:t>
            </a:r>
            <a:r>
              <a:rPr lang="en-US" sz="1400" dirty="0"/>
              <a:t> using random address R1 as source address and broadcast address as destination address.</a:t>
            </a:r>
          </a:p>
          <a:p>
            <a:pPr lvl="1"/>
            <a:r>
              <a:rPr lang="en-US" sz="1400" dirty="0"/>
              <a:t>Every AMP device near R receives </a:t>
            </a:r>
            <a:r>
              <a:rPr lang="en-US" sz="1400" dirty="0" err="1"/>
              <a:t>ID_Request</a:t>
            </a:r>
            <a:r>
              <a:rPr lang="en-US" sz="1400" dirty="0"/>
              <a:t> and computes the hash value using its own name. Only A finds the computed hash value matches the received hash value. A sends back </a:t>
            </a:r>
            <a:r>
              <a:rPr lang="en-US" sz="1400" dirty="0" err="1"/>
              <a:t>ID_Response</a:t>
            </a:r>
            <a:r>
              <a:rPr lang="en-US" sz="1400" dirty="0"/>
              <a:t> using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reading device-initiated secure transaction method to finish the communication, with R1 and R2 as their MAC addresses.</a:t>
            </a:r>
          </a:p>
          <a:p>
            <a:pPr marL="0" indent="0">
              <a:buNone/>
            </a:pPr>
            <a:r>
              <a:rPr lang="en-US" b="1" dirty="0"/>
              <a:t>Highlights</a:t>
            </a:r>
            <a:endParaRPr lang="en-US" sz="1000" b="1" dirty="0"/>
          </a:p>
          <a:p>
            <a:pPr lvl="1"/>
            <a:r>
              <a:rPr lang="en-US" sz="1400" dirty="0"/>
              <a:t>4 frame exchanges to finish secure transaction with privacy.</a:t>
            </a:r>
          </a:p>
          <a:p>
            <a:pPr lvl="1"/>
            <a:r>
              <a:rPr lang="en-US" sz="1400" b="1" dirty="0"/>
              <a:t>96B DL, 160B UL, 128B DL, 64B UL </a:t>
            </a:r>
            <a:r>
              <a:rPr lang="en-US" sz="1400" b="1" dirty="0">
                <a:ea typeface="MS Gothic"/>
              </a:rPr>
              <a:t>±16B </a:t>
            </a:r>
            <a:r>
              <a:rPr lang="en-US" sz="1400" b="1" dirty="0"/>
              <a:t>(assuming minimum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5E8B9A-3DD3-9A79-E021-5E0065839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2114953"/>
            <a:ext cx="4511431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1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76" y="685801"/>
            <a:ext cx="11676992" cy="838199"/>
          </a:xfrm>
        </p:spPr>
        <p:txBody>
          <a:bodyPr/>
          <a:lstStyle/>
          <a:p>
            <a:r>
              <a:rPr lang="en-US" sz="2400" dirty="0"/>
              <a:t>A server-managed reading device-initiated secure transaction method with privacy (for active UL TX AMP, legacy preamp AMP)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752600"/>
            <a:ext cx="4477024" cy="4724400"/>
          </a:xfrm>
        </p:spPr>
        <p:txBody>
          <a:bodyPr/>
          <a:lstStyle/>
          <a:p>
            <a:r>
              <a:rPr lang="en-US" sz="1200" b="1" dirty="0"/>
              <a:t>Assumptions</a:t>
            </a:r>
          </a:p>
          <a:p>
            <a:pPr lvl="1"/>
            <a:r>
              <a:rPr lang="en-US" sz="1100" dirty="0"/>
              <a:t>A server S owns many deployed AMP devices, including A.</a:t>
            </a:r>
          </a:p>
          <a:p>
            <a:pPr lvl="1"/>
            <a:r>
              <a:rPr lang="en-US" sz="1100" dirty="0"/>
              <a:t>S and A shares a secret. A has a confidential name A_ID.</a:t>
            </a:r>
          </a:p>
          <a:p>
            <a:pPr lvl="1"/>
            <a:r>
              <a:rPr lang="en-US" sz="1100" dirty="0"/>
              <a:t>A reading device R has registered on S with R_ID and </a:t>
            </a:r>
            <a:r>
              <a:rPr lang="en-US" sz="1100" dirty="0" err="1"/>
              <a:t>R_credential</a:t>
            </a:r>
            <a:r>
              <a:rPr lang="en-US" sz="1100" dirty="0"/>
              <a:t>. S manages whether R can access A based on such registered information. R knows A_ID.</a:t>
            </a:r>
            <a:endParaRPr lang="en-US" sz="1200" dirty="0"/>
          </a:p>
          <a:p>
            <a:r>
              <a:rPr lang="en-US" sz="1200" b="1" dirty="0"/>
              <a:t>Solution</a:t>
            </a:r>
          </a:p>
          <a:p>
            <a:pPr lvl="1"/>
            <a:r>
              <a:rPr lang="en-US" sz="1100" dirty="0"/>
              <a:t>R sends the hash value of A_ID in </a:t>
            </a:r>
            <a:r>
              <a:rPr lang="en-US" sz="1100" dirty="0" err="1"/>
              <a:t>ID_Request</a:t>
            </a:r>
            <a:r>
              <a:rPr lang="en-US" sz="1100" dirty="0"/>
              <a:t> using random address R1 as source address and broadcast address as destination address.</a:t>
            </a:r>
          </a:p>
          <a:p>
            <a:pPr lvl="1"/>
            <a:r>
              <a:rPr lang="en-US" sz="1100" dirty="0"/>
              <a:t>Every AMP device near R receives </a:t>
            </a:r>
            <a:r>
              <a:rPr lang="en-US" sz="1100" dirty="0" err="1"/>
              <a:t>ID_Request</a:t>
            </a:r>
            <a:r>
              <a:rPr lang="en-US" sz="1100" dirty="0"/>
              <a:t> and computes the hash value using its own name. Only A finds the computed hash value matches the received hash value. A sends back </a:t>
            </a:r>
            <a:r>
              <a:rPr lang="en-US" sz="1100" dirty="0" err="1"/>
              <a:t>ID_Response</a:t>
            </a:r>
            <a:r>
              <a:rPr lang="en-US" sz="1100" dirty="0"/>
              <a:t> using random address R2 as source address and R1 as destination address.</a:t>
            </a:r>
          </a:p>
          <a:p>
            <a:pPr lvl="1"/>
            <a:r>
              <a:rPr lang="en-US" sz="1100" dirty="0"/>
              <a:t>R and A follow the server-managed reading device-initiated secure transaction method to finish the communication using R1 and R2 as their MAC addresses.</a:t>
            </a:r>
          </a:p>
          <a:p>
            <a:r>
              <a:rPr lang="en-US" sz="1200" b="1" dirty="0"/>
              <a:t>Highlights</a:t>
            </a:r>
          </a:p>
          <a:p>
            <a:pPr lvl="1"/>
            <a:r>
              <a:rPr lang="en-US" sz="1100" dirty="0"/>
              <a:t>4 frame exchanges</a:t>
            </a:r>
          </a:p>
          <a:p>
            <a:pPr lvl="1"/>
            <a:r>
              <a:rPr lang="en-US" sz="1100" b="1" dirty="0"/>
              <a:t>96B DL, 160B UL, 128B DL, 64B UL </a:t>
            </a:r>
            <a:r>
              <a:rPr lang="en-US" sz="1100" b="1" dirty="0">
                <a:ea typeface="MS Gothic"/>
              </a:rPr>
              <a:t>±16B </a:t>
            </a:r>
            <a:r>
              <a:rPr lang="en-US" sz="1100" b="1" dirty="0"/>
              <a:t>(assuming minimum data)</a:t>
            </a:r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90AFB0-CBAF-D4BC-C5AF-977BD862E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360" y="1813169"/>
            <a:ext cx="7011008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1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49411</TotalTime>
  <Words>2274</Words>
  <Application>Microsoft Office PowerPoint</Application>
  <PresentationFormat>Widescreen</PresentationFormat>
  <Paragraphs>221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Verdana</vt:lpstr>
      <vt:lpstr>Wingdings</vt:lpstr>
      <vt:lpstr>Office Theme</vt:lpstr>
      <vt:lpstr>Document</vt:lpstr>
      <vt:lpstr>Recap of Compact Secure Transaction Methods for AMP</vt:lpstr>
      <vt:lpstr>Summary</vt:lpstr>
      <vt:lpstr>What is a suitable communication model for AMP devices?</vt:lpstr>
      <vt:lpstr>A shared secret-based secure transaction method for AMP devices (long-range backscatter, active UL TX AMP, legacy preamp AMP)</vt:lpstr>
      <vt:lpstr>A server-managed secure transaction method for AMP devices (active UL TX AMP, legacy preamp AMP)</vt:lpstr>
      <vt:lpstr>A shared secret-based AMP device-initiated secure transaction method (for legacy preamp AMP)</vt:lpstr>
      <vt:lpstr>A server-managed AMP device-initiated secure transaction method (for legacy preamp AMP)</vt:lpstr>
      <vt:lpstr>A shared secret-based reading device-initiated secure transaction method with privacy (long-range backscatter, active UL TX AMP, legacy preamp AMP)</vt:lpstr>
      <vt:lpstr>A server-managed reading device-initiated secure transaction method with privacy (for active UL TX AMP, legacy preamp AMP)</vt:lpstr>
      <vt:lpstr>A shared secret-based AMP device-initiated secure transaction method with privacy (for legacy preamp AMP)</vt:lpstr>
      <vt:lpstr>A server-managed AMP device-initiated secure transaction method with privacy (for legacy preamp AMP)</vt:lpstr>
      <vt:lpstr>Straw poll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1878</cp:revision>
  <cp:lastPrinted>1601-01-01T00:00:00Z</cp:lastPrinted>
  <dcterms:created xsi:type="dcterms:W3CDTF">2018-05-10T16:45:22Z</dcterms:created>
  <dcterms:modified xsi:type="dcterms:W3CDTF">2024-11-14T01:39:06Z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