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32" r:id="rId3"/>
    <p:sldId id="290" r:id="rId4"/>
    <p:sldId id="329" r:id="rId5"/>
    <p:sldId id="330" r:id="rId6"/>
    <p:sldId id="333" r:id="rId7"/>
    <p:sldId id="335" r:id="rId8"/>
    <p:sldId id="337" r:id="rId9"/>
    <p:sldId id="338" r:id="rId10"/>
    <p:sldId id="339" r:id="rId11"/>
    <p:sldId id="341" r:id="rId12"/>
    <p:sldId id="328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8D9C666-8142-42C1-9EDA-3B312161E1AB}">
          <p14:sldIdLst>
            <p14:sldId id="256"/>
            <p14:sldId id="332"/>
            <p14:sldId id="290"/>
            <p14:sldId id="329"/>
            <p14:sldId id="330"/>
            <p14:sldId id="333"/>
            <p14:sldId id="335"/>
            <p14:sldId id="337"/>
            <p14:sldId id="338"/>
            <p14:sldId id="339"/>
            <p14:sldId id="341"/>
            <p14:sldId id="32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55" d="100"/>
          <a:sy n="55" d="100"/>
        </p:scale>
        <p:origin x="156" y="4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802.11-23/0003r38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802.11-23/0003r38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4877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9451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5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6563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72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464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150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8458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3543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357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055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38199"/>
          </a:xfrm>
        </p:spPr>
        <p:txBody>
          <a:bodyPr/>
          <a:lstStyle>
            <a:lvl1pPr>
              <a:defRPr sz="2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76400"/>
            <a:ext cx="10361084" cy="4572000"/>
          </a:xfrm>
        </p:spPr>
        <p:txBody>
          <a:bodyPr/>
          <a:lstStyle>
            <a:lvl1pPr marL="252000" indent="-288000">
              <a:buFont typeface="Wingdings" panose="05000000000000000000" pitchFamily="2" charset="2"/>
              <a:buChar char="§"/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76000" indent="-288000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64000" indent="-288000"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7350" indent="-285750">
              <a:buFont typeface="Wingdings" panose="05000000000000000000" pitchFamily="2" charset="2"/>
              <a:buChar char="§"/>
              <a:defRPr/>
            </a:lvl4pPr>
            <a:lvl5pPr marL="2114550" indent="-28575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MS Gothic" charset="-128"/>
                <a:cs typeface="Arial Unicode MS" charset="0"/>
              </a:rPr>
              <a:t>1916r1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815975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/>
              <a:t>Recap of Compact Secure Transaction Methods for AMP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669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2024-11-8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3553464"/>
              </p:ext>
            </p:extLst>
          </p:nvPr>
        </p:nvGraphicFramePr>
        <p:xfrm>
          <a:off x="927100" y="3395663"/>
          <a:ext cx="9953625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080018" imgH="2109441" progId="Word.Document.8">
                  <p:embed/>
                </p:oleObj>
              </mc:Choice>
              <mc:Fallback>
                <p:oleObj name="Document" r:id="rId3" imgW="8080018" imgH="210944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100" y="3395663"/>
                        <a:ext cx="9953625" cy="2600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89571" y="301783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3DBE0923-EDF1-45FA-891B-45E6C163CAE0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1" y="685801"/>
            <a:ext cx="11201400" cy="838199"/>
          </a:xfrm>
        </p:spPr>
        <p:txBody>
          <a:bodyPr/>
          <a:lstStyle/>
          <a:p>
            <a:r>
              <a:rPr lang="en-US" sz="2400" dirty="0"/>
              <a:t>A shared secret-based AMP device-initiated secure transaction method with privacy (for legacy preamp AMP)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603376"/>
            <a:ext cx="6553201" cy="4873624"/>
          </a:xfrm>
        </p:spPr>
        <p:txBody>
          <a:bodyPr/>
          <a:lstStyle/>
          <a:p>
            <a:r>
              <a:rPr lang="en-US" sz="1400" b="1" dirty="0"/>
              <a:t>Assumptions</a:t>
            </a:r>
          </a:p>
          <a:p>
            <a:pPr lvl="1"/>
            <a:r>
              <a:rPr lang="en-US" sz="1400" dirty="0"/>
              <a:t>A reading device R and an AMP device A has a shared secret.</a:t>
            </a:r>
          </a:p>
          <a:p>
            <a:pPr lvl="1"/>
            <a:r>
              <a:rPr lang="en-US" sz="1400" dirty="0"/>
              <a:t>A has a confidential name A_ID. R knows A_ID. A may has R’s public key if R has share secrets with a lot of AMP devices (otherwise it is not needed).</a:t>
            </a:r>
          </a:p>
          <a:p>
            <a:pPr marL="252000" marR="0" lvl="0" indent="-2880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lang="en-US" sz="1400" b="1" dirty="0">
                <a:ea typeface="MS Gothic"/>
              </a:rPr>
              <a:t>Protocol</a:t>
            </a:r>
          </a:p>
          <a:p>
            <a:pPr lvl="1">
              <a:spcBef>
                <a:spcPts val="600"/>
              </a:spcBef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A sends </a:t>
            </a: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Init_Request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 with A_ID encrypted using R’s public key or hashed, using a random </a:t>
            </a: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addres</a:t>
            </a:r>
            <a:r>
              <a:rPr lang="en-US" sz="1400" dirty="0">
                <a:ea typeface="MS Gothic"/>
              </a:rPr>
              <a:t>s R1 as source address and a broadcast address as destination address.</a:t>
            </a:r>
          </a:p>
          <a:p>
            <a:pPr lvl="1"/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Every reading device near </a:t>
            </a:r>
            <a:r>
              <a:rPr lang="en-US" sz="1400" dirty="0">
                <a:ea typeface="MS Gothic"/>
              </a:rPr>
              <a:t>A tries to decrypt A_ID or matches the hashed value using AMP device names stored in memory. Only R can decrypt A_ID or find the match. R then sends</a:t>
            </a:r>
            <a:r>
              <a:rPr lang="en-US" sz="1400" dirty="0"/>
              <a:t> </a:t>
            </a:r>
            <a:r>
              <a:rPr lang="en-US" sz="1400" dirty="0" err="1"/>
              <a:t>Data_Request</a:t>
            </a:r>
            <a:r>
              <a:rPr lang="en-US" sz="1400" dirty="0"/>
              <a:t> using a random address R2 as source address and R1 as destination address.</a:t>
            </a:r>
          </a:p>
          <a:p>
            <a:pPr lvl="1"/>
            <a:r>
              <a:rPr lang="en-US" sz="1400" dirty="0"/>
              <a:t>R and A follow the shared secret-based AMP device-initiated secure transaction method to finish the communication, with R2 and R1 as their MAC address.</a:t>
            </a:r>
          </a:p>
          <a:p>
            <a:pPr marL="252000" marR="0" lvl="0" indent="-2880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lang="en-US" sz="1400" b="1" dirty="0">
                <a:ea typeface="MS Gothic"/>
              </a:rPr>
              <a:t>Highlights</a:t>
            </a:r>
          </a:p>
          <a:p>
            <a:pPr lvl="1">
              <a:spcBef>
                <a:spcPts val="600"/>
              </a:spcBef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3 frame exchanges</a:t>
            </a:r>
          </a:p>
          <a:p>
            <a:pPr lvl="1">
              <a:spcBef>
                <a:spcPts val="600"/>
              </a:spcBef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160B UL, 128B DL, 64B UL </a:t>
            </a:r>
            <a:r>
              <a:rPr lang="en-US" sz="1400" b="1" dirty="0">
                <a:ea typeface="MS Gothic"/>
              </a:rPr>
              <a:t>±16B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(assuming minimum data)</a:t>
            </a:r>
            <a:endParaRPr lang="en-US" sz="1400" b="1" dirty="0">
              <a:ea typeface="MS Gothic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C934B78-A5AC-E1B9-A40C-3E32251D63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1699528"/>
            <a:ext cx="4892418" cy="4680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710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5" y="685801"/>
            <a:ext cx="10589685" cy="838199"/>
          </a:xfrm>
        </p:spPr>
        <p:txBody>
          <a:bodyPr/>
          <a:lstStyle/>
          <a:p>
            <a:r>
              <a:rPr lang="en-US" sz="2400" dirty="0"/>
              <a:t>A server-managed AMP device-initiated secure transaction method with privacy (for legacy preamp AMP)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524000"/>
            <a:ext cx="6019799" cy="4951414"/>
          </a:xfrm>
        </p:spPr>
        <p:txBody>
          <a:bodyPr/>
          <a:lstStyle/>
          <a:p>
            <a:r>
              <a:rPr lang="en-US" sz="1200" b="1" dirty="0"/>
              <a:t>Assumptions</a:t>
            </a:r>
          </a:p>
          <a:p>
            <a:pPr lvl="1"/>
            <a:r>
              <a:rPr lang="en-US" sz="1200" dirty="0"/>
              <a:t>A server S identified as S_URL owns many deployed AMP devices, including A. A stores S_URL and S’s public key in its non-volatile memory.</a:t>
            </a:r>
          </a:p>
          <a:p>
            <a:pPr lvl="1"/>
            <a:r>
              <a:rPr lang="en-US" sz="1200" dirty="0"/>
              <a:t>S and A shares a secret. A has a confidential name A_ID.</a:t>
            </a:r>
          </a:p>
          <a:p>
            <a:pPr lvl="1"/>
            <a:r>
              <a:rPr lang="en-US" sz="1200" dirty="0"/>
              <a:t>A reading device R has registered on S with R_ID and </a:t>
            </a:r>
            <a:r>
              <a:rPr lang="en-US" sz="1200" dirty="0" err="1"/>
              <a:t>R_credential</a:t>
            </a:r>
            <a:r>
              <a:rPr lang="en-US" sz="1200" dirty="0"/>
              <a:t>. S manages whether R can access A. R does not know A_ID.</a:t>
            </a:r>
            <a:endParaRPr lang="en-US" sz="1400" dirty="0"/>
          </a:p>
          <a:p>
            <a:pPr marL="252000" marR="0" lvl="0" indent="-2880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lang="en-US" sz="1200" b="1" dirty="0">
                <a:ea typeface="MS Gothic"/>
              </a:rPr>
              <a:t>Protocol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200" dirty="0">
                <a:ea typeface="MS Gothic"/>
              </a:rPr>
              <a:t>A sends </a:t>
            </a:r>
            <a:r>
              <a:rPr lang="en-US" sz="1200" dirty="0" err="1">
                <a:ea typeface="MS Gothic"/>
              </a:rPr>
              <a:t>Init_Request</a:t>
            </a:r>
            <a:r>
              <a:rPr lang="en-US" sz="1200" dirty="0">
                <a:ea typeface="MS Gothic"/>
              </a:rPr>
              <a:t> with a </a:t>
            </a:r>
            <a:r>
              <a:rPr lang="en-US" sz="1200" dirty="0" err="1">
                <a:ea typeface="MS Gothic"/>
              </a:rPr>
              <a:t>session_id</a:t>
            </a:r>
            <a:r>
              <a:rPr lang="en-US" sz="1200" dirty="0">
                <a:ea typeface="MS Gothic"/>
              </a:rPr>
              <a:t>, S_URL, and A_ID encrypted using S’s public key, using a random address R1 as source address and a broadcast address as destination address.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200" dirty="0">
                <a:ea typeface="MS Gothic"/>
              </a:rPr>
              <a:t>Every reading device near A and registering on S forwards the content of </a:t>
            </a:r>
            <a:r>
              <a:rPr lang="en-US" sz="1200" dirty="0" err="1">
                <a:ea typeface="MS Gothic"/>
              </a:rPr>
              <a:t>Init_Request</a:t>
            </a:r>
            <a:r>
              <a:rPr lang="en-US" sz="1200" dirty="0">
                <a:ea typeface="MS Gothic"/>
              </a:rPr>
              <a:t> to S.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200" dirty="0">
                <a:ea typeface="MS Gothic"/>
              </a:rPr>
              <a:t>S only responds to the first reading device based on </a:t>
            </a:r>
            <a:r>
              <a:rPr lang="en-US" sz="1200" dirty="0" err="1">
                <a:ea typeface="MS Gothic"/>
              </a:rPr>
              <a:t>session_id</a:t>
            </a:r>
            <a:r>
              <a:rPr lang="en-US" sz="1200" dirty="0">
                <a:ea typeface="MS Gothic"/>
              </a:rPr>
              <a:t>, assuming it is R without loss of generality. S decrypts A_ID, generates security parameters needed by </a:t>
            </a:r>
            <a:r>
              <a:rPr lang="en-US" sz="1200" dirty="0" err="1">
                <a:ea typeface="MS Gothic"/>
              </a:rPr>
              <a:t>Data_Request</a:t>
            </a:r>
            <a:r>
              <a:rPr lang="en-US" sz="1200" dirty="0">
                <a:ea typeface="MS Gothic"/>
              </a:rPr>
              <a:t> based on the secret shared with A, and sends the parameters to R.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200" dirty="0">
                <a:ea typeface="MS Gothic"/>
              </a:rPr>
              <a:t>R then sends </a:t>
            </a:r>
            <a:r>
              <a:rPr lang="en-US" sz="1200" dirty="0" err="1">
                <a:ea typeface="MS Gothic"/>
              </a:rPr>
              <a:t>Data_Request</a:t>
            </a:r>
            <a:r>
              <a:rPr lang="en-US" sz="1200" dirty="0">
                <a:ea typeface="MS Gothic"/>
              </a:rPr>
              <a:t> using a random address R2 as source address and R1 as destination address.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200" dirty="0">
                <a:ea typeface="MS Gothic"/>
              </a:rPr>
              <a:t>R and A follow the server-managed AMP device-initiated secure transaction method to finish the communication, with R2 and R1 as their MAC address.</a:t>
            </a:r>
          </a:p>
          <a:p>
            <a:pPr marL="252000" marR="0" lvl="0" indent="-2880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lang="en-US" sz="1200" b="1" dirty="0">
                <a:ea typeface="MS Gothic"/>
              </a:rPr>
              <a:t>Highlights</a:t>
            </a:r>
          </a:p>
          <a:p>
            <a:pPr lvl="1">
              <a:spcBef>
                <a:spcPts val="600"/>
              </a:spcBef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160B UL, 128B DL, 64B UL </a:t>
            </a:r>
            <a:r>
              <a:rPr lang="en-US" sz="1200" b="1" dirty="0">
                <a:ea typeface="MS Gothic"/>
              </a:rPr>
              <a:t>±16B 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(assuming minimum data)</a:t>
            </a:r>
            <a:endParaRPr lang="en-US" sz="1100" b="1" dirty="0">
              <a:ea typeface="MS Gothic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F878EF6-B6A1-EB05-EE0F-671ADAACE8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188165"/>
            <a:ext cx="5943599" cy="3613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379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752600"/>
            <a:ext cx="10460567" cy="4267200"/>
          </a:xfrm>
        </p:spPr>
        <p:txBody>
          <a:bodyPr/>
          <a:lstStyle/>
          <a:p>
            <a:r>
              <a:rPr lang="en-US" sz="2000" dirty="0"/>
              <a:t>Do you agree to insert the following text in the security sub-clause of the SFD?</a:t>
            </a:r>
          </a:p>
          <a:p>
            <a:pPr lvl="1"/>
            <a:r>
              <a:rPr lang="en-US" sz="2000" dirty="0"/>
              <a:t>IEEE 802.11bp will specify transaction-based secure data communication methods that do not require maintaining security associations.</a:t>
            </a:r>
          </a:p>
          <a:p>
            <a:pPr marL="288000" lvl="1" indent="0">
              <a:buNone/>
            </a:pPr>
            <a:r>
              <a:rPr lang="en-US" sz="2000" dirty="0"/>
              <a:t>Note:</a:t>
            </a:r>
          </a:p>
          <a:p>
            <a:pPr lvl="2"/>
            <a:r>
              <a:rPr lang="en-US" sz="1800" dirty="0"/>
              <a:t>The methods will be based on existing 802.11 security protocols.</a:t>
            </a:r>
          </a:p>
          <a:p>
            <a:pPr lvl="2"/>
            <a:r>
              <a:rPr lang="en-US" sz="1800" dirty="0"/>
              <a:t>The methods will coexist with existing 802.11 security protocols.</a:t>
            </a:r>
          </a:p>
          <a:p>
            <a:pPr lvl="2"/>
            <a:r>
              <a:rPr lang="en-US" sz="1800" dirty="0"/>
              <a:t>The details are TBD.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0423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216" y="609600"/>
            <a:ext cx="10627784" cy="457199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11353799" cy="5257800"/>
          </a:xfrm>
        </p:spPr>
        <p:txBody>
          <a:bodyPr/>
          <a:lstStyle/>
          <a:p>
            <a:r>
              <a:rPr lang="en-US" dirty="0"/>
              <a:t>A set of secure transaction methods for AMP devices have been presented.</a:t>
            </a:r>
          </a:p>
          <a:p>
            <a:pPr lvl="1"/>
            <a:r>
              <a:rPr lang="en-US" sz="1600" dirty="0"/>
              <a:t>11-24/0178, a shared secret-based secure transaction method (for long-range backscatter, active UL TX AMP, legacy preamp AMP).</a:t>
            </a:r>
          </a:p>
          <a:p>
            <a:pPr lvl="1"/>
            <a:r>
              <a:rPr lang="en-US" sz="1600" dirty="0"/>
              <a:t>11-24/0526, a server-managed secure transaction method (for active UL TX AMP, legacy preamp AMP).</a:t>
            </a:r>
          </a:p>
          <a:p>
            <a:pPr lvl="1"/>
            <a:r>
              <a:rPr lang="en-US" sz="1600" dirty="0"/>
              <a:t>11-24/0871, AMP device-initiated secure transaction methods (for legacy preamp AMP).</a:t>
            </a:r>
          </a:p>
          <a:p>
            <a:pPr lvl="1"/>
            <a:r>
              <a:rPr lang="en-US" sz="1600" dirty="0"/>
              <a:t>11-24/1242, add privacy to above methods using random MAC addresses.</a:t>
            </a:r>
          </a:p>
          <a:p>
            <a:endParaRPr lang="en-US" sz="800" dirty="0"/>
          </a:p>
          <a:p>
            <a:pPr marL="288000"/>
            <a:r>
              <a:rPr lang="en-US" dirty="0"/>
              <a:t>The reasons</a:t>
            </a:r>
          </a:p>
          <a:p>
            <a:pPr marL="612000" lvl="1"/>
            <a:r>
              <a:rPr lang="en-US" sz="1600" dirty="0"/>
              <a:t>Current 802.11 security protocol such as WPA3 SAE defines 10+ frame exchanges to setup a secure link between two STAs, requiring the STAs to maintain the secure link, which consumes energy that may not be affordable by power-constrained AMP STAs.</a:t>
            </a:r>
          </a:p>
          <a:p>
            <a:pPr marL="612000" lvl="1"/>
            <a:r>
              <a:rPr lang="en-US" sz="1600" dirty="0"/>
              <a:t>Current 802.11 secure links are designed to support multiple applications running on STAs, possibly with large data volume over a long period. AMP STAs are most likely designed for single purposes and very likely exchange small amount of data for every transaction.</a:t>
            </a:r>
          </a:p>
          <a:p>
            <a:pPr marL="612000" lvl="1"/>
            <a:r>
              <a:rPr lang="en-US" sz="1600" b="1" dirty="0"/>
              <a:t>Secure transaction methods condense WPA3 SAE into 3-4 frame exchanges </a:t>
            </a:r>
            <a:r>
              <a:rPr lang="en-US" sz="1600" dirty="0"/>
              <a:t>to finish a secure communication session with privacy protection between a normal Wi-Fi STA and an AMP STA, then the AMP STA can power off.</a:t>
            </a:r>
          </a:p>
          <a:p>
            <a:endParaRPr lang="en-US" sz="800" dirty="0"/>
          </a:p>
          <a:p>
            <a:pPr marL="288000"/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These</a:t>
            </a:r>
            <a:r>
              <a:rPr lang="en-US" dirty="0">
                <a:ea typeface="MS Gothic"/>
              </a:rPr>
              <a:t> secure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 transaction methods are good fit for power-constrained AMP devices</a:t>
            </a:r>
            <a:r>
              <a:rPr lang="en-US" dirty="0">
                <a:ea typeface="MS Gothic"/>
              </a:rPr>
              <a:t>.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They can also co-exist with current 802.11 security protocols run by more powerful AMP devices.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5735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216" y="685801"/>
            <a:ext cx="10627784" cy="838199"/>
          </a:xfrm>
        </p:spPr>
        <p:txBody>
          <a:bodyPr/>
          <a:lstStyle/>
          <a:p>
            <a:r>
              <a:rPr lang="en-US" dirty="0"/>
              <a:t>What is a suitable communication model for AMP devices?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217" y="1600200"/>
            <a:ext cx="7274984" cy="4800600"/>
          </a:xfrm>
        </p:spPr>
        <p:txBody>
          <a:bodyPr/>
          <a:lstStyle/>
          <a:p>
            <a:r>
              <a:rPr lang="en-US" b="1" dirty="0"/>
              <a:t>If an AMP device follows current Wi-Fi MAC (maintaining a secure link for layered networking model)</a:t>
            </a:r>
          </a:p>
          <a:p>
            <a:pPr lvl="1"/>
            <a:r>
              <a:rPr lang="en-US" sz="1600" dirty="0"/>
              <a:t>It will take 10+ frames to establish a secure association.</a:t>
            </a:r>
          </a:p>
          <a:p>
            <a:pPr lvl="1"/>
            <a:r>
              <a:rPr lang="en-US" sz="1600" dirty="0"/>
              <a:t>The AMP device needs to have sufficient power to maintain the secure association and low power operating mode (e.g., TSF timer).</a:t>
            </a:r>
          </a:p>
          <a:p>
            <a:endParaRPr lang="en-US" sz="800" dirty="0"/>
          </a:p>
          <a:p>
            <a:pPr marL="288000"/>
            <a:r>
              <a:rPr lang="en-US" b="1" dirty="0"/>
              <a:t>Questions</a:t>
            </a:r>
            <a:endParaRPr lang="en-US" sz="1000" b="1" dirty="0"/>
          </a:p>
          <a:p>
            <a:pPr lvl="1"/>
            <a:r>
              <a:rPr lang="en-US" sz="1600" dirty="0"/>
              <a:t>Do AMP devices have sufficient power for such overhead?</a:t>
            </a:r>
          </a:p>
          <a:p>
            <a:pPr lvl="1"/>
            <a:r>
              <a:rPr lang="en-US" sz="1600" dirty="0"/>
              <a:t>The layered networking model was designed to support many applications, possibly with large-volume data exchanges over long time. Do AMP devices need these?</a:t>
            </a:r>
          </a:p>
          <a:p>
            <a:pPr marL="0" indent="0">
              <a:buNone/>
            </a:pPr>
            <a:endParaRPr lang="en-US" sz="900" dirty="0"/>
          </a:p>
          <a:p>
            <a:pPr marL="288000"/>
            <a:r>
              <a:rPr lang="en-US" b="1" dirty="0"/>
              <a:t>Arguments</a:t>
            </a:r>
            <a:endParaRPr lang="en-US" sz="1000" b="1" dirty="0"/>
          </a:p>
          <a:p>
            <a:pPr lvl="1"/>
            <a:r>
              <a:rPr lang="en-US" sz="1600" dirty="0"/>
              <a:t>Layered networking model over conventional Wi-Fi MAC may not be the best fit for AMP devices that are often designed for a single application.</a:t>
            </a:r>
          </a:p>
          <a:p>
            <a:pPr lvl="1"/>
            <a:r>
              <a:rPr lang="en-US" sz="1600" dirty="0"/>
              <a:t>Compact transaction-based communication model may be better.</a:t>
            </a:r>
          </a:p>
          <a:p>
            <a:pPr marL="0" indent="0">
              <a:buNone/>
            </a:pPr>
            <a:endParaRPr lang="en-US" sz="1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D9D92ED-5A60-4C59-7EB9-85C35E28F2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0288" y="1603376"/>
            <a:ext cx="3159496" cy="4721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285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1"/>
            <a:ext cx="11284370" cy="838199"/>
          </a:xfrm>
        </p:spPr>
        <p:txBody>
          <a:bodyPr/>
          <a:lstStyle/>
          <a:p>
            <a:r>
              <a:rPr lang="en-US" sz="2400" dirty="0"/>
              <a:t>A shared secret-based secure transaction method for AMP devices (long-range backscatter, active UL TX AMP, legacy preamp AMP)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6705599" cy="464820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Assumptions</a:t>
            </a:r>
          </a:p>
          <a:p>
            <a:pPr lvl="1"/>
            <a:r>
              <a:rPr lang="en-US" sz="1400" dirty="0"/>
              <a:t>AMP devices typically support one application (function).</a:t>
            </a:r>
          </a:p>
          <a:p>
            <a:pPr lvl="1"/>
            <a:r>
              <a:rPr lang="en-US" sz="1400" dirty="0"/>
              <a:t>AMP devices do not have large data volume to exchange at each transaction.</a:t>
            </a:r>
          </a:p>
          <a:p>
            <a:pPr lvl="1"/>
            <a:r>
              <a:rPr lang="en-US" sz="1400" dirty="0"/>
              <a:t>AMP devices do not need to maintain association and/or low power mode (they can simply power off or lose the power after communication).</a:t>
            </a:r>
          </a:p>
          <a:p>
            <a:endParaRPr lang="en-US" sz="800" dirty="0"/>
          </a:p>
          <a:p>
            <a:pPr marL="0" indent="0">
              <a:buNone/>
            </a:pPr>
            <a:r>
              <a:rPr lang="en-US" b="1" dirty="0"/>
              <a:t>Key ideas</a:t>
            </a:r>
            <a:endParaRPr lang="en-US" sz="1000" b="1" dirty="0"/>
          </a:p>
          <a:p>
            <a:pPr lvl="1"/>
            <a:r>
              <a:rPr lang="en-US" sz="1400" dirty="0"/>
              <a:t>A simple Request (by regular STA) + Response (by AMP device) transaction model.</a:t>
            </a:r>
          </a:p>
          <a:p>
            <a:pPr lvl="1"/>
            <a:r>
              <a:rPr lang="en-US" sz="1400" dirty="0"/>
              <a:t>Integrated security based on a shared secret between the requester (regular STA) and the respondent (AMP device).</a:t>
            </a:r>
          </a:p>
          <a:p>
            <a:pPr lvl="1"/>
            <a:r>
              <a:rPr lang="en-US" sz="1400" dirty="0"/>
              <a:t>Absolutely minimize exchanged messages.</a:t>
            </a:r>
            <a:endParaRPr lang="en-US" dirty="0"/>
          </a:p>
          <a:p>
            <a:endParaRPr lang="en-US" sz="800" dirty="0"/>
          </a:p>
          <a:p>
            <a:pPr marL="0" indent="0">
              <a:buNone/>
            </a:pPr>
            <a:r>
              <a:rPr lang="en-US" b="1" dirty="0"/>
              <a:t>Highlights</a:t>
            </a:r>
            <a:endParaRPr lang="en-US" sz="1000" b="1" dirty="0"/>
          </a:p>
          <a:p>
            <a:pPr lvl="1"/>
            <a:r>
              <a:rPr lang="en-US" sz="1400" dirty="0"/>
              <a:t>4 frame exchanges are needed to finish secure transaction.</a:t>
            </a:r>
          </a:p>
          <a:p>
            <a:pPr lvl="1"/>
            <a:r>
              <a:rPr lang="en-US" sz="1400" b="1" dirty="0"/>
              <a:t>32B DL, 96B UL, 128B DL, 64B UL </a:t>
            </a:r>
            <a:r>
              <a:rPr lang="en-US" sz="1400" b="1" dirty="0">
                <a:ea typeface="MS Gothic"/>
              </a:rPr>
              <a:t>±16B </a:t>
            </a:r>
            <a:r>
              <a:rPr lang="en-US" sz="1400" b="1" dirty="0"/>
              <a:t>(assuming minimum data)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D52D6EA-CC3A-8AB6-C19D-5567B07FBD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1989826"/>
            <a:ext cx="4731170" cy="4334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66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609600"/>
            <a:ext cx="10820400" cy="838199"/>
          </a:xfrm>
        </p:spPr>
        <p:txBody>
          <a:bodyPr/>
          <a:lstStyle/>
          <a:p>
            <a:r>
              <a:rPr lang="en-US" sz="2400" dirty="0"/>
              <a:t>A server-managed secure transaction method for AMP devices (active UL TX AMP, legacy preamp AMP)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376" y="1447799"/>
            <a:ext cx="4477024" cy="5008324"/>
          </a:xfrm>
        </p:spPr>
        <p:txBody>
          <a:bodyPr/>
          <a:lstStyle/>
          <a:p>
            <a:r>
              <a:rPr lang="en-US" sz="1600" b="1" dirty="0"/>
              <a:t>Use case</a:t>
            </a:r>
          </a:p>
          <a:p>
            <a:pPr lvl="1"/>
            <a:r>
              <a:rPr lang="en-US" sz="1400" dirty="0"/>
              <a:t>An entity owning many deployed AMP devices may want to dynamically allow/disallow reading devices to access deployed AMP devices.</a:t>
            </a:r>
          </a:p>
          <a:p>
            <a:pPr lvl="1"/>
            <a:r>
              <a:rPr lang="en-US" sz="1400" dirty="0"/>
              <a:t>Example: a contractor’s reading device may need the access, and the access right should be removed after finishing the contract.</a:t>
            </a:r>
            <a:endParaRPr lang="en-US" sz="1600" dirty="0"/>
          </a:p>
          <a:p>
            <a:r>
              <a:rPr lang="en-US" sz="1600" b="1" dirty="0"/>
              <a:t>Shared secret between a reading device and an AMP device is no longer suitable.</a:t>
            </a:r>
          </a:p>
          <a:p>
            <a:pPr lvl="1"/>
            <a:r>
              <a:rPr lang="en-US" sz="1400" dirty="0"/>
              <a:t>It is impractical to maintain and update identifiers and shared secrets for different reading devices on every AMP device, especially deployed AMP devices.</a:t>
            </a:r>
          </a:p>
          <a:p>
            <a:pPr lvl="1"/>
            <a:r>
              <a:rPr lang="en-US" sz="1400" dirty="0">
                <a:ea typeface="MS Gothic"/>
              </a:rPr>
              <a:t>L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et a server manage access rights dynamically without touching deployed AMP devices.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Gothic"/>
              <a:cs typeface="Arial" panose="020B0604020202020204" pitchFamily="34" charset="0"/>
            </a:endParaRPr>
          </a:p>
          <a:p>
            <a:pPr marL="252000" marR="0" lvl="0" indent="-2880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lang="en-US" sz="1600" b="1" dirty="0">
                <a:ea typeface="MS Gothic"/>
              </a:rPr>
              <a:t>Highlights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400" dirty="0">
                <a:ea typeface="MS Gothic"/>
              </a:rPr>
              <a:t>4 frame exchanges.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400" b="1" dirty="0">
                <a:ea typeface="MS Gothic"/>
              </a:rPr>
              <a:t>32B DL, 160B UL, 128B DL, 64B DL ±16B (assume minimum data).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Gothic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Gothic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25A7EFB-FFB3-A5B9-2FAE-DA237918EA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4426" y="1603376"/>
            <a:ext cx="7100198" cy="4568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203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5" y="685801"/>
            <a:ext cx="10589685" cy="838199"/>
          </a:xfrm>
        </p:spPr>
        <p:txBody>
          <a:bodyPr/>
          <a:lstStyle/>
          <a:p>
            <a:r>
              <a:rPr lang="en-US" sz="2400" dirty="0"/>
              <a:t>A shared secret-based AMP device-initiated secure transaction method (for legacy preamp AMP)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676400"/>
            <a:ext cx="6553201" cy="4724400"/>
          </a:xfrm>
        </p:spPr>
        <p:txBody>
          <a:bodyPr/>
          <a:lstStyle/>
          <a:p>
            <a:r>
              <a:rPr lang="en-US" sz="1600" b="1" dirty="0"/>
              <a:t>Use case</a:t>
            </a:r>
          </a:p>
          <a:p>
            <a:pPr lvl="1"/>
            <a:r>
              <a:rPr lang="en-US" sz="1600" dirty="0"/>
              <a:t>The AMP device could be a glass breaking sensor, must initiate the communication to report an alarm.</a:t>
            </a:r>
          </a:p>
          <a:p>
            <a:endParaRPr lang="en-US" sz="1600" dirty="0"/>
          </a:p>
          <a:p>
            <a:r>
              <a:rPr lang="en-US" sz="1600" b="1" dirty="0"/>
              <a:t>Assumptions</a:t>
            </a:r>
          </a:p>
          <a:p>
            <a:pPr lvl="1"/>
            <a:r>
              <a:rPr lang="en-US" sz="1600" dirty="0"/>
              <a:t>The Wi-Fi reading device and the AMP device share a secret code, which is the foundation of the secure transaction.</a:t>
            </a:r>
          </a:p>
          <a:p>
            <a:pPr lvl="1"/>
            <a:r>
              <a:rPr lang="en-US" sz="1600" dirty="0"/>
              <a:t>The AMP device can afford the energy of repeatedly sending a “complicated” </a:t>
            </a:r>
            <a:r>
              <a:rPr lang="en-US" sz="1600" dirty="0" err="1"/>
              <a:t>Init_Request</a:t>
            </a:r>
            <a:r>
              <a:rPr lang="en-US" sz="1600" dirty="0"/>
              <a:t> message until the message is detected by the reading device.</a:t>
            </a:r>
          </a:p>
          <a:p>
            <a:endParaRPr lang="en-US" sz="1600" dirty="0"/>
          </a:p>
          <a:p>
            <a:pPr marL="252000" marR="0" lvl="0" indent="-2880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lang="en-US" sz="1600" b="1" dirty="0">
                <a:ea typeface="MS Gothic"/>
              </a:rPr>
              <a:t>Highlights</a:t>
            </a:r>
          </a:p>
          <a:p>
            <a:pPr lvl="1">
              <a:spcBef>
                <a:spcPts val="600"/>
              </a:spcBef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3 frame </a:t>
            </a:r>
            <a:r>
              <a:rPr lang="en-US" sz="1600" dirty="0">
                <a:ea typeface="MS Gothic"/>
              </a:rPr>
              <a:t>exchanges are needed to finish mutual authentication and encrypted data exchange.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600" b="1" dirty="0">
                <a:ea typeface="MS Gothic"/>
              </a:rPr>
              <a:t>96B UL, 128 DL, 64B UL ±16B (assuming minimum data)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E46563-556D-F6C5-79CC-0AE68D83FD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200" y="1794009"/>
            <a:ext cx="4822314" cy="4606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301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5" y="685801"/>
            <a:ext cx="10589685" cy="838199"/>
          </a:xfrm>
        </p:spPr>
        <p:txBody>
          <a:bodyPr/>
          <a:lstStyle/>
          <a:p>
            <a:r>
              <a:rPr lang="en-US" sz="2400" dirty="0"/>
              <a:t>A server-managed AMP device-initiated secure transaction method (for legacy preamp AMP)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3376"/>
            <a:ext cx="4572001" cy="4873624"/>
          </a:xfrm>
        </p:spPr>
        <p:txBody>
          <a:bodyPr/>
          <a:lstStyle/>
          <a:p>
            <a:r>
              <a:rPr lang="en-US" sz="1400" b="1" dirty="0"/>
              <a:t>Use case</a:t>
            </a:r>
          </a:p>
          <a:p>
            <a:pPr lvl="1"/>
            <a:r>
              <a:rPr lang="en-US" sz="1400" dirty="0"/>
              <a:t>An entity (e.g., a mall) owning many deployed AMP sensors may want to dynamically allow/disallow reading devices (e.g., stores’ reading devices) to access those AMP devices based on contract terms, without changing anything in the deployed AMP devices.</a:t>
            </a:r>
          </a:p>
          <a:p>
            <a:r>
              <a:rPr lang="en-US" sz="1400" b="1" dirty="0"/>
              <a:t>Assumptions</a:t>
            </a:r>
          </a:p>
          <a:p>
            <a:pPr lvl="1"/>
            <a:r>
              <a:rPr lang="en-US" sz="1400" dirty="0"/>
              <a:t>The owner’s server and every AMP device share a secret code, which is the foundation of the secure transaction. The reading device cannot know the secret code.</a:t>
            </a:r>
          </a:p>
          <a:p>
            <a:pPr lvl="1"/>
            <a:r>
              <a:rPr lang="en-US" sz="1400" dirty="0"/>
              <a:t>Every reading device has a user id and a credential managed by the server. The server determines if a reading device can access any AMP device based on such information.</a:t>
            </a:r>
          </a:p>
          <a:p>
            <a:pPr marL="252000" marR="0" lvl="0" indent="-2880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Highlights</a:t>
            </a:r>
            <a:endParaRPr lang="en-US" sz="1400" b="1" dirty="0">
              <a:ea typeface="MS Gothic"/>
            </a:endParaRPr>
          </a:p>
          <a:p>
            <a:pPr lvl="1">
              <a:spcBef>
                <a:spcPts val="600"/>
              </a:spcBef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3 frame </a:t>
            </a:r>
            <a:r>
              <a:rPr lang="en-US" sz="1400" dirty="0">
                <a:ea typeface="MS Gothic"/>
              </a:rPr>
              <a:t>exchanges.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400" b="1" dirty="0">
                <a:ea typeface="MS Gothic"/>
              </a:rPr>
              <a:t>160B UL, 128B DL, 64B UL ±16B (assuming minimum data)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B335055-9524-6D4F-7A2A-CA400969E0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9373" y="1905000"/>
            <a:ext cx="714375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53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62000"/>
            <a:ext cx="11582400" cy="838199"/>
          </a:xfrm>
        </p:spPr>
        <p:txBody>
          <a:bodyPr/>
          <a:lstStyle/>
          <a:p>
            <a:r>
              <a:rPr lang="en-US" sz="2400" dirty="0"/>
              <a:t>A shared secret-based reading device-initiated secure transaction method with privacy (long-range backscatter, active UL TX AMP, legacy preamp AMP)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799"/>
            <a:ext cx="6705599" cy="4495799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Assumptions</a:t>
            </a:r>
          </a:p>
          <a:p>
            <a:pPr lvl="1"/>
            <a:r>
              <a:rPr lang="en-US" sz="1400" dirty="0"/>
              <a:t>A reading device R and an AMP device A has a shared secret.</a:t>
            </a:r>
          </a:p>
          <a:p>
            <a:pPr lvl="1"/>
            <a:r>
              <a:rPr lang="en-US" sz="1400" dirty="0"/>
              <a:t>A has a confidential name A_ID. R knows A_ID.</a:t>
            </a:r>
            <a:endParaRPr lang="en-US" sz="800" dirty="0"/>
          </a:p>
          <a:p>
            <a:pPr marL="0" indent="0">
              <a:buNone/>
            </a:pPr>
            <a:r>
              <a:rPr lang="en-US" b="1" dirty="0"/>
              <a:t>Solution</a:t>
            </a:r>
            <a:endParaRPr lang="en-US" sz="1000" b="1" dirty="0"/>
          </a:p>
          <a:p>
            <a:pPr lvl="1"/>
            <a:r>
              <a:rPr lang="en-US" sz="1400" dirty="0"/>
              <a:t>R sends the hash value of A_ID in </a:t>
            </a:r>
            <a:r>
              <a:rPr lang="en-US" sz="1400" dirty="0" err="1"/>
              <a:t>ID_Request</a:t>
            </a:r>
            <a:r>
              <a:rPr lang="en-US" sz="1400" dirty="0"/>
              <a:t> using random address R1 as source address and broadcast address as destination address.</a:t>
            </a:r>
          </a:p>
          <a:p>
            <a:pPr lvl="1"/>
            <a:r>
              <a:rPr lang="en-US" sz="1400" dirty="0"/>
              <a:t>Every AMP device near R receives </a:t>
            </a:r>
            <a:r>
              <a:rPr lang="en-US" sz="1400" dirty="0" err="1"/>
              <a:t>ID_Request</a:t>
            </a:r>
            <a:r>
              <a:rPr lang="en-US" sz="1400" dirty="0"/>
              <a:t> and computes the hash value using its own name. Only A finds the computed hash value matches the received hash value. A sends back </a:t>
            </a:r>
            <a:r>
              <a:rPr lang="en-US" sz="1400" dirty="0" err="1"/>
              <a:t>ID_Response</a:t>
            </a:r>
            <a:r>
              <a:rPr lang="en-US" sz="1400" dirty="0"/>
              <a:t> using random address R2 as source address and R1 as destination address.</a:t>
            </a:r>
          </a:p>
          <a:p>
            <a:pPr lvl="1"/>
            <a:r>
              <a:rPr lang="en-US" sz="1400" dirty="0"/>
              <a:t>R and A follow the shared secret-based reading device-initiated secure transaction method to finish the communication, with R1 and R2 as their MAC addresses.</a:t>
            </a:r>
          </a:p>
          <a:p>
            <a:pPr marL="0" indent="0">
              <a:buNone/>
            </a:pPr>
            <a:r>
              <a:rPr lang="en-US" b="1" dirty="0"/>
              <a:t>Highlights</a:t>
            </a:r>
            <a:endParaRPr lang="en-US" sz="1000" b="1" dirty="0"/>
          </a:p>
          <a:p>
            <a:pPr lvl="1"/>
            <a:r>
              <a:rPr lang="en-US" sz="1400" dirty="0"/>
              <a:t>4 frame exchanges to finish secure transaction with privacy.</a:t>
            </a:r>
          </a:p>
          <a:p>
            <a:pPr lvl="1"/>
            <a:r>
              <a:rPr lang="en-US" sz="1400" b="1" dirty="0"/>
              <a:t>96B DL, 160B UL, 128B DL, 64B UL </a:t>
            </a:r>
            <a:r>
              <a:rPr lang="en-US" sz="1400" b="1" dirty="0">
                <a:ea typeface="MS Gothic"/>
              </a:rPr>
              <a:t>±16B </a:t>
            </a:r>
            <a:r>
              <a:rPr lang="en-US" sz="1400" b="1" dirty="0"/>
              <a:t>(assuming minimum data)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B5E8B9A-3DD3-9A79-E021-5E00658393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757" y="2114953"/>
            <a:ext cx="4511431" cy="4133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216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376" y="685801"/>
            <a:ext cx="11676992" cy="838199"/>
          </a:xfrm>
        </p:spPr>
        <p:txBody>
          <a:bodyPr/>
          <a:lstStyle/>
          <a:p>
            <a:r>
              <a:rPr lang="en-US" sz="2400" dirty="0"/>
              <a:t>A server-managed reading device-initiated secure transaction method with privacy (for active UL TX AMP, legacy preamp AMP)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376" y="1752600"/>
            <a:ext cx="4477024" cy="4724400"/>
          </a:xfrm>
        </p:spPr>
        <p:txBody>
          <a:bodyPr/>
          <a:lstStyle/>
          <a:p>
            <a:r>
              <a:rPr lang="en-US" sz="1200" b="1" dirty="0"/>
              <a:t>Assumptions</a:t>
            </a:r>
          </a:p>
          <a:p>
            <a:pPr lvl="1"/>
            <a:r>
              <a:rPr lang="en-US" sz="1100" dirty="0"/>
              <a:t>A server S owns many deployed AMP devices, including A.</a:t>
            </a:r>
          </a:p>
          <a:p>
            <a:pPr lvl="1"/>
            <a:r>
              <a:rPr lang="en-US" sz="1100" dirty="0"/>
              <a:t>S and A shares a secret. A has a confidential name A_ID.</a:t>
            </a:r>
          </a:p>
          <a:p>
            <a:pPr lvl="1"/>
            <a:r>
              <a:rPr lang="en-US" sz="1100" dirty="0"/>
              <a:t>A reading device R has registered on S with R_ID and </a:t>
            </a:r>
            <a:r>
              <a:rPr lang="en-US" sz="1100" dirty="0" err="1"/>
              <a:t>R_credential</a:t>
            </a:r>
            <a:r>
              <a:rPr lang="en-US" sz="1100" dirty="0"/>
              <a:t>. S manages whether R can access A based on such registered information. R knows A_ID.</a:t>
            </a:r>
            <a:endParaRPr lang="en-US" sz="1200" dirty="0"/>
          </a:p>
          <a:p>
            <a:r>
              <a:rPr lang="en-US" sz="1200" b="1" dirty="0"/>
              <a:t>Solution</a:t>
            </a:r>
          </a:p>
          <a:p>
            <a:pPr lvl="1"/>
            <a:r>
              <a:rPr lang="en-US" sz="1100" dirty="0"/>
              <a:t>R sends the hash value of A_ID in </a:t>
            </a:r>
            <a:r>
              <a:rPr lang="en-US" sz="1100" dirty="0" err="1"/>
              <a:t>ID_Request</a:t>
            </a:r>
            <a:r>
              <a:rPr lang="en-US" sz="1100" dirty="0"/>
              <a:t> using random address R1 as source address and broadcast address as destination address.</a:t>
            </a:r>
          </a:p>
          <a:p>
            <a:pPr lvl="1"/>
            <a:r>
              <a:rPr lang="en-US" sz="1100" dirty="0"/>
              <a:t>Every AMP device near R receives </a:t>
            </a:r>
            <a:r>
              <a:rPr lang="en-US" sz="1100" dirty="0" err="1"/>
              <a:t>ID_Request</a:t>
            </a:r>
            <a:r>
              <a:rPr lang="en-US" sz="1100" dirty="0"/>
              <a:t> and computes the hash value using its own name. Only A finds the computed hash value matches the received hash value. A sends back </a:t>
            </a:r>
            <a:r>
              <a:rPr lang="en-US" sz="1100" dirty="0" err="1"/>
              <a:t>ID_Response</a:t>
            </a:r>
            <a:r>
              <a:rPr lang="en-US" sz="1100" dirty="0"/>
              <a:t> using random address R2 as source address and R1 as destination address.</a:t>
            </a:r>
          </a:p>
          <a:p>
            <a:pPr lvl="1"/>
            <a:r>
              <a:rPr lang="en-US" sz="1100" dirty="0"/>
              <a:t>R and A follow the server-managed reading device-initiated secure transaction method to finish the communication using R1 and R2 as their MAC addresses.</a:t>
            </a:r>
          </a:p>
          <a:p>
            <a:r>
              <a:rPr lang="en-US" sz="1200" b="1" dirty="0"/>
              <a:t>Highlights</a:t>
            </a:r>
          </a:p>
          <a:p>
            <a:pPr lvl="1"/>
            <a:r>
              <a:rPr lang="en-US" sz="1100" dirty="0"/>
              <a:t>4 frame exchanges</a:t>
            </a:r>
          </a:p>
          <a:p>
            <a:pPr lvl="1"/>
            <a:r>
              <a:rPr lang="en-US" sz="1100" b="1" dirty="0"/>
              <a:t>96B DL, 160B UL, 128B DL, 64B UL </a:t>
            </a:r>
            <a:r>
              <a:rPr lang="en-US" sz="1100" b="1" dirty="0">
                <a:ea typeface="MS Gothic"/>
              </a:rPr>
              <a:t>±16B </a:t>
            </a:r>
            <a:r>
              <a:rPr lang="en-US" sz="1100" b="1" dirty="0"/>
              <a:t>(assuming minimum data)</a:t>
            </a:r>
            <a:endParaRPr lang="en-US" sz="12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690AFB0-CBAF-D4BC-C5AF-977BD862EF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3360" y="1813169"/>
            <a:ext cx="7011008" cy="4511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419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49411</TotalTime>
  <Words>2274</Words>
  <Application>Microsoft Office PowerPoint</Application>
  <PresentationFormat>Widescreen</PresentationFormat>
  <Paragraphs>221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MS Gothic</vt:lpstr>
      <vt:lpstr>Arial</vt:lpstr>
      <vt:lpstr>Arial Unicode MS</vt:lpstr>
      <vt:lpstr>Times New Roman</vt:lpstr>
      <vt:lpstr>Verdana</vt:lpstr>
      <vt:lpstr>Wingdings</vt:lpstr>
      <vt:lpstr>Office Theme</vt:lpstr>
      <vt:lpstr>Document</vt:lpstr>
      <vt:lpstr>Recap of Compact Secure Transaction Methods for AMP</vt:lpstr>
      <vt:lpstr>Summary</vt:lpstr>
      <vt:lpstr>What is a suitable communication model for AMP devices?</vt:lpstr>
      <vt:lpstr>A shared secret-based secure transaction method for AMP devices (long-range backscatter, active UL TX AMP, legacy preamp AMP)</vt:lpstr>
      <vt:lpstr>A server-managed secure transaction method for AMP devices (active UL TX AMP, legacy preamp AMP)</vt:lpstr>
      <vt:lpstr>A shared secret-based AMP device-initiated secure transaction method (for legacy preamp AMP)</vt:lpstr>
      <vt:lpstr>A server-managed AMP device-initiated secure transaction method (for legacy preamp AMP)</vt:lpstr>
      <vt:lpstr>A shared secret-based reading device-initiated secure transaction method with privacy (long-range backscatter, active UL TX AMP, legacy preamp AMP)</vt:lpstr>
      <vt:lpstr>A server-managed reading device-initiated secure transaction method with privacy (for active UL TX AMP, legacy preamp AMP)</vt:lpstr>
      <vt:lpstr>A shared secret-based AMP device-initiated secure transaction method with privacy (for legacy preamp AMP)</vt:lpstr>
      <vt:lpstr>A server-managed AMP device-initiated secure transaction method with privacy (for legacy preamp AMP)</vt:lpstr>
      <vt:lpstr>Straw poll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Hui</cp:lastModifiedBy>
  <cp:revision>1878</cp:revision>
  <cp:lastPrinted>1601-01-01T00:00:00Z</cp:lastPrinted>
  <dcterms:created xsi:type="dcterms:W3CDTF">2018-05-10T16:45:22Z</dcterms:created>
  <dcterms:modified xsi:type="dcterms:W3CDTF">2024-11-14T01:39:06Z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  <property fmtid="{D5CDD505-2E9C-101B-9397-08002B2CF9AE}" pid="12" name="MSIP_Label_a15a25aa-e944-415d-b7a7-40f6b9180b6b_Enabled">
    <vt:lpwstr>true</vt:lpwstr>
  </property>
  <property fmtid="{D5CDD505-2E9C-101B-9397-08002B2CF9AE}" pid="13" name="MSIP_Label_a15a25aa-e944-415d-b7a7-40f6b9180b6b_SetDate">
    <vt:lpwstr>2023-11-10T16:16:14Z</vt:lpwstr>
  </property>
  <property fmtid="{D5CDD505-2E9C-101B-9397-08002B2CF9AE}" pid="14" name="MSIP_Label_a15a25aa-e944-415d-b7a7-40f6b9180b6b_Method">
    <vt:lpwstr>Standard</vt:lpwstr>
  </property>
  <property fmtid="{D5CDD505-2E9C-101B-9397-08002B2CF9AE}" pid="15" name="MSIP_Label_a15a25aa-e944-415d-b7a7-40f6b9180b6b_Name">
    <vt:lpwstr>a15a25aa-e944-415d-b7a7-40f6b9180b6b</vt:lpwstr>
  </property>
  <property fmtid="{D5CDD505-2E9C-101B-9397-08002B2CF9AE}" pid="16" name="MSIP_Label_a15a25aa-e944-415d-b7a7-40f6b9180b6b_SiteId">
    <vt:lpwstr>eeb8d0e8-3544-41d3-aac6-934c309faf5a</vt:lpwstr>
  </property>
  <property fmtid="{D5CDD505-2E9C-101B-9397-08002B2CF9AE}" pid="17" name="MSIP_Label_a15a25aa-e944-415d-b7a7-40f6b9180b6b_ActionId">
    <vt:lpwstr>bbcf7fd4-b9cf-4de5-a228-f6afc2b37aac</vt:lpwstr>
  </property>
  <property fmtid="{D5CDD505-2E9C-101B-9397-08002B2CF9AE}" pid="18" name="MSIP_Label_a15a25aa-e944-415d-b7a7-40f6b9180b6b_ContentBits">
    <vt:lpwstr>0</vt:lpwstr>
  </property>
</Properties>
</file>