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269" r:id="rId2"/>
    <p:sldId id="303" r:id="rId3"/>
    <p:sldId id="349" r:id="rId4"/>
    <p:sldId id="355" r:id="rId5"/>
    <p:sldId id="356" r:id="rId6"/>
    <p:sldId id="357" r:id="rId7"/>
    <p:sldId id="358" r:id="rId8"/>
    <p:sldId id="359" r:id="rId9"/>
    <p:sldId id="361" r:id="rId10"/>
    <p:sldId id="370" r:id="rId11"/>
    <p:sldId id="354" r:id="rId12"/>
    <p:sldId id="365" r:id="rId13"/>
    <p:sldId id="368" r:id="rId14"/>
    <p:sldId id="366" r:id="rId15"/>
    <p:sldId id="367" r:id="rId16"/>
    <p:sldId id="369" r:id="rId17"/>
    <p:sldId id="360" r:id="rId18"/>
    <p:sldId id="362" r:id="rId19"/>
    <p:sldId id="363" r:id="rId20"/>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DFF"/>
    <a:srgbClr val="92D050"/>
    <a:srgbClr val="8DFF40"/>
    <a:srgbClr val="D2D2F4"/>
    <a:srgbClr val="FFF9C4"/>
    <a:srgbClr val="C00000"/>
    <a:srgbClr val="FF4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52"/>
    <p:restoredTop sz="97455"/>
  </p:normalViewPr>
  <p:slideViewPr>
    <p:cSldViewPr>
      <p:cViewPr varScale="1">
        <p:scale>
          <a:sx n="150" d="100"/>
          <a:sy n="150" d="100"/>
        </p:scale>
        <p:origin x="220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66" d="100"/>
          <a:sy n="166" d="100"/>
        </p:scale>
        <p:origin x="66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4BC0A4A-AF08-4D4B-865B-6D32E3C92DB0}"/>
              </a:ext>
            </a:extLst>
          </p:cNvPr>
          <p:cNvSpPr>
            <a:spLocks noGrp="1" noChangeArrowheads="1"/>
          </p:cNvSpPr>
          <p:nvPr>
            <p:ph type="hdr" sz="quarter"/>
          </p:nvPr>
        </p:nvSpPr>
        <p:spPr bwMode="auto">
          <a:xfrm>
            <a:off x="5597525" y="177800"/>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3075" name="Rectangle 3">
            <a:extLst>
              <a:ext uri="{FF2B5EF4-FFF2-40B4-BE49-F238E27FC236}">
                <a16:creationId xmlns:a16="http://schemas.microsoft.com/office/drawing/2014/main" id="{93E6C35E-D9BD-874D-9EB1-6F6FB815AB93}"/>
              </a:ext>
            </a:extLst>
          </p:cNvPr>
          <p:cNvSpPr>
            <a:spLocks noGrp="1" noChangeArrowheads="1"/>
          </p:cNvSpPr>
          <p:nvPr>
            <p:ph type="dt" sz="quarter" idx="1"/>
          </p:nvPr>
        </p:nvSpPr>
        <p:spPr bwMode="auto">
          <a:xfrm>
            <a:off x="695325" y="177800"/>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3076" name="Rectangle 4">
            <a:extLst>
              <a:ext uri="{FF2B5EF4-FFF2-40B4-BE49-F238E27FC236}">
                <a16:creationId xmlns:a16="http://schemas.microsoft.com/office/drawing/2014/main" id="{51E3F274-534A-9744-A89B-B20FE9BEA5F5}"/>
              </a:ext>
            </a:extLst>
          </p:cNvPr>
          <p:cNvSpPr>
            <a:spLocks noGrp="1" noChangeArrowheads="1"/>
          </p:cNvSpPr>
          <p:nvPr>
            <p:ph type="ftr" sz="quarter" idx="2"/>
          </p:nvPr>
        </p:nvSpPr>
        <p:spPr bwMode="auto">
          <a:xfrm>
            <a:off x="5851525" y="8982075"/>
            <a:ext cx="4667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pitchFamily="18" charset="0"/>
                <a:ea typeface="+mn-ea"/>
                <a:cs typeface="+mn-cs"/>
              </a:defRPr>
            </a:lvl1pPr>
          </a:lstStyle>
          <a:p>
            <a:pPr>
              <a:defRPr/>
            </a:pPr>
            <a:r>
              <a:rPr lang="en-GB"/>
              <a:t>John Doe, Some Company</a:t>
            </a:r>
          </a:p>
        </p:txBody>
      </p:sp>
      <p:sp>
        <p:nvSpPr>
          <p:cNvPr id="3077" name="Rectangle 5">
            <a:extLst>
              <a:ext uri="{FF2B5EF4-FFF2-40B4-BE49-F238E27FC236}">
                <a16:creationId xmlns:a16="http://schemas.microsoft.com/office/drawing/2014/main" id="{4779A3B5-BFB8-7C41-AF05-354A2A6CCD53}"/>
              </a:ext>
            </a:extLst>
          </p:cNvPr>
          <p:cNvSpPr>
            <a:spLocks noGrp="1" noChangeArrowheads="1"/>
          </p:cNvSpPr>
          <p:nvPr>
            <p:ph type="sldNum" sz="quarter" idx="3"/>
          </p:nvPr>
        </p:nvSpPr>
        <p:spPr bwMode="auto">
          <a:xfrm>
            <a:off x="3133725" y="8982075"/>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defTabSz="933450">
              <a:defRPr>
                <a:latin typeface="Times New Roman" charset="0"/>
                <a:ea typeface="ＭＳ Ｐゴシック" charset="-128"/>
              </a:defRPr>
            </a:lvl1pPr>
          </a:lstStyle>
          <a:p>
            <a:pPr>
              <a:defRPr/>
            </a:pPr>
            <a:r>
              <a:rPr lang="en-GB" altLang="en-US"/>
              <a:t>Page </a:t>
            </a:r>
            <a:fld id="{A87ECD3B-4B50-F940-894E-BEF7BB133F50}" type="slidenum">
              <a:rPr lang="en-GB" altLang="en-US"/>
              <a:pPr>
                <a:defRPr/>
              </a:pPr>
              <a:t>‹#›</a:t>
            </a:fld>
            <a:endParaRPr lang="en-GB" altLang="en-US"/>
          </a:p>
        </p:txBody>
      </p:sp>
      <p:sp>
        <p:nvSpPr>
          <p:cNvPr id="14342" name="Line 6">
            <a:extLst>
              <a:ext uri="{FF2B5EF4-FFF2-40B4-BE49-F238E27FC236}">
                <a16:creationId xmlns:a16="http://schemas.microsoft.com/office/drawing/2014/main" id="{3D4C7300-B7CD-174C-909C-BE0E9C61E52F}"/>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7" name="Rectangle 7">
            <a:extLst>
              <a:ext uri="{FF2B5EF4-FFF2-40B4-BE49-F238E27FC236}">
                <a16:creationId xmlns:a16="http://schemas.microsoft.com/office/drawing/2014/main" id="{C6F4E14A-7726-C04A-ABE6-5C17CA9BA1B7}"/>
              </a:ext>
            </a:extLst>
          </p:cNvPr>
          <p:cNvSpPr>
            <a:spLocks noChangeArrowheads="1"/>
          </p:cNvSpPr>
          <p:nvPr/>
        </p:nvSpPr>
        <p:spPr bwMode="auto">
          <a:xfrm>
            <a:off x="693738" y="8982075"/>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4344" name="Line 8">
            <a:extLst>
              <a:ext uri="{FF2B5EF4-FFF2-40B4-BE49-F238E27FC236}">
                <a16:creationId xmlns:a16="http://schemas.microsoft.com/office/drawing/2014/main" id="{EB806E71-9FA3-6049-B036-679242E0BB4C}"/>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5583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D90E4F7-BCFB-0D42-84FB-915585632525}"/>
              </a:ext>
            </a:extLst>
          </p:cNvPr>
          <p:cNvSpPr>
            <a:spLocks noGrp="1" noChangeArrowheads="1"/>
          </p:cNvSpPr>
          <p:nvPr>
            <p:ph type="hdr" sz="quarter"/>
          </p:nvPr>
        </p:nvSpPr>
        <p:spPr bwMode="auto">
          <a:xfrm>
            <a:off x="5640388" y="98425"/>
            <a:ext cx="641350"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ea typeface="+mn-ea"/>
                <a:cs typeface="+mn-cs"/>
              </a:defRPr>
            </a:lvl1pPr>
          </a:lstStyle>
          <a:p>
            <a:pPr>
              <a:defRPr/>
            </a:pPr>
            <a:r>
              <a:rPr lang="en-GB"/>
              <a:t>doc.: IEEE 802.11-yy/xxxxr0</a:t>
            </a:r>
          </a:p>
        </p:txBody>
      </p:sp>
      <p:sp>
        <p:nvSpPr>
          <p:cNvPr id="2051" name="Rectangle 3">
            <a:extLst>
              <a:ext uri="{FF2B5EF4-FFF2-40B4-BE49-F238E27FC236}">
                <a16:creationId xmlns:a16="http://schemas.microsoft.com/office/drawing/2014/main" id="{A884E71E-0590-2041-B4E4-0FF03824E6B2}"/>
              </a:ext>
            </a:extLst>
          </p:cNvPr>
          <p:cNvSpPr>
            <a:spLocks noGrp="1" noChangeArrowheads="1"/>
          </p:cNvSpPr>
          <p:nvPr>
            <p:ph type="dt" idx="1"/>
          </p:nvPr>
        </p:nvSpPr>
        <p:spPr bwMode="auto">
          <a:xfrm>
            <a:off x="654050" y="98425"/>
            <a:ext cx="827088" cy="212725"/>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ea typeface="+mn-ea"/>
                <a:cs typeface="+mn-cs"/>
              </a:defRPr>
            </a:lvl1pPr>
          </a:lstStyle>
          <a:p>
            <a:pPr>
              <a:defRPr/>
            </a:pPr>
            <a:r>
              <a:rPr lang="en-GB"/>
              <a:t>Month Year</a:t>
            </a:r>
          </a:p>
        </p:txBody>
      </p:sp>
      <p:sp>
        <p:nvSpPr>
          <p:cNvPr id="13316" name="Rectangle 4">
            <a:extLst>
              <a:ext uri="{FF2B5EF4-FFF2-40B4-BE49-F238E27FC236}">
                <a16:creationId xmlns:a16="http://schemas.microsoft.com/office/drawing/2014/main" id="{20BBF96E-FB1F-344A-BDC6-EFD858DBC8E6}"/>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BEFD595A-BA19-DE47-B5A3-9A5CA1FEBFF9}"/>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ext uri="{91240B29-F687-4f45-9708-019B960494DF}"/>
            <a:ext uri="{AF507438-7753-43e0-B8FC-AC1667EBCBE1}"/>
          </a:extLst>
        </p:spPr>
        <p:txBody>
          <a:bodyPr vert="horz" wrap="square" lIns="93662" tIns="46038" rIns="93662" bIns="4603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3963228-E466-6A4C-86E6-B30639D4DFF8}"/>
              </a:ext>
            </a:extLst>
          </p:cNvPr>
          <p:cNvSpPr>
            <a:spLocks noGrp="1" noChangeArrowheads="1"/>
          </p:cNvSpPr>
          <p:nvPr>
            <p:ph type="ftr" sz="quarter" idx="4"/>
          </p:nvPr>
        </p:nvSpPr>
        <p:spPr bwMode="auto">
          <a:xfrm>
            <a:off x="5357813" y="8985250"/>
            <a:ext cx="923925"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ea typeface="+mn-ea"/>
                <a:cs typeface="+mn-cs"/>
              </a:defRPr>
            </a:lvl5pPr>
          </a:lstStyle>
          <a:p>
            <a:pPr lvl="4">
              <a:defRPr/>
            </a:pPr>
            <a:r>
              <a:rPr lang="en-GB"/>
              <a:t>John Doe, Some Company</a:t>
            </a:r>
          </a:p>
        </p:txBody>
      </p:sp>
      <p:sp>
        <p:nvSpPr>
          <p:cNvPr id="2055" name="Rectangle 7">
            <a:extLst>
              <a:ext uri="{FF2B5EF4-FFF2-40B4-BE49-F238E27FC236}">
                <a16:creationId xmlns:a16="http://schemas.microsoft.com/office/drawing/2014/main" id="{080B6092-BF32-D046-8715-A6F291A5C215}"/>
              </a:ext>
            </a:extLst>
          </p:cNvPr>
          <p:cNvSpPr>
            <a:spLocks noGrp="1" noChangeArrowheads="1"/>
          </p:cNvSpPr>
          <p:nvPr>
            <p:ph type="sldNum" sz="quarter" idx="5"/>
          </p:nvPr>
        </p:nvSpPr>
        <p:spPr bwMode="auto">
          <a:xfrm>
            <a:off x="3222625" y="8985250"/>
            <a:ext cx="512763" cy="182563"/>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defTabSz="933450">
              <a:defRPr>
                <a:latin typeface="Times New Roman" charset="0"/>
                <a:ea typeface="ＭＳ Ｐゴシック" charset="-128"/>
              </a:defRPr>
            </a:lvl1pPr>
          </a:lstStyle>
          <a:p>
            <a:pPr>
              <a:defRPr/>
            </a:pPr>
            <a:r>
              <a:rPr lang="en-GB" altLang="en-US"/>
              <a:t>Page </a:t>
            </a:r>
            <a:fld id="{71F34E91-9C1B-CC4F-85AD-8F3BD766FB8F}" type="slidenum">
              <a:rPr lang="en-GB" altLang="en-US"/>
              <a:pPr>
                <a:defRPr/>
              </a:pPr>
              <a:t>‹#›</a:t>
            </a:fld>
            <a:endParaRPr lang="en-GB" altLang="en-US"/>
          </a:p>
        </p:txBody>
      </p:sp>
      <p:sp>
        <p:nvSpPr>
          <p:cNvPr id="3080" name="Rectangle 8">
            <a:extLst>
              <a:ext uri="{FF2B5EF4-FFF2-40B4-BE49-F238E27FC236}">
                <a16:creationId xmlns:a16="http://schemas.microsoft.com/office/drawing/2014/main" id="{A1FABBB8-75A5-A142-8FCC-9B283C027100}"/>
              </a:ext>
            </a:extLst>
          </p:cNvPr>
          <p:cNvSpPr>
            <a:spLocks noChangeArrowheads="1"/>
          </p:cNvSpPr>
          <p:nvPr/>
        </p:nvSpPr>
        <p:spPr bwMode="auto">
          <a:xfrm>
            <a:off x="723900" y="8985250"/>
            <a:ext cx="711200" cy="182563"/>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a:ea typeface="+mn-ea"/>
              </a:rPr>
              <a:t>Submission</a:t>
            </a:r>
          </a:p>
        </p:txBody>
      </p:sp>
      <p:sp>
        <p:nvSpPr>
          <p:cNvPr id="13321" name="Line 9">
            <a:extLst>
              <a:ext uri="{FF2B5EF4-FFF2-40B4-BE49-F238E27FC236}">
                <a16:creationId xmlns:a16="http://schemas.microsoft.com/office/drawing/2014/main" id="{459422FC-FFD3-CC47-AC0B-C2FF3DD06902}"/>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913CC566-F73F-1A40-A147-F3295B283825}"/>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1467798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A38FEE-2BC1-E843-B2AD-5A26B69BE4BE}"/>
              </a:ext>
            </a:extLst>
          </p:cNvPr>
          <p:cNvSpPr>
            <a:spLocks noGrp="1" noChangeArrowheads="1"/>
          </p:cNvSpPr>
          <p:nvPr>
            <p:ph type="hdr" sz="quarter"/>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doc.: IEEE 802.11-yy/xxxxr0</a:t>
            </a:r>
          </a:p>
        </p:txBody>
      </p:sp>
      <p:sp>
        <p:nvSpPr>
          <p:cNvPr id="4099" name="Rectangle 3">
            <a:extLst>
              <a:ext uri="{FF2B5EF4-FFF2-40B4-BE49-F238E27FC236}">
                <a16:creationId xmlns:a16="http://schemas.microsoft.com/office/drawing/2014/main" id="{627C9D62-0499-D14F-8AB2-8E55D31A9BE3}"/>
              </a:ext>
            </a:extLst>
          </p:cNvPr>
          <p:cNvSpPr>
            <a:spLocks noGrp="1" noChangeArrowheads="1"/>
          </p:cNvSpPr>
          <p:nvPr>
            <p:ph type="dt" sz="quarter" idx="1"/>
          </p:nvPr>
        </p:nvSpPr>
        <p:spPr/>
        <p:txBody>
          <a:bodyPr/>
          <a:lstStyle>
            <a:lvl1pPr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2057400" indent="-228600" defTabSz="933450">
              <a:defRPr sz="1200">
                <a:solidFill>
                  <a:schemeClr val="tx1"/>
                </a:solidFill>
                <a:latin typeface="Times New Roman" charset="0"/>
              </a:defRPr>
            </a:lvl5pPr>
            <a:lvl6pPr marL="2514600" indent="-228600" defTabSz="933450" eaLnBrk="0" fontAlgn="base" hangingPunct="0">
              <a:spcBef>
                <a:spcPct val="0"/>
              </a:spcBef>
              <a:spcAft>
                <a:spcPct val="0"/>
              </a:spcAft>
              <a:defRPr sz="1200">
                <a:solidFill>
                  <a:schemeClr val="tx1"/>
                </a:solidFill>
                <a:latin typeface="Times New Roman" charset="0"/>
              </a:defRPr>
            </a:lvl6pPr>
            <a:lvl7pPr marL="2971800" indent="-228600" defTabSz="933450" eaLnBrk="0" fontAlgn="base" hangingPunct="0">
              <a:spcBef>
                <a:spcPct val="0"/>
              </a:spcBef>
              <a:spcAft>
                <a:spcPct val="0"/>
              </a:spcAft>
              <a:defRPr sz="1200">
                <a:solidFill>
                  <a:schemeClr val="tx1"/>
                </a:solidFill>
                <a:latin typeface="Times New Roman" charset="0"/>
              </a:defRPr>
            </a:lvl7pPr>
            <a:lvl8pPr marL="3429000" indent="-228600" defTabSz="933450" eaLnBrk="0" fontAlgn="base" hangingPunct="0">
              <a:spcBef>
                <a:spcPct val="0"/>
              </a:spcBef>
              <a:spcAft>
                <a:spcPct val="0"/>
              </a:spcAft>
              <a:defRPr sz="1200">
                <a:solidFill>
                  <a:schemeClr val="tx1"/>
                </a:solidFill>
                <a:latin typeface="Times New Roman" charset="0"/>
              </a:defRPr>
            </a:lvl8pPr>
            <a:lvl9pPr marL="3886200" indent="-228600" defTabSz="933450" eaLnBrk="0" fontAlgn="base" hangingPunct="0">
              <a:spcBef>
                <a:spcPct val="0"/>
              </a:spcBef>
              <a:spcAft>
                <a:spcPct val="0"/>
              </a:spcAft>
              <a:defRPr sz="1200">
                <a:solidFill>
                  <a:schemeClr val="tx1"/>
                </a:solidFill>
                <a:latin typeface="Times New Roman" charset="0"/>
              </a:defRPr>
            </a:lvl9pPr>
          </a:lstStyle>
          <a:p>
            <a:pPr>
              <a:defRPr/>
            </a:pPr>
            <a:r>
              <a:rPr lang="en-GB" altLang="en-US" sz="1400"/>
              <a:t>Month Year</a:t>
            </a:r>
          </a:p>
        </p:txBody>
      </p:sp>
      <p:sp>
        <p:nvSpPr>
          <p:cNvPr id="4100" name="Rectangle 6">
            <a:extLst>
              <a:ext uri="{FF2B5EF4-FFF2-40B4-BE49-F238E27FC236}">
                <a16:creationId xmlns:a16="http://schemas.microsoft.com/office/drawing/2014/main" id="{9922B09A-EF57-4A4F-9BD9-074386483CF4}"/>
              </a:ext>
            </a:extLst>
          </p:cNvPr>
          <p:cNvSpPr>
            <a:spLocks noGrp="1" noChangeArrowheads="1"/>
          </p:cNvSpPr>
          <p:nvPr>
            <p:ph type="ftr" sz="quarter" idx="4"/>
          </p:nvPr>
        </p:nvSpPr>
        <p:spPr/>
        <p:txBody>
          <a:bodyPr/>
          <a:lstStyle>
            <a:lvl1pPr marL="342900" indent="-342900" defTabSz="933450">
              <a:defRPr sz="1200">
                <a:solidFill>
                  <a:schemeClr val="tx1"/>
                </a:solidFill>
                <a:latin typeface="Times New Roman" charset="0"/>
              </a:defRPr>
            </a:lvl1pPr>
            <a:lvl2pPr marL="742950" indent="-285750" defTabSz="933450">
              <a:defRPr sz="1200">
                <a:solidFill>
                  <a:schemeClr val="tx1"/>
                </a:solidFill>
                <a:latin typeface="Times New Roman" charset="0"/>
              </a:defRPr>
            </a:lvl2pPr>
            <a:lvl3pPr marL="1143000" indent="-228600" defTabSz="933450">
              <a:defRPr sz="1200">
                <a:solidFill>
                  <a:schemeClr val="tx1"/>
                </a:solidFill>
                <a:latin typeface="Times New Roman" charset="0"/>
              </a:defRPr>
            </a:lvl3pPr>
            <a:lvl4pPr marL="1600200" indent="-228600" defTabSz="933450">
              <a:defRPr sz="1200">
                <a:solidFill>
                  <a:schemeClr val="tx1"/>
                </a:solidFill>
                <a:latin typeface="Times New Roman" charset="0"/>
              </a:defRPr>
            </a:lvl4pPr>
            <a:lvl5pPr marL="457200" defTabSz="933450">
              <a:defRPr sz="1200">
                <a:solidFill>
                  <a:schemeClr val="tx1"/>
                </a:solidFill>
                <a:latin typeface="Times New Roman" charset="0"/>
              </a:defRPr>
            </a:lvl5pPr>
            <a:lvl6pPr marL="914400" defTabSz="933450" eaLnBrk="0" fontAlgn="base" hangingPunct="0">
              <a:spcBef>
                <a:spcPct val="0"/>
              </a:spcBef>
              <a:spcAft>
                <a:spcPct val="0"/>
              </a:spcAft>
              <a:defRPr sz="1200">
                <a:solidFill>
                  <a:schemeClr val="tx1"/>
                </a:solidFill>
                <a:latin typeface="Times New Roman" charset="0"/>
              </a:defRPr>
            </a:lvl6pPr>
            <a:lvl7pPr marL="1371600" defTabSz="933450" eaLnBrk="0" fontAlgn="base" hangingPunct="0">
              <a:spcBef>
                <a:spcPct val="0"/>
              </a:spcBef>
              <a:spcAft>
                <a:spcPct val="0"/>
              </a:spcAft>
              <a:defRPr sz="1200">
                <a:solidFill>
                  <a:schemeClr val="tx1"/>
                </a:solidFill>
                <a:latin typeface="Times New Roman" charset="0"/>
              </a:defRPr>
            </a:lvl7pPr>
            <a:lvl8pPr marL="1828800" defTabSz="933450" eaLnBrk="0" fontAlgn="base" hangingPunct="0">
              <a:spcBef>
                <a:spcPct val="0"/>
              </a:spcBef>
              <a:spcAft>
                <a:spcPct val="0"/>
              </a:spcAft>
              <a:defRPr sz="1200">
                <a:solidFill>
                  <a:schemeClr val="tx1"/>
                </a:solidFill>
                <a:latin typeface="Times New Roman" charset="0"/>
              </a:defRPr>
            </a:lvl8pPr>
            <a:lvl9pPr marL="2286000" defTabSz="933450" eaLnBrk="0" fontAlgn="base" hangingPunct="0">
              <a:spcBef>
                <a:spcPct val="0"/>
              </a:spcBef>
              <a:spcAft>
                <a:spcPct val="0"/>
              </a:spcAft>
              <a:defRPr sz="1200">
                <a:solidFill>
                  <a:schemeClr val="tx1"/>
                </a:solidFill>
                <a:latin typeface="Times New Roman" charset="0"/>
              </a:defRPr>
            </a:lvl9pPr>
          </a:lstStyle>
          <a:p>
            <a:pPr lvl="4">
              <a:defRPr/>
            </a:pPr>
            <a:r>
              <a:rPr lang="en-GB" altLang="en-US"/>
              <a:t>John Doe, Some Company</a:t>
            </a:r>
          </a:p>
        </p:txBody>
      </p:sp>
      <p:sp>
        <p:nvSpPr>
          <p:cNvPr id="16388" name="Rectangle 7">
            <a:extLst>
              <a:ext uri="{FF2B5EF4-FFF2-40B4-BE49-F238E27FC236}">
                <a16:creationId xmlns:a16="http://schemas.microsoft.com/office/drawing/2014/main" id="{85DC398A-BF35-2C41-AEDD-941A6A8606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GB" altLang="en-US"/>
              <a:t>Page </a:t>
            </a:r>
            <a:fld id="{CC8DC1A5-D69A-2A40-990A-272209C8C8E6}" type="slidenum">
              <a:rPr lang="en-GB" altLang="en-US" smtClean="0"/>
              <a:pPr>
                <a:spcBef>
                  <a:spcPct val="0"/>
                </a:spcBef>
              </a:pPr>
              <a:t>1</a:t>
            </a:fld>
            <a:endParaRPr lang="en-GB" altLang="en-US"/>
          </a:p>
        </p:txBody>
      </p:sp>
      <p:sp>
        <p:nvSpPr>
          <p:cNvPr id="16389" name="Rectangle 2">
            <a:extLst>
              <a:ext uri="{FF2B5EF4-FFF2-40B4-BE49-F238E27FC236}">
                <a16:creationId xmlns:a16="http://schemas.microsoft.com/office/drawing/2014/main" id="{F280AA26-9C1A-514B-940A-FCD9D2C1FE85}"/>
              </a:ext>
            </a:extLst>
          </p:cNvPr>
          <p:cNvSpPr>
            <a:spLocks noGrp="1" noRot="1" noChangeAspect="1" noChangeArrowheads="1" noTextEdit="1"/>
          </p:cNvSpPr>
          <p:nvPr>
            <p:ph type="sldImg"/>
          </p:nvPr>
        </p:nvSpPr>
        <p:spPr>
          <a:xfrm>
            <a:off x="1154113" y="701675"/>
            <a:ext cx="4625975" cy="3468688"/>
          </a:xfrm>
          <a:ln/>
        </p:spPr>
      </p:sp>
      <p:sp>
        <p:nvSpPr>
          <p:cNvPr id="4103" name="Rectangle 3">
            <a:extLst>
              <a:ext uri="{FF2B5EF4-FFF2-40B4-BE49-F238E27FC236}">
                <a16:creationId xmlns:a16="http://schemas.microsoft.com/office/drawing/2014/main" id="{9DF1568D-A499-0B4F-A495-9638D1920EEC}"/>
              </a:ext>
            </a:extLst>
          </p:cNvPr>
          <p:cNvSpPr>
            <a:spLocks noGrp="1" noChangeArrowheads="1"/>
          </p:cNvSpPr>
          <p:nvPr>
            <p:ph type="body" idx="1"/>
          </p:nvPr>
        </p:nvSpPr>
        <p:spPr>
          <a:extLst>
            <a:ext uri="{AF507438-7753-43e0-B8FC-AC1667EBCBE1}"/>
          </a:extLst>
        </p:spPr>
        <p:txBody>
          <a:bodyPr/>
          <a:lstStyle/>
          <a:p>
            <a:pPr>
              <a:defRPr/>
            </a:pPr>
            <a:endParaRPr lang="en-US" dirty="0">
              <a:latin typeface="Times New Roman" charset="0"/>
              <a:cs typeface="+mn-cs"/>
            </a:endParaRPr>
          </a:p>
        </p:txBody>
      </p:sp>
    </p:spTree>
    <p:extLst>
      <p:ext uri="{BB962C8B-B14F-4D97-AF65-F5344CB8AC3E}">
        <p14:creationId xmlns:p14="http://schemas.microsoft.com/office/powerpoint/2010/main" val="92170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GB"/>
              <a:t>doc.: IEEE 802.11-yy/xxxxr0</a:t>
            </a:r>
          </a:p>
        </p:txBody>
      </p:sp>
      <p:sp>
        <p:nvSpPr>
          <p:cNvPr id="5" name="Date Placeholder 4"/>
          <p:cNvSpPr>
            <a:spLocks noGrp="1"/>
          </p:cNvSpPr>
          <p:nvPr>
            <p:ph type="dt" idx="1"/>
          </p:nvPr>
        </p:nvSpPr>
        <p:spPr/>
        <p:txBody>
          <a:bodyPr/>
          <a:lstStyle/>
          <a:p>
            <a:pPr>
              <a:defRPr/>
            </a:pPr>
            <a:r>
              <a:rPr lang="en-GB"/>
              <a:t>Month Year</a:t>
            </a:r>
          </a:p>
        </p:txBody>
      </p:sp>
      <p:sp>
        <p:nvSpPr>
          <p:cNvPr id="6" name="Footer Placeholder 5"/>
          <p:cNvSpPr>
            <a:spLocks noGrp="1"/>
          </p:cNvSpPr>
          <p:nvPr>
            <p:ph type="ftr" sz="quarter" idx="4"/>
          </p:nvPr>
        </p:nvSpPr>
        <p:spPr/>
        <p:txBody>
          <a:bodyPr/>
          <a:lstStyle/>
          <a:p>
            <a:pPr lvl="4">
              <a:defRPr/>
            </a:pPr>
            <a:r>
              <a:rPr lang="en-GB"/>
              <a:t>John Doe, Some Company</a:t>
            </a:r>
          </a:p>
        </p:txBody>
      </p:sp>
      <p:sp>
        <p:nvSpPr>
          <p:cNvPr id="7" name="Slide Number Placeholder 6"/>
          <p:cNvSpPr>
            <a:spLocks noGrp="1"/>
          </p:cNvSpPr>
          <p:nvPr>
            <p:ph type="sldNum" sz="quarter" idx="5"/>
          </p:nvPr>
        </p:nvSpPr>
        <p:spPr/>
        <p:txBody>
          <a:bodyPr/>
          <a:lstStyle/>
          <a:p>
            <a:pPr>
              <a:defRPr/>
            </a:pPr>
            <a:r>
              <a:rPr lang="en-GB" altLang="en-US"/>
              <a:t>Page </a:t>
            </a:r>
            <a:fld id="{71F34E91-9C1B-CC4F-85AD-8F3BD766FB8F}" type="slidenum">
              <a:rPr lang="en-GB" altLang="en-US" smtClean="0"/>
              <a:pPr>
                <a:defRPr/>
              </a:pPr>
              <a:t>2</a:t>
            </a:fld>
            <a:endParaRPr lang="en-GB" altLang="en-US"/>
          </a:p>
        </p:txBody>
      </p:sp>
    </p:spTree>
    <p:extLst>
      <p:ext uri="{BB962C8B-B14F-4D97-AF65-F5344CB8AC3E}">
        <p14:creationId xmlns:p14="http://schemas.microsoft.com/office/powerpoint/2010/main" val="2117725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818ADD69-D879-6749-9344-46C314222B1B}"/>
              </a:ext>
            </a:extLst>
          </p:cNvPr>
          <p:cNvSpPr>
            <a:spLocks noGrp="1" noChangeArrowheads="1"/>
          </p:cNvSpPr>
          <p:nvPr>
            <p:ph type="ftr" sz="quarter" idx="10"/>
          </p:nvPr>
        </p:nvSpPr>
        <p:spPr>
          <a:xfrm>
            <a:off x="7485942" y="6475413"/>
            <a:ext cx="1057983" cy="184666"/>
          </a:xfrm>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2B2B1914-BD52-BD4F-BFA5-14A80325EEDC}"/>
              </a:ext>
            </a:extLst>
          </p:cNvPr>
          <p:cNvSpPr>
            <a:spLocks noGrp="1" noChangeArrowheads="1"/>
          </p:cNvSpPr>
          <p:nvPr>
            <p:ph type="sldNum" sz="quarter" idx="11"/>
          </p:nvPr>
        </p:nvSpPr>
        <p:spPr/>
        <p:txBody>
          <a:bodyPr/>
          <a:lstStyle>
            <a:lvl1pPr>
              <a:defRPr/>
            </a:lvl1pPr>
          </a:lstStyle>
          <a:p>
            <a:pPr>
              <a:defRPr/>
            </a:pPr>
            <a:r>
              <a:rPr lang="en-GB" altLang="en-US"/>
              <a:t>Slide </a:t>
            </a:r>
            <a:fld id="{174C5FFC-BAFF-724F-BFB7-D912583CCE3A}" type="slidenum">
              <a:rPr lang="en-GB" altLang="en-US"/>
              <a:pPr>
                <a:defRPr/>
              </a:pPr>
              <a:t>‹#›</a:t>
            </a:fld>
            <a:endParaRPr lang="en-GB" altLang="en-US"/>
          </a:p>
        </p:txBody>
      </p:sp>
    </p:spTree>
    <p:extLst>
      <p:ext uri="{BB962C8B-B14F-4D97-AF65-F5344CB8AC3E}">
        <p14:creationId xmlns:p14="http://schemas.microsoft.com/office/powerpoint/2010/main" val="53429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F6FF31B-1A49-C14D-AB33-469F4DA4085C}"/>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609DC3AE-4CE9-7E49-8545-9400DA734624}"/>
              </a:ext>
            </a:extLst>
          </p:cNvPr>
          <p:cNvSpPr>
            <a:spLocks noGrp="1" noChangeArrowheads="1"/>
          </p:cNvSpPr>
          <p:nvPr>
            <p:ph type="sldNum" sz="quarter" idx="11"/>
          </p:nvPr>
        </p:nvSpPr>
        <p:spPr/>
        <p:txBody>
          <a:bodyPr/>
          <a:lstStyle>
            <a:lvl1pPr>
              <a:defRPr/>
            </a:lvl1pPr>
          </a:lstStyle>
          <a:p>
            <a:pPr>
              <a:defRPr/>
            </a:pPr>
            <a:r>
              <a:rPr lang="en-GB" altLang="en-US"/>
              <a:t>Slide </a:t>
            </a:r>
            <a:fld id="{EA0D71BC-8CCF-C047-84B1-F070DC27B8A7}" type="slidenum">
              <a:rPr lang="en-GB" altLang="en-US"/>
              <a:pPr>
                <a:defRPr/>
              </a:pPr>
              <a:t>‹#›</a:t>
            </a:fld>
            <a:endParaRPr lang="en-GB" altLang="en-US"/>
          </a:p>
        </p:txBody>
      </p:sp>
    </p:spTree>
    <p:extLst>
      <p:ext uri="{BB962C8B-B14F-4D97-AF65-F5344CB8AC3E}">
        <p14:creationId xmlns:p14="http://schemas.microsoft.com/office/powerpoint/2010/main" val="282780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DCEA5B4-9D5A-774F-9618-D69FB92BB4BE}"/>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3BEFCD09-94A3-CF4E-BF63-F7C291B4C539}"/>
              </a:ext>
            </a:extLst>
          </p:cNvPr>
          <p:cNvSpPr>
            <a:spLocks noGrp="1" noChangeArrowheads="1"/>
          </p:cNvSpPr>
          <p:nvPr>
            <p:ph type="sldNum" sz="quarter" idx="11"/>
          </p:nvPr>
        </p:nvSpPr>
        <p:spPr/>
        <p:txBody>
          <a:bodyPr/>
          <a:lstStyle>
            <a:lvl1pPr>
              <a:defRPr/>
            </a:lvl1pPr>
          </a:lstStyle>
          <a:p>
            <a:pPr>
              <a:defRPr/>
            </a:pPr>
            <a:r>
              <a:rPr lang="en-GB" altLang="en-US"/>
              <a:t>Slide </a:t>
            </a:r>
            <a:fld id="{3D010F7C-5FEA-3441-8BFA-01D93CDC154D}" type="slidenum">
              <a:rPr lang="en-GB" altLang="en-US"/>
              <a:pPr>
                <a:defRPr/>
              </a:pPr>
              <a:t>‹#›</a:t>
            </a:fld>
            <a:endParaRPr lang="en-GB" altLang="en-US"/>
          </a:p>
        </p:txBody>
      </p:sp>
    </p:spTree>
    <p:extLst>
      <p:ext uri="{BB962C8B-B14F-4D97-AF65-F5344CB8AC3E}">
        <p14:creationId xmlns:p14="http://schemas.microsoft.com/office/powerpoint/2010/main" val="124718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5">
            <a:extLst>
              <a:ext uri="{FF2B5EF4-FFF2-40B4-BE49-F238E27FC236}">
                <a16:creationId xmlns:a16="http://schemas.microsoft.com/office/drawing/2014/main" id="{38882DC5-A929-514C-8989-ADDA0DF8B3F0}"/>
              </a:ext>
            </a:extLst>
          </p:cNvPr>
          <p:cNvSpPr>
            <a:spLocks noGrp="1" noChangeArrowheads="1"/>
          </p:cNvSpPr>
          <p:nvPr>
            <p:ph type="ftr" sz="quarter" idx="10"/>
          </p:nvPr>
        </p:nvSpPr>
        <p:spPr>
          <a:xfrm>
            <a:off x="7485943" y="6475413"/>
            <a:ext cx="1057982" cy="184666"/>
          </a:xfrm>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BCB0DFE2-69DF-A64E-A3F4-DD935CB13E64}"/>
              </a:ext>
            </a:extLst>
          </p:cNvPr>
          <p:cNvSpPr>
            <a:spLocks noGrp="1" noChangeArrowheads="1"/>
          </p:cNvSpPr>
          <p:nvPr>
            <p:ph type="sldNum" sz="quarter" idx="11"/>
          </p:nvPr>
        </p:nvSpPr>
        <p:spPr/>
        <p:txBody>
          <a:bodyPr/>
          <a:lstStyle>
            <a:lvl1pPr>
              <a:defRPr/>
            </a:lvl1pPr>
          </a:lstStyle>
          <a:p>
            <a:pPr>
              <a:defRPr/>
            </a:pPr>
            <a:r>
              <a:rPr lang="en-GB" altLang="en-US"/>
              <a:t>Slide </a:t>
            </a:r>
            <a:fld id="{98CE6AED-B9D7-6640-80A9-6BE85BF1631B}" type="slidenum">
              <a:rPr lang="en-GB" altLang="en-US"/>
              <a:pPr>
                <a:defRPr/>
              </a:pPr>
              <a:t>‹#›</a:t>
            </a:fld>
            <a:endParaRPr lang="en-GB" altLang="en-US"/>
          </a:p>
        </p:txBody>
      </p:sp>
    </p:spTree>
    <p:extLst>
      <p:ext uri="{BB962C8B-B14F-4D97-AF65-F5344CB8AC3E}">
        <p14:creationId xmlns:p14="http://schemas.microsoft.com/office/powerpoint/2010/main" val="3329392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070B17A-53E4-E34B-9B5D-0CC06E8B133F}"/>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5" name="Rectangle 6">
            <a:extLst>
              <a:ext uri="{FF2B5EF4-FFF2-40B4-BE49-F238E27FC236}">
                <a16:creationId xmlns:a16="http://schemas.microsoft.com/office/drawing/2014/main" id="{987D1C8E-DC84-354A-99AB-5B7F6278BDCF}"/>
              </a:ext>
            </a:extLst>
          </p:cNvPr>
          <p:cNvSpPr>
            <a:spLocks noGrp="1" noChangeArrowheads="1"/>
          </p:cNvSpPr>
          <p:nvPr>
            <p:ph type="sldNum" sz="quarter" idx="11"/>
          </p:nvPr>
        </p:nvSpPr>
        <p:spPr/>
        <p:txBody>
          <a:bodyPr/>
          <a:lstStyle>
            <a:lvl1pPr>
              <a:defRPr/>
            </a:lvl1pPr>
          </a:lstStyle>
          <a:p>
            <a:pPr>
              <a:defRPr/>
            </a:pPr>
            <a:r>
              <a:rPr lang="en-GB" altLang="en-US"/>
              <a:t>Slide </a:t>
            </a:r>
            <a:fld id="{B30C53B2-1AEB-6A4A-92BF-A0CC5DD82D79}" type="slidenum">
              <a:rPr lang="en-GB" altLang="en-US"/>
              <a:pPr>
                <a:defRPr/>
              </a:pPr>
              <a:t>‹#›</a:t>
            </a:fld>
            <a:endParaRPr lang="en-GB" altLang="en-US"/>
          </a:p>
        </p:txBody>
      </p:sp>
    </p:spTree>
    <p:extLst>
      <p:ext uri="{BB962C8B-B14F-4D97-AF65-F5344CB8AC3E}">
        <p14:creationId xmlns:p14="http://schemas.microsoft.com/office/powerpoint/2010/main" val="932133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C14AF424-CC42-4D4D-9924-5756C30F0B38}"/>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7223C9BE-AC30-6942-968F-B00EFCFEDF85}"/>
              </a:ext>
            </a:extLst>
          </p:cNvPr>
          <p:cNvSpPr>
            <a:spLocks noGrp="1" noChangeArrowheads="1"/>
          </p:cNvSpPr>
          <p:nvPr>
            <p:ph type="sldNum" sz="quarter" idx="11"/>
          </p:nvPr>
        </p:nvSpPr>
        <p:spPr/>
        <p:txBody>
          <a:bodyPr/>
          <a:lstStyle>
            <a:lvl1pPr>
              <a:defRPr/>
            </a:lvl1pPr>
          </a:lstStyle>
          <a:p>
            <a:pPr>
              <a:defRPr/>
            </a:pPr>
            <a:r>
              <a:rPr lang="en-GB" altLang="en-US"/>
              <a:t>Slide </a:t>
            </a:r>
            <a:fld id="{09F28BF2-939B-CB4B-B75D-0A4731CF9A4D}" type="slidenum">
              <a:rPr lang="en-GB" altLang="en-US"/>
              <a:pPr>
                <a:defRPr/>
              </a:pPr>
              <a:t>‹#›</a:t>
            </a:fld>
            <a:endParaRPr lang="en-GB" altLang="en-US"/>
          </a:p>
        </p:txBody>
      </p:sp>
    </p:spTree>
    <p:extLst>
      <p:ext uri="{BB962C8B-B14F-4D97-AF65-F5344CB8AC3E}">
        <p14:creationId xmlns:p14="http://schemas.microsoft.com/office/powerpoint/2010/main" val="285185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24E99F9E-7451-D34D-8118-8F2E25C8C3AF}"/>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8" name="Rectangle 6">
            <a:extLst>
              <a:ext uri="{FF2B5EF4-FFF2-40B4-BE49-F238E27FC236}">
                <a16:creationId xmlns:a16="http://schemas.microsoft.com/office/drawing/2014/main" id="{2C266F97-62E0-F54A-A297-88608D297361}"/>
              </a:ext>
            </a:extLst>
          </p:cNvPr>
          <p:cNvSpPr>
            <a:spLocks noGrp="1" noChangeArrowheads="1"/>
          </p:cNvSpPr>
          <p:nvPr>
            <p:ph type="sldNum" sz="quarter" idx="11"/>
          </p:nvPr>
        </p:nvSpPr>
        <p:spPr/>
        <p:txBody>
          <a:bodyPr/>
          <a:lstStyle>
            <a:lvl1pPr>
              <a:defRPr/>
            </a:lvl1pPr>
          </a:lstStyle>
          <a:p>
            <a:pPr>
              <a:defRPr/>
            </a:pPr>
            <a:r>
              <a:rPr lang="en-GB" altLang="en-US"/>
              <a:t>Slide </a:t>
            </a:r>
            <a:fld id="{A8DB6495-6A84-6E41-B1C5-4921A0D1236F}" type="slidenum">
              <a:rPr lang="en-GB" altLang="en-US"/>
              <a:pPr>
                <a:defRPr/>
              </a:pPr>
              <a:t>‹#›</a:t>
            </a:fld>
            <a:endParaRPr lang="en-GB" altLang="en-US"/>
          </a:p>
        </p:txBody>
      </p:sp>
    </p:spTree>
    <p:extLst>
      <p:ext uri="{BB962C8B-B14F-4D97-AF65-F5344CB8AC3E}">
        <p14:creationId xmlns:p14="http://schemas.microsoft.com/office/powerpoint/2010/main" val="3561090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8038FEAC-C453-8A4E-8D6E-BDC6D52205E5}"/>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4" name="Rectangle 6">
            <a:extLst>
              <a:ext uri="{FF2B5EF4-FFF2-40B4-BE49-F238E27FC236}">
                <a16:creationId xmlns:a16="http://schemas.microsoft.com/office/drawing/2014/main" id="{5857FBC6-4D76-3445-A508-E5FCF44D917E}"/>
              </a:ext>
            </a:extLst>
          </p:cNvPr>
          <p:cNvSpPr>
            <a:spLocks noGrp="1" noChangeArrowheads="1"/>
          </p:cNvSpPr>
          <p:nvPr>
            <p:ph type="sldNum" sz="quarter" idx="11"/>
          </p:nvPr>
        </p:nvSpPr>
        <p:spPr/>
        <p:txBody>
          <a:bodyPr/>
          <a:lstStyle>
            <a:lvl1pPr>
              <a:defRPr/>
            </a:lvl1pPr>
          </a:lstStyle>
          <a:p>
            <a:pPr>
              <a:defRPr/>
            </a:pPr>
            <a:r>
              <a:rPr lang="en-GB" altLang="en-US"/>
              <a:t>Slide </a:t>
            </a:r>
            <a:fld id="{4D8DB687-3069-AC4D-9AF1-A172E1087498}" type="slidenum">
              <a:rPr lang="en-GB" altLang="en-US"/>
              <a:pPr>
                <a:defRPr/>
              </a:pPr>
              <a:t>‹#›</a:t>
            </a:fld>
            <a:endParaRPr lang="en-GB" altLang="en-US"/>
          </a:p>
        </p:txBody>
      </p:sp>
    </p:spTree>
    <p:extLst>
      <p:ext uri="{BB962C8B-B14F-4D97-AF65-F5344CB8AC3E}">
        <p14:creationId xmlns:p14="http://schemas.microsoft.com/office/powerpoint/2010/main" val="370969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2FF5A27-FB49-404A-9E78-FCC7F18204C6}"/>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3" name="Rectangle 6">
            <a:extLst>
              <a:ext uri="{FF2B5EF4-FFF2-40B4-BE49-F238E27FC236}">
                <a16:creationId xmlns:a16="http://schemas.microsoft.com/office/drawing/2014/main" id="{CEFD3FEE-6179-5D43-B7A5-E30E004ED333}"/>
              </a:ext>
            </a:extLst>
          </p:cNvPr>
          <p:cNvSpPr>
            <a:spLocks noGrp="1" noChangeArrowheads="1"/>
          </p:cNvSpPr>
          <p:nvPr>
            <p:ph type="sldNum" sz="quarter" idx="11"/>
          </p:nvPr>
        </p:nvSpPr>
        <p:spPr/>
        <p:txBody>
          <a:bodyPr/>
          <a:lstStyle>
            <a:lvl1pPr>
              <a:defRPr/>
            </a:lvl1pPr>
          </a:lstStyle>
          <a:p>
            <a:pPr>
              <a:defRPr/>
            </a:pPr>
            <a:r>
              <a:rPr lang="en-GB" altLang="en-US"/>
              <a:t>Slide </a:t>
            </a:r>
            <a:fld id="{643C779F-9F6C-B14D-BC7B-E7E5EBA2ABF8}" type="slidenum">
              <a:rPr lang="en-GB" altLang="en-US"/>
              <a:pPr>
                <a:defRPr/>
              </a:pPr>
              <a:t>‹#›</a:t>
            </a:fld>
            <a:endParaRPr lang="en-GB" altLang="en-US"/>
          </a:p>
        </p:txBody>
      </p:sp>
    </p:spTree>
    <p:extLst>
      <p:ext uri="{BB962C8B-B14F-4D97-AF65-F5344CB8AC3E}">
        <p14:creationId xmlns:p14="http://schemas.microsoft.com/office/powerpoint/2010/main" val="218966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E319CB6-B058-1244-9A8B-A86E23A28FFA}"/>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D375F2BB-7D1D-DF44-8A62-D0FBA0847D4D}"/>
              </a:ext>
            </a:extLst>
          </p:cNvPr>
          <p:cNvSpPr>
            <a:spLocks noGrp="1" noChangeArrowheads="1"/>
          </p:cNvSpPr>
          <p:nvPr>
            <p:ph type="sldNum" sz="quarter" idx="11"/>
          </p:nvPr>
        </p:nvSpPr>
        <p:spPr/>
        <p:txBody>
          <a:bodyPr/>
          <a:lstStyle>
            <a:lvl1pPr>
              <a:defRPr/>
            </a:lvl1pPr>
          </a:lstStyle>
          <a:p>
            <a:pPr>
              <a:defRPr/>
            </a:pPr>
            <a:r>
              <a:rPr lang="en-GB" altLang="en-US"/>
              <a:t>Slide </a:t>
            </a:r>
            <a:fld id="{FFBE1464-A2FA-9546-9C9B-3601139A9F3D}" type="slidenum">
              <a:rPr lang="en-GB" altLang="en-US"/>
              <a:pPr>
                <a:defRPr/>
              </a:pPr>
              <a:t>‹#›</a:t>
            </a:fld>
            <a:endParaRPr lang="en-GB" altLang="en-US"/>
          </a:p>
        </p:txBody>
      </p:sp>
    </p:spTree>
    <p:extLst>
      <p:ext uri="{BB962C8B-B14F-4D97-AF65-F5344CB8AC3E}">
        <p14:creationId xmlns:p14="http://schemas.microsoft.com/office/powerpoint/2010/main" val="350630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8F55A7E-3A71-894C-9FCD-56286FF99786}"/>
              </a:ext>
            </a:extLst>
          </p:cNvPr>
          <p:cNvSpPr>
            <a:spLocks noGrp="1" noChangeArrowheads="1"/>
          </p:cNvSpPr>
          <p:nvPr>
            <p:ph type="ftr" sz="quarter" idx="10"/>
          </p:nvPr>
        </p:nvSpPr>
        <p:spPr/>
        <p:txBody>
          <a:bodyPr/>
          <a:lstStyle>
            <a:lvl1pPr>
              <a:defRPr/>
            </a:lvl1pPr>
          </a:lstStyle>
          <a:p>
            <a:pPr>
              <a:defRPr/>
            </a:pPr>
            <a:r>
              <a:rPr lang="en-GB" dirty="0"/>
              <a:t>Pooya Monajemi</a:t>
            </a:r>
          </a:p>
        </p:txBody>
      </p:sp>
      <p:sp>
        <p:nvSpPr>
          <p:cNvPr id="6" name="Rectangle 6">
            <a:extLst>
              <a:ext uri="{FF2B5EF4-FFF2-40B4-BE49-F238E27FC236}">
                <a16:creationId xmlns:a16="http://schemas.microsoft.com/office/drawing/2014/main" id="{024CC45B-2DA5-5E4B-A959-2B15A138FF4D}"/>
              </a:ext>
            </a:extLst>
          </p:cNvPr>
          <p:cNvSpPr>
            <a:spLocks noGrp="1" noChangeArrowheads="1"/>
          </p:cNvSpPr>
          <p:nvPr>
            <p:ph type="sldNum" sz="quarter" idx="11"/>
          </p:nvPr>
        </p:nvSpPr>
        <p:spPr/>
        <p:txBody>
          <a:bodyPr/>
          <a:lstStyle>
            <a:lvl1pPr>
              <a:defRPr/>
            </a:lvl1pPr>
          </a:lstStyle>
          <a:p>
            <a:pPr>
              <a:defRPr/>
            </a:pPr>
            <a:r>
              <a:rPr lang="en-GB" altLang="en-US"/>
              <a:t>Slide </a:t>
            </a:r>
            <a:fld id="{36559F1C-36D4-534D-8579-8924807232BE}" type="slidenum">
              <a:rPr lang="en-GB" altLang="en-US"/>
              <a:pPr>
                <a:defRPr/>
              </a:pPr>
              <a:t>‹#›</a:t>
            </a:fld>
            <a:endParaRPr lang="en-GB" altLang="en-US"/>
          </a:p>
        </p:txBody>
      </p:sp>
    </p:spTree>
    <p:extLst>
      <p:ext uri="{BB962C8B-B14F-4D97-AF65-F5344CB8AC3E}">
        <p14:creationId xmlns:p14="http://schemas.microsoft.com/office/powerpoint/2010/main" val="288819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3F10B61-2B55-F546-B69A-6F7245F0A40C}"/>
              </a:ext>
            </a:extLst>
          </p:cNvPr>
          <p:cNvSpPr>
            <a:spLocks noGrp="1" noChangeArrowheads="1"/>
          </p:cNvSpPr>
          <p:nvPr>
            <p:ph type="title"/>
          </p:nvPr>
        </p:nvSpPr>
        <p:spPr bwMode="auto">
          <a:xfrm>
            <a:off x="467544" y="790228"/>
            <a:ext cx="828092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dirty="0"/>
              <a:t>Click to edit Master title style</a:t>
            </a:r>
          </a:p>
        </p:txBody>
      </p:sp>
      <p:sp>
        <p:nvSpPr>
          <p:cNvPr id="1027" name="Rectangle 3">
            <a:extLst>
              <a:ext uri="{FF2B5EF4-FFF2-40B4-BE49-F238E27FC236}">
                <a16:creationId xmlns:a16="http://schemas.microsoft.com/office/drawing/2014/main" id="{F1DC2B49-FDA2-D54C-9583-06A4A1EB2056}"/>
              </a:ext>
            </a:extLst>
          </p:cNvPr>
          <p:cNvSpPr>
            <a:spLocks noGrp="1" noChangeArrowheads="1"/>
          </p:cNvSpPr>
          <p:nvPr>
            <p:ph type="body" idx="1"/>
          </p:nvPr>
        </p:nvSpPr>
        <p:spPr bwMode="auto">
          <a:xfrm>
            <a:off x="467544" y="1745523"/>
            <a:ext cx="8280920" cy="453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
        <p:nvSpPr>
          <p:cNvPr id="1029" name="Rectangle 5">
            <a:extLst>
              <a:ext uri="{FF2B5EF4-FFF2-40B4-BE49-F238E27FC236}">
                <a16:creationId xmlns:a16="http://schemas.microsoft.com/office/drawing/2014/main" id="{4152B1FA-1079-0448-8322-9304CE099333}"/>
              </a:ext>
            </a:extLst>
          </p:cNvPr>
          <p:cNvSpPr>
            <a:spLocks noGrp="1" noChangeArrowheads="1"/>
          </p:cNvSpPr>
          <p:nvPr>
            <p:ph type="ftr" sz="quarter" idx="3"/>
          </p:nvPr>
        </p:nvSpPr>
        <p:spPr bwMode="auto">
          <a:xfrm>
            <a:off x="7485942" y="6475413"/>
            <a:ext cx="1057983" cy="184666"/>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r">
              <a:defRPr>
                <a:latin typeface="Times New Roman" pitchFamily="18" charset="0"/>
                <a:ea typeface="+mn-ea"/>
                <a:cs typeface="+mn-cs"/>
              </a:defRPr>
            </a:lvl1pPr>
          </a:lstStyle>
          <a:p>
            <a:pPr>
              <a:defRPr/>
            </a:pPr>
            <a:r>
              <a:rPr lang="en-GB" dirty="0"/>
              <a:t>Pooya Monajemi</a:t>
            </a:r>
          </a:p>
        </p:txBody>
      </p:sp>
      <p:sp>
        <p:nvSpPr>
          <p:cNvPr id="1030" name="Rectangle 6">
            <a:extLst>
              <a:ext uri="{FF2B5EF4-FFF2-40B4-BE49-F238E27FC236}">
                <a16:creationId xmlns:a16="http://schemas.microsoft.com/office/drawing/2014/main" id="{1617C7C3-C6E3-4B47-8677-10713784F6CC}"/>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ext uri="{91240B29-F687-4f45-9708-019B960494DF}"/>
            <a:ext uri="{AF507438-7753-43e0-B8FC-AC1667EBCBE1}"/>
          </a:extLst>
        </p:spPr>
        <p:txBody>
          <a:bodyPr vert="horz" wrap="none" lIns="0" tIns="0" rIns="0" bIns="0" numCol="1" anchor="t" anchorCtr="0" compatLnSpc="1">
            <a:prstTxWarp prst="textNoShape">
              <a:avLst/>
            </a:prstTxWarp>
            <a:spAutoFit/>
          </a:bodyPr>
          <a:lstStyle>
            <a:lvl1pPr algn="ctr">
              <a:defRPr>
                <a:latin typeface="Times New Roman" charset="0"/>
                <a:ea typeface="ＭＳ Ｐゴシック" charset="-128"/>
              </a:defRPr>
            </a:lvl1pPr>
          </a:lstStyle>
          <a:p>
            <a:pPr>
              <a:defRPr/>
            </a:pPr>
            <a:r>
              <a:rPr lang="en-GB" altLang="en-US"/>
              <a:t>Slide </a:t>
            </a:r>
            <a:fld id="{4A77DFF8-7A66-6B48-8D00-7F981373139C}" type="slidenum">
              <a:rPr lang="en-GB" altLang="en-US"/>
              <a:pPr>
                <a:defRPr/>
              </a:pPr>
              <a:t>‹#›</a:t>
            </a:fld>
            <a:endParaRPr lang="en-GB" altLang="en-US"/>
          </a:p>
        </p:txBody>
      </p:sp>
      <p:sp>
        <p:nvSpPr>
          <p:cNvPr id="2" name="Rectangle 7">
            <a:extLst>
              <a:ext uri="{FF2B5EF4-FFF2-40B4-BE49-F238E27FC236}">
                <a16:creationId xmlns:a16="http://schemas.microsoft.com/office/drawing/2014/main" id="{C7B9B1F6-DB9D-814A-9E6A-AECE148D11C7}"/>
              </a:ext>
            </a:extLst>
          </p:cNvPr>
          <p:cNvSpPr>
            <a:spLocks noChangeArrowheads="1"/>
          </p:cNvSpPr>
          <p:nvPr/>
        </p:nvSpPr>
        <p:spPr bwMode="auto">
          <a:xfrm>
            <a:off x="1475657" y="378768"/>
            <a:ext cx="6969844" cy="230832"/>
          </a:xfrm>
          <a:prstGeom prst="rect">
            <a:avLst/>
          </a:prstGeom>
          <a:noFill/>
          <a:ln>
            <a:noFill/>
          </a:ln>
          <a:effectLst/>
          <a:extLst>
            <a:ext uri="{909E8E84-426E-40dd-AFC4-6F175D3DCCD1}"/>
            <a:ext uri="{91240B29-F687-4f45-9708-019B960494DF}"/>
            <a:ext uri="{AF507438-7753-43e0-B8FC-AC1667EBCBE1}"/>
          </a:extLst>
        </p:spPr>
        <p:txBody>
          <a:bodyPr wrap="square" lIns="0" tIns="0" rIns="0" bIns="0" anchor="b">
            <a:spAutoFit/>
          </a:bodyPr>
          <a:lstStyle>
            <a:lvl1pPr marL="342900" indent="-342900">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457200">
              <a:defRPr sz="1200">
                <a:solidFill>
                  <a:schemeClr val="tx1"/>
                </a:solidFill>
                <a:latin typeface="Times New Roman" charset="0"/>
              </a:defRPr>
            </a:lvl5pPr>
            <a:lvl6pPr marL="914400" eaLnBrk="0" fontAlgn="base" hangingPunct="0">
              <a:spcBef>
                <a:spcPct val="0"/>
              </a:spcBef>
              <a:spcAft>
                <a:spcPct val="0"/>
              </a:spcAft>
              <a:defRPr sz="1200">
                <a:solidFill>
                  <a:schemeClr val="tx1"/>
                </a:solidFill>
                <a:latin typeface="Times New Roman" charset="0"/>
              </a:defRPr>
            </a:lvl6pPr>
            <a:lvl7pPr marL="1371600" eaLnBrk="0" fontAlgn="base" hangingPunct="0">
              <a:spcBef>
                <a:spcPct val="0"/>
              </a:spcBef>
              <a:spcAft>
                <a:spcPct val="0"/>
              </a:spcAft>
              <a:defRPr sz="1200">
                <a:solidFill>
                  <a:schemeClr val="tx1"/>
                </a:solidFill>
                <a:latin typeface="Times New Roman" charset="0"/>
              </a:defRPr>
            </a:lvl7pPr>
            <a:lvl8pPr marL="1828800" eaLnBrk="0" fontAlgn="base" hangingPunct="0">
              <a:spcBef>
                <a:spcPct val="0"/>
              </a:spcBef>
              <a:spcAft>
                <a:spcPct val="0"/>
              </a:spcAft>
              <a:defRPr sz="1200">
                <a:solidFill>
                  <a:schemeClr val="tx1"/>
                </a:solidFill>
                <a:latin typeface="Times New Roman" charset="0"/>
              </a:defRPr>
            </a:lvl8pPr>
            <a:lvl9pPr marL="2286000" eaLnBrk="0" fontAlgn="base" hangingPunct="0">
              <a:spcBef>
                <a:spcPct val="0"/>
              </a:spcBef>
              <a:spcAft>
                <a:spcPct val="0"/>
              </a:spcAft>
              <a:defRPr sz="1200">
                <a:solidFill>
                  <a:schemeClr val="tx1"/>
                </a:solidFill>
                <a:latin typeface="Times New Roman" charset="0"/>
              </a:defRPr>
            </a:lvl9pPr>
          </a:lstStyle>
          <a:p>
            <a:pPr lvl="4" algn="r">
              <a:defRPr/>
            </a:pPr>
            <a:r>
              <a:rPr lang="en-GB" altLang="en-US" sz="1500" b="1" dirty="0">
                <a:ea typeface="+mn-ea"/>
              </a:rPr>
              <a:t>11-24-1898-01-Low Latency Roaming Flow</a:t>
            </a:r>
          </a:p>
        </p:txBody>
      </p:sp>
      <p:sp>
        <p:nvSpPr>
          <p:cNvPr id="1031" name="Line 8">
            <a:extLst>
              <a:ext uri="{FF2B5EF4-FFF2-40B4-BE49-F238E27FC236}">
                <a16:creationId xmlns:a16="http://schemas.microsoft.com/office/drawing/2014/main" id="{EE8689E5-5CB1-8845-9243-9249644FA97C}"/>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2" name="Rectangle 9">
            <a:extLst>
              <a:ext uri="{FF2B5EF4-FFF2-40B4-BE49-F238E27FC236}">
                <a16:creationId xmlns:a16="http://schemas.microsoft.com/office/drawing/2014/main" id="{9F7AE5C9-D5C9-914C-8E1D-87DA27E99F4C}"/>
              </a:ext>
            </a:extLst>
          </p:cNvPr>
          <p:cNvSpPr>
            <a:spLocks noChangeArrowheads="1"/>
          </p:cNvSpPr>
          <p:nvPr/>
        </p:nvSpPr>
        <p:spPr bwMode="auto">
          <a:xfrm>
            <a:off x="685800" y="6475413"/>
            <a:ext cx="718145" cy="184666"/>
          </a:xfrm>
          <a:prstGeom prst="rect">
            <a:avLst/>
          </a:prstGeom>
          <a:noFill/>
          <a:ln>
            <a:noFill/>
          </a:ln>
          <a:effectLst/>
          <a:extLst>
            <a:ext uri="{909E8E84-426E-40dd-AFC4-6F175D3DCCD1}"/>
            <a:ext uri="{91240B29-F687-4f45-9708-019B960494DF}"/>
            <a:ext uri="{AF507438-7753-43e0-B8FC-AC1667EBCBE1}"/>
          </a:extLst>
        </p:spPr>
        <p:txBody>
          <a:bodyPr wrap="none" lIns="0" tIns="0" rIns="0" bIns="0">
            <a:spAutoFit/>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ea typeface="+mn-ea"/>
              </a:rPr>
              <a:t>Submission</a:t>
            </a:r>
          </a:p>
        </p:txBody>
      </p:sp>
      <p:sp>
        <p:nvSpPr>
          <p:cNvPr id="1033" name="Line 10">
            <a:extLst>
              <a:ext uri="{FF2B5EF4-FFF2-40B4-BE49-F238E27FC236}">
                <a16:creationId xmlns:a16="http://schemas.microsoft.com/office/drawing/2014/main" id="{83DC51B2-158A-6C42-84C0-FEFD2FA16216}"/>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dt="0"/>
  <p:txStyles>
    <p:titleStyle>
      <a:lvl1pPr algn="ct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11880B42-07A0-9A4F-A2B5-54604ED4B0E4}"/>
              </a:ext>
            </a:extLst>
          </p:cNvPr>
          <p:cNvSpPr>
            <a:spLocks noGrp="1"/>
          </p:cNvSpPr>
          <p:nvPr>
            <p:ph type="ftr" sz="quarter" idx="10"/>
          </p:nvPr>
        </p:nvSpPr>
        <p:spPr>
          <a:xfrm>
            <a:off x="7468480" y="6475413"/>
            <a:ext cx="1057983"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Pooya Monajemi</a:t>
            </a:r>
          </a:p>
        </p:txBody>
      </p:sp>
      <p:sp>
        <p:nvSpPr>
          <p:cNvPr id="15362" name="Slide Number Placeholder 4">
            <a:extLst>
              <a:ext uri="{FF2B5EF4-FFF2-40B4-BE49-F238E27FC236}">
                <a16:creationId xmlns:a16="http://schemas.microsoft.com/office/drawing/2014/main" id="{A050D204-1F8D-9740-B42F-4B8BC5F2D24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87E32CED-F7F1-1349-BD0B-36EBAE9E6589}" type="slidenum">
              <a:rPr lang="en-GB" altLang="en-US" sz="1200" b="0" smtClean="0"/>
              <a:pPr>
                <a:spcBef>
                  <a:spcPct val="0"/>
                </a:spcBef>
                <a:buFontTx/>
                <a:buNone/>
              </a:pPr>
              <a:t>1</a:t>
            </a:fld>
            <a:endParaRPr lang="en-GB" altLang="en-US" sz="1200" b="0"/>
          </a:p>
        </p:txBody>
      </p:sp>
      <p:sp>
        <p:nvSpPr>
          <p:cNvPr id="2052" name="Rectangle 2">
            <a:extLst>
              <a:ext uri="{FF2B5EF4-FFF2-40B4-BE49-F238E27FC236}">
                <a16:creationId xmlns:a16="http://schemas.microsoft.com/office/drawing/2014/main" id="{A2F6F464-3866-F247-99D3-8656294FFDF1}"/>
              </a:ext>
            </a:extLst>
          </p:cNvPr>
          <p:cNvSpPr>
            <a:spLocks noGrp="1" noChangeArrowheads="1"/>
          </p:cNvSpPr>
          <p:nvPr>
            <p:ph type="title"/>
          </p:nvPr>
        </p:nvSpPr>
        <p:spPr>
          <a:xfrm>
            <a:off x="128650" y="583590"/>
            <a:ext cx="8763830" cy="1029273"/>
          </a:xfrm>
          <a:extLst>
            <a:ext uri="{909E8E84-426E-40dd-AFC4-6F175D3DCCD1}"/>
            <a:ext uri="{91240B29-F687-4f45-9708-019B960494DF}"/>
            <a:ext uri="{AF507438-7753-43e0-B8FC-AC1667EBCBE1}"/>
          </a:extLst>
        </p:spPr>
        <p:txBody>
          <a:bodyPr/>
          <a:lstStyle/>
          <a:p>
            <a:pPr>
              <a:defRPr/>
            </a:pPr>
            <a:r>
              <a:rPr lang="en-GB" altLang="en-US" sz="2800" dirty="0">
                <a:ea typeface="+mj-ea"/>
                <a:cs typeface="+mj-cs"/>
              </a:rPr>
              <a:t>Low Latency Roaming Flow</a:t>
            </a:r>
          </a:p>
        </p:txBody>
      </p:sp>
      <p:sp>
        <p:nvSpPr>
          <p:cNvPr id="2053" name="Rectangle 6">
            <a:extLst>
              <a:ext uri="{FF2B5EF4-FFF2-40B4-BE49-F238E27FC236}">
                <a16:creationId xmlns:a16="http://schemas.microsoft.com/office/drawing/2014/main" id="{A1BD629F-E984-444C-9489-86DB17D948EC}"/>
              </a:ext>
            </a:extLst>
          </p:cNvPr>
          <p:cNvSpPr>
            <a:spLocks noGrp="1" noChangeArrowheads="1"/>
          </p:cNvSpPr>
          <p:nvPr>
            <p:ph type="body" idx="1"/>
          </p:nvPr>
        </p:nvSpPr>
        <p:spPr>
          <a:xfrm>
            <a:off x="2699792" y="1613912"/>
            <a:ext cx="4026470" cy="381000"/>
          </a:xfrm>
          <a:extLst>
            <a:ext uri="{909E8E84-426E-40dd-AFC4-6F175D3DCCD1}"/>
            <a:ext uri="{91240B29-F687-4f45-9708-019B960494DF}"/>
            <a:ext uri="{AF507438-7753-43e0-B8FC-AC1667EBCBE1}"/>
          </a:extLst>
        </p:spPr>
        <p:txBody>
          <a:bodyPr/>
          <a:lstStyle/>
          <a:p>
            <a:pPr algn="ctr">
              <a:buFontTx/>
              <a:buNone/>
              <a:defRPr/>
            </a:pPr>
            <a:r>
              <a:rPr lang="en-GB" altLang="en-US" sz="1600" dirty="0">
                <a:ea typeface="+mn-ea"/>
                <a:cs typeface="+mn-cs"/>
              </a:rPr>
              <a:t>Date:</a:t>
            </a:r>
            <a:r>
              <a:rPr lang="en-GB" altLang="en-US" sz="1600" b="0" dirty="0">
                <a:ea typeface="+mn-ea"/>
                <a:cs typeface="+mn-cs"/>
              </a:rPr>
              <a:t> 2025 –XX–XX</a:t>
            </a:r>
          </a:p>
        </p:txBody>
      </p:sp>
      <p:sp>
        <p:nvSpPr>
          <p:cNvPr id="15365" name="Rectangle 12">
            <a:extLst>
              <a:ext uri="{FF2B5EF4-FFF2-40B4-BE49-F238E27FC236}">
                <a16:creationId xmlns:a16="http://schemas.microsoft.com/office/drawing/2014/main" id="{489FB97F-ED7F-0148-861F-F5285C87C29E}"/>
              </a:ext>
            </a:extLst>
          </p:cNvPr>
          <p:cNvSpPr>
            <a:spLocks noChangeArrowheads="1"/>
          </p:cNvSpPr>
          <p:nvPr/>
        </p:nvSpPr>
        <p:spPr bwMode="auto">
          <a:xfrm>
            <a:off x="423695" y="185603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buFontTx/>
              <a:buNone/>
            </a:pPr>
            <a:r>
              <a:rPr lang="en-GB" altLang="en-US" sz="1600" dirty="0"/>
              <a:t>Authors:</a:t>
            </a:r>
            <a:endParaRPr lang="en-GB" altLang="en-US" sz="1600" b="0" dirty="0"/>
          </a:p>
        </p:txBody>
      </p:sp>
      <p:graphicFrame>
        <p:nvGraphicFramePr>
          <p:cNvPr id="2" name="Table 1"/>
          <p:cNvGraphicFramePr>
            <a:graphicFrameLocks noGrp="1"/>
          </p:cNvGraphicFramePr>
          <p:nvPr>
            <p:extLst>
              <p:ext uri="{D42A27DB-BD31-4B8C-83A1-F6EECF244321}">
                <p14:modId xmlns:p14="http://schemas.microsoft.com/office/powerpoint/2010/main" val="944204093"/>
              </p:ext>
            </p:extLst>
          </p:nvPr>
        </p:nvGraphicFramePr>
        <p:xfrm>
          <a:off x="363093" y="2348880"/>
          <a:ext cx="8494013" cy="2042160"/>
        </p:xfrm>
        <a:graphic>
          <a:graphicData uri="http://schemas.openxmlformats.org/drawingml/2006/table">
            <a:tbl>
              <a:tblPr firstRow="1" bandRow="1">
                <a:tableStyleId>{5940675A-B579-460E-94D1-54222C63F5DA}</a:tableStyleId>
              </a:tblPr>
              <a:tblGrid>
                <a:gridCol w="2605210">
                  <a:extLst>
                    <a:ext uri="{9D8B030D-6E8A-4147-A177-3AD203B41FA5}">
                      <a16:colId xmlns:a16="http://schemas.microsoft.com/office/drawing/2014/main" val="20000"/>
                    </a:ext>
                  </a:extLst>
                </a:gridCol>
                <a:gridCol w="1520298">
                  <a:extLst>
                    <a:ext uri="{9D8B030D-6E8A-4147-A177-3AD203B41FA5}">
                      <a16:colId xmlns:a16="http://schemas.microsoft.com/office/drawing/2014/main" val="20001"/>
                    </a:ext>
                  </a:extLst>
                </a:gridCol>
                <a:gridCol w="903114">
                  <a:extLst>
                    <a:ext uri="{9D8B030D-6E8A-4147-A177-3AD203B41FA5}">
                      <a16:colId xmlns:a16="http://schemas.microsoft.com/office/drawing/2014/main" val="20002"/>
                    </a:ext>
                  </a:extLst>
                </a:gridCol>
                <a:gridCol w="825818">
                  <a:extLst>
                    <a:ext uri="{9D8B030D-6E8A-4147-A177-3AD203B41FA5}">
                      <a16:colId xmlns:a16="http://schemas.microsoft.com/office/drawing/2014/main" val="20003"/>
                    </a:ext>
                  </a:extLst>
                </a:gridCol>
                <a:gridCol w="2639573">
                  <a:extLst>
                    <a:ext uri="{9D8B030D-6E8A-4147-A177-3AD203B41FA5}">
                      <a16:colId xmlns:a16="http://schemas.microsoft.com/office/drawing/2014/main" val="20004"/>
                    </a:ext>
                  </a:extLst>
                </a:gridCol>
              </a:tblGrid>
              <a:tr h="529100">
                <a:tc>
                  <a:txBody>
                    <a:bodyPr/>
                    <a:lstStyle/>
                    <a:p>
                      <a:r>
                        <a:rPr lang="en-US" sz="1600" b="1" dirty="0"/>
                        <a:t>Name</a:t>
                      </a:r>
                    </a:p>
                  </a:txBody>
                  <a:tcPr/>
                </a:tc>
                <a:tc>
                  <a:txBody>
                    <a:bodyPr/>
                    <a:lstStyle/>
                    <a:p>
                      <a:r>
                        <a:rPr lang="en-US" sz="1600" b="1" dirty="0"/>
                        <a:t>Affiliations</a:t>
                      </a:r>
                    </a:p>
                    <a:p>
                      <a:endParaRPr lang="en-US" sz="1600" b="1" dirty="0"/>
                    </a:p>
                  </a:txBody>
                  <a:tcPr/>
                </a:tc>
                <a:tc>
                  <a:txBody>
                    <a:bodyPr/>
                    <a:lstStyle/>
                    <a:p>
                      <a:r>
                        <a:rPr lang="en-US" sz="1600" b="1" dirty="0"/>
                        <a:t>Address</a:t>
                      </a:r>
                    </a:p>
                  </a:txBody>
                  <a:tcPr/>
                </a:tc>
                <a:tc>
                  <a:txBody>
                    <a:bodyPr/>
                    <a:lstStyle/>
                    <a:p>
                      <a:r>
                        <a:rPr lang="en-US" sz="1600" b="1" dirty="0"/>
                        <a:t>Phone </a:t>
                      </a:r>
                    </a:p>
                  </a:txBody>
                  <a:tcPr/>
                </a:tc>
                <a:tc>
                  <a:txBody>
                    <a:bodyPr/>
                    <a:lstStyle/>
                    <a:p>
                      <a:r>
                        <a:rPr lang="en-US" sz="1600" b="1" dirty="0"/>
                        <a:t>Email</a:t>
                      </a:r>
                    </a:p>
                  </a:txBody>
                  <a:tcPr/>
                </a:tc>
                <a:extLst>
                  <a:ext uri="{0D108BD9-81ED-4DB2-BD59-A6C34878D82A}">
                    <a16:rowId xmlns:a16="http://schemas.microsoft.com/office/drawing/2014/main" val="10000"/>
                  </a:ext>
                </a:extLst>
              </a:tr>
              <a:tr h="365760">
                <a:tc>
                  <a:txBody>
                    <a:bodyPr/>
                    <a:lstStyle/>
                    <a:p>
                      <a:r>
                        <a:rPr lang="en-US" sz="1600" dirty="0"/>
                        <a:t>Pooya Monajemi</a:t>
                      </a:r>
                    </a:p>
                  </a:txBody>
                  <a:tcPr/>
                </a:tc>
                <a:tc rowSpan="4">
                  <a:txBody>
                    <a:bodyPr/>
                    <a:lstStyle/>
                    <a:p>
                      <a:pPr algn="ctr"/>
                      <a:r>
                        <a:rPr lang="en-US" sz="1600" dirty="0"/>
                        <a:t>Apple Inc.</a:t>
                      </a:r>
                    </a:p>
                  </a:txBody>
                  <a:tcPr anchor="ctr"/>
                </a:tc>
                <a:tc>
                  <a:txBody>
                    <a:bodyPr/>
                    <a:lstStyle/>
                    <a:p>
                      <a:endParaRPr lang="en-US" dirty="0"/>
                    </a:p>
                  </a:txBody>
                  <a:tcPr/>
                </a:tc>
                <a:tc>
                  <a:txBody>
                    <a:bodyPr/>
                    <a:lstStyle/>
                    <a:p>
                      <a:endParaRPr lang="en-US" dirty="0"/>
                    </a:p>
                  </a:txBody>
                  <a:tcPr/>
                </a:tc>
                <a:tc>
                  <a:txBody>
                    <a:bodyPr/>
                    <a:lstStyle/>
                    <a:p>
                      <a:endParaRPr lang="en-US" sz="1600" dirty="0"/>
                    </a:p>
                  </a:txBody>
                  <a:tcPr/>
                </a:tc>
                <a:extLst>
                  <a:ext uri="{0D108BD9-81ED-4DB2-BD59-A6C34878D82A}">
                    <a16:rowId xmlns:a16="http://schemas.microsoft.com/office/drawing/2014/main" val="10001"/>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Jarkko </a:t>
                      </a:r>
                      <a:r>
                        <a:rPr lang="en-US" sz="1600" dirty="0" err="1"/>
                        <a:t>Kneckt</a:t>
                      </a:r>
                      <a:endParaRPr lang="en-US" sz="1600" dirty="0"/>
                    </a:p>
                  </a:txBody>
                  <a:tcPr/>
                </a:tc>
                <a:tc vMerge="1">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0038479"/>
                  </a:ext>
                </a:extLst>
              </a:tr>
              <a:tr h="365760">
                <a:tc>
                  <a:txBody>
                    <a:bodyPr/>
                    <a:lstStyle/>
                    <a:p>
                      <a:r>
                        <a:rPr lang="en-US" sz="1600" dirty="0"/>
                        <a:t>Yong Liu</a:t>
                      </a:r>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57791502"/>
                  </a:ext>
                </a:extLst>
              </a:tr>
              <a:tr h="365760">
                <a:tc>
                  <a:txBody>
                    <a:bodyPr/>
                    <a:lstStyle/>
                    <a:p>
                      <a:r>
                        <a:rPr lang="en-US" sz="1600" dirty="0"/>
                        <a:t>Anuj Batra</a:t>
                      </a:r>
                    </a:p>
                  </a:txBody>
                  <a:tcPr/>
                </a:tc>
                <a:tc vMerge="1">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800" u="none" dirty="0"/>
                    </a:p>
                  </a:txBody>
                  <a:tcPr/>
                </a:tc>
                <a:extLst>
                  <a:ext uri="{0D108BD9-81ED-4DB2-BD59-A6C34878D82A}">
                    <a16:rowId xmlns:a16="http://schemas.microsoft.com/office/drawing/2014/main" val="168010933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5BCE3-82E3-9850-780C-4064609DF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81EBC5-0FEF-177F-0649-3DF3EBCBB9E7}"/>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STA-Managed Sequential Retrieval</a:t>
            </a:r>
          </a:p>
        </p:txBody>
      </p:sp>
      <p:sp>
        <p:nvSpPr>
          <p:cNvPr id="4" name="Footer Placeholder 3">
            <a:extLst>
              <a:ext uri="{FF2B5EF4-FFF2-40B4-BE49-F238E27FC236}">
                <a16:creationId xmlns:a16="http://schemas.microsoft.com/office/drawing/2014/main" id="{F8CE5FF0-8E86-6594-811B-177B4CE2B1C0}"/>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640EFCCD-6FC3-6F30-B4A4-C3A62230BAD9}"/>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10</a:t>
            </a:fld>
            <a:endParaRPr lang="en-GB" altLang="en-US"/>
          </a:p>
        </p:txBody>
      </p:sp>
      <p:sp>
        <p:nvSpPr>
          <p:cNvPr id="8" name="Content Placeholder 7">
            <a:extLst>
              <a:ext uri="{FF2B5EF4-FFF2-40B4-BE49-F238E27FC236}">
                <a16:creationId xmlns:a16="http://schemas.microsoft.com/office/drawing/2014/main" id="{5A45CFFB-5364-C911-E5FA-2C57A84AF9C8}"/>
              </a:ext>
            </a:extLst>
          </p:cNvPr>
          <p:cNvSpPr>
            <a:spLocks noGrp="1"/>
          </p:cNvSpPr>
          <p:nvPr>
            <p:ph idx="1"/>
          </p:nvPr>
        </p:nvSpPr>
        <p:spPr>
          <a:xfrm>
            <a:off x="287524" y="1340768"/>
            <a:ext cx="8568952" cy="2844374"/>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until STA explicitly requests continuation of DL data</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initiate this operation quickly (and discard AP1 data), or wait for a notification from AP1 that data is drained (below)</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Meanwhile STA may transmit UL to AP2 but consider in PS in this duration</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receives notification of completion of data on AP1 side</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This may simply be a properly-set “More Data” bit, or any other signal.</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signals readiness to receive new data from AP2</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The explicit signal may be STA coming out of PS on AP2 link (in sequential case), or another signal</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This can be useful if STA wants to receive new DL and/or loses link with AP1</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2: This assumes no further coordination between APs about the AP1 buffer state. This can reduce latency in case of slow AP-to-AP sync.</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Note 3: In continuous-SN mode, the same signal can be interpreted as readiness to move the BA window beyond the end of AP1’s SN space for all TIDs</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Starts DL transmissions</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With DL SN reset, AP2 does not need to take into account state of AP1’s buffers or STA’s DL RRB</a:t>
            </a:r>
          </a:p>
        </p:txBody>
      </p:sp>
      <p:pic>
        <p:nvPicPr>
          <p:cNvPr id="3" name="Picture 2">
            <a:extLst>
              <a:ext uri="{FF2B5EF4-FFF2-40B4-BE49-F238E27FC236}">
                <a16:creationId xmlns:a16="http://schemas.microsoft.com/office/drawing/2014/main" id="{C1F0CF8F-0517-44C0-5FF6-C7029859DC07}"/>
              </a:ext>
            </a:extLst>
          </p:cNvPr>
          <p:cNvPicPr>
            <a:picLocks noChangeAspect="1"/>
          </p:cNvPicPr>
          <p:nvPr/>
        </p:nvPicPr>
        <p:blipFill>
          <a:blip r:embed="rId2"/>
          <a:stretch>
            <a:fillRect/>
          </a:stretch>
        </p:blipFill>
        <p:spPr>
          <a:xfrm>
            <a:off x="802659" y="4437112"/>
            <a:ext cx="7772400" cy="1113274"/>
          </a:xfrm>
          <a:prstGeom prst="rect">
            <a:avLst/>
          </a:prstGeom>
        </p:spPr>
      </p:pic>
    </p:spTree>
    <p:extLst>
      <p:ext uri="{BB962C8B-B14F-4D97-AF65-F5344CB8AC3E}">
        <p14:creationId xmlns:p14="http://schemas.microsoft.com/office/powerpoint/2010/main" val="416117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D3E3-D7A4-6DC8-D532-EDD4982D6F88}"/>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Conclusions</a:t>
            </a:r>
          </a:p>
        </p:txBody>
      </p:sp>
      <p:sp>
        <p:nvSpPr>
          <p:cNvPr id="3" name="Content Placeholder 2">
            <a:extLst>
              <a:ext uri="{FF2B5EF4-FFF2-40B4-BE49-F238E27FC236}">
                <a16:creationId xmlns:a16="http://schemas.microsoft.com/office/drawing/2014/main" id="{3599493C-442E-B48D-D276-3CC8A11DEE77}"/>
              </a:ext>
            </a:extLst>
          </p:cNvPr>
          <p:cNvSpPr>
            <a:spLocks noGrp="1"/>
          </p:cNvSpPr>
          <p:nvPr>
            <p:ph idx="1"/>
          </p:nvPr>
        </p:nvSpPr>
        <p:spPr>
          <a:xfrm>
            <a:off x="395536" y="1315244"/>
            <a:ext cx="7848872" cy="475252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We discussed various issues in downlink during roaming transition: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RRB window sync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SSN assignment complexities, including BA window size limitations and overlap issues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Sequential retrieval option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Origin AP buffer state notification requirement</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Handling of DL in a contiguous SN space is a challenge, especially for shorter BA windows. We believe using sequential retrieval combined with SN reset is straight forward and least error prone with negligible performance impact.</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There is need for an “empty DL buffer” indication from the origin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allows the STA to fully relinquish links with the origin AP and focus all resources on the target AP (applicable to both sequential and concurrent DL modes)</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In sequential DL retrieval this allows the</a:t>
            </a:r>
            <a:r>
              <a:rPr lang="en-US" sz="1000" dirty="0">
                <a:latin typeface="Helvetica Neue" panose="02000503000000020004" pitchFamily="2" charset="0"/>
                <a:ea typeface="Helvetica Neue" panose="02000503000000020004" pitchFamily="2" charset="0"/>
                <a:cs typeface="Helvetica Neue" panose="02000503000000020004" pitchFamily="2" charset="0"/>
              </a:rPr>
              <a:t> STA to start receiving new DL from the target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Additionally, DL buffer depth indications can help the STA with resource allocation and decision making </a:t>
            </a:r>
          </a:p>
          <a:p>
            <a:r>
              <a:rPr lang="en-US" sz="1400" b="0" dirty="0">
                <a:latin typeface="Helvetica Neue" panose="02000503000000020004" pitchFamily="2" charset="0"/>
                <a:ea typeface="Helvetica Neue" panose="02000503000000020004" pitchFamily="2" charset="0"/>
                <a:cs typeface="Helvetica Neue" panose="02000503000000020004" pitchFamily="2" charset="0"/>
              </a:rPr>
              <a:t>Proposed STA-side signaling approach to manage sequential retrieval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Origin AP indicates completion of DL </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STA explicitly requests continuation of DL from the target AP (potentially before origin AP notification)</a:t>
            </a:r>
          </a:p>
        </p:txBody>
      </p:sp>
      <p:sp>
        <p:nvSpPr>
          <p:cNvPr id="4" name="Footer Placeholder 3">
            <a:extLst>
              <a:ext uri="{FF2B5EF4-FFF2-40B4-BE49-F238E27FC236}">
                <a16:creationId xmlns:a16="http://schemas.microsoft.com/office/drawing/2014/main" id="{AB27A71E-3E90-3419-B75A-23DDF2FB2E83}"/>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1D38EAB4-7FED-DB6B-0E01-D9D5871E0D8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11</a:t>
            </a:fld>
            <a:endParaRPr lang="en-GB" altLang="en-US"/>
          </a:p>
        </p:txBody>
      </p:sp>
    </p:spTree>
    <p:extLst>
      <p:ext uri="{BB962C8B-B14F-4D97-AF65-F5344CB8AC3E}">
        <p14:creationId xmlns:p14="http://schemas.microsoft.com/office/powerpoint/2010/main" val="129245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4E6CF-9D2C-B912-A6A2-6219CF3AD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A694CF-A0B3-AEA6-CD65-10179292BFEB}"/>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SP1</a:t>
            </a:r>
          </a:p>
        </p:txBody>
      </p:sp>
      <p:sp>
        <p:nvSpPr>
          <p:cNvPr id="3" name="Content Placeholder 2">
            <a:extLst>
              <a:ext uri="{FF2B5EF4-FFF2-40B4-BE49-F238E27FC236}">
                <a16:creationId xmlns:a16="http://schemas.microsoft.com/office/drawing/2014/main" id="{CD2C72B5-D001-C5F1-67E3-1402FF111A20}"/>
              </a:ext>
            </a:extLst>
          </p:cNvPr>
          <p:cNvSpPr>
            <a:spLocks noGrp="1"/>
          </p:cNvSpPr>
          <p:nvPr>
            <p:ph idx="1"/>
          </p:nvPr>
        </p:nvSpPr>
        <p:spPr>
          <a:xfrm>
            <a:off x="420552" y="1412776"/>
            <a:ext cx="7848872" cy="720080"/>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the current AP MLD shall be capable of signaling termination of downlink data transmission to the non-AP MLD before the transient period ends? </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NOTE: AP sends the indication when there is no more pending DL data (all TIDs). TBD other conditions</a:t>
            </a:r>
          </a:p>
          <a:p>
            <a:pPr lvl="1"/>
            <a:r>
              <a:rPr lang="en-US" sz="1400" dirty="0">
                <a:latin typeface="Helvetica Neue" panose="02000503000000020004" pitchFamily="2" charset="0"/>
                <a:ea typeface="Helvetica Neue" panose="02000503000000020004" pitchFamily="2" charset="0"/>
                <a:cs typeface="Helvetica Neue" panose="02000503000000020004" pitchFamily="2" charset="0"/>
              </a:rPr>
              <a:t>Signaling TBD</a:t>
            </a:r>
          </a:p>
          <a:p>
            <a:pPr marL="457200" lvl="1" indent="0">
              <a:buNone/>
            </a:pP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38A2E821-2AD9-6B0D-E0D1-A0A1E7EC7F2F}"/>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17061AD1-89C7-60C9-4448-DCB352F0EC8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12</a:t>
            </a:fld>
            <a:endParaRPr lang="en-GB" altLang="en-US"/>
          </a:p>
        </p:txBody>
      </p:sp>
    </p:spTree>
    <p:extLst>
      <p:ext uri="{BB962C8B-B14F-4D97-AF65-F5344CB8AC3E}">
        <p14:creationId xmlns:p14="http://schemas.microsoft.com/office/powerpoint/2010/main" val="321577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90D7-7B74-228F-FEF6-0448F7344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0D3DE4-0F56-DF61-C41F-DB0FF16E01F2}"/>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SP2</a:t>
            </a:r>
          </a:p>
        </p:txBody>
      </p:sp>
      <p:sp>
        <p:nvSpPr>
          <p:cNvPr id="3" name="Content Placeholder 2">
            <a:extLst>
              <a:ext uri="{FF2B5EF4-FFF2-40B4-BE49-F238E27FC236}">
                <a16:creationId xmlns:a16="http://schemas.microsoft.com/office/drawing/2014/main" id="{4E2A4B69-F0B2-9A97-0815-90D11070BD95}"/>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in the seamless roaming procedure, non-AP MLD can request not to transfer from the current AP MLD to the target AP MLD any of the following as part of the context transfer?</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the next SN for existing DL BA agreements of all TIDs</a:t>
            </a:r>
          </a:p>
          <a:p>
            <a:pPr lvl="1"/>
            <a:r>
              <a:rPr lang="en-US" sz="1400" b="0" dirty="0">
                <a:latin typeface="Helvetica Neue" panose="02000503000000020004" pitchFamily="2" charset="0"/>
                <a:ea typeface="Helvetica Neue" panose="02000503000000020004" pitchFamily="2" charset="0"/>
                <a:cs typeface="Helvetica Neue" panose="02000503000000020004" pitchFamily="2" charset="0"/>
              </a:rPr>
              <a:t>the latest SN that has been passed up for existing UL BA agreements of all TIDs</a:t>
            </a: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48E0CF8D-84EA-9BAB-158E-9B13A08E763A}"/>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45837521-B629-231F-83B5-B96004942CB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13</a:t>
            </a:fld>
            <a:endParaRPr lang="en-GB" altLang="en-US"/>
          </a:p>
        </p:txBody>
      </p:sp>
    </p:spTree>
    <p:extLst>
      <p:ext uri="{BB962C8B-B14F-4D97-AF65-F5344CB8AC3E}">
        <p14:creationId xmlns:p14="http://schemas.microsoft.com/office/powerpoint/2010/main" val="260942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684F3-11E8-DDDB-4BB3-18662291F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8AC6A-3055-E2BF-8909-1578303284F4}"/>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SP3</a:t>
            </a:r>
          </a:p>
        </p:txBody>
      </p:sp>
      <p:sp>
        <p:nvSpPr>
          <p:cNvPr id="3" name="Content Placeholder 2">
            <a:extLst>
              <a:ext uri="{FF2B5EF4-FFF2-40B4-BE49-F238E27FC236}">
                <a16:creationId xmlns:a16="http://schemas.microsoft.com/office/drawing/2014/main" id="{88CDC342-968C-E670-5191-CB0F84D0728F}"/>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the origin AP should report the status of the downlink buffers to the STA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TBD if reported per AC or TID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Signaling TBD</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B96DEF60-9D31-F644-F286-EE3FF2AF9CE3}"/>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8EC9312-3B8E-E498-3A9A-9AAC05E3230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14</a:t>
            </a:fld>
            <a:endParaRPr lang="en-GB" altLang="en-US"/>
          </a:p>
        </p:txBody>
      </p:sp>
    </p:spTree>
    <p:extLst>
      <p:ext uri="{BB962C8B-B14F-4D97-AF65-F5344CB8AC3E}">
        <p14:creationId xmlns:p14="http://schemas.microsoft.com/office/powerpoint/2010/main" val="2474127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0276-9156-4372-A68A-8788B217C8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46CD2-D46D-A8D3-423A-9C465AB280F0}"/>
              </a:ext>
            </a:extLst>
          </p:cNvPr>
          <p:cNvSpPr>
            <a:spLocks noGrp="1"/>
          </p:cNvSpPr>
          <p:nvPr>
            <p:ph type="title"/>
          </p:nvPr>
        </p:nvSpPr>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SP4</a:t>
            </a:r>
          </a:p>
        </p:txBody>
      </p:sp>
      <p:sp>
        <p:nvSpPr>
          <p:cNvPr id="3" name="Content Placeholder 2">
            <a:extLst>
              <a:ext uri="{FF2B5EF4-FFF2-40B4-BE49-F238E27FC236}">
                <a16:creationId xmlns:a16="http://schemas.microsoft.com/office/drawing/2014/main" id="{7443EE85-F2D6-68CF-B8BA-ED630489F992}"/>
              </a:ext>
            </a:extLst>
          </p:cNvPr>
          <p:cNvSpPr>
            <a:spLocks noGrp="1"/>
          </p:cNvSpPr>
          <p:nvPr>
            <p:ph idx="1"/>
          </p:nvPr>
        </p:nvSpPr>
        <p:spPr>
          <a:xfrm>
            <a:off x="420552" y="1412776"/>
            <a:ext cx="7848872" cy="1512168"/>
          </a:xfrm>
        </p:spPr>
        <p:txBody>
          <a:bodyPr/>
          <a:lstStyle/>
          <a:p>
            <a:r>
              <a:rPr lang="en-US" sz="1400" b="0" dirty="0">
                <a:latin typeface="Helvetica Neue" panose="02000503000000020004" pitchFamily="2" charset="0"/>
                <a:ea typeface="Helvetica Neue" panose="02000503000000020004" pitchFamily="2" charset="0"/>
                <a:cs typeface="Helvetica Neue" panose="02000503000000020004" pitchFamily="2" charset="0"/>
              </a:rPr>
              <a:t>Do you support that during a roaming transition, a STA may request the target AP MLD to start sending downlink data for a set of TIDs?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Signaling TBD</a:t>
            </a: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Note: Before target AP MLD starts sending downlink </a:t>
            </a:r>
            <a:r>
              <a:rPr lang="en-US" sz="1000" dirty="0">
                <a:latin typeface="Helvetica Neue" panose="02000503000000020004" pitchFamily="2" charset="0"/>
                <a:ea typeface="Helvetica Neue" panose="02000503000000020004" pitchFamily="2" charset="0"/>
                <a:cs typeface="Helvetica Neue" panose="02000503000000020004" pitchFamily="2" charset="0"/>
              </a:rPr>
              <a:t>Data for the set of TIDs, STA may receive data for that set of TIDs from the origin AP MLD </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b="0" dirty="0">
                <a:latin typeface="Helvetica Neue" panose="02000503000000020004" pitchFamily="2" charset="0"/>
                <a:ea typeface="Helvetica Neue" panose="02000503000000020004" pitchFamily="2" charset="0"/>
                <a:cs typeface="Helvetica Neue" panose="02000503000000020004" pitchFamily="2" charset="0"/>
              </a:rPr>
              <a:t>Note: </a:t>
            </a:r>
            <a:r>
              <a:rPr lang="en-US" sz="1000" dirty="0">
                <a:latin typeface="Helvetica Neue" panose="02000503000000020004" pitchFamily="2" charset="0"/>
                <a:ea typeface="Helvetica Neue" panose="02000503000000020004" pitchFamily="2" charset="0"/>
                <a:cs typeface="Helvetica Neue" panose="02000503000000020004" pitchFamily="2" charset="0"/>
              </a:rPr>
              <a:t>Data for TIDs that have not been requested will be buffered, pending a future request</a:t>
            </a:r>
            <a:endParaRPr lang="en-US" sz="10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14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Footer Placeholder 3">
            <a:extLst>
              <a:ext uri="{FF2B5EF4-FFF2-40B4-BE49-F238E27FC236}">
                <a16:creationId xmlns:a16="http://schemas.microsoft.com/office/drawing/2014/main" id="{2116250C-FA18-19D1-6F1A-3BE1283B5387}"/>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8172B6A-64BB-6BAE-6E1A-EF1F65487607}"/>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15</a:t>
            </a:fld>
            <a:endParaRPr lang="en-GB" altLang="en-US"/>
          </a:p>
        </p:txBody>
      </p:sp>
    </p:spTree>
    <p:extLst>
      <p:ext uri="{BB962C8B-B14F-4D97-AF65-F5344CB8AC3E}">
        <p14:creationId xmlns:p14="http://schemas.microsoft.com/office/powerpoint/2010/main" val="171630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FF9FD-2FA5-443D-6A34-786E918DA97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DF9D0B5-8012-8BFE-3ECC-050BDF270ADC}"/>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D4F8108F-88FD-04CC-B4FC-D22A486A91A9}"/>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16</a:t>
            </a:fld>
            <a:endParaRPr lang="en-GB" altLang="en-US"/>
          </a:p>
        </p:txBody>
      </p:sp>
      <p:sp>
        <p:nvSpPr>
          <p:cNvPr id="6" name="Content Placeholder 5">
            <a:extLst>
              <a:ext uri="{FF2B5EF4-FFF2-40B4-BE49-F238E27FC236}">
                <a16:creationId xmlns:a16="http://schemas.microsoft.com/office/drawing/2014/main" id="{E2F88D8F-D1F4-067F-C2E5-BCBA210CC121}"/>
              </a:ext>
            </a:extLst>
          </p:cNvPr>
          <p:cNvSpPr>
            <a:spLocks noGrp="1"/>
          </p:cNvSpPr>
          <p:nvPr>
            <p:ph idx="1"/>
          </p:nvPr>
        </p:nvSpPr>
        <p:spPr/>
        <p:txBody>
          <a:bodyPr/>
          <a:lstStyle/>
          <a:p>
            <a:pPr marL="0" indent="0">
              <a:buNone/>
            </a:pPr>
            <a:r>
              <a:rPr lang="en-US" dirty="0"/>
              <a:t>BACKUP</a:t>
            </a:r>
          </a:p>
        </p:txBody>
      </p:sp>
    </p:spTree>
    <p:extLst>
      <p:ext uri="{BB962C8B-B14F-4D97-AF65-F5344CB8AC3E}">
        <p14:creationId xmlns:p14="http://schemas.microsoft.com/office/powerpoint/2010/main" val="2233412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2D3F5-8BB2-0FE4-1E1C-10636CC3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8DA897-1F69-E693-1772-7952EA5BE40B}"/>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“Stuck TID” Issue</a:t>
            </a:r>
          </a:p>
        </p:txBody>
      </p:sp>
      <p:sp>
        <p:nvSpPr>
          <p:cNvPr id="4" name="Footer Placeholder 3">
            <a:extLst>
              <a:ext uri="{FF2B5EF4-FFF2-40B4-BE49-F238E27FC236}">
                <a16:creationId xmlns:a16="http://schemas.microsoft.com/office/drawing/2014/main" id="{7958DA32-A61D-22AA-EFFE-2B5B4C0E6F38}"/>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53419891-BAF4-E955-DF1D-D2C8989A23C5}"/>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17</a:t>
            </a:fld>
            <a:endParaRPr lang="en-GB" altLang="en-US"/>
          </a:p>
        </p:txBody>
      </p:sp>
      <p:sp>
        <p:nvSpPr>
          <p:cNvPr id="8" name="Content Placeholder 7">
            <a:extLst>
              <a:ext uri="{FF2B5EF4-FFF2-40B4-BE49-F238E27FC236}">
                <a16:creationId xmlns:a16="http://schemas.microsoft.com/office/drawing/2014/main" id="{FDB3650A-94D4-94E2-1FFE-9C06A03E1575}"/>
              </a:ext>
            </a:extLst>
          </p:cNvPr>
          <p:cNvSpPr>
            <a:spLocks noGrp="1"/>
          </p:cNvSpPr>
          <p:nvPr>
            <p:ph idx="1"/>
          </p:nvPr>
        </p:nvSpPr>
        <p:spPr>
          <a:xfrm>
            <a:off x="323528" y="1448722"/>
            <a:ext cx="4610744"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Issue: data for one TID cannot advance until data for all other TIDs is fully received. Results in latency.</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This issue can occur if there is only one notification of “buffer empty” from the origin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concurrent mode: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receives enough data from both APs to fill the window</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The window cannot move forward until we receive notification that the data from AP1 buffer is complete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sequential mode: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waits to empty all AP1 buffer</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Data for AC_VO cannot advance until AC_BE data is also complete</a:t>
            </a:r>
          </a:p>
          <a:p>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A Per-TID sequential operation is needed: For each TID data is received from the origin AP first before receiving new data from the target AP for the same TID.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Concurrency DL reception can occur for data of different TIDs </a:t>
            </a:r>
            <a:endParaRPr lang="en-US" sz="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57CFD3D0-43A7-4E20-5177-DD8C98757556}"/>
              </a:ext>
            </a:extLst>
          </p:cNvPr>
          <p:cNvPicPr>
            <a:picLocks noChangeAspect="1"/>
          </p:cNvPicPr>
          <p:nvPr/>
        </p:nvPicPr>
        <p:blipFill>
          <a:blip r:embed="rId2"/>
          <a:stretch>
            <a:fillRect/>
          </a:stretch>
        </p:blipFill>
        <p:spPr>
          <a:xfrm>
            <a:off x="4881605" y="4106083"/>
            <a:ext cx="4173390" cy="1692246"/>
          </a:xfrm>
          <a:prstGeom prst="rect">
            <a:avLst/>
          </a:prstGeom>
        </p:spPr>
      </p:pic>
      <p:pic>
        <p:nvPicPr>
          <p:cNvPr id="11" name="Picture 10">
            <a:extLst>
              <a:ext uri="{FF2B5EF4-FFF2-40B4-BE49-F238E27FC236}">
                <a16:creationId xmlns:a16="http://schemas.microsoft.com/office/drawing/2014/main" id="{BD9EE121-F41D-9E6B-7170-C68E815A056D}"/>
              </a:ext>
            </a:extLst>
          </p:cNvPr>
          <p:cNvPicPr>
            <a:picLocks noChangeAspect="1"/>
          </p:cNvPicPr>
          <p:nvPr/>
        </p:nvPicPr>
        <p:blipFill>
          <a:blip r:embed="rId3"/>
          <a:stretch>
            <a:fillRect/>
          </a:stretch>
        </p:blipFill>
        <p:spPr>
          <a:xfrm>
            <a:off x="4800169" y="1772816"/>
            <a:ext cx="4336265" cy="1656184"/>
          </a:xfrm>
          <a:prstGeom prst="rect">
            <a:avLst/>
          </a:prstGeom>
        </p:spPr>
      </p:pic>
      <p:sp>
        <p:nvSpPr>
          <p:cNvPr id="13" name="TextBox 12">
            <a:extLst>
              <a:ext uri="{FF2B5EF4-FFF2-40B4-BE49-F238E27FC236}">
                <a16:creationId xmlns:a16="http://schemas.microsoft.com/office/drawing/2014/main" id="{019C6215-96D3-7353-8E3D-0E4EE217D5BD}"/>
              </a:ext>
            </a:extLst>
          </p:cNvPr>
          <p:cNvSpPr txBox="1"/>
          <p:nvPr/>
        </p:nvSpPr>
        <p:spPr>
          <a:xfrm>
            <a:off x="6090496" y="3408827"/>
            <a:ext cx="1858201" cy="246221"/>
          </a:xfrm>
          <a:prstGeom prst="rect">
            <a:avLst/>
          </a:prstGeom>
          <a:noFill/>
        </p:spPr>
        <p:txBody>
          <a:bodyPr wrap="non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Stuck TID in Concurrent DL</a:t>
            </a:r>
          </a:p>
        </p:txBody>
      </p:sp>
      <p:sp>
        <p:nvSpPr>
          <p:cNvPr id="15" name="TextBox 14">
            <a:extLst>
              <a:ext uri="{FF2B5EF4-FFF2-40B4-BE49-F238E27FC236}">
                <a16:creationId xmlns:a16="http://schemas.microsoft.com/office/drawing/2014/main" id="{3E6A444B-4294-65FD-BB58-BB5803C71DE2}"/>
              </a:ext>
            </a:extLst>
          </p:cNvPr>
          <p:cNvSpPr txBox="1"/>
          <p:nvPr/>
        </p:nvSpPr>
        <p:spPr>
          <a:xfrm>
            <a:off x="6058448" y="5727218"/>
            <a:ext cx="1813317" cy="246221"/>
          </a:xfrm>
          <a:prstGeom prst="rect">
            <a:avLst/>
          </a:prstGeom>
          <a:noFill/>
        </p:spPr>
        <p:txBody>
          <a:bodyPr wrap="none" rtlCol="0">
            <a:spAutoFit/>
          </a:bodyPr>
          <a:lstStyle/>
          <a:p>
            <a:r>
              <a:rPr lang="en-US" sz="1000" b="1" dirty="0">
                <a:latin typeface="Helvetica Neue" panose="02000503000000020004" pitchFamily="2" charset="0"/>
                <a:ea typeface="Helvetica Neue" panose="02000503000000020004" pitchFamily="2" charset="0"/>
                <a:cs typeface="Helvetica Neue" panose="02000503000000020004" pitchFamily="2" charset="0"/>
              </a:rPr>
              <a:t>Stuck TID in Sequential DL</a:t>
            </a:r>
          </a:p>
        </p:txBody>
      </p:sp>
    </p:spTree>
    <p:extLst>
      <p:ext uri="{BB962C8B-B14F-4D97-AF65-F5344CB8AC3E}">
        <p14:creationId xmlns:p14="http://schemas.microsoft.com/office/powerpoint/2010/main" val="885368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F0952-BB42-D8CC-0684-83DEB2B1E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2843B-20FA-7AD3-4082-ED579DC7654E}"/>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AP-Managed Sequential Retrieval</a:t>
            </a:r>
          </a:p>
        </p:txBody>
      </p:sp>
      <p:sp>
        <p:nvSpPr>
          <p:cNvPr id="4" name="Footer Placeholder 3">
            <a:extLst>
              <a:ext uri="{FF2B5EF4-FFF2-40B4-BE49-F238E27FC236}">
                <a16:creationId xmlns:a16="http://schemas.microsoft.com/office/drawing/2014/main" id="{FE62F17E-BF48-5696-BBA2-85B0DBF3C12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67440411-D1C0-420B-0DA5-157BE153C078}"/>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18</a:t>
            </a:fld>
            <a:endParaRPr lang="en-GB" altLang="en-US"/>
          </a:p>
        </p:txBody>
      </p:sp>
      <p:sp>
        <p:nvSpPr>
          <p:cNvPr id="8" name="Content Placeholder 7">
            <a:extLst>
              <a:ext uri="{FF2B5EF4-FFF2-40B4-BE49-F238E27FC236}">
                <a16:creationId xmlns:a16="http://schemas.microsoft.com/office/drawing/2014/main" id="{D2EAB1AB-0DCD-D19E-28F7-8BA1AEC3D050}"/>
              </a:ext>
            </a:extLst>
          </p:cNvPr>
          <p:cNvSpPr>
            <a:spLocks noGrp="1"/>
          </p:cNvSpPr>
          <p:nvPr>
            <p:ph idx="1"/>
          </p:nvPr>
        </p:nvSpPr>
        <p:spPr>
          <a:xfrm>
            <a:off x="323528" y="1287927"/>
            <a:ext cx="8568952" cy="2664296"/>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Assumption: STA maintains an active link with each AP after roam exchange. </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At the time of initiating the roam, STA requests a “per TID sequential” operation</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for a TID until AP1 has no further buffered DL data for that TID</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APs sync the buffer status in the background (no STA involvement)</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When AP2 receives notification of completion of data for a TID from AP1, AP2 can either:</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Send new DL belonging to this TID to the STA</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AP2 can use the BAR frame</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Both of the above methods inform the STA that all data from the old AP for this TID is complete, move the window forward</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200" dirty="0">
                <a:latin typeface="Helvetica Neue" panose="02000503000000020004" pitchFamily="2" charset="0"/>
                <a:ea typeface="Helvetica Neue" panose="02000503000000020004" pitchFamily="2" charset="0"/>
                <a:cs typeface="Helvetica Neue" panose="02000503000000020004" pitchFamily="2" charset="0"/>
              </a:rPr>
              <a:t>Signaling the completion can be done either by announcing AP2 SSNs to the STA at the time of roam </a:t>
            </a:r>
            <a:r>
              <a:rPr lang="en-US" sz="1200" dirty="0" err="1">
                <a:latin typeface="Helvetica Neue" panose="02000503000000020004" pitchFamily="2" charset="0"/>
                <a:ea typeface="Helvetica Neue" panose="02000503000000020004" pitchFamily="2" charset="0"/>
                <a:cs typeface="Helvetica Neue" panose="02000503000000020004" pitchFamily="2" charset="0"/>
              </a:rPr>
              <a:t>init</a:t>
            </a:r>
            <a:r>
              <a:rPr lang="en-US" sz="1200" dirty="0">
                <a:latin typeface="Helvetica Neue" panose="02000503000000020004" pitchFamily="2" charset="0"/>
                <a:ea typeface="Helvetica Neue" panose="02000503000000020004" pitchFamily="2" charset="0"/>
                <a:cs typeface="Helvetica Neue" panose="02000503000000020004" pitchFamily="2" charset="0"/>
              </a:rPr>
              <a:t>, or by using explicit signaling in BAR frame (assign one of the reserved bits)</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 variation of this method is to combine the notifications for all TIDs </a:t>
            </a:r>
          </a:p>
          <a:p>
            <a:pPr lvl="1"/>
            <a:r>
              <a:rPr lang="en-US" sz="800" dirty="0">
                <a:latin typeface="Helvetica Neue" panose="02000503000000020004" pitchFamily="2" charset="0"/>
                <a:ea typeface="Helvetica Neue" panose="02000503000000020004" pitchFamily="2" charset="0"/>
                <a:cs typeface="Helvetica Neue" panose="02000503000000020004" pitchFamily="2" charset="0"/>
              </a:rPr>
              <a:t>With the risk of the “stuck TID” issue  </a:t>
            </a:r>
          </a:p>
          <a:p>
            <a:endParaRPr lang="en-US" sz="12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D25254C0-467F-1967-4872-29DD78C482B3}"/>
              </a:ext>
            </a:extLst>
          </p:cNvPr>
          <p:cNvPicPr>
            <a:picLocks noChangeAspect="1"/>
          </p:cNvPicPr>
          <p:nvPr/>
        </p:nvPicPr>
        <p:blipFill>
          <a:blip r:embed="rId2"/>
          <a:stretch>
            <a:fillRect/>
          </a:stretch>
        </p:blipFill>
        <p:spPr>
          <a:xfrm>
            <a:off x="467544" y="4077005"/>
            <a:ext cx="8591872" cy="2273626"/>
          </a:xfrm>
          <a:prstGeom prst="rect">
            <a:avLst/>
          </a:prstGeom>
        </p:spPr>
      </p:pic>
    </p:spTree>
    <p:extLst>
      <p:ext uri="{BB962C8B-B14F-4D97-AF65-F5344CB8AC3E}">
        <p14:creationId xmlns:p14="http://schemas.microsoft.com/office/powerpoint/2010/main" val="196563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9A54-59A3-59EA-EB98-61F54E5DC7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A1728-A8E2-C0B5-639C-C53E891C4312}"/>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STA-Managed Sequential Retrieval (Per TID)</a:t>
            </a:r>
          </a:p>
        </p:txBody>
      </p:sp>
      <p:sp>
        <p:nvSpPr>
          <p:cNvPr id="4" name="Footer Placeholder 3">
            <a:extLst>
              <a:ext uri="{FF2B5EF4-FFF2-40B4-BE49-F238E27FC236}">
                <a16:creationId xmlns:a16="http://schemas.microsoft.com/office/drawing/2014/main" id="{0EF6175E-4436-3CB7-D4F0-0DCF0AAFAB1E}"/>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E0E3066D-294F-3DB3-638A-728E44E0B68E}"/>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19</a:t>
            </a:fld>
            <a:endParaRPr lang="en-GB" altLang="en-US"/>
          </a:p>
        </p:txBody>
      </p:sp>
      <p:sp>
        <p:nvSpPr>
          <p:cNvPr id="8" name="Content Placeholder 7">
            <a:extLst>
              <a:ext uri="{FF2B5EF4-FFF2-40B4-BE49-F238E27FC236}">
                <a16:creationId xmlns:a16="http://schemas.microsoft.com/office/drawing/2014/main" id="{8140DC9E-5FD9-A567-30D7-1C6B17337445}"/>
              </a:ext>
            </a:extLst>
          </p:cNvPr>
          <p:cNvSpPr>
            <a:spLocks noGrp="1"/>
          </p:cNvSpPr>
          <p:nvPr>
            <p:ph idx="1"/>
          </p:nvPr>
        </p:nvSpPr>
        <p:spPr>
          <a:xfrm>
            <a:off x="287524" y="1340768"/>
            <a:ext cx="8568952" cy="2844374"/>
          </a:xfrm>
        </p:spPr>
        <p:txBody>
          <a:bodyPr/>
          <a:lstStyle/>
          <a:p>
            <a:r>
              <a:rPr lang="en-US" sz="1200" dirty="0">
                <a:latin typeface="Helvetica Neue" panose="02000503000000020004" pitchFamily="2" charset="0"/>
                <a:ea typeface="Helvetica Neue" panose="02000503000000020004" pitchFamily="2" charset="0"/>
                <a:cs typeface="Helvetica Neue" panose="02000503000000020004" pitchFamily="2" charset="0"/>
              </a:rPr>
              <a:t>At the time of initiating the roam, STA requests AP2 to wait for STA explicit signal to transmit each TID </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AP2 does not transmit DL data for a TID until STA explicitly requests continuation of DL data for that TID</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A new frame (TBD) can request AP2 to continue transmission (and move the window forward in case of contiguous SN)</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This frame can be applied per TID or for all TIDs at the same time </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move the window forward to AP2 quickly (and discard AP1 data), or wait for a notification from AP1 that data is drained (below)</a:t>
            </a:r>
          </a:p>
          <a:p>
            <a:pPr lvl="1"/>
            <a:r>
              <a:rPr lang="en-US" sz="900" dirty="0">
                <a:latin typeface="Helvetica Neue" panose="02000503000000020004" pitchFamily="2" charset="0"/>
                <a:ea typeface="Helvetica Neue" panose="02000503000000020004" pitchFamily="2" charset="0"/>
                <a:cs typeface="Helvetica Neue" panose="02000503000000020004" pitchFamily="2" charset="0"/>
              </a:rPr>
              <a:t>STA may choose to move the window forward to AP2 quickly even if AP-managed sequential retrieval is enabled (prev. slide)</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STA receives notification of completion of data on AP1 side for each TID</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Note: This can be useful if STA wants to receive new DL and/or loses link with AP1</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Note 2: This assumes no further coordination between APs about the AP1 buffer state. This may increase speed in case of slow AP-to-AP sync.</a:t>
            </a:r>
          </a:p>
          <a:p>
            <a:r>
              <a:rPr lang="en-US" sz="1200" dirty="0">
                <a:latin typeface="Helvetica Neue" panose="02000503000000020004" pitchFamily="2" charset="0"/>
                <a:ea typeface="Helvetica Neue" panose="02000503000000020004" pitchFamily="2" charset="0"/>
                <a:cs typeface="Helvetica Neue" panose="02000503000000020004" pitchFamily="2" charset="0"/>
              </a:rPr>
              <a:t>A variation of this method is to combine the notifications for all TIDs </a:t>
            </a:r>
          </a:p>
        </p:txBody>
      </p:sp>
      <p:pic>
        <p:nvPicPr>
          <p:cNvPr id="3" name="Picture 2">
            <a:extLst>
              <a:ext uri="{FF2B5EF4-FFF2-40B4-BE49-F238E27FC236}">
                <a16:creationId xmlns:a16="http://schemas.microsoft.com/office/drawing/2014/main" id="{C6106A77-B244-5818-BD1B-8B72E64B962E}"/>
              </a:ext>
            </a:extLst>
          </p:cNvPr>
          <p:cNvPicPr>
            <a:picLocks noChangeAspect="1"/>
          </p:cNvPicPr>
          <p:nvPr/>
        </p:nvPicPr>
        <p:blipFill>
          <a:blip r:embed="rId2"/>
          <a:stretch>
            <a:fillRect/>
          </a:stretch>
        </p:blipFill>
        <p:spPr>
          <a:xfrm>
            <a:off x="26572" y="4185142"/>
            <a:ext cx="8748464" cy="1596843"/>
          </a:xfrm>
          <a:prstGeom prst="rect">
            <a:avLst/>
          </a:prstGeom>
        </p:spPr>
      </p:pic>
    </p:spTree>
    <p:extLst>
      <p:ext uri="{BB962C8B-B14F-4D97-AF65-F5344CB8AC3E}">
        <p14:creationId xmlns:p14="http://schemas.microsoft.com/office/powerpoint/2010/main" val="176874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A6F1-C1B6-9940-B3B9-6AB79A03602B}"/>
              </a:ext>
            </a:extLst>
          </p:cNvPr>
          <p:cNvSpPr>
            <a:spLocks noGrp="1"/>
          </p:cNvSpPr>
          <p:nvPr>
            <p:ph type="title"/>
          </p:nvPr>
        </p:nvSpPr>
        <p:spPr>
          <a:xfrm>
            <a:off x="611560" y="732185"/>
            <a:ext cx="7772400" cy="536575"/>
          </a:xfrm>
          <a:extLst>
            <a:ext uri="{909E8E84-426E-40dd-AFC4-6F175D3DCCD1}"/>
            <a:ext uri="{91240B29-F687-4f45-9708-019B960494DF}"/>
            <a:ext uri="{AF507438-7753-43e0-B8FC-AC1667EBCBE1}"/>
          </a:extLst>
        </p:spPr>
        <p:txBody>
          <a:bodyPr/>
          <a:lstStyle/>
          <a:p>
            <a:pPr>
              <a:defRPr/>
            </a:pPr>
            <a:r>
              <a:rPr lang="en-US" sz="2400" dirty="0">
                <a:latin typeface="Helvetica Neue" panose="02000503000000020004" pitchFamily="2" charset="0"/>
                <a:ea typeface="Helvetica Neue" panose="02000503000000020004" pitchFamily="2" charset="0"/>
                <a:cs typeface="Helvetica Neue" panose="02000503000000020004" pitchFamily="2" charset="0"/>
              </a:rPr>
              <a:t>Background - Roaming Process</a:t>
            </a:r>
          </a:p>
        </p:txBody>
      </p:sp>
      <p:sp>
        <p:nvSpPr>
          <p:cNvPr id="17410" name="Content Placeholder 2">
            <a:extLst>
              <a:ext uri="{FF2B5EF4-FFF2-40B4-BE49-F238E27FC236}">
                <a16:creationId xmlns:a16="http://schemas.microsoft.com/office/drawing/2014/main" id="{BA706441-BBF4-554C-BC0B-8F493E76E2B7}"/>
              </a:ext>
            </a:extLst>
          </p:cNvPr>
          <p:cNvSpPr>
            <a:spLocks noGrp="1" noChangeArrowheads="1"/>
          </p:cNvSpPr>
          <p:nvPr>
            <p:ph idx="1"/>
          </p:nvPr>
        </p:nvSpPr>
        <p:spPr>
          <a:xfrm>
            <a:off x="289619" y="1424161"/>
            <a:ext cx="4210373" cy="3372991"/>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Basic data path switch mechanism: </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The STA switches data path to the target AP MLD (AP MLD2) to send new uplink frames and receive new downlink frames</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Meanwhile there may still be some downlink frames sitting on the origin AP MLD (AP MLD1)</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STA is allowed to continue to retrieve these buffered DL frames from AP MLD1</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case of data transfer capability in network, we expect the STA to disable all links with AP1 and retrieve both the buffered DL as well as the new DL from AP2.</a:t>
            </a:r>
          </a:p>
          <a:p>
            <a:pPr lvl="1"/>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Our objectives, focusing on downlink operation: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Loss-less transition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Minimizing latency </a:t>
            </a:r>
          </a:p>
          <a:p>
            <a:pPr marL="0" indent="0">
              <a:buNone/>
            </a:pP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411" name="Slide Number Placeholder 4">
            <a:extLst>
              <a:ext uri="{FF2B5EF4-FFF2-40B4-BE49-F238E27FC236}">
                <a16:creationId xmlns:a16="http://schemas.microsoft.com/office/drawing/2014/main" id="{6A1302FD-B83D-D84C-B2B6-550EC31385D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GB" altLang="en-US" sz="1200" b="0"/>
              <a:t>Slide </a:t>
            </a:r>
            <a:fld id="{46D61B28-6155-CE42-821F-824631F17FFA}" type="slidenum">
              <a:rPr lang="en-GB" altLang="en-US" sz="1200" b="0" smtClean="0"/>
              <a:pPr>
                <a:spcBef>
                  <a:spcPct val="0"/>
                </a:spcBef>
                <a:buFontTx/>
                <a:buNone/>
              </a:pPr>
              <a:t>2</a:t>
            </a:fld>
            <a:endParaRPr lang="en-GB" altLang="en-US" sz="1200" b="0"/>
          </a:p>
        </p:txBody>
      </p:sp>
      <p:sp>
        <p:nvSpPr>
          <p:cNvPr id="4" name="Footer Placeholder 3">
            <a:extLst>
              <a:ext uri="{FF2B5EF4-FFF2-40B4-BE49-F238E27FC236}">
                <a16:creationId xmlns:a16="http://schemas.microsoft.com/office/drawing/2014/main" id="{1A7B6356-E909-E838-92CA-3C43787C2A41}"/>
              </a:ext>
            </a:extLst>
          </p:cNvPr>
          <p:cNvSpPr>
            <a:spLocks noGrp="1"/>
          </p:cNvSpPr>
          <p:nvPr>
            <p:ph type="ftr" sz="quarter" idx="10"/>
          </p:nvPr>
        </p:nvSpPr>
        <p:spPr>
          <a:xfrm>
            <a:off x="7468480" y="6475413"/>
            <a:ext cx="1057983" cy="184666"/>
          </a:xfrm>
        </p:spPr>
        <p:txBody>
          <a:bodyPr/>
          <a:lstStyle>
            <a:lvl1pPr>
              <a:defRPr sz="1200">
                <a:solidFill>
                  <a:schemeClr val="tx1"/>
                </a:solidFill>
                <a:latin typeface="Times New Roman" charset="0"/>
              </a:defRPr>
            </a:lvl1pPr>
            <a:lvl2pPr marL="742950" indent="-285750">
              <a:defRPr sz="1200">
                <a:solidFill>
                  <a:schemeClr val="tx1"/>
                </a:solidFill>
                <a:latin typeface="Times New Roman" charset="0"/>
              </a:defRPr>
            </a:lvl2pPr>
            <a:lvl3pPr marL="1143000" indent="-228600">
              <a:defRPr sz="1200">
                <a:solidFill>
                  <a:schemeClr val="tx1"/>
                </a:solidFill>
                <a:latin typeface="Times New Roman" charset="0"/>
              </a:defRPr>
            </a:lvl3pPr>
            <a:lvl4pPr marL="1600200" indent="-228600">
              <a:defRPr sz="1200">
                <a:solidFill>
                  <a:schemeClr val="tx1"/>
                </a:solidFill>
                <a:latin typeface="Times New Roman" charset="0"/>
              </a:defRPr>
            </a:lvl4pPr>
            <a:lvl5pPr marL="2057400" indent="-228600">
              <a:defRPr sz="1200">
                <a:solidFill>
                  <a:schemeClr val="tx1"/>
                </a:solidFill>
                <a:latin typeface="Times New Roman" charset="0"/>
              </a:defRPr>
            </a:lvl5pPr>
            <a:lvl6pPr marL="2514600" indent="-228600" eaLnBrk="0" fontAlgn="base" hangingPunct="0">
              <a:spcBef>
                <a:spcPct val="0"/>
              </a:spcBef>
              <a:spcAft>
                <a:spcPct val="0"/>
              </a:spcAft>
              <a:defRPr sz="1200">
                <a:solidFill>
                  <a:schemeClr val="tx1"/>
                </a:solidFill>
                <a:latin typeface="Times New Roman" charset="0"/>
              </a:defRPr>
            </a:lvl6pPr>
            <a:lvl7pPr marL="2971800" indent="-228600" eaLnBrk="0" fontAlgn="base" hangingPunct="0">
              <a:spcBef>
                <a:spcPct val="0"/>
              </a:spcBef>
              <a:spcAft>
                <a:spcPct val="0"/>
              </a:spcAft>
              <a:defRPr sz="1200">
                <a:solidFill>
                  <a:schemeClr val="tx1"/>
                </a:solidFill>
                <a:latin typeface="Times New Roman" charset="0"/>
              </a:defRPr>
            </a:lvl7pPr>
            <a:lvl8pPr marL="3429000" indent="-228600" eaLnBrk="0" fontAlgn="base" hangingPunct="0">
              <a:spcBef>
                <a:spcPct val="0"/>
              </a:spcBef>
              <a:spcAft>
                <a:spcPct val="0"/>
              </a:spcAft>
              <a:defRPr sz="1200">
                <a:solidFill>
                  <a:schemeClr val="tx1"/>
                </a:solidFill>
                <a:latin typeface="Times New Roman" charset="0"/>
              </a:defRPr>
            </a:lvl8pPr>
            <a:lvl9pPr marL="3886200" indent="-228600" eaLnBrk="0" fontAlgn="base" hangingPunct="0">
              <a:spcBef>
                <a:spcPct val="0"/>
              </a:spcBef>
              <a:spcAft>
                <a:spcPct val="0"/>
              </a:spcAft>
              <a:defRPr sz="1200">
                <a:solidFill>
                  <a:schemeClr val="tx1"/>
                </a:solidFill>
                <a:latin typeface="Times New Roman" charset="0"/>
              </a:defRPr>
            </a:lvl9pPr>
          </a:lstStyle>
          <a:p>
            <a:pPr>
              <a:defRPr/>
            </a:pPr>
            <a:r>
              <a:rPr lang="en-GB" altLang="en-US" dirty="0"/>
              <a:t>Pooya Monajemi</a:t>
            </a:r>
          </a:p>
        </p:txBody>
      </p:sp>
      <p:pic>
        <p:nvPicPr>
          <p:cNvPr id="5" name="Picture 4">
            <a:extLst>
              <a:ext uri="{FF2B5EF4-FFF2-40B4-BE49-F238E27FC236}">
                <a16:creationId xmlns:a16="http://schemas.microsoft.com/office/drawing/2014/main" id="{8DF030E6-999C-7902-8DF7-868F8C00C197}"/>
              </a:ext>
            </a:extLst>
          </p:cNvPr>
          <p:cNvPicPr>
            <a:picLocks noChangeAspect="1"/>
          </p:cNvPicPr>
          <p:nvPr/>
        </p:nvPicPr>
        <p:blipFill>
          <a:blip r:embed="rId3"/>
          <a:stretch>
            <a:fillRect/>
          </a:stretch>
        </p:blipFill>
        <p:spPr>
          <a:xfrm>
            <a:off x="4375174" y="1416462"/>
            <a:ext cx="4628207" cy="40173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6CB6-99AD-B184-A310-8A037C9939F4}"/>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Background: Contiguous SN Operation</a:t>
            </a:r>
          </a:p>
        </p:txBody>
      </p:sp>
      <p:sp>
        <p:nvSpPr>
          <p:cNvPr id="4" name="Footer Placeholder 3">
            <a:extLst>
              <a:ext uri="{FF2B5EF4-FFF2-40B4-BE49-F238E27FC236}">
                <a16:creationId xmlns:a16="http://schemas.microsoft.com/office/drawing/2014/main" id="{A52CCB16-65E8-2C1A-0D8B-883B7BBED954}"/>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A541D67E-EA70-1104-212F-7092D368533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3</a:t>
            </a:fld>
            <a:endParaRPr lang="en-GB" altLang="en-US"/>
          </a:p>
        </p:txBody>
      </p:sp>
      <p:sp>
        <p:nvSpPr>
          <p:cNvPr id="8" name="Content Placeholder 7">
            <a:extLst>
              <a:ext uri="{FF2B5EF4-FFF2-40B4-BE49-F238E27FC236}">
                <a16:creationId xmlns:a16="http://schemas.microsoft.com/office/drawing/2014/main" id="{02D5A167-C7DC-7EC7-6E86-63F9D945F1EB}"/>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Group is considering DL operation using a common SN space, with potential to support concurrent DL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Option to reset the SN numbers at the target AP is also available</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this mechanism, an SN gap is assigned by AP1 to allow for further DL frames from the DS until DS mapping is updated</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During the transition period: </a:t>
            </a:r>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Window moves forward due to AP1 transmissions, and AP2 does not have the latest updated window information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Any DL MPDUs received by AP2 with SN&gt;</a:t>
            </a:r>
            <a:r>
              <a:rPr lang="en-US" sz="1000" dirty="0" err="1">
                <a:latin typeface="Helvetica Neue" panose="02000503000000020004" pitchFamily="2" charset="0"/>
                <a:ea typeface="Helvetica Neue" panose="02000503000000020004" pitchFamily="2" charset="0"/>
                <a:cs typeface="Helvetica Neue" panose="02000503000000020004" pitchFamily="2" charset="0"/>
              </a:rPr>
              <a:t>Win_End_R</a:t>
            </a:r>
            <a:r>
              <a:rPr lang="en-US" sz="1000" dirty="0">
                <a:latin typeface="Helvetica Neue" panose="02000503000000020004" pitchFamily="2" charset="0"/>
                <a:ea typeface="Helvetica Neue" panose="02000503000000020004" pitchFamily="2" charset="0"/>
                <a:cs typeface="Helvetica Neue" panose="02000503000000020004" pitchFamily="2" charset="0"/>
              </a:rPr>
              <a:t> need to be buffered until window moves forward</a:t>
            </a:r>
          </a:p>
          <a:p>
            <a:pPr lvl="1"/>
            <a:endParaRPr lang="en-US" sz="1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AE78C812-DEC0-6155-C3BA-9B43BC1375B2}"/>
              </a:ext>
            </a:extLst>
          </p:cNvPr>
          <p:cNvPicPr>
            <a:picLocks noChangeAspect="1"/>
          </p:cNvPicPr>
          <p:nvPr/>
        </p:nvPicPr>
        <p:blipFill>
          <a:blip r:embed="rId2"/>
          <a:stretch>
            <a:fillRect/>
          </a:stretch>
        </p:blipFill>
        <p:spPr>
          <a:xfrm>
            <a:off x="757808" y="3393729"/>
            <a:ext cx="7772400" cy="2865895"/>
          </a:xfrm>
          <a:prstGeom prst="rect">
            <a:avLst/>
          </a:prstGeom>
        </p:spPr>
      </p:pic>
    </p:spTree>
    <p:extLst>
      <p:ext uri="{BB962C8B-B14F-4D97-AF65-F5344CB8AC3E}">
        <p14:creationId xmlns:p14="http://schemas.microsoft.com/office/powerpoint/2010/main" val="1697506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88560-2B47-201C-764F-E60707F59F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76623A-6C72-E127-9687-240DB13FCEE9}"/>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BA Window Motion</a:t>
            </a:r>
          </a:p>
        </p:txBody>
      </p:sp>
      <p:sp>
        <p:nvSpPr>
          <p:cNvPr id="4" name="Footer Placeholder 3">
            <a:extLst>
              <a:ext uri="{FF2B5EF4-FFF2-40B4-BE49-F238E27FC236}">
                <a16:creationId xmlns:a16="http://schemas.microsoft.com/office/drawing/2014/main" id="{A9C4C7B0-BCC4-36E7-43E8-B4357C5252A2}"/>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5AC2C28D-9AA9-969E-8520-AB4D471B21F6}"/>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4</a:t>
            </a:fld>
            <a:endParaRPr lang="en-GB" altLang="en-US"/>
          </a:p>
        </p:txBody>
      </p:sp>
      <p:sp>
        <p:nvSpPr>
          <p:cNvPr id="8" name="Content Placeholder 7">
            <a:extLst>
              <a:ext uri="{FF2B5EF4-FFF2-40B4-BE49-F238E27FC236}">
                <a16:creationId xmlns:a16="http://schemas.microsoft.com/office/drawing/2014/main" id="{C5B9D54F-D705-4A08-0210-C34DC282C64D}"/>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As DL frames are transmitted by AP1, the BA window should shift per baseline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new window information does not get updated at AP2, at least not immediately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AP2 remains on the BA window that was synchronized at the time of roam initiation</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We do not need to update the window after each DL transmission by AP1, but at least once when all AP1 buffers are empty </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The window should not be moved to after the SN gap because of AP2 DL transmissions during the transition period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a BAR from AP2 should not move the STA’s window when transition is happening </a:t>
            </a:r>
          </a:p>
        </p:txBody>
      </p:sp>
      <p:pic>
        <p:nvPicPr>
          <p:cNvPr id="3" name="Picture 2">
            <a:extLst>
              <a:ext uri="{FF2B5EF4-FFF2-40B4-BE49-F238E27FC236}">
                <a16:creationId xmlns:a16="http://schemas.microsoft.com/office/drawing/2014/main" id="{47710C16-26B6-9D47-C9F6-A6B814E2FD01}"/>
              </a:ext>
            </a:extLst>
          </p:cNvPr>
          <p:cNvPicPr>
            <a:picLocks noChangeAspect="1"/>
          </p:cNvPicPr>
          <p:nvPr/>
        </p:nvPicPr>
        <p:blipFill>
          <a:blip r:embed="rId2"/>
          <a:stretch>
            <a:fillRect/>
          </a:stretch>
        </p:blipFill>
        <p:spPr>
          <a:xfrm>
            <a:off x="721804" y="3442612"/>
            <a:ext cx="7772400" cy="2446062"/>
          </a:xfrm>
          <a:prstGeom prst="rect">
            <a:avLst/>
          </a:prstGeom>
        </p:spPr>
      </p:pic>
    </p:spTree>
    <p:extLst>
      <p:ext uri="{BB962C8B-B14F-4D97-AF65-F5344CB8AC3E}">
        <p14:creationId xmlns:p14="http://schemas.microsoft.com/office/powerpoint/2010/main" val="13738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78C37-916D-8642-E76A-E4CB34F529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0B605F-108E-6638-95E5-66CE504ACB8C}"/>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SN Space Challenges</a:t>
            </a:r>
          </a:p>
        </p:txBody>
      </p:sp>
      <p:sp>
        <p:nvSpPr>
          <p:cNvPr id="4" name="Footer Placeholder 3">
            <a:extLst>
              <a:ext uri="{FF2B5EF4-FFF2-40B4-BE49-F238E27FC236}">
                <a16:creationId xmlns:a16="http://schemas.microsoft.com/office/drawing/2014/main" id="{4E880E62-6477-58B5-374F-F3DC3E890FFC}"/>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46FE227A-765A-91AF-51CE-35AE05C0F28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5</a:t>
            </a:fld>
            <a:endParaRPr lang="en-GB" altLang="en-US"/>
          </a:p>
        </p:txBody>
      </p:sp>
      <p:sp>
        <p:nvSpPr>
          <p:cNvPr id="8" name="Content Placeholder 7">
            <a:extLst>
              <a:ext uri="{FF2B5EF4-FFF2-40B4-BE49-F238E27FC236}">
                <a16:creationId xmlns:a16="http://schemas.microsoft.com/office/drawing/2014/main" id="{F3DF3A89-023A-CD5D-2D1E-584D2D5DE0C8}"/>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Concurrency will only occur if we can have a large enough buffer to handle potential downlink transmissions before DS mapping update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With a smaller BA window, a burst of DL frames during the roam can overrun the SSN assigned to AP2 during context transfer</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r>
              <a:rPr lang="en-US" sz="1400" dirty="0">
                <a:latin typeface="Helvetica Neue" panose="02000503000000020004" pitchFamily="2" charset="0"/>
                <a:ea typeface="Helvetica Neue" panose="02000503000000020004" pitchFamily="2" charset="0"/>
                <a:cs typeface="Helvetica Neue" panose="02000503000000020004" pitchFamily="2" charset="0"/>
              </a:rPr>
              <a:t>Cost of implementing larger RRB buffers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Larger buffers cost in terms of memory and are not always ideal</a:t>
            </a:r>
          </a:p>
        </p:txBody>
      </p:sp>
      <p:pic>
        <p:nvPicPr>
          <p:cNvPr id="3" name="Picture 2">
            <a:extLst>
              <a:ext uri="{FF2B5EF4-FFF2-40B4-BE49-F238E27FC236}">
                <a16:creationId xmlns:a16="http://schemas.microsoft.com/office/drawing/2014/main" id="{EC4376A4-3268-9EC1-25B0-79157624B0F1}"/>
              </a:ext>
            </a:extLst>
          </p:cNvPr>
          <p:cNvPicPr>
            <a:picLocks noChangeAspect="1"/>
          </p:cNvPicPr>
          <p:nvPr/>
        </p:nvPicPr>
        <p:blipFill>
          <a:blip r:embed="rId2"/>
          <a:stretch>
            <a:fillRect/>
          </a:stretch>
        </p:blipFill>
        <p:spPr>
          <a:xfrm>
            <a:off x="1475656" y="2780928"/>
            <a:ext cx="6533361" cy="3112815"/>
          </a:xfrm>
          <a:prstGeom prst="rect">
            <a:avLst/>
          </a:prstGeom>
        </p:spPr>
      </p:pic>
    </p:spTree>
    <p:extLst>
      <p:ext uri="{BB962C8B-B14F-4D97-AF65-F5344CB8AC3E}">
        <p14:creationId xmlns:p14="http://schemas.microsoft.com/office/powerpoint/2010/main" val="2948473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6B9B-1F67-B80F-A2C2-695B5B0DF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CCF0BF-F709-DBBA-6537-513C03848B89}"/>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SN Overlap Issue</a:t>
            </a:r>
          </a:p>
        </p:txBody>
      </p:sp>
      <p:sp>
        <p:nvSpPr>
          <p:cNvPr id="4" name="Footer Placeholder 3">
            <a:extLst>
              <a:ext uri="{FF2B5EF4-FFF2-40B4-BE49-F238E27FC236}">
                <a16:creationId xmlns:a16="http://schemas.microsoft.com/office/drawing/2014/main" id="{53A73A29-B90A-5423-77F6-73854AB5CA5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70ADC8C8-0E8D-4B8F-5604-C357CCCD181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6</a:t>
            </a:fld>
            <a:endParaRPr lang="en-GB" altLang="en-US"/>
          </a:p>
        </p:txBody>
      </p:sp>
      <p:sp>
        <p:nvSpPr>
          <p:cNvPr id="8" name="Content Placeholder 7">
            <a:extLst>
              <a:ext uri="{FF2B5EF4-FFF2-40B4-BE49-F238E27FC236}">
                <a16:creationId xmlns:a16="http://schemas.microsoft.com/office/drawing/2014/main" id="{FC331B75-A2E1-23AA-881F-45B08317FF16}"/>
              </a:ext>
            </a:extLst>
          </p:cNvPr>
          <p:cNvSpPr>
            <a:spLocks noGrp="1"/>
          </p:cNvSpPr>
          <p:nvPr>
            <p:ph idx="1"/>
          </p:nvPr>
        </p:nvSpPr>
        <p:spPr>
          <a:xfrm>
            <a:off x="323528" y="1340768"/>
            <a:ext cx="864096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Arrival of too many DL frames from the DS can cause the AP1 SN space to run out and overlap with the pre-assigned AP2 SN space</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This will cause loss of DL data </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Assignment of AP2 SSN values is out of the control of the STA</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In a smaller window case, forcing concurrent operation will increase  the likelihood of SN overlap and DL loss </a:t>
            </a:r>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A6FE41DA-463F-29CE-A747-8FC17F9DE366}"/>
              </a:ext>
            </a:extLst>
          </p:cNvPr>
          <p:cNvPicPr>
            <a:picLocks noChangeAspect="1"/>
          </p:cNvPicPr>
          <p:nvPr/>
        </p:nvPicPr>
        <p:blipFill>
          <a:blip r:embed="rId2"/>
          <a:stretch>
            <a:fillRect/>
          </a:stretch>
        </p:blipFill>
        <p:spPr>
          <a:xfrm>
            <a:off x="2426941" y="3789040"/>
            <a:ext cx="4896544" cy="1771854"/>
          </a:xfrm>
          <a:prstGeom prst="rect">
            <a:avLst/>
          </a:prstGeom>
        </p:spPr>
      </p:pic>
    </p:spTree>
    <p:extLst>
      <p:ext uri="{BB962C8B-B14F-4D97-AF65-F5344CB8AC3E}">
        <p14:creationId xmlns:p14="http://schemas.microsoft.com/office/powerpoint/2010/main" val="217695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5E847-C098-6FDD-6A12-2535808577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92C424-51DE-E577-5D51-00D66CE0840F}"/>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Case for Sequential Retrieval</a:t>
            </a:r>
          </a:p>
        </p:txBody>
      </p:sp>
      <p:sp>
        <p:nvSpPr>
          <p:cNvPr id="4" name="Footer Placeholder 3">
            <a:extLst>
              <a:ext uri="{FF2B5EF4-FFF2-40B4-BE49-F238E27FC236}">
                <a16:creationId xmlns:a16="http://schemas.microsoft.com/office/drawing/2014/main" id="{77D2F630-404D-FF44-9682-E37C28CA5D87}"/>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CDB72DB2-D522-6569-A8AC-56A53B65B8C1}"/>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7</a:t>
            </a:fld>
            <a:endParaRPr lang="en-GB" altLang="en-US"/>
          </a:p>
        </p:txBody>
      </p:sp>
      <p:sp>
        <p:nvSpPr>
          <p:cNvPr id="8" name="Content Placeholder 7">
            <a:extLst>
              <a:ext uri="{FF2B5EF4-FFF2-40B4-BE49-F238E27FC236}">
                <a16:creationId xmlns:a16="http://schemas.microsoft.com/office/drawing/2014/main" id="{D3F05790-9D52-D2E6-43E9-DDFC5D445FEB}"/>
              </a:ext>
            </a:extLst>
          </p:cNvPr>
          <p:cNvSpPr>
            <a:spLocks noGrp="1"/>
          </p:cNvSpPr>
          <p:nvPr>
            <p:ph idx="1"/>
          </p:nvPr>
        </p:nvSpPr>
        <p:spPr>
          <a:xfrm>
            <a:off x="323528" y="1448722"/>
            <a:ext cx="468052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Sequential DL retrieval: First empty AP1 buffer then start new downlink from AP2</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Reasons for choosing sequential DL retrieval: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New DL data from AP2 cannot be forwarded to the stack in order until older data on AP1 is received first. Little gain in receiving new data earlier.</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When AP1 link is fading, avoiding DL loss means prioritizing the reception of buffered DL frames from AP1 before receiving new DL frames from AP2 (no data transfer assumed)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Placing radio resources on AP2 link takes away from chances for AP1 to complete this transmission as quickly as possible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Smaller BA window size can leave a very limited — or no — space of SN numbers for target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Goal: Need to provide the sequential DL retrieval as an option for the STA</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SN Reset: </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When receiving sequentially, there is no need for continuity of SNs. STA can request a DL SN reset at the target AP to simplify operations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This avoids any overlap and SN space shortage issues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It also eliminates need for SN sync between APs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rPr>
              <a:t>The target AP also does not need to wait for </a:t>
            </a:r>
            <a:r>
              <a:rPr lang="en-US" sz="10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completion from AP1 before moving the BA windows forward</a:t>
            </a:r>
            <a:endParaRPr kumimoji="0" lang="en-US" sz="10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6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66A8D9BC-2EBF-A002-2DF3-9D59288D1866}"/>
              </a:ext>
            </a:extLst>
          </p:cNvPr>
          <p:cNvPicPr>
            <a:picLocks noChangeAspect="1"/>
          </p:cNvPicPr>
          <p:nvPr/>
        </p:nvPicPr>
        <p:blipFill>
          <a:blip r:embed="rId2"/>
          <a:stretch>
            <a:fillRect/>
          </a:stretch>
        </p:blipFill>
        <p:spPr>
          <a:xfrm>
            <a:off x="5148064" y="1862570"/>
            <a:ext cx="3875090" cy="1368152"/>
          </a:xfrm>
          <a:prstGeom prst="rect">
            <a:avLst/>
          </a:prstGeom>
        </p:spPr>
      </p:pic>
      <p:pic>
        <p:nvPicPr>
          <p:cNvPr id="7" name="Picture 6">
            <a:extLst>
              <a:ext uri="{FF2B5EF4-FFF2-40B4-BE49-F238E27FC236}">
                <a16:creationId xmlns:a16="http://schemas.microsoft.com/office/drawing/2014/main" id="{A36EA967-C481-79CE-8D72-924BF0B54A90}"/>
              </a:ext>
            </a:extLst>
          </p:cNvPr>
          <p:cNvPicPr>
            <a:picLocks noChangeAspect="1"/>
          </p:cNvPicPr>
          <p:nvPr/>
        </p:nvPicPr>
        <p:blipFill>
          <a:blip r:embed="rId3"/>
          <a:stretch>
            <a:fillRect/>
          </a:stretch>
        </p:blipFill>
        <p:spPr>
          <a:xfrm>
            <a:off x="5076056" y="3771445"/>
            <a:ext cx="3821960" cy="1414166"/>
          </a:xfrm>
          <a:prstGeom prst="rect">
            <a:avLst/>
          </a:prstGeom>
        </p:spPr>
      </p:pic>
    </p:spTree>
    <p:extLst>
      <p:ext uri="{BB962C8B-B14F-4D97-AF65-F5344CB8AC3E}">
        <p14:creationId xmlns:p14="http://schemas.microsoft.com/office/powerpoint/2010/main" val="269469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9726-4662-7C4D-C293-D8EF7C864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2F75EA-997B-C366-F283-643B940A82DB}"/>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Origin AP Notification</a:t>
            </a:r>
          </a:p>
        </p:txBody>
      </p:sp>
      <p:sp>
        <p:nvSpPr>
          <p:cNvPr id="4" name="Footer Placeholder 3">
            <a:extLst>
              <a:ext uri="{FF2B5EF4-FFF2-40B4-BE49-F238E27FC236}">
                <a16:creationId xmlns:a16="http://schemas.microsoft.com/office/drawing/2014/main" id="{9AC11DB4-4607-DCE3-2210-37D90B061D6B}"/>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26A11261-0759-C986-B573-2C9C1894F644}"/>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8</a:t>
            </a:fld>
            <a:endParaRPr lang="en-GB" altLang="en-US"/>
          </a:p>
        </p:txBody>
      </p:sp>
      <p:sp>
        <p:nvSpPr>
          <p:cNvPr id="8" name="Content Placeholder 7">
            <a:extLst>
              <a:ext uri="{FF2B5EF4-FFF2-40B4-BE49-F238E27FC236}">
                <a16:creationId xmlns:a16="http://schemas.microsoft.com/office/drawing/2014/main" id="{5D024C5C-61B8-0FE8-C89F-29BA3CC84573}"/>
              </a:ext>
            </a:extLst>
          </p:cNvPr>
          <p:cNvSpPr>
            <a:spLocks noGrp="1"/>
          </p:cNvSpPr>
          <p:nvPr>
            <p:ph idx="1"/>
          </p:nvPr>
        </p:nvSpPr>
        <p:spPr>
          <a:xfrm>
            <a:off x="323528" y="1448722"/>
            <a:ext cx="4680520" cy="4918856"/>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We need signaling that notifies the STA of the DL buffer status on the origin AP</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Notification of completion of buffered DL delivery at the origin AP is required:</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sequential mode: to allow any new DL from the target AP</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continuous SN mode: To move the BA windows forward on the target AP and allow further transmissions past the original window boundaries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both modes: To allow the STA to remove radio resources from links with origin AP and enable all links with target AP</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Relying only on a timer-based solution is a poor choice: a timer will either be too short and results in loss of data, or will be too long and results in latency (preventing further transmissions until the timer expires)</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Need to define a method for the target AP to start transmitting DL</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This may simply be a STA coming out of PS, or any other means</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Size of buffered DL data can help the STA in optimizing operation mode</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STA may allocate more/better links to origin AP if larger DL amount buffered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E.g. STA may choose to forfeit DL on origin if emptying buffer is deemed unattainable </a:t>
            </a:r>
          </a:p>
          <a:p>
            <a:pPr marL="0" indent="0">
              <a:buNone/>
            </a:pPr>
            <a:endParaRPr lang="en-US" sz="2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70B7C116-3D77-6C68-AD0B-02D56C924DA4}"/>
              </a:ext>
            </a:extLst>
          </p:cNvPr>
          <p:cNvPicPr>
            <a:picLocks noChangeAspect="1"/>
          </p:cNvPicPr>
          <p:nvPr/>
        </p:nvPicPr>
        <p:blipFill>
          <a:blip r:embed="rId2"/>
          <a:stretch>
            <a:fillRect/>
          </a:stretch>
        </p:blipFill>
        <p:spPr>
          <a:xfrm>
            <a:off x="5076056" y="1628800"/>
            <a:ext cx="3843484" cy="1127753"/>
          </a:xfrm>
          <a:prstGeom prst="rect">
            <a:avLst/>
          </a:prstGeom>
        </p:spPr>
      </p:pic>
      <p:pic>
        <p:nvPicPr>
          <p:cNvPr id="9" name="Picture 8">
            <a:extLst>
              <a:ext uri="{FF2B5EF4-FFF2-40B4-BE49-F238E27FC236}">
                <a16:creationId xmlns:a16="http://schemas.microsoft.com/office/drawing/2014/main" id="{8636D602-92F5-5AD4-7B75-585E4606B58F}"/>
              </a:ext>
            </a:extLst>
          </p:cNvPr>
          <p:cNvPicPr>
            <a:picLocks noChangeAspect="1"/>
          </p:cNvPicPr>
          <p:nvPr/>
        </p:nvPicPr>
        <p:blipFill>
          <a:blip r:embed="rId3"/>
          <a:stretch>
            <a:fillRect/>
          </a:stretch>
        </p:blipFill>
        <p:spPr>
          <a:xfrm>
            <a:off x="5011507" y="3537571"/>
            <a:ext cx="4059081" cy="1127753"/>
          </a:xfrm>
          <a:prstGeom prst="rect">
            <a:avLst/>
          </a:prstGeom>
        </p:spPr>
      </p:pic>
    </p:spTree>
    <p:extLst>
      <p:ext uri="{BB962C8B-B14F-4D97-AF65-F5344CB8AC3E}">
        <p14:creationId xmlns:p14="http://schemas.microsoft.com/office/powerpoint/2010/main" val="382671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87B-68B4-BDF1-0725-AE5A1D7B56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18B75-4D8B-61CC-7EDF-75FDD1DDD6DE}"/>
              </a:ext>
            </a:extLst>
          </p:cNvPr>
          <p:cNvSpPr>
            <a:spLocks noGrp="1"/>
          </p:cNvSpPr>
          <p:nvPr>
            <p:ph type="title"/>
          </p:nvPr>
        </p:nvSpPr>
        <p:spPr>
          <a:xfrm>
            <a:off x="467544" y="764704"/>
            <a:ext cx="8280920" cy="576064"/>
          </a:xfrm>
        </p:spPr>
        <p:txBody>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Need for STA-Initiated DL Continuation</a:t>
            </a:r>
          </a:p>
        </p:txBody>
      </p:sp>
      <p:sp>
        <p:nvSpPr>
          <p:cNvPr id="4" name="Footer Placeholder 3">
            <a:extLst>
              <a:ext uri="{FF2B5EF4-FFF2-40B4-BE49-F238E27FC236}">
                <a16:creationId xmlns:a16="http://schemas.microsoft.com/office/drawing/2014/main" id="{74AE9D7A-35CF-3A2F-A0E0-22771DB92E91}"/>
              </a:ext>
            </a:extLst>
          </p:cNvPr>
          <p:cNvSpPr>
            <a:spLocks noGrp="1"/>
          </p:cNvSpPr>
          <p:nvPr>
            <p:ph type="ftr" sz="quarter" idx="10"/>
          </p:nvPr>
        </p:nvSpPr>
        <p:spPr/>
        <p:txBody>
          <a:bodyPr/>
          <a:lstStyle/>
          <a:p>
            <a:pPr>
              <a:defRPr/>
            </a:pPr>
            <a:r>
              <a:rPr lang="en-GB"/>
              <a:t>Pooya Monajemi</a:t>
            </a:r>
            <a:endParaRPr lang="en-GB" dirty="0"/>
          </a:p>
        </p:txBody>
      </p:sp>
      <p:sp>
        <p:nvSpPr>
          <p:cNvPr id="5" name="Slide Number Placeholder 4">
            <a:extLst>
              <a:ext uri="{FF2B5EF4-FFF2-40B4-BE49-F238E27FC236}">
                <a16:creationId xmlns:a16="http://schemas.microsoft.com/office/drawing/2014/main" id="{893837F1-7F0E-2D13-14EE-F29A1981B200}"/>
              </a:ext>
            </a:extLst>
          </p:cNvPr>
          <p:cNvSpPr>
            <a:spLocks noGrp="1"/>
          </p:cNvSpPr>
          <p:nvPr>
            <p:ph type="sldNum" sz="quarter" idx="11"/>
          </p:nvPr>
        </p:nvSpPr>
        <p:spPr/>
        <p:txBody>
          <a:bodyPr/>
          <a:lstStyle/>
          <a:p>
            <a:pPr>
              <a:defRPr/>
            </a:pPr>
            <a:r>
              <a:rPr lang="en-GB" altLang="en-US"/>
              <a:t>Slide </a:t>
            </a:r>
            <a:fld id="{98CE6AED-B9D7-6640-80A9-6BE85BF1631B}" type="slidenum">
              <a:rPr lang="en-GB" altLang="en-US" smtClean="0"/>
              <a:pPr>
                <a:defRPr/>
              </a:pPr>
              <a:t>9</a:t>
            </a:fld>
            <a:endParaRPr lang="en-GB" altLang="en-US"/>
          </a:p>
        </p:txBody>
      </p:sp>
      <p:sp>
        <p:nvSpPr>
          <p:cNvPr id="8" name="Content Placeholder 7">
            <a:extLst>
              <a:ext uri="{FF2B5EF4-FFF2-40B4-BE49-F238E27FC236}">
                <a16:creationId xmlns:a16="http://schemas.microsoft.com/office/drawing/2014/main" id="{C088F4C8-610F-EE80-D24E-7FA60EF6ABE7}"/>
              </a:ext>
            </a:extLst>
          </p:cNvPr>
          <p:cNvSpPr>
            <a:spLocks noGrp="1"/>
          </p:cNvSpPr>
          <p:nvPr>
            <p:ph idx="1"/>
          </p:nvPr>
        </p:nvSpPr>
        <p:spPr>
          <a:xfrm>
            <a:off x="323528" y="1448722"/>
            <a:ext cx="8568952" cy="2844374"/>
          </a:xfrm>
        </p:spPr>
        <p:txBody>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We need a method for the STA to indicate to the second AP that STA wants to receive new DL. </a:t>
            </a:r>
          </a:p>
          <a:p>
            <a:pPr lvl="1"/>
            <a:r>
              <a:rPr lang="en-US" sz="1000" dirty="0">
                <a:latin typeface="Helvetica Neue" panose="02000503000000020004" pitchFamily="2" charset="0"/>
                <a:ea typeface="Helvetica Neue" panose="02000503000000020004" pitchFamily="2" charset="0"/>
                <a:cs typeface="Helvetica Neue" panose="02000503000000020004" pitchFamily="2" charset="0"/>
              </a:rPr>
              <a:t>In case of SN reset: Any new DL. In case of continuous SN: new DL beyond the original window.</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1: Link with the first AP might be disappearing very quickly, or already lost</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2: STA has no interest in receiving the buffered DL, prefers to receive newer DL</a:t>
            </a:r>
          </a:p>
          <a:p>
            <a:r>
              <a:rPr lang="en-US" sz="1400" dirty="0">
                <a:latin typeface="Helvetica Neue" panose="02000503000000020004" pitchFamily="2" charset="0"/>
                <a:ea typeface="Helvetica Neue" panose="02000503000000020004" pitchFamily="2" charset="0"/>
                <a:cs typeface="Helvetica Neue" panose="02000503000000020004" pitchFamily="2" charset="0"/>
              </a:rPr>
              <a:t>Use case 3: Data for one TID is latency-sensitive and STA wants to move to AP2 as soon as possible</a:t>
            </a:r>
            <a:endParaRPr lang="en-US" sz="1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882E420F-E0B1-C924-75DE-3DDE726CB49F}"/>
              </a:ext>
            </a:extLst>
          </p:cNvPr>
          <p:cNvPicPr>
            <a:picLocks noChangeAspect="1"/>
          </p:cNvPicPr>
          <p:nvPr/>
        </p:nvPicPr>
        <p:blipFill>
          <a:blip r:embed="rId2"/>
          <a:stretch>
            <a:fillRect/>
          </a:stretch>
        </p:blipFill>
        <p:spPr>
          <a:xfrm>
            <a:off x="2267744" y="4077072"/>
            <a:ext cx="4347513" cy="945111"/>
          </a:xfrm>
          <a:prstGeom prst="rect">
            <a:avLst/>
          </a:prstGeom>
        </p:spPr>
      </p:pic>
    </p:spTree>
    <p:extLst>
      <p:ext uri="{BB962C8B-B14F-4D97-AF65-F5344CB8AC3E}">
        <p14:creationId xmlns:p14="http://schemas.microsoft.com/office/powerpoint/2010/main" val="2583709976"/>
      </p:ext>
    </p:extLst>
  </p:cSld>
  <p:clrMapOvr>
    <a:masterClrMapping/>
  </p:clrMapOvr>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105603</TotalTime>
  <Words>2321</Words>
  <Application>Microsoft Macintosh PowerPoint</Application>
  <PresentationFormat>On-screen Show (4:3)</PresentationFormat>
  <Paragraphs>209</Paragraphs>
  <Slides>19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Helvetica Neue</vt:lpstr>
      <vt:lpstr>Times New Roman</vt:lpstr>
      <vt:lpstr>ACcord-Submission</vt:lpstr>
      <vt:lpstr>Low Latency Roaming Flow</vt:lpstr>
      <vt:lpstr>Background - Roaming Process</vt:lpstr>
      <vt:lpstr>Background: Contiguous SN Operation</vt:lpstr>
      <vt:lpstr>BA Window Motion</vt:lpstr>
      <vt:lpstr>SN Space Challenges</vt:lpstr>
      <vt:lpstr>SN Overlap Issue</vt:lpstr>
      <vt:lpstr>Case for Sequential Retrieval</vt:lpstr>
      <vt:lpstr>Origin AP Notification</vt:lpstr>
      <vt:lpstr>Need for STA-Initiated DL Continuation</vt:lpstr>
      <vt:lpstr>STA-Managed Sequential Retrieval</vt:lpstr>
      <vt:lpstr>Conclusions</vt:lpstr>
      <vt:lpstr>SP1</vt:lpstr>
      <vt:lpstr>SP2</vt:lpstr>
      <vt:lpstr>SP3</vt:lpstr>
      <vt:lpstr>SP4</vt:lpstr>
      <vt:lpstr>PowerPoint Presentation</vt:lpstr>
      <vt:lpstr>“Stuck TID” Issue</vt:lpstr>
      <vt:lpstr>AP-Managed Sequential Retrieval</vt:lpstr>
      <vt:lpstr>STA-Managed Sequential Retrieval (Per TID)</vt:lpstr>
    </vt:vector>
  </TitlesOfParts>
  <Manager/>
  <Company>Apple Corporation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Roaming Data Path Switch for Low Latency Applications</dc:title>
  <dc:subject/>
  <dc:creator>Pooya Monajemi</dc:creator>
  <cp:keywords/>
  <dc:description/>
  <cp:lastModifiedBy>Pooya Monajemi</cp:lastModifiedBy>
  <cp:revision>1801</cp:revision>
  <cp:lastPrinted>1998-02-10T13:28:06Z</cp:lastPrinted>
  <dcterms:created xsi:type="dcterms:W3CDTF">2009-11-13T19:11:16Z</dcterms:created>
  <dcterms:modified xsi:type="dcterms:W3CDTF">2025-03-11T16:34:28Z</dcterms:modified>
  <cp:category/>
</cp:coreProperties>
</file>