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3"/>
  </p:notesMasterIdLst>
  <p:handoutMasterIdLst>
    <p:handoutMasterId r:id="rId14"/>
  </p:handoutMasterIdLst>
  <p:sldIdLst>
    <p:sldId id="269" r:id="rId3"/>
    <p:sldId id="499" r:id="rId4"/>
    <p:sldId id="525" r:id="rId5"/>
    <p:sldId id="522" r:id="rId6"/>
    <p:sldId id="528" r:id="rId7"/>
    <p:sldId id="519" r:id="rId8"/>
    <p:sldId id="521" r:id="rId9"/>
    <p:sldId id="523" r:id="rId10"/>
    <p:sldId id="526" r:id="rId11"/>
    <p:sldId id="527"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11/9/2024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11/9/2024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11/9/2024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11/9/2024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11/9/2024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11/9/2024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11/9/2024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11/9/2024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1892</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Low Capability Mode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2024-11-09</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11/09/2024</a:t>
            </a:r>
          </a:p>
        </p:txBody>
      </p:sp>
      <p:graphicFrame>
        <p:nvGraphicFramePr>
          <p:cNvPr id="6" name="Table 5"/>
          <p:cNvGraphicFramePr>
            <a:graphicFrameLocks noGrp="1"/>
          </p:cNvGraphicFramePr>
          <p:nvPr>
            <p:extLst>
              <p:ext uri="{D42A27DB-BD31-4B8C-83A1-F6EECF244321}">
                <p14:modId xmlns:p14="http://schemas.microsoft.com/office/powerpoint/2010/main" val="741025973"/>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Yi-Ling Chao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Frame Solicited by Initiating Frame for Mode Switch</a:t>
            </a:r>
            <a:endParaRPr lang="en-US" sz="2400" b="0" dirty="0"/>
          </a:p>
        </p:txBody>
      </p:sp>
      <p:sp>
        <p:nvSpPr>
          <p:cNvPr id="3" name="Content Placeholder 2"/>
          <p:cNvSpPr>
            <a:spLocks noGrp="1"/>
          </p:cNvSpPr>
          <p:nvPr>
            <p:ph idx="1"/>
          </p:nvPr>
        </p:nvSpPr>
        <p:spPr>
          <a:xfrm>
            <a:off x="76199" y="1219200"/>
            <a:ext cx="8943513" cy="4876800"/>
          </a:xfrm>
        </p:spPr>
        <p:txBody>
          <a:bodyPr/>
          <a:lstStyle/>
          <a:p>
            <a:r>
              <a:rPr lang="en-US" sz="2000" dirty="0">
                <a:solidFill>
                  <a:schemeClr val="tx1"/>
                </a:solidFill>
                <a:latin typeface="CST Gill Sans"/>
              </a:rPr>
              <a:t>CTS </a:t>
            </a:r>
            <a:r>
              <a:rPr lang="en-US" sz="2000" dirty="0">
                <a:latin typeface="CST Gill Sans"/>
              </a:rPr>
              <a:t>s</a:t>
            </a:r>
            <a:r>
              <a:rPr lang="en-US" sz="2000" dirty="0">
                <a:solidFill>
                  <a:schemeClr val="tx1"/>
                </a:solidFill>
                <a:latin typeface="CST Gill Sans"/>
              </a:rPr>
              <a:t>olicited by RTS</a:t>
            </a:r>
          </a:p>
          <a:p>
            <a:pPr lvl="1"/>
            <a:r>
              <a:rPr lang="en-US" dirty="0">
                <a:latin typeface="CST Gill Sans"/>
              </a:rPr>
              <a:t>RTS + CTS may be used if the following are true: no padding, single TXOP responder, no control frame protection, no IDC feedback</a:t>
            </a:r>
          </a:p>
          <a:p>
            <a:r>
              <a:rPr lang="en-US" sz="2000" dirty="0">
                <a:solidFill>
                  <a:schemeClr val="tx1"/>
                </a:solidFill>
                <a:latin typeface="CST Gill Sans"/>
              </a:rPr>
              <a:t>CTS </a:t>
            </a:r>
            <a:r>
              <a:rPr lang="en-US" sz="2000" dirty="0">
                <a:latin typeface="CST Gill Sans"/>
              </a:rPr>
              <a:t>s</a:t>
            </a:r>
            <a:r>
              <a:rPr lang="en-US" sz="2000" dirty="0">
                <a:solidFill>
                  <a:schemeClr val="tx1"/>
                </a:solidFill>
                <a:latin typeface="CST Gill Sans"/>
              </a:rPr>
              <a:t>olicited by MU-RTS </a:t>
            </a:r>
          </a:p>
          <a:p>
            <a:pPr lvl="1"/>
            <a:r>
              <a:rPr lang="en-US" dirty="0">
                <a:latin typeface="CST Gill Sans"/>
              </a:rPr>
              <a:t>MU-RTS + CTS may be used if the following are true: single TXOP responder, no control frame protection, no IDC feedback</a:t>
            </a:r>
            <a:endParaRPr lang="en-US" dirty="0"/>
          </a:p>
          <a:p>
            <a:r>
              <a:rPr lang="en-US" sz="2000" dirty="0">
                <a:solidFill>
                  <a:schemeClr val="tx1"/>
                </a:solidFill>
                <a:latin typeface="CST Gill Sans"/>
              </a:rPr>
              <a:t>QoS solicited by BSRP Trigger</a:t>
            </a:r>
          </a:p>
          <a:p>
            <a:pPr lvl="1"/>
            <a:r>
              <a:rPr lang="en-US" dirty="0">
                <a:latin typeface="CST Gill Sans"/>
              </a:rPr>
              <a:t>BSRP Trigger + QoS Null may be used if the following are true: no control frame protection, no IDC feedback</a:t>
            </a:r>
          </a:p>
          <a:p>
            <a:r>
              <a:rPr lang="en-US" sz="2000" dirty="0">
                <a:latin typeface="CST Gill Sans"/>
              </a:rPr>
              <a:t>Multi-STA BA solicited by</a:t>
            </a:r>
            <a:r>
              <a:rPr lang="en-US" sz="2000" dirty="0">
                <a:solidFill>
                  <a:schemeClr val="tx1"/>
                </a:solidFill>
                <a:latin typeface="CST Gill Sans"/>
              </a:rPr>
              <a:t> BSRP Trigger</a:t>
            </a:r>
          </a:p>
          <a:p>
            <a:pPr lvl="1"/>
            <a:r>
              <a:rPr lang="en-US" dirty="0">
                <a:latin typeface="CST Gill Sans"/>
              </a:rPr>
              <a:t> BSRP Trigger + Multi-STA BA needs to be used if at least one of the following is true: control frame protection, IDC feedback</a:t>
            </a:r>
          </a:p>
          <a:p>
            <a:pPr lvl="1"/>
            <a:endParaRPr lang="en-US" dirty="0">
              <a:latin typeface="CST Gill Sans"/>
            </a:endParaRPr>
          </a:p>
          <a:p>
            <a:pPr lvl="1"/>
            <a:endParaRPr lang="en-US" dirty="0"/>
          </a:p>
          <a:p>
            <a:pPr lvl="1"/>
            <a:endParaRPr lang="en-US" sz="10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358231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GB" sz="2800" dirty="0">
                <a:solidFill>
                  <a:schemeClr val="tx1"/>
                </a:solidFill>
              </a:rPr>
              <a:t>Low-capacity Listening Mode Capability Announcement</a:t>
            </a:r>
            <a:endParaRPr lang="en-US" sz="2800" b="0" dirty="0"/>
          </a:p>
        </p:txBody>
      </p:sp>
      <p:sp>
        <p:nvSpPr>
          <p:cNvPr id="3" name="Content Placeholder 2"/>
          <p:cNvSpPr>
            <a:spLocks noGrp="1"/>
          </p:cNvSpPr>
          <p:nvPr>
            <p:ph idx="1"/>
          </p:nvPr>
        </p:nvSpPr>
        <p:spPr>
          <a:xfrm>
            <a:off x="1" y="1219200"/>
            <a:ext cx="9142628" cy="4876800"/>
          </a:xfrm>
        </p:spPr>
        <p:txBody>
          <a:bodyPr/>
          <a:lstStyle/>
          <a:p>
            <a:r>
              <a:rPr lang="en-US" sz="1800" dirty="0">
                <a:latin typeface="CST Gill Sans"/>
              </a:rPr>
              <a:t>In order to save power through low capability mode, a STA needs to be in low capability mode while its peer device needs to initiate its TXOP by transmitting a soliciting control frame.</a:t>
            </a:r>
          </a:p>
          <a:p>
            <a:pPr lvl="1"/>
            <a:r>
              <a:rPr lang="en-US" sz="1800" dirty="0">
                <a:latin typeface="CST Gill Sans"/>
              </a:rPr>
              <a:t>The STA switches to high capability mode after receiving the soliciting control frame.</a:t>
            </a:r>
          </a:p>
          <a:p>
            <a:pPr lvl="1"/>
            <a:r>
              <a:rPr lang="en-US" sz="1800" dirty="0">
                <a:latin typeface="CST Gill Sans"/>
              </a:rPr>
              <a:t>Two roles exist for supporting power save through low capability mode.</a:t>
            </a:r>
          </a:p>
          <a:p>
            <a:r>
              <a:rPr lang="en-US" sz="1800" dirty="0">
                <a:latin typeface="CST Gill Sans"/>
              </a:rPr>
              <a:t>Both AP and non-AP STA can be in low capability mode.</a:t>
            </a:r>
          </a:p>
          <a:p>
            <a:r>
              <a:rPr lang="en-US" sz="1800" dirty="0">
                <a:latin typeface="CST Gill Sans"/>
              </a:rPr>
              <a:t>A STA needs to announce whether it is capable to solicit peer STA’s switch from low capability mode to high capability mode.</a:t>
            </a:r>
          </a:p>
          <a:p>
            <a:pPr lvl="1"/>
            <a:r>
              <a:rPr lang="en-US" sz="1800" dirty="0">
                <a:latin typeface="CST Gill Sans"/>
              </a:rPr>
              <a:t>The capability can be announced in a subfield (DPS Initiating Support) in UHR Capabilities element.</a:t>
            </a:r>
          </a:p>
          <a:p>
            <a:r>
              <a:rPr lang="en-US" sz="1800" dirty="0">
                <a:solidFill>
                  <a:schemeClr val="tx1"/>
                </a:solidFill>
                <a:latin typeface="CST Gill Sans"/>
              </a:rPr>
              <a:t>A non-AP STA that </a:t>
            </a:r>
            <a:r>
              <a:rPr lang="en-US" sz="1800" dirty="0">
                <a:latin typeface="CST Gill Sans"/>
              </a:rPr>
              <a:t>has the capability of switch from low capability mode to high capability mode doesn’t announce its capability.</a:t>
            </a:r>
          </a:p>
          <a:p>
            <a:pPr lvl="1"/>
            <a:r>
              <a:rPr lang="en-US" sz="1800" dirty="0">
                <a:solidFill>
                  <a:schemeClr val="tx1"/>
                </a:solidFill>
                <a:latin typeface="CST Gill Sans"/>
              </a:rPr>
              <a:t>However, the non-AP STA can enable its low capability mode.</a:t>
            </a:r>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331259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GB" sz="2800" dirty="0">
                <a:solidFill>
                  <a:schemeClr val="tx1"/>
                </a:solidFill>
              </a:rPr>
              <a:t>Low Capability Mode Enabling/Disabling (1)</a:t>
            </a:r>
            <a:endParaRPr lang="en-US" sz="2800" b="0" dirty="0"/>
          </a:p>
        </p:txBody>
      </p:sp>
      <p:sp>
        <p:nvSpPr>
          <p:cNvPr id="3" name="Content Placeholder 2"/>
          <p:cNvSpPr>
            <a:spLocks noGrp="1"/>
          </p:cNvSpPr>
          <p:nvPr>
            <p:ph idx="1"/>
          </p:nvPr>
        </p:nvSpPr>
        <p:spPr>
          <a:xfrm>
            <a:off x="76199" y="1219200"/>
            <a:ext cx="8943513" cy="4343400"/>
          </a:xfrm>
        </p:spPr>
        <p:txBody>
          <a:bodyPr/>
          <a:lstStyle/>
          <a:p>
            <a:r>
              <a:rPr lang="en-US" sz="1800" dirty="0"/>
              <a:t>A non-AP STA enables/disables its low capability mode if its associated AP announces the support of low capability mode initiating  (DPS Initiating Support subfield in UHR Capabilities element equal to 1).</a:t>
            </a:r>
          </a:p>
          <a:p>
            <a:pPr lvl="1"/>
            <a:r>
              <a:rPr lang="en-US" sz="1800" dirty="0"/>
              <a:t>One variant is that each regular AP has its DPS Initiating Support equal to 1.</a:t>
            </a:r>
          </a:p>
          <a:p>
            <a:pPr lvl="1"/>
            <a:r>
              <a:rPr lang="en-US" sz="1800" dirty="0"/>
              <a:t>The protected UHR Action frame Low Capability Mode Request/Response frame can be defined.</a:t>
            </a:r>
          </a:p>
          <a:p>
            <a:pPr lvl="1"/>
            <a:r>
              <a:rPr lang="en-US" sz="1800" dirty="0">
                <a:solidFill>
                  <a:schemeClr val="tx1"/>
                </a:solidFill>
              </a:rPr>
              <a:t>The Action frame transmitted by the non-AP STA trying to enables its low capability mode carries the following requirements</a:t>
            </a:r>
          </a:p>
          <a:p>
            <a:pPr lvl="2"/>
            <a:r>
              <a:rPr lang="en-US" dirty="0">
                <a:solidFill>
                  <a:schemeClr val="tx1"/>
                </a:solidFill>
              </a:rPr>
              <a:t>the STA’s padding delay from low capability mode </a:t>
            </a:r>
            <a:r>
              <a:rPr lang="en-US" dirty="0"/>
              <a:t>to high capability mode (DPS Padding Delay).</a:t>
            </a:r>
          </a:p>
          <a:p>
            <a:pPr lvl="2"/>
            <a:r>
              <a:rPr lang="en-US" dirty="0">
                <a:solidFill>
                  <a:schemeClr val="tx1"/>
                </a:solidFill>
              </a:rPr>
              <a:t>The STA’s transition delay from high capability mode to low capability mode (DPS Transition Delay).</a:t>
            </a:r>
          </a:p>
          <a:p>
            <a:pPr lvl="2"/>
            <a:r>
              <a:rPr lang="en-US" dirty="0"/>
              <a:t>The DPS Padding Delay and DPS Transition Delay have smallest value 0 and maximal value 256us with granularity of 4us.</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665811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Switching Back to Low Capability Mode</a:t>
            </a:r>
            <a:endParaRPr lang="en-US" sz="2400" b="0" dirty="0"/>
          </a:p>
        </p:txBody>
      </p:sp>
      <p:sp>
        <p:nvSpPr>
          <p:cNvPr id="3" name="Content Placeholder 2"/>
          <p:cNvSpPr>
            <a:spLocks noGrp="1"/>
          </p:cNvSpPr>
          <p:nvPr>
            <p:ph idx="1"/>
          </p:nvPr>
        </p:nvSpPr>
        <p:spPr>
          <a:xfrm>
            <a:off x="76199" y="1219200"/>
            <a:ext cx="8943513" cy="4876800"/>
          </a:xfrm>
        </p:spPr>
        <p:txBody>
          <a:bodyPr/>
          <a:lstStyle/>
          <a:p>
            <a:r>
              <a:rPr lang="en-US" sz="1600" dirty="0">
                <a:solidFill>
                  <a:schemeClr val="tx1"/>
                </a:solidFill>
                <a:latin typeface="CST Gill Sans"/>
              </a:rPr>
              <a:t>When a STA as the TXOP responder is in high capability mode and does the frame exchanges with its peer device in a TXOP, the STA switch back to low capability mode as follows:</a:t>
            </a:r>
          </a:p>
          <a:p>
            <a:pPr lvl="1"/>
            <a:r>
              <a:rPr lang="en-US" sz="1800" dirty="0">
                <a:solidFill>
                  <a:schemeClr val="tx1"/>
                </a:solidFill>
                <a:latin typeface="CST Gill Sans"/>
              </a:rPr>
              <a:t>The STA as the TXOP responder switches back to low capability mode if the condition related to EMLSR STA’s switching back to listening mode happens.</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637262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GB" sz="2800" dirty="0">
                <a:solidFill>
                  <a:schemeClr val="tx1"/>
                </a:solidFill>
              </a:rPr>
              <a:t>SP 1</a:t>
            </a:r>
            <a:endParaRPr lang="en-US" sz="2800" b="0" dirty="0"/>
          </a:p>
        </p:txBody>
      </p:sp>
      <p:sp>
        <p:nvSpPr>
          <p:cNvPr id="3" name="Content Placeholder 2"/>
          <p:cNvSpPr>
            <a:spLocks noGrp="1"/>
          </p:cNvSpPr>
          <p:nvPr>
            <p:ph idx="1"/>
          </p:nvPr>
        </p:nvSpPr>
        <p:spPr>
          <a:xfrm>
            <a:off x="76199" y="1219200"/>
            <a:ext cx="8943513" cy="4876800"/>
          </a:xfrm>
        </p:spPr>
        <p:txBody>
          <a:bodyPr/>
          <a:lstStyle/>
          <a:p>
            <a:r>
              <a:rPr lang="en-US" sz="1800" dirty="0">
                <a:effectLst/>
                <a:latin typeface="Calibri" panose="020F0502020204030204" pitchFamily="34" charset="0"/>
                <a:ea typeface="Calibri" panose="020F0502020204030204" pitchFamily="34" charset="0"/>
              </a:rPr>
              <a:t>Do you agree to have the same rules as </a:t>
            </a:r>
            <a:r>
              <a:rPr lang="en-US" sz="1800" dirty="0" err="1">
                <a:effectLst/>
                <a:latin typeface="Calibri" panose="020F0502020204030204" pitchFamily="34" charset="0"/>
                <a:ea typeface="Calibri" panose="020F0502020204030204" pitchFamily="34" charset="0"/>
              </a:rPr>
              <a:t>eMLSR</a:t>
            </a:r>
            <a:r>
              <a:rPr lang="en-US" sz="1800" dirty="0">
                <a:effectLst/>
                <a:latin typeface="Calibri" panose="020F0502020204030204" pitchFamily="34" charset="0"/>
                <a:ea typeface="Calibri" panose="020F0502020204030204" pitchFamily="34" charset="0"/>
              </a:rPr>
              <a:t> for a DPS STA to switch back from high capability mode to low capability mode?</a:t>
            </a:r>
            <a:r>
              <a:rPr lang="en-US" sz="1800" dirty="0">
                <a:latin typeface="CST Gill Sans"/>
              </a:rPr>
              <a:t> </a:t>
            </a:r>
          </a:p>
          <a:p>
            <a:pPr lvl="1"/>
            <a:r>
              <a:rPr lang="en-US" sz="1800" dirty="0">
                <a:effectLst/>
                <a:latin typeface="Calibri" panose="020F0502020204030204" pitchFamily="34" charset="0"/>
                <a:ea typeface="Calibri" panose="020F0502020204030204" pitchFamily="34" charset="0"/>
              </a:rPr>
              <a:t>Specific details are TBD</a:t>
            </a:r>
            <a:r>
              <a:rPr lang="en-US" dirty="0">
                <a:latin typeface="CST Gill Sans"/>
              </a:rPr>
              <a:t>.</a:t>
            </a:r>
            <a:endParaRPr lang="en-US" sz="1800" dirty="0"/>
          </a:p>
          <a:p>
            <a:pPr marL="0" indent="0">
              <a:buNone/>
            </a:pPr>
            <a:endParaRPr lang="en-US" sz="2000" dirty="0"/>
          </a:p>
          <a:p>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18650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Back Up Slide</a:t>
            </a:r>
            <a:endParaRPr lang="en-US" sz="2800" b="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059107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GB" sz="2800" dirty="0">
                <a:solidFill>
                  <a:schemeClr val="tx1"/>
                </a:solidFill>
              </a:rPr>
              <a:t>Low Capability Mode Enabling/Disabling (2)</a:t>
            </a:r>
            <a:endParaRPr lang="en-US" sz="2800" b="0" dirty="0"/>
          </a:p>
        </p:txBody>
      </p:sp>
      <p:sp>
        <p:nvSpPr>
          <p:cNvPr id="3" name="Content Placeholder 2"/>
          <p:cNvSpPr>
            <a:spLocks noGrp="1"/>
          </p:cNvSpPr>
          <p:nvPr>
            <p:ph idx="1"/>
          </p:nvPr>
        </p:nvSpPr>
        <p:spPr>
          <a:xfrm>
            <a:off x="76199" y="1219200"/>
            <a:ext cx="8943513" cy="4876800"/>
          </a:xfrm>
        </p:spPr>
        <p:txBody>
          <a:bodyPr/>
          <a:lstStyle/>
          <a:p>
            <a:r>
              <a:rPr lang="en-US" sz="1600" dirty="0">
                <a:latin typeface="CST Gill Sans"/>
              </a:rPr>
              <a:t>An AP with non-zero DPS Padding Delay that belongs to neither multiple BSSID AP set nor co-hosted AP set can enable its low capability mode if the following conditions are true.</a:t>
            </a:r>
          </a:p>
          <a:p>
            <a:pPr lvl="1"/>
            <a:r>
              <a:rPr lang="en-US" sz="1600" dirty="0">
                <a:latin typeface="CST Gill Sans"/>
              </a:rPr>
              <a:t>All associated  STAs have their DPS Initiating Support equal to 1.</a:t>
            </a:r>
          </a:p>
          <a:p>
            <a:r>
              <a:rPr lang="en-US" sz="1600" dirty="0">
                <a:latin typeface="CST Gill Sans"/>
              </a:rPr>
              <a:t>An AP with zero DPS Padding Delay that belongs to neither multiple BSSID AP set nor co-hosted AP set can enable its low capability mode if the following conditions are true.</a:t>
            </a:r>
          </a:p>
          <a:p>
            <a:pPr lvl="1"/>
            <a:r>
              <a:rPr lang="en-US" sz="1600" dirty="0">
                <a:latin typeface="CST Gill Sans"/>
              </a:rPr>
              <a:t>All associated  STAs are HE STAs.</a:t>
            </a:r>
          </a:p>
          <a:p>
            <a:r>
              <a:rPr lang="en-US" sz="1600" dirty="0">
                <a:latin typeface="CST Gill Sans"/>
              </a:rPr>
              <a:t>An AP announces its future TBTT when the AP will enable its low capability mode or disable its low capability mode as indicated in the related field of the Beacon (in a new defined element).</a:t>
            </a:r>
          </a:p>
          <a:p>
            <a:pPr lvl="1"/>
            <a:r>
              <a:rPr lang="en-US" sz="1600" dirty="0">
                <a:solidFill>
                  <a:schemeClr val="tx1"/>
                </a:solidFill>
                <a:latin typeface="CST Gill Sans"/>
              </a:rPr>
              <a:t>The future TBTT is defined by the number of BIs indicated in the related field of the transmitted Beacon </a:t>
            </a:r>
            <a:r>
              <a:rPr lang="en-US" sz="1600" dirty="0">
                <a:latin typeface="CST Gill Sans"/>
              </a:rPr>
              <a:t>(in a new defined element)</a:t>
            </a:r>
            <a:r>
              <a:rPr lang="en-US" sz="1600" dirty="0">
                <a:solidFill>
                  <a:schemeClr val="tx1"/>
                </a:solidFill>
                <a:latin typeface="CST Gill Sans"/>
              </a:rPr>
              <a:t>.</a:t>
            </a:r>
          </a:p>
          <a:p>
            <a:pPr lvl="1"/>
            <a:r>
              <a:rPr lang="en-US" sz="1600" dirty="0">
                <a:solidFill>
                  <a:schemeClr val="tx1"/>
                </a:solidFill>
                <a:latin typeface="CST Gill Sans"/>
              </a:rPr>
              <a:t>After each TBTT, the number of BIs indicated in the related field of the transmitted Beacon is decreased by 1.</a:t>
            </a:r>
          </a:p>
          <a:p>
            <a:pPr lvl="1"/>
            <a:r>
              <a:rPr lang="en-US" sz="1600" dirty="0">
                <a:solidFill>
                  <a:schemeClr val="tx1"/>
                </a:solidFill>
                <a:latin typeface="CST Gill Sans"/>
              </a:rPr>
              <a:t>When the number of BIs indicated in the related field of the transmitted Beacon becomes 0, the AP enable/disable its low capability mode as announced.</a:t>
            </a:r>
          </a:p>
          <a:p>
            <a:pPr lvl="1"/>
            <a:r>
              <a:rPr lang="en-US" sz="1600" dirty="0">
                <a:solidFill>
                  <a:schemeClr val="tx1"/>
                </a:solidFill>
                <a:latin typeface="CST Gill Sans"/>
              </a:rPr>
              <a:t>The new defined element also includes the padding delay for the switch from low capability state to high capability state, and the transition delay from the high capability state to low capability state.</a:t>
            </a:r>
            <a:endParaRPr lang="en-GB" sz="1600" dirty="0">
              <a:solidFill>
                <a:schemeClr val="tx1"/>
              </a:solidFill>
              <a:latin typeface="CST Gill Sans"/>
            </a:endParaRPr>
          </a:p>
          <a:p>
            <a:pPr marL="457200" lvl="1" indent="0">
              <a:buNone/>
            </a:pPr>
            <a:endParaRPr lang="en-US" sz="1600" dirty="0"/>
          </a:p>
          <a:p>
            <a:pPr lvl="1"/>
            <a:endParaRPr lang="en-US" sz="1600" dirty="0"/>
          </a:p>
          <a:p>
            <a:pPr marL="0" indent="0">
              <a:buNone/>
            </a:pPr>
            <a:endParaRPr lang="en-US" sz="2000" dirty="0"/>
          </a:p>
          <a:p>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87375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GB" sz="2800" dirty="0">
                <a:solidFill>
                  <a:schemeClr val="tx1"/>
                </a:solidFill>
              </a:rPr>
              <a:t>Low Capability Mode Enabling/Disabling under MLO</a:t>
            </a:r>
            <a:endParaRPr lang="en-US" sz="2800" b="0" dirty="0"/>
          </a:p>
        </p:txBody>
      </p:sp>
      <p:sp>
        <p:nvSpPr>
          <p:cNvPr id="3" name="Content Placeholder 2"/>
          <p:cNvSpPr>
            <a:spLocks noGrp="1"/>
          </p:cNvSpPr>
          <p:nvPr>
            <p:ph idx="1"/>
          </p:nvPr>
        </p:nvSpPr>
        <p:spPr>
          <a:xfrm>
            <a:off x="76199" y="1219200"/>
            <a:ext cx="8943513" cy="4876800"/>
          </a:xfrm>
        </p:spPr>
        <p:txBody>
          <a:bodyPr/>
          <a:lstStyle/>
          <a:p>
            <a:r>
              <a:rPr lang="en-US" sz="1800" dirty="0">
                <a:latin typeface="CST Gill Sans"/>
              </a:rPr>
              <a:t>The switch between low capability mode and high capability mode in a link of an AP MLD is a critical event.</a:t>
            </a:r>
          </a:p>
          <a:p>
            <a:r>
              <a:rPr lang="en-US" sz="1800" dirty="0">
                <a:solidFill>
                  <a:schemeClr val="tx1"/>
                </a:solidFill>
                <a:latin typeface="CST Gill Sans"/>
              </a:rPr>
              <a:t>When the AP MLD announces the link1’s mode switch through the new defined element, the BPCC of the related link is increased by 1. One of the Critical Update Flag and the Nontransmitted BSSID Critical Update Flag related to the AP MLD is set to 1 until the TBTT of link1 when the mode switch happens arrives. The link1’s new defined element for the capability mode switch is not announced in another link’s Beacon.</a:t>
            </a:r>
          </a:p>
          <a:p>
            <a:pPr lvl="1"/>
            <a:r>
              <a:rPr lang="en-US" sz="1800" dirty="0">
                <a:solidFill>
                  <a:schemeClr val="tx1"/>
                </a:solidFill>
                <a:latin typeface="CST Gill Sans"/>
              </a:rPr>
              <a:t>Another variant is that the link1’s new defined element for the capability mode switch is also announced in another link’s Beacon.</a:t>
            </a:r>
          </a:p>
          <a:p>
            <a:r>
              <a:rPr lang="en-GB" sz="1800" dirty="0">
                <a:solidFill>
                  <a:schemeClr val="tx1"/>
                </a:solidFill>
                <a:latin typeface="CST Gill Sans"/>
              </a:rPr>
              <a:t>When the new defined element about the capability mode switch of link1 is transmitted in another link, the number of BIs related to the target TBTT is defined based on link1’s TBTT, beacon interval.</a:t>
            </a:r>
          </a:p>
          <a:p>
            <a:r>
              <a:rPr lang="en-US" sz="1800" dirty="0">
                <a:latin typeface="CST Gill Sans"/>
              </a:rPr>
              <a:t>When a STA affiliated with a non-AP MLD in link1 enables/disables its low capability mode by exchanging Low Capability Mode Negotiation Request/Response frame, the Negotiation Request/Response frame can be transmitted in another link.</a:t>
            </a:r>
            <a:endParaRPr lang="en-GB" sz="1800" dirty="0">
              <a:solidFill>
                <a:schemeClr val="tx1"/>
              </a:solidFill>
              <a:latin typeface="CST Gill Sans"/>
            </a:endParaRPr>
          </a:p>
          <a:p>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430152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Initiating Frame for Mode Switch</a:t>
            </a:r>
            <a:endParaRPr lang="en-US" sz="2400" b="0" dirty="0"/>
          </a:p>
        </p:txBody>
      </p:sp>
      <p:sp>
        <p:nvSpPr>
          <p:cNvPr id="3" name="Content Placeholder 2"/>
          <p:cNvSpPr>
            <a:spLocks noGrp="1"/>
          </p:cNvSpPr>
          <p:nvPr>
            <p:ph idx="1"/>
          </p:nvPr>
        </p:nvSpPr>
        <p:spPr>
          <a:xfrm>
            <a:off x="76199" y="1219200"/>
            <a:ext cx="8943513" cy="4876800"/>
          </a:xfrm>
        </p:spPr>
        <p:txBody>
          <a:bodyPr/>
          <a:lstStyle/>
          <a:p>
            <a:r>
              <a:rPr lang="en-US" sz="1800" dirty="0">
                <a:solidFill>
                  <a:schemeClr val="tx1"/>
                </a:solidFill>
                <a:latin typeface="CST Gill Sans"/>
              </a:rPr>
              <a:t>Observation:</a:t>
            </a:r>
          </a:p>
          <a:p>
            <a:pPr lvl="1"/>
            <a:r>
              <a:rPr lang="en-US" sz="1800" dirty="0">
                <a:latin typeface="CST Gill Sans"/>
              </a:rPr>
              <a:t>A STA in low listening mode can receive any type of frame in 20MHz BW, restricted PPDU format and data rate</a:t>
            </a:r>
            <a:r>
              <a:rPr lang="en-US" sz="1800" dirty="0">
                <a:solidFill>
                  <a:schemeClr val="tx1"/>
                </a:solidFill>
                <a:latin typeface="CST Gill Sans"/>
              </a:rPr>
              <a:t>.</a:t>
            </a:r>
          </a:p>
          <a:p>
            <a:pPr lvl="2"/>
            <a:r>
              <a:rPr lang="en-US" dirty="0">
                <a:solidFill>
                  <a:schemeClr val="tx1"/>
                </a:solidFill>
                <a:latin typeface="CST Gill Sans"/>
              </a:rPr>
              <a:t>It seems any frame satisfies such requirement can be used as the initiating frame.</a:t>
            </a:r>
          </a:p>
          <a:p>
            <a:pPr lvl="2"/>
            <a:endParaRPr lang="en-US" dirty="0"/>
          </a:p>
          <a:p>
            <a:r>
              <a:rPr lang="en-US" sz="1800" dirty="0">
                <a:latin typeface="CST Gill Sans"/>
              </a:rPr>
              <a:t>To simplify the implementation and inter-op test, some restriction should be applied to the initiating frame </a:t>
            </a:r>
          </a:p>
          <a:p>
            <a:pPr lvl="1"/>
            <a:r>
              <a:rPr lang="en-US" sz="1800" dirty="0"/>
              <a:t>MU-RTS</a:t>
            </a:r>
          </a:p>
          <a:p>
            <a:pPr lvl="1"/>
            <a:r>
              <a:rPr lang="en-US" sz="1800" dirty="0"/>
              <a:t>BSRP Trigger</a:t>
            </a:r>
          </a:p>
          <a:p>
            <a:pPr lvl="1"/>
            <a:r>
              <a:rPr lang="en-US" sz="1800" dirty="0"/>
              <a:t>RTS if no padding requirement for low capability mode is required.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99490840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1207</Words>
  <Application>Microsoft Office PowerPoint</Application>
  <PresentationFormat>On-screen Show (4:3)</PresentationFormat>
  <Paragraphs>123</Paragraphs>
  <Slides>10</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CST Gill Sans</vt:lpstr>
      <vt:lpstr>Arial</vt:lpstr>
      <vt:lpstr>Calibri</vt:lpstr>
      <vt:lpstr>Calibri Light</vt:lpstr>
      <vt:lpstr>Times New Roman</vt:lpstr>
      <vt:lpstr>Wingdings</vt:lpstr>
      <vt:lpstr>802-11-Submission</vt:lpstr>
      <vt:lpstr>Custom Design</vt:lpstr>
      <vt:lpstr>Low Capability Mode Follow Up</vt:lpstr>
      <vt:lpstr>Low-capacity Listening Mode Capability Announcement</vt:lpstr>
      <vt:lpstr>Low Capability Mode Enabling/Disabling (1)</vt:lpstr>
      <vt:lpstr>Switching Back to Low Capability Mode</vt:lpstr>
      <vt:lpstr>SP 1</vt:lpstr>
      <vt:lpstr>Back Up Slide</vt:lpstr>
      <vt:lpstr>Low Capability Mode Enabling/Disabling (2)</vt:lpstr>
      <vt:lpstr>Low Capability Mode Enabling/Disabling under MLO</vt:lpstr>
      <vt:lpstr>Initiating Frame for Mode Switch</vt:lpstr>
      <vt:lpstr>Frame Solicited by Initiating Frame for Mode Switch</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2098</cp:revision>
  <cp:lastPrinted>1998-02-10T13:28:06Z</cp:lastPrinted>
  <dcterms:created xsi:type="dcterms:W3CDTF">2007-05-21T21:00:37Z</dcterms:created>
  <dcterms:modified xsi:type="dcterms:W3CDTF">2024-11-10T01:13:34Z</dcterms:modified>
  <cp:category>Submission</cp:category>
</cp:coreProperties>
</file>