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3" r:id="rId2"/>
    <p:sldMasterId id="2147483661" r:id="rId3"/>
  </p:sldMasterIdLst>
  <p:notesMasterIdLst>
    <p:notesMasterId r:id="rId15"/>
  </p:notesMasterIdLst>
  <p:handoutMasterIdLst>
    <p:handoutMasterId r:id="rId16"/>
  </p:handoutMasterIdLst>
  <p:sldIdLst>
    <p:sldId id="269" r:id="rId4"/>
    <p:sldId id="554" r:id="rId5"/>
    <p:sldId id="558" r:id="rId6"/>
    <p:sldId id="559" r:id="rId7"/>
    <p:sldId id="561" r:id="rId8"/>
    <p:sldId id="497" r:id="rId9"/>
    <p:sldId id="542" r:id="rId10"/>
    <p:sldId id="544" r:id="rId11"/>
    <p:sldId id="560" r:id="rId12"/>
    <p:sldId id="553" r:id="rId13"/>
    <p:sldId id="562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11/9/2024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11/9/2024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11/9/2024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FF5BB-3C1F-17C8-F668-71D72B683B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6D2537-D3D6-17CE-6446-865E9F0D31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A21B2-0B50-B0EA-7BE3-26A3944AC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3653D-8DA6-0E9F-3A8E-AEBA18403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AB7F30-A318-7D16-ECEA-9209360A5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38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2884C-E741-1680-933C-C06FF0BAE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570AB-7224-BB2F-FCE8-B918FA834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6D19F-368A-E094-F1BC-3FCE1A2AA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937CFB-4FC4-0CD7-5FEC-A565F4CDE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ABED99-92BB-6041-6749-A9B9BA44E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19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CA229-DC3E-6F4E-8D03-81B1AF8E1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0348E-008D-C3D4-340B-FEBD25AB4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E0A387-6F2E-328D-F803-2515B2463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25F56-85F1-2A54-D75B-D783BE28E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F64EF6-F8AC-3AB3-BEBD-502353424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272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74745-DF42-CA0D-60EC-43405979A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59382-6EC6-6013-6CF5-992DAC876F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A35D25-FA49-573C-1D55-C0317D591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916E72-6A6E-5EEA-5CC0-8BCADBD3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7A418E-CF71-A55F-0B9A-CB0282237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882AF6-CBF6-46CD-7B44-47445926B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4340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A0E13-B7E1-A05A-1D65-ECE5C79D5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6B35D6-E9D9-F15E-83BD-8BE113CC0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90A2DA-584F-5290-8218-1AD2AB119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664A36-FF45-4EFD-9BA0-0D560A2BAD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A361A9-8F9A-CD57-EB7F-952544C905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4CAB30-DF82-9376-6A7D-EA679E481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9D9F40-284E-2DCD-2546-80EEFDA86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1CC619-1436-9B65-977F-89BC99C54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9504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85182-84D2-B867-9346-08AEAAC17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EDB270-B940-DE34-DDCD-55F1A0057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B32C24-95DA-D3C7-1940-F4C6E7AE0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E242AB-DE93-5942-AFC4-B31185861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207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CBAE97-DDD2-F537-B056-932FA8E8B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AD2E29-ABCA-252F-E6B1-41C9B5A48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3B2C59-BA5B-0DD7-A949-A3445C2E4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023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6602E-1A7A-7C3B-361F-751292CA2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DDAFC-1692-FD0C-0C8D-86FBAFB5A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C1EC65-C3DA-36CF-619B-FA535D9373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021363-B93A-2179-4F4D-30BB54750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089CE2-1E8C-F212-B1F0-38DAE477E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48B940-D477-A1EC-958D-EDFA917D5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581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020DC-953B-A2FE-8006-50EE2498D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526328-A699-8083-3516-72F71F5468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45A5F8-DC0D-9B2D-9DE4-8BBF77684C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BF8DE-A074-CDA6-A2F9-1DDC4D8B2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39811B-EC91-A6F4-BDD2-AA52E7A14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54830F-FE75-C64A-2BC0-43110A728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857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30DD4-02E6-CE71-16B1-4024220E7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767709-4864-4B36-7F4D-1F3AC1D50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8ABED-B625-AE23-E2AF-5E51BA5C8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56DF8-121A-758B-0A22-D50ABAA75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1C994-E379-D7E6-2F7E-E4FE9AABD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0753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60D11D-7991-B959-9244-35375A4CD5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7379FC-3CE4-65A7-2E8A-D8742FF58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105B4-0454-2C55-19E6-0F3D3DC07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4769C-501E-C49B-0915-FC5DD7815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D8791-77B4-8E91-F9C5-2AC6FD8F0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9394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061C9-20E2-41C9-98BD-44F06424A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899AEC-0A77-4F3B-9809-BF562718E4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0FA9D-801D-4584-83BF-F2E9B412C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7FAAA-6112-4EE5-82EB-01DDAD9A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1010D-7310-496A-A36C-32785071C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779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49DA8-87EB-4979-B649-7CE334B76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745D0-7D61-4475-A5D5-764EABBAD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2B718-2073-4BA1-9DDD-60DC39C8C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B8D5E-CD0E-4380-AE5E-26E1BA7F1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162D3-832A-482D-8E21-3A24A579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32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2371A-F671-456F-924C-1CDFDFA6A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2BCB7-7E20-4E4E-A9FC-847B7102E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B49ED-EC6F-45E1-9A0F-4297C3106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F3763-C212-4C14-AAB8-D298770A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B0D79-59CD-4296-A49F-CE14C44D6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3196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15845-A40C-403A-9171-4545FAD04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B2CE5-F9B0-405F-BBA5-33A9A38075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F8F139-2E43-4B69-BFB6-9A090452E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B24565-6684-4B6B-9346-556A44917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31E93-0BC7-4E8B-AF32-721719464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1A7E52-26CC-407A-A520-8AE9C02F4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170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59FAA-6795-4E7C-90EE-1246AF12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46EB9-DA66-44CE-B979-D3BF519BF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1BD353-66A4-440D-81E5-11A70DDE3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C69172-2F42-45CE-95DD-DC68AFAF6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9E44B6-D39D-40A5-80F6-BA5EBBC3E4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68B92-4EA4-4C26-A1B2-73FEC78D2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D975AB-C591-4B70-B89A-8D0EE1C6D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A7E1C6-62D8-4BD3-AC28-E10B992C1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33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F68CF-792E-436F-BAF3-F6DF03E6C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924BA9-0516-4B85-8E59-A4E69F9A1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64A24-56DA-40FD-B805-90DFFCB45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0AC1BA-B4BF-4A8D-997D-524E192C2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1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DC2506-6C28-4B36-82A8-D55C2CE27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4A1336-9015-45AA-A2F8-33278768F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1C8CB-94E2-4BDD-B9AC-57CB06583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761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A8B74-6E51-4743-AF3D-7F4A3D60A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7B90F-01E1-4D7F-BCA5-8FCD33182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A3C22-2730-4FE0-9E50-204F4BE09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CA936-2721-4744-B38D-84C58854D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957FC-D4A4-4B5B-9A21-33F4F84E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018EE-18CA-4950-B021-AACA8AD9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092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27E74-180F-4AAE-A169-2FD4B8960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A851E8-3860-4D72-9F13-D4B87430C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F8325E-0688-488A-87D5-3278E6737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975DB-C4F2-4C11-B085-333A13832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5E3BB-623A-446E-84FA-2F5E44474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9A82F-B356-461F-B1E4-5422CE1E1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54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B153B-9FA5-4A75-AF96-DDB78735F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6F537C-A146-4764-939A-54EA95F27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07E62-5371-4DBA-856D-2364C3D19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9E373-8B91-4D3E-BF19-5A1B84DB2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BB75B-7272-4153-97AD-0DE4BB4A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20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DF9B2F-2001-402D-9F8B-239A4F9967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FE7C31-ED82-4A3B-ACD1-20081C669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DE46B-3605-4C5D-9B92-442907330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D817E-04F3-42F2-837E-FE1A8FDC6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5E22B-2190-4931-961F-5D7580417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90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6031" y="6475413"/>
            <a:ext cx="14378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5600" y="3707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802.11-24/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1890r0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420688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91AE2F-C8F8-8FF6-7793-62EB8D13E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A25726-D3A7-62A2-6E2E-2F398C0097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259502-914E-8C72-CC85-2A35555A93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7CF11-8AA8-49FD-971C-D4AA25CB567D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4957A-507A-C0D7-DBCC-F627A1A061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B51DE8-AAE5-A2AB-6F8A-ECB8A7425C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511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2A5E57-4D48-4EF0-9700-6493F7BF5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2E0C1-167D-425C-AF04-3801F9F3C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6DF0B-A64D-48D9-A0DC-D0669EAF6A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B6C8A-7081-4445-8B8A-29B369267A1E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CFABE-F802-49BD-8B14-98CE95685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23AF5-F22F-4871-BDC2-48851E77B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8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400" dirty="0"/>
              <a:t>Seamless Roaming Follow Up 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2024-11-06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6132" y="304800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11/06/2024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436939"/>
              </p:ext>
            </p:extLst>
          </p:nvPr>
        </p:nvGraphicFramePr>
        <p:xfrm>
          <a:off x="685800" y="2824688"/>
          <a:ext cx="7772401" cy="1796998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Kiseon Ryu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Huizhao Wang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84524"/>
            <a:ext cx="9144000" cy="623501"/>
          </a:xfrm>
        </p:spPr>
        <p:txBody>
          <a:bodyPr/>
          <a:lstStyle/>
          <a:p>
            <a:r>
              <a:rPr lang="en-US" sz="2400" dirty="0"/>
              <a:t>Summary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572000"/>
          </a:xfrm>
        </p:spPr>
        <p:txBody>
          <a:bodyPr/>
          <a:lstStyle/>
          <a:p>
            <a:r>
              <a:rPr lang="en-US" dirty="0"/>
              <a:t>The following are discussed in the presentation:</a:t>
            </a:r>
          </a:p>
          <a:p>
            <a:pPr lvl="1"/>
            <a:r>
              <a:rPr lang="en-US" sz="2400" dirty="0"/>
              <a:t>Frame exchange context when two AP MLD send DL frames of a BA agreement</a:t>
            </a:r>
          </a:p>
          <a:p>
            <a:pPr lvl="1"/>
            <a:r>
              <a:rPr lang="en-US" sz="2400" dirty="0"/>
              <a:t>Frame context notification to the non-AP MLD under seamless roaming.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63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84524"/>
            <a:ext cx="9144000" cy="623501"/>
          </a:xfrm>
        </p:spPr>
        <p:txBody>
          <a:bodyPr/>
          <a:lstStyle/>
          <a:p>
            <a:r>
              <a:rPr lang="en-US" sz="2400" dirty="0"/>
              <a:t>SP 1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572000"/>
          </a:xfrm>
        </p:spPr>
        <p:txBody>
          <a:bodyPr/>
          <a:lstStyle/>
          <a:p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 you support to define a way to make available to the non-AP MLD the following during the roaming?</a:t>
            </a:r>
            <a:endParaRPr lang="en-US" dirty="0"/>
          </a:p>
          <a:p>
            <a:pPr lvl="1"/>
            <a:r>
              <a:rPr lang="en-US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the latest SN that has been passed up (and will be) to the next MAC process for existing UL BA agreement by the current AP MLD</a:t>
            </a:r>
            <a:r>
              <a:rPr lang="en-US" sz="2400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654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623501"/>
          </a:xfrm>
        </p:spPr>
        <p:txBody>
          <a:bodyPr/>
          <a:lstStyle/>
          <a:p>
            <a:r>
              <a:rPr lang="en-US" sz="2800" dirty="0"/>
              <a:t>Recap: Seamless Roaming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410200"/>
          </a:xfrm>
        </p:spPr>
        <p:txBody>
          <a:bodyPr/>
          <a:lstStyle/>
          <a:p>
            <a:r>
              <a:rPr lang="en-US" sz="1600" dirty="0"/>
              <a:t>Seamless roaming procedure:</a:t>
            </a:r>
          </a:p>
          <a:p>
            <a:pPr lvl="1"/>
            <a:r>
              <a:rPr lang="en-US" sz="1600" dirty="0"/>
              <a:t>(optional) step1: Candidate target serving AP </a:t>
            </a:r>
            <a:r>
              <a:rPr lang="en-US" sz="1600"/>
              <a:t>MLD acquiring</a:t>
            </a:r>
            <a:endParaRPr lang="en-US" sz="1600" dirty="0"/>
          </a:p>
          <a:p>
            <a:pPr lvl="2"/>
            <a:r>
              <a:rPr lang="en-US" sz="1600" dirty="0"/>
              <a:t>A non-AP MLD acquires the candidate target serving AP MLDs through its current serving AP MLD.</a:t>
            </a:r>
          </a:p>
          <a:p>
            <a:pPr lvl="1"/>
            <a:r>
              <a:rPr lang="en-US" sz="1600" dirty="0"/>
              <a:t>Step 2: establishing the links with the target serving AP MLD.</a:t>
            </a:r>
          </a:p>
          <a:p>
            <a:pPr lvl="1"/>
            <a:r>
              <a:rPr lang="en-US" sz="1600" dirty="0"/>
              <a:t>Step 3: roaming from the current serving AP MLD to the target AP MLD</a:t>
            </a:r>
          </a:p>
          <a:p>
            <a:pPr lvl="2"/>
            <a:r>
              <a:rPr lang="en-US" sz="1600" dirty="0"/>
              <a:t>DS mapping update with access server, router, or ethernet switch.</a:t>
            </a:r>
          </a:p>
          <a:p>
            <a:pPr lvl="2"/>
            <a:r>
              <a:rPr lang="en-US" sz="1600" dirty="0"/>
              <a:t>Frame exchange context transfer to the target AP MLD</a:t>
            </a:r>
          </a:p>
          <a:p>
            <a:pPr lvl="2"/>
            <a:r>
              <a:rPr lang="en-US" sz="1600" dirty="0"/>
              <a:t>The UL frame changes for UL Data frames are suspended during step 3.</a:t>
            </a:r>
          </a:p>
          <a:p>
            <a:pPr lvl="1"/>
            <a:r>
              <a:rPr lang="en-US" sz="1600" dirty="0"/>
              <a:t>Step 4: stopping the frame exchanges of Data frames with the current serving AP MLD, and executing the frame exchanges of Data frames with the target serving AP MLD.</a:t>
            </a:r>
          </a:p>
          <a:p>
            <a:pPr lvl="2"/>
            <a:r>
              <a:rPr lang="en-US" sz="1600" dirty="0"/>
              <a:t>It is possible that both AP MLDs transmit the DL Data frames for some times after step 4.</a:t>
            </a:r>
          </a:p>
          <a:p>
            <a:pPr lvl="2"/>
            <a:r>
              <a:rPr lang="en-US" sz="1600" dirty="0"/>
              <a:t>The UL Data frames can only be transmitted to the target AP MLD.</a:t>
            </a:r>
          </a:p>
          <a:p>
            <a:r>
              <a:rPr lang="en-US" sz="1600" dirty="0"/>
              <a:t>MLD level features are either in AP MLD level or in roaming domain level.</a:t>
            </a:r>
          </a:p>
          <a:p>
            <a:r>
              <a:rPr lang="en-US" sz="1600" dirty="0"/>
              <a:t>Frame exchange context: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DL: Parameters of Block Ack agreement, SN space, maximal SN being allocated to the frame.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UL: Parameters of Block Ack agreement, Maximal SN whose frame being sent to the up layer, duplicate detection information.</a:t>
            </a:r>
          </a:p>
          <a:p>
            <a:pPr lvl="2"/>
            <a:r>
              <a:rPr lang="en-US" sz="1400" dirty="0"/>
              <a:t>The reorder buffer may be forwarded to the target AP MLD.</a:t>
            </a:r>
            <a:endParaRPr lang="en-US" sz="1400" dirty="0">
              <a:solidFill>
                <a:schemeClr val="tx1"/>
              </a:solidFill>
            </a:endParaRP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048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71130"/>
            <a:ext cx="9144000" cy="623501"/>
          </a:xfrm>
        </p:spPr>
        <p:txBody>
          <a:bodyPr/>
          <a:lstStyle/>
          <a:p>
            <a:r>
              <a:rPr lang="en-US" sz="2800" dirty="0"/>
              <a:t>Roaming Domain Level and MLD Level Features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4631"/>
            <a:ext cx="9144000" cy="5092239"/>
          </a:xfrm>
        </p:spPr>
        <p:txBody>
          <a:bodyPr/>
          <a:lstStyle/>
          <a:p>
            <a:r>
              <a:rPr lang="en-US" sz="1800" dirty="0"/>
              <a:t>Roaming domain level features:</a:t>
            </a:r>
          </a:p>
          <a:p>
            <a:pPr lvl="1"/>
            <a:r>
              <a:rPr lang="en-US" sz="1800" dirty="0"/>
              <a:t>Authentication, </a:t>
            </a:r>
          </a:p>
          <a:p>
            <a:pPr lvl="1"/>
            <a:r>
              <a:rPr lang="en-US" sz="1800" dirty="0"/>
              <a:t>Discovery of neighbor target AP MLD in roaming domain,</a:t>
            </a:r>
          </a:p>
          <a:p>
            <a:pPr lvl="1"/>
            <a:r>
              <a:rPr lang="en-US" sz="1800" dirty="0"/>
              <a:t>BSS transition management for neighbor target AP MLDs in roaming domain,</a:t>
            </a:r>
          </a:p>
          <a:p>
            <a:pPr lvl="1"/>
            <a:r>
              <a:rPr lang="en-US" sz="1800" dirty="0"/>
              <a:t>ML set up, 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</a:rPr>
              <a:t>Multi-Link power management</a:t>
            </a:r>
          </a:p>
          <a:p>
            <a:pPr lvl="2"/>
            <a:r>
              <a:rPr lang="en-US" sz="1600" dirty="0">
                <a:latin typeface="Times New Roman" panose="02020603050405020304" pitchFamily="18" charset="0"/>
              </a:rPr>
              <a:t>maximal idle period </a:t>
            </a:r>
          </a:p>
          <a:p>
            <a:pPr lvl="1"/>
            <a:r>
              <a:rPr lang="en-US" sz="1800" dirty="0"/>
              <a:t>PTK key negotiation, </a:t>
            </a:r>
          </a:p>
          <a:p>
            <a:pPr lvl="1"/>
            <a:r>
              <a:rPr lang="en-US" sz="1800" dirty="0"/>
              <a:t>SCS, </a:t>
            </a:r>
          </a:p>
          <a:p>
            <a:pPr lvl="1"/>
            <a:r>
              <a:rPr lang="en-US" sz="1800" dirty="0"/>
              <a:t>BA, </a:t>
            </a:r>
          </a:p>
          <a:p>
            <a:pPr lvl="1"/>
            <a:r>
              <a:rPr lang="en-US" sz="1800" dirty="0"/>
              <a:t>EPCS.</a:t>
            </a:r>
          </a:p>
          <a:p>
            <a:pPr lvl="1"/>
            <a:endParaRPr lang="en-US" sz="2200" dirty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72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71130"/>
            <a:ext cx="9144000" cy="623501"/>
          </a:xfrm>
        </p:spPr>
        <p:txBody>
          <a:bodyPr/>
          <a:lstStyle/>
          <a:p>
            <a:r>
              <a:rPr lang="en-US" sz="2800" dirty="0"/>
              <a:t>Roaming Domain Level and MLD Level Features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4631"/>
            <a:ext cx="9144000" cy="5092239"/>
          </a:xfrm>
        </p:spPr>
        <p:txBody>
          <a:bodyPr/>
          <a:lstStyle/>
          <a:p>
            <a:r>
              <a:rPr lang="en-US" sz="1800" dirty="0"/>
              <a:t>MLD level features:</a:t>
            </a:r>
          </a:p>
          <a:p>
            <a:pPr lvl="1"/>
            <a:r>
              <a:rPr lang="en-US" sz="1800" dirty="0"/>
              <a:t>Discovery of Reported AP in one AP MLD,</a:t>
            </a:r>
          </a:p>
          <a:p>
            <a:pPr lvl="1"/>
            <a:r>
              <a:rPr lang="en-US" sz="1800" dirty="0"/>
              <a:t>BSS transition management for reported link or neighbor AP MLDs outside the roaming domain,</a:t>
            </a:r>
          </a:p>
          <a:p>
            <a:pPr lvl="1"/>
            <a:r>
              <a:rPr lang="en-US" sz="1800" dirty="0"/>
              <a:t>BSS parameter critical update,</a:t>
            </a:r>
          </a:p>
          <a:p>
            <a:pPr lvl="1"/>
            <a:r>
              <a:rPr lang="en-US" sz="1800" dirty="0"/>
              <a:t>ML procedure for channel switch and channel quieting,</a:t>
            </a:r>
          </a:p>
          <a:p>
            <a:pPr lvl="1"/>
            <a:r>
              <a:rPr lang="en-US" sz="1800" dirty="0"/>
              <a:t>ML power management without </a:t>
            </a:r>
            <a:r>
              <a:rPr lang="en-US" sz="1800" dirty="0">
                <a:latin typeface="Times New Roman" panose="02020603050405020304" pitchFamily="18" charset="0"/>
              </a:rPr>
              <a:t>maximal idle period</a:t>
            </a:r>
            <a:r>
              <a:rPr lang="en-US" sz="1800" dirty="0"/>
              <a:t>,</a:t>
            </a:r>
          </a:p>
          <a:p>
            <a:pPr lvl="1"/>
            <a:r>
              <a:rPr lang="en-US" sz="1800" dirty="0"/>
              <a:t>Unicast frame delivery,</a:t>
            </a:r>
          </a:p>
          <a:p>
            <a:pPr lvl="1"/>
            <a:r>
              <a:rPr lang="en-US" sz="1800" dirty="0"/>
              <a:t>MLO group-addressed frames,</a:t>
            </a:r>
          </a:p>
          <a:p>
            <a:pPr lvl="1"/>
            <a:r>
              <a:rPr lang="en-US" sz="1800" dirty="0"/>
              <a:t>STR,</a:t>
            </a:r>
          </a:p>
          <a:p>
            <a:pPr lvl="1"/>
            <a:r>
              <a:rPr lang="en-US" sz="1800" dirty="0"/>
              <a:t>NSTR,</a:t>
            </a:r>
          </a:p>
          <a:p>
            <a:pPr lvl="1"/>
            <a:r>
              <a:rPr lang="en-US" sz="1800" dirty="0"/>
              <a:t>MLSR/EMLSR/EMLMR,</a:t>
            </a:r>
          </a:p>
          <a:p>
            <a:pPr lvl="1"/>
            <a:r>
              <a:rPr lang="en-US" sz="1800" dirty="0"/>
              <a:t>AID allocation,</a:t>
            </a:r>
          </a:p>
          <a:p>
            <a:pPr lvl="1"/>
            <a:r>
              <a:rPr lang="en-US" sz="1800" dirty="0"/>
              <a:t>TID-to-Link mapping,</a:t>
            </a:r>
          </a:p>
          <a:p>
            <a:pPr lvl="1"/>
            <a:r>
              <a:rPr lang="en-US" sz="1800" dirty="0"/>
              <a:t>MLD TWT.</a:t>
            </a:r>
          </a:p>
          <a:p>
            <a:pPr lvl="1"/>
            <a:endParaRPr lang="en-US" sz="2200" dirty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855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571130"/>
            <a:ext cx="9448800" cy="623501"/>
          </a:xfrm>
        </p:spPr>
        <p:txBody>
          <a:bodyPr/>
          <a:lstStyle/>
          <a:p>
            <a:r>
              <a:rPr lang="en-US" sz="2400" dirty="0"/>
              <a:t>MLD Level Frame Delivery</a:t>
            </a:r>
            <a:r>
              <a:rPr lang="en-US" sz="2000" dirty="0"/>
              <a:t> vs </a:t>
            </a:r>
            <a:r>
              <a:rPr lang="en-US" sz="2400" dirty="0"/>
              <a:t>Roaming Domain Level BA Agreement 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4631"/>
            <a:ext cx="9144000" cy="5092239"/>
          </a:xfrm>
        </p:spPr>
        <p:txBody>
          <a:bodyPr/>
          <a:lstStyle/>
          <a:p>
            <a:r>
              <a:rPr lang="en-US" sz="1800" dirty="0"/>
              <a:t>The MLD level frame delivery means that </a:t>
            </a:r>
          </a:p>
          <a:p>
            <a:pPr lvl="1"/>
            <a:r>
              <a:rPr lang="en-US" sz="1800" dirty="0"/>
              <a:t>the reorder buffer is identified by the peer MLD MAC address and TID of the BA agreement.</a:t>
            </a:r>
          </a:p>
          <a:p>
            <a:pPr lvl="1"/>
            <a:r>
              <a:rPr lang="en-US" sz="1800" dirty="0"/>
              <a:t>The TA, RA, BSSID of unicast QoS Data frame are replaced by the respective  MLD addresses instead of roaming domain MAC address.</a:t>
            </a:r>
          </a:p>
          <a:p>
            <a:r>
              <a:rPr lang="en-US" sz="1800" dirty="0"/>
              <a:t> if a non-AP MLD decides to receive unicast DL QoS Data frames from two AP MLDs during the roaming stage, it is up to the non-AP MLD to decide which AP MLD’s address to identify the peer MLD address during the roaming stage.</a:t>
            </a:r>
          </a:p>
          <a:p>
            <a:pPr lvl="1"/>
            <a:r>
              <a:rPr lang="en-US" sz="1800" dirty="0"/>
              <a:t>E.g. the local mapping from the serving AP MLD address to target AP MLD address is done at the MLD level.</a:t>
            </a:r>
          </a:p>
          <a:p>
            <a:pPr lvl="1"/>
            <a:endParaRPr lang="en-US" sz="2200" dirty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998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1100"/>
            <a:ext cx="9144000" cy="623501"/>
          </a:xfrm>
        </p:spPr>
        <p:txBody>
          <a:bodyPr/>
          <a:lstStyle/>
          <a:p>
            <a:r>
              <a:rPr lang="en-US" sz="2800" dirty="0"/>
              <a:t>UL TID with BA Agreement (1)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7" y="1094602"/>
            <a:ext cx="9144000" cy="2264417"/>
          </a:xfrm>
        </p:spPr>
        <p:txBody>
          <a:bodyPr/>
          <a:lstStyle/>
          <a:p>
            <a:r>
              <a:rPr lang="en-US" sz="1600" dirty="0"/>
              <a:t>A reorder buffer of the current serving AP MLD may or may not be moved to the target AP MLD.</a:t>
            </a:r>
          </a:p>
          <a:p>
            <a:pPr lvl="1"/>
            <a:r>
              <a:rPr lang="en-US" sz="1600" dirty="0"/>
              <a:t>If the current serving AP MLD flushes the reorder buffer where largest SN of received frames is </a:t>
            </a:r>
            <a:r>
              <a:rPr lang="en-US" sz="1600" dirty="0" err="1"/>
              <a:t>SNmax</a:t>
            </a:r>
            <a:r>
              <a:rPr lang="en-US" sz="1600" dirty="0"/>
              <a:t>, the </a:t>
            </a:r>
            <a:r>
              <a:rPr lang="en-US" sz="1600" dirty="0" err="1"/>
              <a:t>WinStartB</a:t>
            </a:r>
            <a:r>
              <a:rPr lang="en-US" sz="1600" dirty="0"/>
              <a:t> in the new serving AP MLD will be the </a:t>
            </a:r>
            <a:r>
              <a:rPr lang="en-US" sz="1600" dirty="0" err="1"/>
              <a:t>SNmax</a:t>
            </a:r>
            <a:r>
              <a:rPr lang="en-US" sz="1600" dirty="0"/>
              <a:t> + 1.</a:t>
            </a:r>
          </a:p>
          <a:p>
            <a:pPr lvl="2"/>
            <a:r>
              <a:rPr lang="en-US" sz="1600" dirty="0"/>
              <a:t>The retransmission of the frames whose sequence numbers are less than </a:t>
            </a:r>
            <a:r>
              <a:rPr lang="en-US" sz="1600" dirty="0" err="1"/>
              <a:t>WinStartB</a:t>
            </a:r>
            <a:r>
              <a:rPr lang="en-US" sz="1600" dirty="0"/>
              <a:t> to the new serving AP MLD will be discarded.</a:t>
            </a:r>
          </a:p>
          <a:p>
            <a:pPr lvl="1"/>
            <a:r>
              <a:rPr lang="en-US" sz="1600" dirty="0"/>
              <a:t>If the current serving AP MLD forwards its reorder buffer to the target AP MLD, the </a:t>
            </a:r>
            <a:r>
              <a:rPr lang="en-US" sz="1600" dirty="0" err="1"/>
              <a:t>WinStartB</a:t>
            </a:r>
            <a:r>
              <a:rPr lang="en-US" sz="1600" dirty="0"/>
              <a:t> in the new serving AP MLD will be the same as the </a:t>
            </a:r>
            <a:r>
              <a:rPr lang="en-US" sz="1600" dirty="0" err="1"/>
              <a:t>WinStartB</a:t>
            </a:r>
            <a:r>
              <a:rPr lang="en-US" sz="1600" dirty="0"/>
              <a:t> of the </a:t>
            </a:r>
            <a:r>
              <a:rPr lang="en-US" sz="1600" dirty="0">
                <a:solidFill>
                  <a:schemeClr val="tx1"/>
                </a:solidFill>
              </a:rPr>
              <a:t>current serving AP MLD</a:t>
            </a:r>
            <a:r>
              <a:rPr lang="en-US" sz="1600" dirty="0"/>
              <a:t>.</a:t>
            </a:r>
          </a:p>
          <a:p>
            <a:pPr lvl="2"/>
            <a:r>
              <a:rPr lang="en-US" sz="1600" dirty="0"/>
              <a:t>The discarding of the frames in Transmit Buffer may create unnecessary frame discarding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3F16BAF-173A-F8C0-C361-810B1467C935}"/>
              </a:ext>
            </a:extLst>
          </p:cNvPr>
          <p:cNvCxnSpPr/>
          <p:nvPr/>
        </p:nvCxnSpPr>
        <p:spPr>
          <a:xfrm>
            <a:off x="247047" y="5486400"/>
            <a:ext cx="500700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30970A7-99E1-AA46-36D3-C7E5395DF93C}"/>
              </a:ext>
            </a:extLst>
          </p:cNvPr>
          <p:cNvSpPr txBox="1"/>
          <p:nvPr/>
        </p:nvSpPr>
        <p:spPr>
          <a:xfrm>
            <a:off x="150907" y="5472678"/>
            <a:ext cx="550608" cy="265463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Non-AP </a:t>
            </a:r>
          </a:p>
          <a:p>
            <a:r>
              <a:rPr lang="en-US" sz="900" dirty="0">
                <a:solidFill>
                  <a:schemeClr val="tx1"/>
                </a:solidFill>
              </a:rPr>
              <a:t>MLD1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DE0F945-2DCC-E353-E9BB-DD0C1DE52C32}"/>
              </a:ext>
            </a:extLst>
          </p:cNvPr>
          <p:cNvSpPr txBox="1"/>
          <p:nvPr/>
        </p:nvSpPr>
        <p:spPr>
          <a:xfrm>
            <a:off x="150907" y="5101928"/>
            <a:ext cx="550608" cy="265463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AP </a:t>
            </a:r>
          </a:p>
          <a:p>
            <a:r>
              <a:rPr lang="en-US" sz="900" dirty="0">
                <a:solidFill>
                  <a:schemeClr val="tx1"/>
                </a:solidFill>
              </a:rPr>
              <a:t>MLD1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CF91562-A283-91C8-1E37-42EA08A2C7B8}"/>
              </a:ext>
            </a:extLst>
          </p:cNvPr>
          <p:cNvSpPr/>
          <p:nvPr/>
        </p:nvSpPr>
        <p:spPr>
          <a:xfrm>
            <a:off x="1327354" y="5486400"/>
            <a:ext cx="1012723" cy="40179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0B5F671-AD54-A11C-BC8C-765D3CEC5359}"/>
              </a:ext>
            </a:extLst>
          </p:cNvPr>
          <p:cNvSpPr txBox="1"/>
          <p:nvPr/>
        </p:nvSpPr>
        <p:spPr>
          <a:xfrm>
            <a:off x="1332591" y="5536346"/>
            <a:ext cx="550608" cy="265463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A-MPDU with </a:t>
            </a:r>
          </a:p>
          <a:p>
            <a:r>
              <a:rPr lang="en-US" sz="900" dirty="0">
                <a:solidFill>
                  <a:schemeClr val="tx1"/>
                </a:solidFill>
              </a:rPr>
              <a:t>SN 0 to 63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88CA729-19F9-4D58-B501-AD100AC2FE83}"/>
              </a:ext>
            </a:extLst>
          </p:cNvPr>
          <p:cNvSpPr/>
          <p:nvPr/>
        </p:nvSpPr>
        <p:spPr>
          <a:xfrm>
            <a:off x="2585670" y="5084602"/>
            <a:ext cx="295182" cy="40179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13A597A-E301-E839-1548-3E327FC602A7}"/>
              </a:ext>
            </a:extLst>
          </p:cNvPr>
          <p:cNvSpPr txBox="1"/>
          <p:nvPr/>
        </p:nvSpPr>
        <p:spPr>
          <a:xfrm>
            <a:off x="2475246" y="4867283"/>
            <a:ext cx="405606" cy="217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BA 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A495861-859B-36A3-4EB5-4985139B386D}"/>
              </a:ext>
            </a:extLst>
          </p:cNvPr>
          <p:cNvCxnSpPr>
            <a:cxnSpLocks/>
          </p:cNvCxnSpPr>
          <p:nvPr/>
        </p:nvCxnSpPr>
        <p:spPr>
          <a:xfrm>
            <a:off x="2131225" y="5177774"/>
            <a:ext cx="619325" cy="100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059D86AF-2887-D281-BCD1-9BF7F492981B}"/>
              </a:ext>
            </a:extLst>
          </p:cNvPr>
          <p:cNvSpPr txBox="1"/>
          <p:nvPr/>
        </p:nvSpPr>
        <p:spPr>
          <a:xfrm>
            <a:off x="916618" y="4779745"/>
            <a:ext cx="1418541" cy="401795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MPDU with SN = 0,</a:t>
            </a:r>
          </a:p>
          <a:p>
            <a:r>
              <a:rPr lang="en-US" sz="900" dirty="0"/>
              <a:t>SN= 10 are not received.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D53C5FD-CF49-AB87-3682-8BECC5394B01}"/>
              </a:ext>
            </a:extLst>
          </p:cNvPr>
          <p:cNvSpPr txBox="1"/>
          <p:nvPr/>
        </p:nvSpPr>
        <p:spPr>
          <a:xfrm>
            <a:off x="67475" y="4249952"/>
            <a:ext cx="3116825" cy="42375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AP MLD1’s reorder buffer with </a:t>
            </a:r>
            <a:r>
              <a:rPr lang="en-US" sz="900" dirty="0" err="1">
                <a:solidFill>
                  <a:schemeClr val="tx1"/>
                </a:solidFill>
              </a:rPr>
              <a:t>WinStartB</a:t>
            </a:r>
            <a:r>
              <a:rPr lang="en-US" sz="900" dirty="0">
                <a:solidFill>
                  <a:schemeClr val="tx1"/>
                </a:solidFill>
              </a:rPr>
              <a:t>=0, </a:t>
            </a:r>
            <a:r>
              <a:rPr lang="en-US" sz="900" dirty="0" err="1">
                <a:solidFill>
                  <a:schemeClr val="tx1"/>
                </a:solidFill>
              </a:rPr>
              <a:t>WinEndB</a:t>
            </a:r>
            <a:r>
              <a:rPr lang="en-US" sz="900" dirty="0">
                <a:solidFill>
                  <a:schemeClr val="tx1"/>
                </a:solidFill>
              </a:rPr>
              <a:t>=63 </a:t>
            </a:r>
          </a:p>
          <a:p>
            <a:r>
              <a:rPr lang="en-US" sz="900" dirty="0">
                <a:solidFill>
                  <a:schemeClr val="tx1"/>
                </a:solidFill>
              </a:rPr>
              <a:t>has the MPDUs except MPDU with SN = 0, SN = 10. 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02DE373-C05B-32BB-AD96-9C24BA840453}"/>
              </a:ext>
            </a:extLst>
          </p:cNvPr>
          <p:cNvCxnSpPr>
            <a:cxnSpLocks/>
          </p:cNvCxnSpPr>
          <p:nvPr/>
        </p:nvCxnSpPr>
        <p:spPr>
          <a:xfrm>
            <a:off x="2615726" y="4615543"/>
            <a:ext cx="316758" cy="2921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79DD259-F6AA-BE56-D6B3-39822F944991}"/>
              </a:ext>
            </a:extLst>
          </p:cNvPr>
          <p:cNvCxnSpPr>
            <a:cxnSpLocks/>
          </p:cNvCxnSpPr>
          <p:nvPr/>
        </p:nvCxnSpPr>
        <p:spPr>
          <a:xfrm flipV="1">
            <a:off x="3657265" y="5511636"/>
            <a:ext cx="0" cy="3423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D632D94-0BC7-7C32-E6D1-92CB35492986}"/>
              </a:ext>
            </a:extLst>
          </p:cNvPr>
          <p:cNvCxnSpPr>
            <a:cxnSpLocks/>
          </p:cNvCxnSpPr>
          <p:nvPr/>
        </p:nvCxnSpPr>
        <p:spPr>
          <a:xfrm flipV="1">
            <a:off x="2475246" y="5669077"/>
            <a:ext cx="386637" cy="5654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61D5A8C9-0DA6-17DF-56CB-2CD88D4F038D}"/>
              </a:ext>
            </a:extLst>
          </p:cNvPr>
          <p:cNvSpPr txBox="1"/>
          <p:nvPr/>
        </p:nvSpPr>
        <p:spPr>
          <a:xfrm>
            <a:off x="2162202" y="6170531"/>
            <a:ext cx="1012724" cy="401795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 err="1">
                <a:solidFill>
                  <a:schemeClr val="tx1"/>
                </a:solidFill>
              </a:rPr>
              <a:t>WinStartO</a:t>
            </a:r>
            <a:r>
              <a:rPr lang="en-US" sz="900" dirty="0">
                <a:solidFill>
                  <a:schemeClr val="tx1"/>
                </a:solidFill>
              </a:rPr>
              <a:t> is 0, </a:t>
            </a:r>
          </a:p>
          <a:p>
            <a:r>
              <a:rPr lang="en-US" sz="900" dirty="0" err="1">
                <a:solidFill>
                  <a:schemeClr val="tx1"/>
                </a:solidFill>
              </a:rPr>
              <a:t>WinEndO</a:t>
            </a:r>
            <a:r>
              <a:rPr lang="en-US" sz="900" dirty="0">
                <a:solidFill>
                  <a:schemeClr val="tx1"/>
                </a:solidFill>
              </a:rPr>
              <a:t> is 63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55CD311-D14E-E0F9-ABEE-86AEDF3B4BA3}"/>
              </a:ext>
            </a:extLst>
          </p:cNvPr>
          <p:cNvCxnSpPr>
            <a:cxnSpLocks/>
          </p:cNvCxnSpPr>
          <p:nvPr/>
        </p:nvCxnSpPr>
        <p:spPr>
          <a:xfrm flipH="1" flipV="1">
            <a:off x="1445018" y="5929457"/>
            <a:ext cx="807883" cy="2708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FD2347C7-9413-C2B5-7507-5C60FD75260F}"/>
              </a:ext>
            </a:extLst>
          </p:cNvPr>
          <p:cNvSpPr txBox="1"/>
          <p:nvPr/>
        </p:nvSpPr>
        <p:spPr>
          <a:xfrm>
            <a:off x="3325070" y="5926285"/>
            <a:ext cx="1156027" cy="56541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Roam to AP MLD 2</a:t>
            </a:r>
          </a:p>
          <a:p>
            <a:r>
              <a:rPr lang="en-US" sz="900" dirty="0" err="1">
                <a:solidFill>
                  <a:schemeClr val="tx1"/>
                </a:solidFill>
              </a:rPr>
              <a:t>WinStartO</a:t>
            </a:r>
            <a:r>
              <a:rPr lang="en-US" sz="900" dirty="0">
                <a:solidFill>
                  <a:schemeClr val="tx1"/>
                </a:solidFill>
              </a:rPr>
              <a:t> is 0, </a:t>
            </a:r>
          </a:p>
          <a:p>
            <a:r>
              <a:rPr lang="en-US" sz="900" dirty="0" err="1">
                <a:solidFill>
                  <a:schemeClr val="tx1"/>
                </a:solidFill>
              </a:rPr>
              <a:t>WinEndO</a:t>
            </a:r>
            <a:r>
              <a:rPr lang="en-US" sz="900" dirty="0">
                <a:solidFill>
                  <a:schemeClr val="tx1"/>
                </a:solidFill>
              </a:rPr>
              <a:t> is 63</a:t>
            </a:r>
          </a:p>
          <a:p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A5F80DC-6D76-ADD3-1F1D-84641CC57B1F}"/>
              </a:ext>
            </a:extLst>
          </p:cNvPr>
          <p:cNvSpPr txBox="1"/>
          <p:nvPr/>
        </p:nvSpPr>
        <p:spPr>
          <a:xfrm>
            <a:off x="3668706" y="5095392"/>
            <a:ext cx="550608" cy="265463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AP </a:t>
            </a:r>
          </a:p>
          <a:p>
            <a:r>
              <a:rPr lang="en-US" sz="900" dirty="0">
                <a:solidFill>
                  <a:schemeClr val="tx1"/>
                </a:solidFill>
              </a:rPr>
              <a:t>MLD2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7162BE2-97BA-EBC5-A671-8D6499B30847}"/>
              </a:ext>
            </a:extLst>
          </p:cNvPr>
          <p:cNvSpPr txBox="1"/>
          <p:nvPr/>
        </p:nvSpPr>
        <p:spPr>
          <a:xfrm>
            <a:off x="1228163" y="3667370"/>
            <a:ext cx="3116825" cy="55840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AP MLD1 flushes the reorder buffer (the largest </a:t>
            </a:r>
          </a:p>
          <a:p>
            <a:r>
              <a:rPr lang="en-US" sz="900" dirty="0">
                <a:solidFill>
                  <a:schemeClr val="tx1"/>
                </a:solidFill>
              </a:rPr>
              <a:t>SN = 63) and </a:t>
            </a:r>
            <a:r>
              <a:rPr lang="en-US" sz="900" dirty="0"/>
              <a:t>Notifies 63 +1 as </a:t>
            </a:r>
            <a:r>
              <a:rPr lang="en-US" sz="900" dirty="0" err="1"/>
              <a:t>WinStartB</a:t>
            </a:r>
            <a:r>
              <a:rPr lang="en-US" sz="900" dirty="0"/>
              <a:t> to AP MLD 2</a:t>
            </a:r>
            <a:r>
              <a:rPr lang="en-US" sz="900" dirty="0">
                <a:solidFill>
                  <a:schemeClr val="tx1"/>
                </a:solidFill>
              </a:rPr>
              <a:t>. </a:t>
            </a:r>
          </a:p>
          <a:p>
            <a:r>
              <a:rPr lang="en-US" sz="900" dirty="0">
                <a:solidFill>
                  <a:schemeClr val="tx1"/>
                </a:solidFill>
              </a:rPr>
              <a:t>AP MLD1 notifies the </a:t>
            </a:r>
            <a:r>
              <a:rPr lang="en-US" sz="900" dirty="0" err="1">
                <a:solidFill>
                  <a:schemeClr val="tx1"/>
                </a:solidFill>
              </a:rPr>
              <a:t>WinStartO</a:t>
            </a:r>
            <a:r>
              <a:rPr lang="en-US" sz="900" dirty="0">
                <a:solidFill>
                  <a:schemeClr val="tx1"/>
                </a:solidFill>
              </a:rPr>
              <a:t> with AP MLD2 needs to be 64.</a:t>
            </a:r>
            <a:r>
              <a:rPr lang="en-US" sz="900" dirty="0"/>
              <a:t>.</a:t>
            </a:r>
            <a:endParaRPr lang="en-US" sz="900" dirty="0">
              <a:solidFill>
                <a:schemeClr val="tx1"/>
              </a:solidFill>
            </a:endParaRPr>
          </a:p>
          <a:p>
            <a:r>
              <a:rPr lang="en-US" sz="9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5C6091C-6CF8-E1F6-0EF9-314C509351DC}"/>
              </a:ext>
            </a:extLst>
          </p:cNvPr>
          <p:cNvCxnSpPr>
            <a:cxnSpLocks/>
          </p:cNvCxnSpPr>
          <p:nvPr/>
        </p:nvCxnSpPr>
        <p:spPr>
          <a:xfrm flipH="1">
            <a:off x="3914834" y="4254922"/>
            <a:ext cx="885766" cy="5991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468758F3-5828-8BA0-1D4A-7FBF20C51FEA}"/>
              </a:ext>
            </a:extLst>
          </p:cNvPr>
          <p:cNvCxnSpPr>
            <a:cxnSpLocks/>
          </p:cNvCxnSpPr>
          <p:nvPr/>
        </p:nvCxnSpPr>
        <p:spPr>
          <a:xfrm>
            <a:off x="3110747" y="4157988"/>
            <a:ext cx="478345" cy="738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57F3E7C7-0750-FFB2-94A6-7EE587AB094B}"/>
              </a:ext>
            </a:extLst>
          </p:cNvPr>
          <p:cNvSpPr txBox="1"/>
          <p:nvPr/>
        </p:nvSpPr>
        <p:spPr>
          <a:xfrm>
            <a:off x="4803451" y="4073652"/>
            <a:ext cx="3116825" cy="42375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AP MLD2’s reorder buffer with </a:t>
            </a:r>
            <a:r>
              <a:rPr lang="en-US" sz="900" dirty="0" err="1">
                <a:solidFill>
                  <a:schemeClr val="tx1"/>
                </a:solidFill>
              </a:rPr>
              <a:t>WinStartB</a:t>
            </a:r>
            <a:r>
              <a:rPr lang="en-US" sz="900" dirty="0">
                <a:solidFill>
                  <a:schemeClr val="tx1"/>
                </a:solidFill>
              </a:rPr>
              <a:t>=64, </a:t>
            </a:r>
            <a:r>
              <a:rPr lang="en-US" sz="900" dirty="0" err="1">
                <a:solidFill>
                  <a:schemeClr val="tx1"/>
                </a:solidFill>
              </a:rPr>
              <a:t>WinEndB</a:t>
            </a:r>
            <a:r>
              <a:rPr lang="en-US" sz="900" dirty="0">
                <a:solidFill>
                  <a:schemeClr val="tx1"/>
                </a:solidFill>
              </a:rPr>
              <a:t>=127</a:t>
            </a:r>
          </a:p>
          <a:p>
            <a:r>
              <a:rPr lang="en-US" sz="900" dirty="0">
                <a:solidFill>
                  <a:schemeClr val="tx1"/>
                </a:solidFill>
              </a:rPr>
              <a:t>has no frames in its reorder buffer. </a:t>
            </a:r>
          </a:p>
        </p:txBody>
      </p:sp>
    </p:spTree>
    <p:extLst>
      <p:ext uri="{BB962C8B-B14F-4D97-AF65-F5344CB8AC3E}">
        <p14:creationId xmlns:p14="http://schemas.microsoft.com/office/powerpoint/2010/main" val="961678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71130"/>
            <a:ext cx="9144000" cy="623501"/>
          </a:xfrm>
        </p:spPr>
        <p:txBody>
          <a:bodyPr/>
          <a:lstStyle/>
          <a:p>
            <a:r>
              <a:rPr lang="en-US" sz="2800" dirty="0"/>
              <a:t>UL TID with BA Agreement (2)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4631"/>
            <a:ext cx="9144000" cy="5092239"/>
          </a:xfrm>
        </p:spPr>
        <p:txBody>
          <a:bodyPr/>
          <a:lstStyle/>
          <a:p>
            <a:r>
              <a:rPr lang="en-US" sz="1800" dirty="0"/>
              <a:t>Sending BAR to the target AP MLD doesn’t work:</a:t>
            </a:r>
          </a:p>
          <a:p>
            <a:pPr lvl="1"/>
            <a:r>
              <a:rPr lang="en-US" sz="1800" dirty="0"/>
              <a:t>The current serving AP MLD notifies the target AP MLD its scoreboard context.</a:t>
            </a:r>
          </a:p>
          <a:p>
            <a:pPr lvl="2"/>
            <a:r>
              <a:rPr lang="en-US" dirty="0"/>
              <a:t>This is not reliable because of partial state operation.</a:t>
            </a:r>
          </a:p>
          <a:p>
            <a:pPr lvl="2"/>
            <a:r>
              <a:rPr lang="en-US" dirty="0"/>
              <a:t>The new behavior to scoreboard context needs to be defined if the reorder buffer is flushed.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Solution:</a:t>
            </a:r>
          </a:p>
          <a:p>
            <a:pPr lvl="1"/>
            <a:r>
              <a:rPr lang="en-US" sz="1800" dirty="0"/>
              <a:t>The target/current serving AP MLD notifies the non-AP MLD the </a:t>
            </a:r>
            <a:r>
              <a:rPr lang="en-US" sz="1800" dirty="0" err="1"/>
              <a:t>WinStartB</a:t>
            </a:r>
            <a:r>
              <a:rPr lang="en-US" sz="1800" dirty="0"/>
              <a:t> of each UL TID with the BA agreement (largest SN whose frame is sent to the up layer) at</a:t>
            </a:r>
            <a:r>
              <a:rPr lang="en-US" sz="1800" dirty="0">
                <a:solidFill>
                  <a:schemeClr val="tx1"/>
                </a:solidFill>
              </a:rPr>
              <a:t> the new serving AP MLD (or whether the frames in reorder buffer are forward to the new serving AP MLD).</a:t>
            </a:r>
          </a:p>
          <a:p>
            <a:pPr lvl="2"/>
            <a:r>
              <a:rPr lang="en-US" dirty="0"/>
              <a:t>The non-AP MLD uses the </a:t>
            </a:r>
            <a:r>
              <a:rPr lang="en-US" dirty="0" err="1"/>
              <a:t>WinStartB</a:t>
            </a:r>
            <a:r>
              <a:rPr lang="en-US" dirty="0"/>
              <a:t> as its </a:t>
            </a:r>
            <a:r>
              <a:rPr lang="en-US" dirty="0" err="1"/>
              <a:t>WinStartO</a:t>
            </a:r>
            <a:r>
              <a:rPr lang="en-US" dirty="0"/>
              <a:t>.</a:t>
            </a:r>
          </a:p>
          <a:p>
            <a:pPr lvl="1"/>
            <a:endParaRPr lang="en-US" sz="2200" dirty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36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1100"/>
            <a:ext cx="9144000" cy="740883"/>
          </a:xfrm>
        </p:spPr>
        <p:txBody>
          <a:bodyPr/>
          <a:lstStyle/>
          <a:p>
            <a:r>
              <a:rPr lang="en-US" sz="2800" dirty="0"/>
              <a:t>DL Frame Tx from Two AP MLDs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7" y="1094601"/>
            <a:ext cx="9144000" cy="5077599"/>
          </a:xfrm>
        </p:spPr>
        <p:txBody>
          <a:bodyPr/>
          <a:lstStyle/>
          <a:p>
            <a:r>
              <a:rPr lang="en-US" sz="1800" dirty="0"/>
              <a:t>When both current serving AP MLD and the target AP MLD send the DL frames of a BA agreement at the same time period, the frame exchange context for the BA agreement needs to include the </a:t>
            </a:r>
            <a:r>
              <a:rPr lang="en-US" sz="1800" dirty="0" err="1"/>
              <a:t>WinStartO</a:t>
            </a:r>
            <a:r>
              <a:rPr lang="en-US" sz="1800" dirty="0"/>
              <a:t> besides the maximal SN being allocated to the frames of the BA agreement. Otherwise, the transmitted frames from the current serving AP MLD may be discarded as the “old” frames. </a:t>
            </a:r>
          </a:p>
          <a:p>
            <a:pPr lvl="1"/>
            <a:r>
              <a:rPr lang="en-US" sz="1800" dirty="0"/>
              <a:t>The following is an example:</a:t>
            </a:r>
          </a:p>
          <a:p>
            <a:pPr lvl="2"/>
            <a:r>
              <a:rPr lang="en-US" dirty="0"/>
              <a:t>The current AP MLD (AP MLD1) has </a:t>
            </a:r>
            <a:r>
              <a:rPr lang="en-US" dirty="0" err="1"/>
              <a:t>WinStartO</a:t>
            </a:r>
            <a:r>
              <a:rPr lang="en-US" dirty="0"/>
              <a:t>=0. the maximal SN being allocated to the frames of a BA agreement with buffer size 64 is 31. the frames with SN 0, 15 to 29 are not received correctly. </a:t>
            </a:r>
          </a:p>
          <a:p>
            <a:pPr lvl="2"/>
            <a:r>
              <a:rPr lang="en-US" dirty="0"/>
              <a:t>The current AP MLD notifies the target AP MLD (AP MLD2) the maximal SN 31 through frame exchange context transfer.</a:t>
            </a:r>
          </a:p>
          <a:p>
            <a:pPr lvl="2"/>
            <a:r>
              <a:rPr lang="en-US" dirty="0"/>
              <a:t>After DS mapping, frame exchange context transfer is done (the roaming response frame is transmitted), both AP MLD1 and AP MLD2 transmits the frames of the BA agreement.</a:t>
            </a:r>
          </a:p>
          <a:p>
            <a:pPr lvl="3"/>
            <a:r>
              <a:rPr lang="en-US" sz="1800" dirty="0"/>
              <a:t>AP MLD2 transmits frame with SN equal to 32 to 200 are correctly while AP MLD1 are still transmit frame with SN 0, 15 to 29. </a:t>
            </a:r>
          </a:p>
          <a:p>
            <a:pPr lvl="4"/>
            <a:r>
              <a:rPr lang="en-US" sz="1800" dirty="0"/>
              <a:t>AP1’s transmission doesn’t make sense. 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173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84524"/>
            <a:ext cx="9144000" cy="623501"/>
          </a:xfrm>
        </p:spPr>
        <p:txBody>
          <a:bodyPr/>
          <a:lstStyle/>
          <a:p>
            <a:r>
              <a:rPr lang="en-US" sz="2400" dirty="0"/>
              <a:t>Link Pair to Two AP MLD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572000"/>
          </a:xfrm>
        </p:spPr>
        <p:txBody>
          <a:bodyPr/>
          <a:lstStyle/>
          <a:p>
            <a:r>
              <a:rPr lang="en-US" dirty="0"/>
              <a:t>The links connecting to two AP MLDs may have some restriction that can’t execute simultaneous frame exchanges with the serving AP MLD and target AP MLD.</a:t>
            </a:r>
          </a:p>
          <a:p>
            <a:r>
              <a:rPr lang="en-US" dirty="0"/>
              <a:t>The non-AP MLD announces such restriction to the AP MLDs unless the non-AP MLD doesn’t have the links with the two AP MLDs in awake state simultaneously.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3330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1425</Words>
  <Application>Microsoft Office PowerPoint</Application>
  <PresentationFormat>On-screen Show (4:3)</PresentationFormat>
  <Paragraphs>162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802-11-Submission</vt:lpstr>
      <vt:lpstr>1_Custom Design</vt:lpstr>
      <vt:lpstr>Custom Design</vt:lpstr>
      <vt:lpstr>Seamless Roaming Follow Up 2</vt:lpstr>
      <vt:lpstr>Recap: Seamless Roaming</vt:lpstr>
      <vt:lpstr>Roaming Domain Level and MLD Level Features</vt:lpstr>
      <vt:lpstr>Roaming Domain Level and MLD Level Features</vt:lpstr>
      <vt:lpstr>MLD Level Frame Delivery vs Roaming Domain Level BA Agreement </vt:lpstr>
      <vt:lpstr>UL TID with BA Agreement (1)</vt:lpstr>
      <vt:lpstr>UL TID with BA Agreement (2)</vt:lpstr>
      <vt:lpstr>DL Frame Tx from Two AP MLDs</vt:lpstr>
      <vt:lpstr>Link Pair to Two AP MLD</vt:lpstr>
      <vt:lpstr>Summary</vt:lpstr>
      <vt:lpstr>SP 1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2156</cp:revision>
  <cp:lastPrinted>1998-02-10T13:28:06Z</cp:lastPrinted>
  <dcterms:created xsi:type="dcterms:W3CDTF">2007-05-21T21:00:37Z</dcterms:created>
  <dcterms:modified xsi:type="dcterms:W3CDTF">2024-11-10T01:08:52Z</dcterms:modified>
  <cp:category>Submission</cp:category>
</cp:coreProperties>
</file>