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3" r:id="rId2"/>
    <p:sldMasterId id="2147483661" r:id="rId3"/>
  </p:sldMasterIdLst>
  <p:notesMasterIdLst>
    <p:notesMasterId r:id="rId15"/>
  </p:notesMasterIdLst>
  <p:handoutMasterIdLst>
    <p:handoutMasterId r:id="rId16"/>
  </p:handoutMasterIdLst>
  <p:sldIdLst>
    <p:sldId id="269" r:id="rId4"/>
    <p:sldId id="554" r:id="rId5"/>
    <p:sldId id="558" r:id="rId6"/>
    <p:sldId id="559" r:id="rId7"/>
    <p:sldId id="561" r:id="rId8"/>
    <p:sldId id="497" r:id="rId9"/>
    <p:sldId id="542" r:id="rId10"/>
    <p:sldId id="544" r:id="rId11"/>
    <p:sldId id="560" r:id="rId12"/>
    <p:sldId id="553" r:id="rId13"/>
    <p:sldId id="56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11/9/2024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11/9/2024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11/9/2024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F5BB-3C1F-17C8-F668-71D72B683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D2537-D3D6-17CE-6446-865E9F0D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A21B2-0B50-B0EA-7BE3-26A3944A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653D-8DA6-0E9F-3A8E-AEBA1840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B7F30-A318-7D16-ECEA-9209360A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884C-E741-1680-933C-C06FF0BA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70AB-7224-BB2F-FCE8-B918FA83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D19F-368A-E094-F1BC-3FCE1A2A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37CFB-4FC4-0CD7-5FEC-A565F4CD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BED99-92BB-6041-6749-A9B9BA44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1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A229-DC3E-6F4E-8D03-81B1AF8E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0348E-008D-C3D4-340B-FEBD25AB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A387-6F2E-328D-F803-2515B246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25F56-85F1-2A54-D75B-D783BE28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64EF6-F8AC-3AB3-BEBD-50235342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4745-DF42-CA0D-60EC-43405979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59382-6EC6-6013-6CF5-992DAC876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35D25-FA49-573C-1D55-C0317D591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6E72-6A6E-5EEA-5CC0-8BCADBD3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A418E-CF71-A55F-0B9A-CB028223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82AF6-CBF6-46CD-7B44-47445926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0E13-B7E1-A05A-1D65-ECE5C79D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B35D6-E9D9-F15E-83BD-8BE113CC0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0A2DA-584F-5290-8218-1AD2AB119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64A36-FF45-4EFD-9BA0-0D560A2BA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361A9-8F9A-CD57-EB7F-952544C90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CAB30-DF82-9376-6A7D-EA679E48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D9F40-284E-2DCD-2546-80EEFDA8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CC619-1436-9B65-977F-89BC99C5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5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5182-84D2-B867-9346-08AEAAC1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DB270-B940-DE34-DDCD-55F1A005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32C24-95DA-D3C7-1940-F4C6E7AE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242AB-DE93-5942-AFC4-B3118586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0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BAE97-DDD2-F537-B056-932FA8E8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D2E29-ABCA-252F-E6B1-41C9B5A4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B2C59-BA5B-0DD7-A949-A3445C2E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602E-1A7A-7C3B-361F-751292CA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DAFC-1692-FD0C-0C8D-86FBAFB5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1EC65-C3DA-36CF-619B-FA535D93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21363-B93A-2179-4F4D-30BB5475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9CE2-1E8C-F212-B1F0-38DAE477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8B940-D477-A1EC-958D-EDFA917D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8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20DC-953B-A2FE-8006-50EE2498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26328-A699-8083-3516-72F71F54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5A5F8-DC0D-9B2D-9DE4-8BBF77684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BF8DE-A074-CDA6-A2F9-1DDC4D8B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811B-EC91-A6F4-BDD2-AA52E7A1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4830F-FE75-C64A-2BC0-43110A72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5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0DD4-02E6-CE71-16B1-4024220E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67709-4864-4B36-7F4D-1F3AC1D5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8ABED-B625-AE23-E2AF-5E51BA5C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56DF8-121A-758B-0A22-D50ABAA7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1C994-E379-D7E6-2F7E-E4FE9AAB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5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0D11D-7991-B959-9244-35375A4CD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379FC-3CE4-65A7-2E8A-D8742FF58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105B4-0454-2C55-19E6-0F3D3DC0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4769C-501E-C49B-0915-FC5DD781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8791-77B4-8E91-F9C5-2AC6FD8F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9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5600" y="3707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802.11-24/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1890r0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1AE2F-C8F8-8FF6-7793-62EB8D13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25726-D3A7-62A2-6E2E-2F398C009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59502-914E-8C72-CC85-2A35555A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957A-507A-C0D7-DBCC-F627A1A06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51DE8-AAE5-A2AB-6F8A-ECB8A7425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/>
              <a:t>Seamless Roaming Follow Up 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36939"/>
              </p:ext>
            </p:extLst>
          </p:nvPr>
        </p:nvGraphicFramePr>
        <p:xfrm>
          <a:off x="685800" y="2824688"/>
          <a:ext cx="7772401" cy="179699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Summary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dirty="0"/>
              <a:t>The following are discussed in the presentation:</a:t>
            </a:r>
          </a:p>
          <a:p>
            <a:pPr lvl="1"/>
            <a:r>
              <a:rPr lang="en-US" sz="2400" dirty="0"/>
              <a:t>Frame exchange context when two AP MLD send DL frames of a BA agreement</a:t>
            </a:r>
          </a:p>
          <a:p>
            <a:pPr lvl="1"/>
            <a:r>
              <a:rPr lang="en-US" sz="2400" dirty="0"/>
              <a:t>Frame context notification to the non-AP MLD under seamless roaming.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3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SP 1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support to define a way to make available to the non-AP MLD the following during the roaming?</a:t>
            </a:r>
            <a:endParaRPr lang="en-US" dirty="0"/>
          </a:p>
          <a:p>
            <a:pPr lvl="1"/>
            <a:r>
              <a:rPr lang="en-US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latest SN that has been passed up (and will be) to the next MAC process for existing UL BA agreement by the current AP MLD</a:t>
            </a: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5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23501"/>
          </a:xfrm>
        </p:spPr>
        <p:txBody>
          <a:bodyPr/>
          <a:lstStyle/>
          <a:p>
            <a:r>
              <a:rPr lang="en-US" sz="2800" dirty="0"/>
              <a:t>Recap: Seamless Roaming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r>
              <a:rPr lang="en-US" sz="1600" dirty="0"/>
              <a:t>Seamless roaming procedure:</a:t>
            </a:r>
          </a:p>
          <a:p>
            <a:pPr lvl="1"/>
            <a:r>
              <a:rPr lang="en-US" sz="1600" dirty="0"/>
              <a:t>(optional) step1: Candidate target serving AP </a:t>
            </a:r>
            <a:r>
              <a:rPr lang="en-US" sz="1600"/>
              <a:t>MLD acquiring</a:t>
            </a:r>
            <a:endParaRPr lang="en-US" sz="1600" dirty="0"/>
          </a:p>
          <a:p>
            <a:pPr lvl="2"/>
            <a:r>
              <a:rPr lang="en-US" sz="1600" dirty="0"/>
              <a:t>A non-AP MLD acquires the candidate target serving AP MLDs through its current serving AP MLD.</a:t>
            </a:r>
          </a:p>
          <a:p>
            <a:pPr lvl="1"/>
            <a:r>
              <a:rPr lang="en-US" sz="1600" dirty="0"/>
              <a:t>Step 2: establishing the links with the target serving AP MLD.</a:t>
            </a:r>
          </a:p>
          <a:p>
            <a:pPr lvl="1"/>
            <a:r>
              <a:rPr lang="en-US" sz="1600" dirty="0"/>
              <a:t>Step 3: roaming from the current serving AP MLD to the target AP MLD</a:t>
            </a:r>
          </a:p>
          <a:p>
            <a:pPr lvl="2"/>
            <a:r>
              <a:rPr lang="en-US" sz="1600" dirty="0"/>
              <a:t>DS mapping update with access server, router, or ethernet switch.</a:t>
            </a:r>
          </a:p>
          <a:p>
            <a:pPr lvl="2"/>
            <a:r>
              <a:rPr lang="en-US" sz="1600" dirty="0"/>
              <a:t>Frame exchange context transfer to the target AP MLD</a:t>
            </a:r>
          </a:p>
          <a:p>
            <a:pPr lvl="2"/>
            <a:r>
              <a:rPr lang="en-US" sz="1600" dirty="0"/>
              <a:t>The UL frame changes for UL Data frames are suspended during step 3.</a:t>
            </a:r>
          </a:p>
          <a:p>
            <a:pPr lvl="1"/>
            <a:r>
              <a:rPr lang="en-US" sz="1600" dirty="0"/>
              <a:t>Step 4: stopping the frame exchanges of Data frames with the current serving AP MLD, and executing the frame exchanges of Data frames with the target serving AP MLD.</a:t>
            </a:r>
          </a:p>
          <a:p>
            <a:pPr lvl="2"/>
            <a:r>
              <a:rPr lang="en-US" sz="1600" dirty="0"/>
              <a:t>It is possible that both AP MLDs transmit the DL Data frames for some times after step 4.</a:t>
            </a:r>
          </a:p>
          <a:p>
            <a:pPr lvl="2"/>
            <a:r>
              <a:rPr lang="en-US" sz="1600" dirty="0"/>
              <a:t>The UL Data frames can only be transmitted to the target AP MLD.</a:t>
            </a:r>
          </a:p>
          <a:p>
            <a:r>
              <a:rPr lang="en-US" sz="1600" dirty="0"/>
              <a:t>MLD level features are either in AP MLD level or in roaming domain level.</a:t>
            </a:r>
          </a:p>
          <a:p>
            <a:r>
              <a:rPr lang="en-US" sz="1600" dirty="0"/>
              <a:t>Frame exchange context: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DL: Parameters of Block Ack agreement, SN space, maximal SN being allocated to the frame.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UL: Parameters of Block Ack agreement, Maximal SN whose frame being sent to the up layer, duplicate detection information.</a:t>
            </a:r>
          </a:p>
          <a:p>
            <a:pPr lvl="2"/>
            <a:r>
              <a:rPr lang="en-US" sz="1400" dirty="0"/>
              <a:t>The reorder buffer may be forwarded to the target AP MLD.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4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Roaming Domain Level and MLD Level Features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631"/>
            <a:ext cx="9144000" cy="5092239"/>
          </a:xfrm>
        </p:spPr>
        <p:txBody>
          <a:bodyPr/>
          <a:lstStyle/>
          <a:p>
            <a:r>
              <a:rPr lang="en-US" sz="1800" dirty="0"/>
              <a:t>Roaming domain level features:</a:t>
            </a:r>
          </a:p>
          <a:p>
            <a:pPr lvl="1"/>
            <a:r>
              <a:rPr lang="en-US" sz="1800" dirty="0"/>
              <a:t>Authentication, </a:t>
            </a:r>
          </a:p>
          <a:p>
            <a:pPr lvl="1"/>
            <a:r>
              <a:rPr lang="en-US" sz="1800" dirty="0"/>
              <a:t>Discovery of neighbor target AP MLD in roaming domain,</a:t>
            </a:r>
          </a:p>
          <a:p>
            <a:pPr lvl="1"/>
            <a:r>
              <a:rPr lang="en-US" sz="1800" dirty="0"/>
              <a:t>BSS transition management for neighbor target AP MLDs in roaming domain,</a:t>
            </a:r>
          </a:p>
          <a:p>
            <a:pPr lvl="1"/>
            <a:r>
              <a:rPr lang="en-US" sz="1800" dirty="0"/>
              <a:t>ML set up, 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</a:rPr>
              <a:t>Multi-Link power management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</a:rPr>
              <a:t>maximal idle period </a:t>
            </a:r>
          </a:p>
          <a:p>
            <a:pPr lvl="1"/>
            <a:r>
              <a:rPr lang="en-US" sz="1800" dirty="0"/>
              <a:t>PTK key negotiation, </a:t>
            </a:r>
          </a:p>
          <a:p>
            <a:pPr lvl="1"/>
            <a:r>
              <a:rPr lang="en-US" sz="1800" dirty="0"/>
              <a:t>SCS, </a:t>
            </a:r>
          </a:p>
          <a:p>
            <a:pPr lvl="1"/>
            <a:r>
              <a:rPr lang="en-US" sz="1800" dirty="0"/>
              <a:t>BA, </a:t>
            </a:r>
          </a:p>
          <a:p>
            <a:pPr lvl="1"/>
            <a:r>
              <a:rPr lang="en-US" sz="1800" dirty="0"/>
              <a:t>EPCS.</a:t>
            </a:r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Roaming Domain Level and MLD Level Features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631"/>
            <a:ext cx="9144000" cy="5092239"/>
          </a:xfrm>
        </p:spPr>
        <p:txBody>
          <a:bodyPr/>
          <a:lstStyle/>
          <a:p>
            <a:r>
              <a:rPr lang="en-US" sz="1800" dirty="0"/>
              <a:t>MLD level features:</a:t>
            </a:r>
          </a:p>
          <a:p>
            <a:pPr lvl="1"/>
            <a:r>
              <a:rPr lang="en-US" sz="1800" dirty="0"/>
              <a:t>Discovery of Reported AP in one AP MLD,</a:t>
            </a:r>
          </a:p>
          <a:p>
            <a:pPr lvl="1"/>
            <a:r>
              <a:rPr lang="en-US" sz="1800" dirty="0"/>
              <a:t>BSS transition management for reported link or neighbor AP MLDs outside the roaming domain,</a:t>
            </a:r>
          </a:p>
          <a:p>
            <a:pPr lvl="1"/>
            <a:r>
              <a:rPr lang="en-US" sz="1800" dirty="0"/>
              <a:t>BSS parameter critical update,</a:t>
            </a:r>
          </a:p>
          <a:p>
            <a:pPr lvl="1"/>
            <a:r>
              <a:rPr lang="en-US" sz="1800" dirty="0"/>
              <a:t>ML procedure for channel switch and channel quieting,</a:t>
            </a:r>
          </a:p>
          <a:p>
            <a:pPr lvl="1"/>
            <a:r>
              <a:rPr lang="en-US" sz="1800" dirty="0"/>
              <a:t>ML power management without </a:t>
            </a:r>
            <a:r>
              <a:rPr lang="en-US" sz="1800" dirty="0">
                <a:latin typeface="Times New Roman" panose="02020603050405020304" pitchFamily="18" charset="0"/>
              </a:rPr>
              <a:t>maximal idle period</a:t>
            </a:r>
            <a:r>
              <a:rPr lang="en-US" sz="1800" dirty="0"/>
              <a:t>,</a:t>
            </a:r>
          </a:p>
          <a:p>
            <a:pPr lvl="1"/>
            <a:r>
              <a:rPr lang="en-US" sz="1800" dirty="0"/>
              <a:t>Unicast frame delivery,</a:t>
            </a:r>
          </a:p>
          <a:p>
            <a:pPr lvl="1"/>
            <a:r>
              <a:rPr lang="en-US" sz="1800" dirty="0"/>
              <a:t>MLO group-addressed frames,</a:t>
            </a:r>
          </a:p>
          <a:p>
            <a:pPr lvl="1"/>
            <a:r>
              <a:rPr lang="en-US" sz="1800" dirty="0"/>
              <a:t>STR,</a:t>
            </a:r>
          </a:p>
          <a:p>
            <a:pPr lvl="1"/>
            <a:r>
              <a:rPr lang="en-US" sz="1800" dirty="0"/>
              <a:t>NSTR,</a:t>
            </a:r>
          </a:p>
          <a:p>
            <a:pPr lvl="1"/>
            <a:r>
              <a:rPr lang="en-US" sz="1800" dirty="0"/>
              <a:t>MLSR/EMLSR/EMLMR,</a:t>
            </a:r>
          </a:p>
          <a:p>
            <a:pPr lvl="1"/>
            <a:r>
              <a:rPr lang="en-US" sz="1800" dirty="0"/>
              <a:t>AID allocation,</a:t>
            </a:r>
          </a:p>
          <a:p>
            <a:pPr lvl="1"/>
            <a:r>
              <a:rPr lang="en-US" sz="1800" dirty="0"/>
              <a:t>TID-to-Link mapping,</a:t>
            </a:r>
          </a:p>
          <a:p>
            <a:pPr lvl="1"/>
            <a:r>
              <a:rPr lang="en-US" sz="1800" dirty="0"/>
              <a:t>MLD TWT.</a:t>
            </a:r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5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71130"/>
            <a:ext cx="9448800" cy="623501"/>
          </a:xfrm>
        </p:spPr>
        <p:txBody>
          <a:bodyPr/>
          <a:lstStyle/>
          <a:p>
            <a:r>
              <a:rPr lang="en-US" sz="2400" dirty="0"/>
              <a:t>MLD Level Frame Delivery</a:t>
            </a:r>
            <a:r>
              <a:rPr lang="en-US" sz="2000" dirty="0"/>
              <a:t> vs </a:t>
            </a:r>
            <a:r>
              <a:rPr lang="en-US" sz="2400" dirty="0"/>
              <a:t>Roaming Domain Level BA Agreement 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631"/>
            <a:ext cx="9144000" cy="5092239"/>
          </a:xfrm>
        </p:spPr>
        <p:txBody>
          <a:bodyPr/>
          <a:lstStyle/>
          <a:p>
            <a:r>
              <a:rPr lang="en-US" sz="1800" dirty="0"/>
              <a:t>The MLD level frame delivery means that </a:t>
            </a:r>
          </a:p>
          <a:p>
            <a:pPr lvl="1"/>
            <a:r>
              <a:rPr lang="en-US" sz="1800" dirty="0"/>
              <a:t>the reorder buffer is identified by the peer MLD MAC address and TID of the BA agreement.</a:t>
            </a:r>
          </a:p>
          <a:p>
            <a:pPr lvl="1"/>
            <a:r>
              <a:rPr lang="en-US" sz="1800" dirty="0"/>
              <a:t>The TA, RA, BSSID of unicast QoS Data frame are replaced by the respective  MLD addresses instead of roaming domain MAC address.</a:t>
            </a:r>
          </a:p>
          <a:p>
            <a:r>
              <a:rPr lang="en-US" sz="1800" dirty="0"/>
              <a:t> if a non-AP MLD decides to receive unicast DL QoS Data frames from two AP MLDs during the roaming stage, it is up to the non-AP MLD to decide which AP MLD’s address to identify the peer MLD address during the roaming stage.</a:t>
            </a:r>
          </a:p>
          <a:p>
            <a:pPr lvl="1"/>
            <a:r>
              <a:rPr lang="en-US" sz="1800" dirty="0"/>
              <a:t>E.g. the local mapping from the serving AP MLD address to target AP MLD address is done at the MLD level.</a:t>
            </a:r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9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100"/>
            <a:ext cx="9144000" cy="623501"/>
          </a:xfrm>
        </p:spPr>
        <p:txBody>
          <a:bodyPr/>
          <a:lstStyle/>
          <a:p>
            <a:r>
              <a:rPr lang="en-US" sz="2800" dirty="0"/>
              <a:t>UL TID with BA Agreement (1)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" y="1094602"/>
            <a:ext cx="9144000" cy="2264417"/>
          </a:xfrm>
        </p:spPr>
        <p:txBody>
          <a:bodyPr/>
          <a:lstStyle/>
          <a:p>
            <a:r>
              <a:rPr lang="en-US" sz="1600" dirty="0"/>
              <a:t>A reorder buffer of the current serving AP MLD may or may not be moved to the target AP MLD.</a:t>
            </a:r>
          </a:p>
          <a:p>
            <a:pPr lvl="1"/>
            <a:r>
              <a:rPr lang="en-US" sz="1600" dirty="0"/>
              <a:t>If the current serving AP MLD flushes the reorder buffer where largest SN of received frames is </a:t>
            </a:r>
            <a:r>
              <a:rPr lang="en-US" sz="1600" dirty="0" err="1"/>
              <a:t>SNmax</a:t>
            </a:r>
            <a:r>
              <a:rPr lang="en-US" sz="1600" dirty="0"/>
              <a:t>, the </a:t>
            </a:r>
            <a:r>
              <a:rPr lang="en-US" sz="1600" dirty="0" err="1"/>
              <a:t>WinStartB</a:t>
            </a:r>
            <a:r>
              <a:rPr lang="en-US" sz="1600" dirty="0"/>
              <a:t> in the new serving AP MLD will be the </a:t>
            </a:r>
            <a:r>
              <a:rPr lang="en-US" sz="1600" dirty="0" err="1"/>
              <a:t>SNmax</a:t>
            </a:r>
            <a:r>
              <a:rPr lang="en-US" sz="1600" dirty="0"/>
              <a:t> + 1.</a:t>
            </a:r>
          </a:p>
          <a:p>
            <a:pPr lvl="2"/>
            <a:r>
              <a:rPr lang="en-US" sz="1600" dirty="0"/>
              <a:t>The retransmission of the frames whose sequence numbers are less than </a:t>
            </a:r>
            <a:r>
              <a:rPr lang="en-US" sz="1600" dirty="0" err="1"/>
              <a:t>WinStartB</a:t>
            </a:r>
            <a:r>
              <a:rPr lang="en-US" sz="1600" dirty="0"/>
              <a:t> to the new serving AP MLD will be discarded.</a:t>
            </a:r>
          </a:p>
          <a:p>
            <a:pPr lvl="1"/>
            <a:r>
              <a:rPr lang="en-US" sz="1600" dirty="0"/>
              <a:t>If the current serving AP MLD forwards its reorder buffer to the target AP MLD, the </a:t>
            </a:r>
            <a:r>
              <a:rPr lang="en-US" sz="1600" dirty="0" err="1"/>
              <a:t>WinStartB</a:t>
            </a:r>
            <a:r>
              <a:rPr lang="en-US" sz="1600" dirty="0"/>
              <a:t> in the new serving AP MLD will be the same as the </a:t>
            </a:r>
            <a:r>
              <a:rPr lang="en-US" sz="1600" dirty="0" err="1"/>
              <a:t>WinStartB</a:t>
            </a:r>
            <a:r>
              <a:rPr lang="en-US" sz="1600" dirty="0"/>
              <a:t> of the </a:t>
            </a:r>
            <a:r>
              <a:rPr lang="en-US" sz="1600" dirty="0">
                <a:solidFill>
                  <a:schemeClr val="tx1"/>
                </a:solidFill>
              </a:rPr>
              <a:t>current serving AP MLD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The discarding of the frames in Transmit Buffer may create unnecessary frame discarding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3F16BAF-173A-F8C0-C361-810B1467C935}"/>
              </a:ext>
            </a:extLst>
          </p:cNvPr>
          <p:cNvCxnSpPr/>
          <p:nvPr/>
        </p:nvCxnSpPr>
        <p:spPr>
          <a:xfrm>
            <a:off x="247047" y="5486400"/>
            <a:ext cx="50070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30970A7-99E1-AA46-36D3-C7E5395DF93C}"/>
              </a:ext>
            </a:extLst>
          </p:cNvPr>
          <p:cNvSpPr txBox="1"/>
          <p:nvPr/>
        </p:nvSpPr>
        <p:spPr>
          <a:xfrm>
            <a:off x="150907" y="5472678"/>
            <a:ext cx="550608" cy="26546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Non-AP </a:t>
            </a:r>
          </a:p>
          <a:p>
            <a:r>
              <a:rPr lang="en-US" sz="900" dirty="0">
                <a:solidFill>
                  <a:schemeClr val="tx1"/>
                </a:solidFill>
              </a:rPr>
              <a:t>MLD1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E0F945-2DCC-E353-E9BB-DD0C1DE52C32}"/>
              </a:ext>
            </a:extLst>
          </p:cNvPr>
          <p:cNvSpPr txBox="1"/>
          <p:nvPr/>
        </p:nvSpPr>
        <p:spPr>
          <a:xfrm>
            <a:off x="150907" y="5101928"/>
            <a:ext cx="550608" cy="26546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</a:t>
            </a:r>
          </a:p>
          <a:p>
            <a:r>
              <a:rPr lang="en-US" sz="900" dirty="0">
                <a:solidFill>
                  <a:schemeClr val="tx1"/>
                </a:solidFill>
              </a:rPr>
              <a:t>MLD1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CF91562-A283-91C8-1E37-42EA08A2C7B8}"/>
              </a:ext>
            </a:extLst>
          </p:cNvPr>
          <p:cNvSpPr/>
          <p:nvPr/>
        </p:nvSpPr>
        <p:spPr>
          <a:xfrm>
            <a:off x="1327354" y="5486400"/>
            <a:ext cx="1012723" cy="4017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B5F671-AD54-A11C-BC8C-765D3CEC5359}"/>
              </a:ext>
            </a:extLst>
          </p:cNvPr>
          <p:cNvSpPr txBox="1"/>
          <p:nvPr/>
        </p:nvSpPr>
        <p:spPr>
          <a:xfrm>
            <a:off x="1332591" y="5536346"/>
            <a:ext cx="550608" cy="26546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A-MPDU with </a:t>
            </a:r>
          </a:p>
          <a:p>
            <a:r>
              <a:rPr lang="en-US" sz="900" dirty="0">
                <a:solidFill>
                  <a:schemeClr val="tx1"/>
                </a:solidFill>
              </a:rPr>
              <a:t>SN 0 to 63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88CA729-19F9-4D58-B501-AD100AC2FE83}"/>
              </a:ext>
            </a:extLst>
          </p:cNvPr>
          <p:cNvSpPr/>
          <p:nvPr/>
        </p:nvSpPr>
        <p:spPr>
          <a:xfrm>
            <a:off x="2585670" y="5084602"/>
            <a:ext cx="295182" cy="4017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13A597A-E301-E839-1548-3E327FC602A7}"/>
              </a:ext>
            </a:extLst>
          </p:cNvPr>
          <p:cNvSpPr txBox="1"/>
          <p:nvPr/>
        </p:nvSpPr>
        <p:spPr>
          <a:xfrm>
            <a:off x="2475246" y="4867283"/>
            <a:ext cx="405606" cy="217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A495861-859B-36A3-4EB5-4985139B386D}"/>
              </a:ext>
            </a:extLst>
          </p:cNvPr>
          <p:cNvCxnSpPr>
            <a:cxnSpLocks/>
          </p:cNvCxnSpPr>
          <p:nvPr/>
        </p:nvCxnSpPr>
        <p:spPr>
          <a:xfrm>
            <a:off x="2131225" y="5177774"/>
            <a:ext cx="619325" cy="100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59D86AF-2887-D281-BCD1-9BF7F492981B}"/>
              </a:ext>
            </a:extLst>
          </p:cNvPr>
          <p:cNvSpPr txBox="1"/>
          <p:nvPr/>
        </p:nvSpPr>
        <p:spPr>
          <a:xfrm>
            <a:off x="916618" y="4779745"/>
            <a:ext cx="1418541" cy="40179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MPDU with SN = 0,</a:t>
            </a:r>
          </a:p>
          <a:p>
            <a:r>
              <a:rPr lang="en-US" sz="900" dirty="0"/>
              <a:t>SN= 10 are not received.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D53C5FD-CF49-AB87-3682-8BECC5394B01}"/>
              </a:ext>
            </a:extLst>
          </p:cNvPr>
          <p:cNvSpPr txBox="1"/>
          <p:nvPr/>
        </p:nvSpPr>
        <p:spPr>
          <a:xfrm>
            <a:off x="67475" y="4249952"/>
            <a:ext cx="3116825" cy="42375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MLD1’s reorder buffer with </a:t>
            </a:r>
            <a:r>
              <a:rPr lang="en-US" sz="900" dirty="0" err="1">
                <a:solidFill>
                  <a:schemeClr val="tx1"/>
                </a:solidFill>
              </a:rPr>
              <a:t>WinStartB</a:t>
            </a:r>
            <a:r>
              <a:rPr lang="en-US" sz="900" dirty="0">
                <a:solidFill>
                  <a:schemeClr val="tx1"/>
                </a:solidFill>
              </a:rPr>
              <a:t>=0, </a:t>
            </a:r>
            <a:r>
              <a:rPr lang="en-US" sz="900" dirty="0" err="1">
                <a:solidFill>
                  <a:schemeClr val="tx1"/>
                </a:solidFill>
              </a:rPr>
              <a:t>WinEndB</a:t>
            </a:r>
            <a:r>
              <a:rPr lang="en-US" sz="900" dirty="0">
                <a:solidFill>
                  <a:schemeClr val="tx1"/>
                </a:solidFill>
              </a:rPr>
              <a:t>=63 </a:t>
            </a:r>
          </a:p>
          <a:p>
            <a:r>
              <a:rPr lang="en-US" sz="900" dirty="0">
                <a:solidFill>
                  <a:schemeClr val="tx1"/>
                </a:solidFill>
              </a:rPr>
              <a:t>has the MPDUs except MPDU with SN = 0, SN = 10.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02DE373-C05B-32BB-AD96-9C24BA840453}"/>
              </a:ext>
            </a:extLst>
          </p:cNvPr>
          <p:cNvCxnSpPr>
            <a:cxnSpLocks/>
          </p:cNvCxnSpPr>
          <p:nvPr/>
        </p:nvCxnSpPr>
        <p:spPr>
          <a:xfrm>
            <a:off x="2615726" y="4615543"/>
            <a:ext cx="316758" cy="292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9DD259-F6AA-BE56-D6B3-39822F944991}"/>
              </a:ext>
            </a:extLst>
          </p:cNvPr>
          <p:cNvCxnSpPr>
            <a:cxnSpLocks/>
          </p:cNvCxnSpPr>
          <p:nvPr/>
        </p:nvCxnSpPr>
        <p:spPr>
          <a:xfrm flipV="1">
            <a:off x="3657265" y="5511636"/>
            <a:ext cx="0" cy="34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D632D94-0BC7-7C32-E6D1-92CB35492986}"/>
              </a:ext>
            </a:extLst>
          </p:cNvPr>
          <p:cNvCxnSpPr>
            <a:cxnSpLocks/>
          </p:cNvCxnSpPr>
          <p:nvPr/>
        </p:nvCxnSpPr>
        <p:spPr>
          <a:xfrm flipV="1">
            <a:off x="2475246" y="5669077"/>
            <a:ext cx="386637" cy="565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1D5A8C9-0DA6-17DF-56CB-2CD88D4F038D}"/>
              </a:ext>
            </a:extLst>
          </p:cNvPr>
          <p:cNvSpPr txBox="1"/>
          <p:nvPr/>
        </p:nvSpPr>
        <p:spPr>
          <a:xfrm>
            <a:off x="2162202" y="6170531"/>
            <a:ext cx="1012724" cy="40179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 err="1">
                <a:solidFill>
                  <a:schemeClr val="tx1"/>
                </a:solidFill>
              </a:rPr>
              <a:t>WinStartO</a:t>
            </a:r>
            <a:r>
              <a:rPr lang="en-US" sz="900" dirty="0">
                <a:solidFill>
                  <a:schemeClr val="tx1"/>
                </a:solidFill>
              </a:rPr>
              <a:t> is 0, </a:t>
            </a:r>
          </a:p>
          <a:p>
            <a:r>
              <a:rPr lang="en-US" sz="900" dirty="0" err="1">
                <a:solidFill>
                  <a:schemeClr val="tx1"/>
                </a:solidFill>
              </a:rPr>
              <a:t>WinEndO</a:t>
            </a:r>
            <a:r>
              <a:rPr lang="en-US" sz="900" dirty="0">
                <a:solidFill>
                  <a:schemeClr val="tx1"/>
                </a:solidFill>
              </a:rPr>
              <a:t> is 63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55CD311-D14E-E0F9-ABEE-86AEDF3B4BA3}"/>
              </a:ext>
            </a:extLst>
          </p:cNvPr>
          <p:cNvCxnSpPr>
            <a:cxnSpLocks/>
          </p:cNvCxnSpPr>
          <p:nvPr/>
        </p:nvCxnSpPr>
        <p:spPr>
          <a:xfrm flipH="1" flipV="1">
            <a:off x="1445018" y="5929457"/>
            <a:ext cx="807883" cy="270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D2347C7-9413-C2B5-7507-5C60FD75260F}"/>
              </a:ext>
            </a:extLst>
          </p:cNvPr>
          <p:cNvSpPr txBox="1"/>
          <p:nvPr/>
        </p:nvSpPr>
        <p:spPr>
          <a:xfrm>
            <a:off x="3325070" y="5926285"/>
            <a:ext cx="1156027" cy="56541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Roam to AP MLD 2</a:t>
            </a:r>
          </a:p>
          <a:p>
            <a:r>
              <a:rPr lang="en-US" sz="900" dirty="0" err="1">
                <a:solidFill>
                  <a:schemeClr val="tx1"/>
                </a:solidFill>
              </a:rPr>
              <a:t>WinStartO</a:t>
            </a:r>
            <a:r>
              <a:rPr lang="en-US" sz="900" dirty="0">
                <a:solidFill>
                  <a:schemeClr val="tx1"/>
                </a:solidFill>
              </a:rPr>
              <a:t> is 0, </a:t>
            </a:r>
          </a:p>
          <a:p>
            <a:r>
              <a:rPr lang="en-US" sz="900" dirty="0" err="1">
                <a:solidFill>
                  <a:schemeClr val="tx1"/>
                </a:solidFill>
              </a:rPr>
              <a:t>WinEndO</a:t>
            </a:r>
            <a:r>
              <a:rPr lang="en-US" sz="900" dirty="0">
                <a:solidFill>
                  <a:schemeClr val="tx1"/>
                </a:solidFill>
              </a:rPr>
              <a:t> is 63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A5F80DC-6D76-ADD3-1F1D-84641CC57B1F}"/>
              </a:ext>
            </a:extLst>
          </p:cNvPr>
          <p:cNvSpPr txBox="1"/>
          <p:nvPr/>
        </p:nvSpPr>
        <p:spPr>
          <a:xfrm>
            <a:off x="3668706" y="5095392"/>
            <a:ext cx="550608" cy="26546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</a:t>
            </a:r>
          </a:p>
          <a:p>
            <a:r>
              <a:rPr lang="en-US" sz="900" dirty="0">
                <a:solidFill>
                  <a:schemeClr val="tx1"/>
                </a:solidFill>
              </a:rPr>
              <a:t>MLD2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7162BE2-97BA-EBC5-A671-8D6499B30847}"/>
              </a:ext>
            </a:extLst>
          </p:cNvPr>
          <p:cNvSpPr txBox="1"/>
          <p:nvPr/>
        </p:nvSpPr>
        <p:spPr>
          <a:xfrm>
            <a:off x="1228163" y="3667370"/>
            <a:ext cx="3116825" cy="55840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MLD1 flushes the reorder buffer (the largest </a:t>
            </a:r>
          </a:p>
          <a:p>
            <a:r>
              <a:rPr lang="en-US" sz="900" dirty="0">
                <a:solidFill>
                  <a:schemeClr val="tx1"/>
                </a:solidFill>
              </a:rPr>
              <a:t>SN = 63) and </a:t>
            </a:r>
            <a:r>
              <a:rPr lang="en-US" sz="900" dirty="0"/>
              <a:t>Notifies 63 +1 as </a:t>
            </a:r>
            <a:r>
              <a:rPr lang="en-US" sz="900" dirty="0" err="1"/>
              <a:t>WinStartB</a:t>
            </a:r>
            <a:r>
              <a:rPr lang="en-US" sz="900" dirty="0"/>
              <a:t> to AP MLD 2</a:t>
            </a:r>
            <a:r>
              <a:rPr lang="en-US" sz="900" dirty="0">
                <a:solidFill>
                  <a:schemeClr val="tx1"/>
                </a:solidFill>
              </a:rPr>
              <a:t>. </a:t>
            </a:r>
          </a:p>
          <a:p>
            <a:r>
              <a:rPr lang="en-US" sz="900" dirty="0">
                <a:solidFill>
                  <a:schemeClr val="tx1"/>
                </a:solidFill>
              </a:rPr>
              <a:t>AP MLD1 notifies the </a:t>
            </a:r>
            <a:r>
              <a:rPr lang="en-US" sz="900" dirty="0" err="1">
                <a:solidFill>
                  <a:schemeClr val="tx1"/>
                </a:solidFill>
              </a:rPr>
              <a:t>WinStartO</a:t>
            </a:r>
            <a:r>
              <a:rPr lang="en-US" sz="900" dirty="0">
                <a:solidFill>
                  <a:schemeClr val="tx1"/>
                </a:solidFill>
              </a:rPr>
              <a:t> with AP MLD2 needs to be 64.</a:t>
            </a:r>
            <a:r>
              <a:rPr lang="en-US" sz="900" dirty="0"/>
              <a:t>.</a:t>
            </a:r>
            <a:endParaRPr lang="en-US" sz="900" dirty="0">
              <a:solidFill>
                <a:schemeClr val="tx1"/>
              </a:solidFill>
            </a:endParaRP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5C6091C-6CF8-E1F6-0EF9-314C509351DC}"/>
              </a:ext>
            </a:extLst>
          </p:cNvPr>
          <p:cNvCxnSpPr>
            <a:cxnSpLocks/>
          </p:cNvCxnSpPr>
          <p:nvPr/>
        </p:nvCxnSpPr>
        <p:spPr>
          <a:xfrm flipH="1">
            <a:off x="3914834" y="4254922"/>
            <a:ext cx="885766" cy="599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68758F3-5828-8BA0-1D4A-7FBF20C51FEA}"/>
              </a:ext>
            </a:extLst>
          </p:cNvPr>
          <p:cNvCxnSpPr>
            <a:cxnSpLocks/>
          </p:cNvCxnSpPr>
          <p:nvPr/>
        </p:nvCxnSpPr>
        <p:spPr>
          <a:xfrm>
            <a:off x="3110747" y="4157988"/>
            <a:ext cx="478345" cy="73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7F3E7C7-0750-FFB2-94A6-7EE587AB094B}"/>
              </a:ext>
            </a:extLst>
          </p:cNvPr>
          <p:cNvSpPr txBox="1"/>
          <p:nvPr/>
        </p:nvSpPr>
        <p:spPr>
          <a:xfrm>
            <a:off x="4803451" y="4073652"/>
            <a:ext cx="3116825" cy="42375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MLD2’s reorder buffer with </a:t>
            </a:r>
            <a:r>
              <a:rPr lang="en-US" sz="900" dirty="0" err="1">
                <a:solidFill>
                  <a:schemeClr val="tx1"/>
                </a:solidFill>
              </a:rPr>
              <a:t>WinStartB</a:t>
            </a:r>
            <a:r>
              <a:rPr lang="en-US" sz="900" dirty="0">
                <a:solidFill>
                  <a:schemeClr val="tx1"/>
                </a:solidFill>
              </a:rPr>
              <a:t>=64, </a:t>
            </a:r>
            <a:r>
              <a:rPr lang="en-US" sz="900" dirty="0" err="1">
                <a:solidFill>
                  <a:schemeClr val="tx1"/>
                </a:solidFill>
              </a:rPr>
              <a:t>WinEndB</a:t>
            </a:r>
            <a:r>
              <a:rPr lang="en-US" sz="900" dirty="0">
                <a:solidFill>
                  <a:schemeClr val="tx1"/>
                </a:solidFill>
              </a:rPr>
              <a:t>=127</a:t>
            </a:r>
          </a:p>
          <a:p>
            <a:r>
              <a:rPr lang="en-US" sz="900" dirty="0">
                <a:solidFill>
                  <a:schemeClr val="tx1"/>
                </a:solidFill>
              </a:rPr>
              <a:t>has no frames in its reorder buffer. </a:t>
            </a:r>
          </a:p>
        </p:txBody>
      </p:sp>
    </p:spTree>
    <p:extLst>
      <p:ext uri="{BB962C8B-B14F-4D97-AF65-F5344CB8AC3E}">
        <p14:creationId xmlns:p14="http://schemas.microsoft.com/office/powerpoint/2010/main" val="96167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UL TID with BA Agreement (2)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631"/>
            <a:ext cx="9144000" cy="5092239"/>
          </a:xfrm>
        </p:spPr>
        <p:txBody>
          <a:bodyPr/>
          <a:lstStyle/>
          <a:p>
            <a:r>
              <a:rPr lang="en-US" sz="1800" dirty="0"/>
              <a:t>Sending BAR to the target AP MLD doesn’t work:</a:t>
            </a:r>
          </a:p>
          <a:p>
            <a:pPr lvl="1"/>
            <a:r>
              <a:rPr lang="en-US" sz="1800" dirty="0"/>
              <a:t>The current serving AP MLD notifies the target AP MLD its scoreboard context.</a:t>
            </a:r>
          </a:p>
          <a:p>
            <a:pPr lvl="2"/>
            <a:r>
              <a:rPr lang="en-US" dirty="0"/>
              <a:t>This is not reliable because of partial state operation.</a:t>
            </a:r>
          </a:p>
          <a:p>
            <a:pPr lvl="2"/>
            <a:r>
              <a:rPr lang="en-US" dirty="0"/>
              <a:t>The new behavior to scoreboard context needs to be defined if the reorder buffer is flushed.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Solution:</a:t>
            </a:r>
          </a:p>
          <a:p>
            <a:pPr lvl="1"/>
            <a:r>
              <a:rPr lang="en-US" sz="1800" dirty="0"/>
              <a:t>The target/current serving AP MLD notifies the non-AP MLD the </a:t>
            </a:r>
            <a:r>
              <a:rPr lang="en-US" sz="1800" dirty="0" err="1"/>
              <a:t>WinStartB</a:t>
            </a:r>
            <a:r>
              <a:rPr lang="en-US" sz="1800" dirty="0"/>
              <a:t> of each UL TID with the BA agreement (largest SN whose frame is sent to the up layer) at</a:t>
            </a:r>
            <a:r>
              <a:rPr lang="en-US" sz="1800" dirty="0">
                <a:solidFill>
                  <a:schemeClr val="tx1"/>
                </a:solidFill>
              </a:rPr>
              <a:t> the new serving AP MLD (or whether the frames in reorder buffer are forward to the new serving AP MLD).</a:t>
            </a:r>
          </a:p>
          <a:p>
            <a:pPr lvl="2"/>
            <a:r>
              <a:rPr lang="en-US" dirty="0"/>
              <a:t>The non-AP MLD uses the </a:t>
            </a:r>
            <a:r>
              <a:rPr lang="en-US" dirty="0" err="1"/>
              <a:t>WinStartB</a:t>
            </a:r>
            <a:r>
              <a:rPr lang="en-US" dirty="0"/>
              <a:t> as its </a:t>
            </a:r>
            <a:r>
              <a:rPr lang="en-US" dirty="0" err="1"/>
              <a:t>WinStartO</a:t>
            </a:r>
            <a:r>
              <a:rPr lang="en-US" dirty="0"/>
              <a:t>.</a:t>
            </a:r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100"/>
            <a:ext cx="9144000" cy="740883"/>
          </a:xfrm>
        </p:spPr>
        <p:txBody>
          <a:bodyPr/>
          <a:lstStyle/>
          <a:p>
            <a:r>
              <a:rPr lang="en-US" sz="2800" dirty="0"/>
              <a:t>DL Frame Tx from Two AP MLDs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" y="1094601"/>
            <a:ext cx="9144000" cy="5077599"/>
          </a:xfrm>
        </p:spPr>
        <p:txBody>
          <a:bodyPr/>
          <a:lstStyle/>
          <a:p>
            <a:r>
              <a:rPr lang="en-US" sz="1800" dirty="0"/>
              <a:t>When both current serving AP MLD and the target AP MLD send the DL frames of a BA agreement at the same time period, the frame exchange context for the BA agreement needs to include the </a:t>
            </a:r>
            <a:r>
              <a:rPr lang="en-US" sz="1800" dirty="0" err="1"/>
              <a:t>WinStartO</a:t>
            </a:r>
            <a:r>
              <a:rPr lang="en-US" sz="1800" dirty="0"/>
              <a:t> besides the maximal SN being allocated to the frames of the BA agreement. Otherwise, the transmitted frames from the current serving AP MLD may be discarded as the “old” frames. </a:t>
            </a:r>
          </a:p>
          <a:p>
            <a:pPr lvl="1"/>
            <a:r>
              <a:rPr lang="en-US" sz="1800" dirty="0"/>
              <a:t>The following is an example:</a:t>
            </a:r>
          </a:p>
          <a:p>
            <a:pPr lvl="2"/>
            <a:r>
              <a:rPr lang="en-US" dirty="0"/>
              <a:t>The current AP MLD (AP MLD1) has </a:t>
            </a:r>
            <a:r>
              <a:rPr lang="en-US" dirty="0" err="1"/>
              <a:t>WinStartO</a:t>
            </a:r>
            <a:r>
              <a:rPr lang="en-US" dirty="0"/>
              <a:t>=0. the maximal SN being allocated to the frames of a BA agreement with buffer size 64 is 31. the frames with SN 0, 15 to 29 are not received correctly. </a:t>
            </a:r>
          </a:p>
          <a:p>
            <a:pPr lvl="2"/>
            <a:r>
              <a:rPr lang="en-US" dirty="0"/>
              <a:t>The current AP MLD notifies the target AP MLD (AP MLD2) the maximal SN 31 through frame exchange context transfer.</a:t>
            </a:r>
          </a:p>
          <a:p>
            <a:pPr lvl="2"/>
            <a:r>
              <a:rPr lang="en-US" dirty="0"/>
              <a:t>After DS mapping, frame exchange context transfer is done (the roaming response frame is transmitted), both AP MLD1 and AP MLD2 transmits the frames of the BA agreement.</a:t>
            </a:r>
          </a:p>
          <a:p>
            <a:pPr lvl="3"/>
            <a:r>
              <a:rPr lang="en-US" sz="1800" dirty="0"/>
              <a:t>AP MLD2 transmits frame with SN equal to 32 to 200 are correctly while AP MLD1 are still transmit frame with SN 0, 15 to 29. </a:t>
            </a:r>
          </a:p>
          <a:p>
            <a:pPr lvl="4"/>
            <a:r>
              <a:rPr lang="en-US" sz="1800" dirty="0"/>
              <a:t>AP1’s transmission doesn’t make sense.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7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Link Pair to Two AP MLD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dirty="0"/>
              <a:t>The links connecting to two AP MLDs may have some restriction that can’t execute simultaneous frame exchanges with the serving AP MLD and target AP MLD.</a:t>
            </a:r>
          </a:p>
          <a:p>
            <a:r>
              <a:rPr lang="en-US" dirty="0"/>
              <a:t>The non-AP MLD announces such restriction to the AP MLDs unless the non-AP MLD doesn’t have the links with the two AP MLDs in awake state simultaneously.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333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1425</Words>
  <Application>Microsoft Office PowerPoint</Application>
  <PresentationFormat>On-screen Show (4:3)</PresentationFormat>
  <Paragraphs>162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802-11-Submission</vt:lpstr>
      <vt:lpstr>1_Custom Design</vt:lpstr>
      <vt:lpstr>Custom Design</vt:lpstr>
      <vt:lpstr>Seamless Roaming Follow Up 2</vt:lpstr>
      <vt:lpstr>Recap: Seamless Roaming</vt:lpstr>
      <vt:lpstr>Roaming Domain Level and MLD Level Features</vt:lpstr>
      <vt:lpstr>Roaming Domain Level and MLD Level Features</vt:lpstr>
      <vt:lpstr>MLD Level Frame Delivery vs Roaming Domain Level BA Agreement </vt:lpstr>
      <vt:lpstr>UL TID with BA Agreement (1)</vt:lpstr>
      <vt:lpstr>UL TID with BA Agreement (2)</vt:lpstr>
      <vt:lpstr>DL Frame Tx from Two AP MLDs</vt:lpstr>
      <vt:lpstr>Link Pair to Two AP MLD</vt:lpstr>
      <vt:lpstr>Summary</vt:lpstr>
      <vt:lpstr>SP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2156</cp:revision>
  <cp:lastPrinted>1998-02-10T13:28:06Z</cp:lastPrinted>
  <dcterms:created xsi:type="dcterms:W3CDTF">2007-05-21T21:00:37Z</dcterms:created>
  <dcterms:modified xsi:type="dcterms:W3CDTF">2024-11-10T01:08:52Z</dcterms:modified>
  <cp:category>Submission</cp:category>
</cp:coreProperties>
</file>