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3" r:id="rId2"/>
    <p:sldMasterId id="2147483661" r:id="rId3"/>
  </p:sldMasterIdLst>
  <p:notesMasterIdLst>
    <p:notesMasterId r:id="rId21"/>
  </p:notesMasterIdLst>
  <p:handoutMasterIdLst>
    <p:handoutMasterId r:id="rId22"/>
  </p:handoutMasterIdLst>
  <p:sldIdLst>
    <p:sldId id="269" r:id="rId4"/>
    <p:sldId id="554" r:id="rId5"/>
    <p:sldId id="570" r:id="rId6"/>
    <p:sldId id="550" r:id="rId7"/>
    <p:sldId id="568" r:id="rId8"/>
    <p:sldId id="546" r:id="rId9"/>
    <p:sldId id="545" r:id="rId10"/>
    <p:sldId id="547" r:id="rId11"/>
    <p:sldId id="548" r:id="rId12"/>
    <p:sldId id="549" r:id="rId13"/>
    <p:sldId id="553" r:id="rId14"/>
    <p:sldId id="560" r:id="rId15"/>
    <p:sldId id="573" r:id="rId16"/>
    <p:sldId id="498" r:id="rId17"/>
    <p:sldId id="567" r:id="rId18"/>
    <p:sldId id="572" r:id="rId19"/>
    <p:sldId id="569" r:id="rId2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6385"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11/9/2024</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11/9/2024</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11/9/2024</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11/9/2024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11/9/2024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11/9/2024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FF5BB-3C1F-17C8-F668-71D72B683B62}"/>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C6D2537-D3D6-17CE-6446-865E9F0D31C4}"/>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06A21B2-0B50-B0EA-7BE3-26A3944ACC11}"/>
              </a:ext>
            </a:extLst>
          </p:cNvPr>
          <p:cNvSpPr>
            <a:spLocks noGrp="1"/>
          </p:cNvSpPr>
          <p:nvPr>
            <p:ph type="dt" sz="half" idx="10"/>
          </p:nvPr>
        </p:nvSpPr>
        <p:spPr/>
        <p:txBody>
          <a:bodyPr/>
          <a:lstStyle/>
          <a:p>
            <a:fld id="{F887CF11-8AA8-49FD-971C-D4AA25CB567D}" type="datetimeFigureOut">
              <a:rPr lang="en-US" smtClean="0"/>
              <a:t>11/9/2024</a:t>
            </a:fld>
            <a:endParaRPr lang="en-US"/>
          </a:p>
        </p:txBody>
      </p:sp>
      <p:sp>
        <p:nvSpPr>
          <p:cNvPr id="5" name="Footer Placeholder 4">
            <a:extLst>
              <a:ext uri="{FF2B5EF4-FFF2-40B4-BE49-F238E27FC236}">
                <a16:creationId xmlns:a16="http://schemas.microsoft.com/office/drawing/2014/main" id="{2853653D-8DA6-0E9F-3A8E-AEBA18403F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AB7F30-A318-7D16-ECEA-9209360A537E}"/>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26667387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2884C-E741-1680-933C-C06FF0BAE2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0570AB-7224-BB2F-FCE8-B918FA834D3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86D19F-368A-E094-F1BC-3FCE1A2AA215}"/>
              </a:ext>
            </a:extLst>
          </p:cNvPr>
          <p:cNvSpPr>
            <a:spLocks noGrp="1"/>
          </p:cNvSpPr>
          <p:nvPr>
            <p:ph type="dt" sz="half" idx="10"/>
          </p:nvPr>
        </p:nvSpPr>
        <p:spPr/>
        <p:txBody>
          <a:bodyPr/>
          <a:lstStyle/>
          <a:p>
            <a:fld id="{F887CF11-8AA8-49FD-971C-D4AA25CB567D}" type="datetimeFigureOut">
              <a:rPr lang="en-US" smtClean="0"/>
              <a:t>11/9/2024</a:t>
            </a:fld>
            <a:endParaRPr lang="en-US"/>
          </a:p>
        </p:txBody>
      </p:sp>
      <p:sp>
        <p:nvSpPr>
          <p:cNvPr id="5" name="Footer Placeholder 4">
            <a:extLst>
              <a:ext uri="{FF2B5EF4-FFF2-40B4-BE49-F238E27FC236}">
                <a16:creationId xmlns:a16="http://schemas.microsoft.com/office/drawing/2014/main" id="{66937CFB-4FC4-0CD7-5FEC-A565F4CDE3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ABED99-92BB-6041-6749-A9B9BA44EE86}"/>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35303196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CA229-DC3E-6F4E-8D03-81B1AF8E181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030348E-008D-C3D4-340B-FEBD25AB4861}"/>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5E0A387-6F2E-328D-F803-2515B2463846}"/>
              </a:ext>
            </a:extLst>
          </p:cNvPr>
          <p:cNvSpPr>
            <a:spLocks noGrp="1"/>
          </p:cNvSpPr>
          <p:nvPr>
            <p:ph type="dt" sz="half" idx="10"/>
          </p:nvPr>
        </p:nvSpPr>
        <p:spPr/>
        <p:txBody>
          <a:bodyPr/>
          <a:lstStyle/>
          <a:p>
            <a:fld id="{F887CF11-8AA8-49FD-971C-D4AA25CB567D}" type="datetimeFigureOut">
              <a:rPr lang="en-US" smtClean="0"/>
              <a:t>11/9/2024</a:t>
            </a:fld>
            <a:endParaRPr lang="en-US"/>
          </a:p>
        </p:txBody>
      </p:sp>
      <p:sp>
        <p:nvSpPr>
          <p:cNvPr id="5" name="Footer Placeholder 4">
            <a:extLst>
              <a:ext uri="{FF2B5EF4-FFF2-40B4-BE49-F238E27FC236}">
                <a16:creationId xmlns:a16="http://schemas.microsoft.com/office/drawing/2014/main" id="{13A25F56-85F1-2A54-D75B-D783BE28EC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F64EF6-F8AC-3AB3-BEBD-502353424AC5}"/>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15901272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74745-DF42-CA0D-60EC-43405979AB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259382-6EC6-6013-6CF5-992DAC876F41}"/>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EA35D25-FA49-573C-1D55-C0317D591DBA}"/>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8916E72-6A6E-5EEA-5CC0-8BCADBD338B2}"/>
              </a:ext>
            </a:extLst>
          </p:cNvPr>
          <p:cNvSpPr>
            <a:spLocks noGrp="1"/>
          </p:cNvSpPr>
          <p:nvPr>
            <p:ph type="dt" sz="half" idx="10"/>
          </p:nvPr>
        </p:nvSpPr>
        <p:spPr/>
        <p:txBody>
          <a:bodyPr/>
          <a:lstStyle/>
          <a:p>
            <a:fld id="{F887CF11-8AA8-49FD-971C-D4AA25CB567D}" type="datetimeFigureOut">
              <a:rPr lang="en-US" smtClean="0"/>
              <a:t>11/9/2024</a:t>
            </a:fld>
            <a:endParaRPr lang="en-US"/>
          </a:p>
        </p:txBody>
      </p:sp>
      <p:sp>
        <p:nvSpPr>
          <p:cNvPr id="6" name="Footer Placeholder 5">
            <a:extLst>
              <a:ext uri="{FF2B5EF4-FFF2-40B4-BE49-F238E27FC236}">
                <a16:creationId xmlns:a16="http://schemas.microsoft.com/office/drawing/2014/main" id="{477A418E-CF71-A55F-0B9A-CB0282237D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882AF6-CBF6-46CD-7B44-47445926BDE9}"/>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23844340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A0E13-B7E1-A05A-1D65-ECE5C79D5F63}"/>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6B35D6-E9D9-F15E-83BD-8BE113CC0F81}"/>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790A2DA-584F-5290-8218-1AD2AB119AA0}"/>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664A36-FF45-4EFD-9BA0-0D560A2BADA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CA361A9-8F9A-CD57-EB7F-952544C90512}"/>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04CAB30-DF82-9376-6A7D-EA679E481A7E}"/>
              </a:ext>
            </a:extLst>
          </p:cNvPr>
          <p:cNvSpPr>
            <a:spLocks noGrp="1"/>
          </p:cNvSpPr>
          <p:nvPr>
            <p:ph type="dt" sz="half" idx="10"/>
          </p:nvPr>
        </p:nvSpPr>
        <p:spPr/>
        <p:txBody>
          <a:bodyPr/>
          <a:lstStyle/>
          <a:p>
            <a:fld id="{F887CF11-8AA8-49FD-971C-D4AA25CB567D}" type="datetimeFigureOut">
              <a:rPr lang="en-US" smtClean="0"/>
              <a:t>11/9/2024</a:t>
            </a:fld>
            <a:endParaRPr lang="en-US"/>
          </a:p>
        </p:txBody>
      </p:sp>
      <p:sp>
        <p:nvSpPr>
          <p:cNvPr id="8" name="Footer Placeholder 7">
            <a:extLst>
              <a:ext uri="{FF2B5EF4-FFF2-40B4-BE49-F238E27FC236}">
                <a16:creationId xmlns:a16="http://schemas.microsoft.com/office/drawing/2014/main" id="{D99D9F40-284E-2DCD-2546-80EEFDA8679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91CC619-1436-9B65-977F-89BC99C541A3}"/>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20989504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85182-84D2-B867-9346-08AEAAC171E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BEDB270-B940-DE34-DDCD-55F1A00574DF}"/>
              </a:ext>
            </a:extLst>
          </p:cNvPr>
          <p:cNvSpPr>
            <a:spLocks noGrp="1"/>
          </p:cNvSpPr>
          <p:nvPr>
            <p:ph type="dt" sz="half" idx="10"/>
          </p:nvPr>
        </p:nvSpPr>
        <p:spPr/>
        <p:txBody>
          <a:bodyPr/>
          <a:lstStyle/>
          <a:p>
            <a:fld id="{F887CF11-8AA8-49FD-971C-D4AA25CB567D}" type="datetimeFigureOut">
              <a:rPr lang="en-US" smtClean="0"/>
              <a:t>11/9/2024</a:t>
            </a:fld>
            <a:endParaRPr lang="en-US"/>
          </a:p>
        </p:txBody>
      </p:sp>
      <p:sp>
        <p:nvSpPr>
          <p:cNvPr id="4" name="Footer Placeholder 3">
            <a:extLst>
              <a:ext uri="{FF2B5EF4-FFF2-40B4-BE49-F238E27FC236}">
                <a16:creationId xmlns:a16="http://schemas.microsoft.com/office/drawing/2014/main" id="{5EB32C24-95DA-D3C7-1940-F4C6E7AE01F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5E242AB-DE93-5942-AFC4-B311858616B6}"/>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10408207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CBAE97-DDD2-F537-B056-932FA8E8B590}"/>
              </a:ext>
            </a:extLst>
          </p:cNvPr>
          <p:cNvSpPr>
            <a:spLocks noGrp="1"/>
          </p:cNvSpPr>
          <p:nvPr>
            <p:ph type="dt" sz="half" idx="10"/>
          </p:nvPr>
        </p:nvSpPr>
        <p:spPr/>
        <p:txBody>
          <a:bodyPr/>
          <a:lstStyle/>
          <a:p>
            <a:fld id="{F887CF11-8AA8-49FD-971C-D4AA25CB567D}" type="datetimeFigureOut">
              <a:rPr lang="en-US" smtClean="0"/>
              <a:t>11/9/2024</a:t>
            </a:fld>
            <a:endParaRPr lang="en-US"/>
          </a:p>
        </p:txBody>
      </p:sp>
      <p:sp>
        <p:nvSpPr>
          <p:cNvPr id="3" name="Footer Placeholder 2">
            <a:extLst>
              <a:ext uri="{FF2B5EF4-FFF2-40B4-BE49-F238E27FC236}">
                <a16:creationId xmlns:a16="http://schemas.microsoft.com/office/drawing/2014/main" id="{DAAD2E29-ABCA-252F-E6B1-41C9B5A48B1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E3B2C59-BA5B-0DD7-A949-A3445C2E4FAF}"/>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3287023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11/9/2024</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6602E-1A7A-7C3B-361F-751292CA2F6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B4DDAFC-1692-FD0C-0C8D-86FBAFB5A16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7C1EC65-C3DA-36CF-619B-FA535D9373DA}"/>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021363-B93A-2179-4F4D-30BB5475097D}"/>
              </a:ext>
            </a:extLst>
          </p:cNvPr>
          <p:cNvSpPr>
            <a:spLocks noGrp="1"/>
          </p:cNvSpPr>
          <p:nvPr>
            <p:ph type="dt" sz="half" idx="10"/>
          </p:nvPr>
        </p:nvSpPr>
        <p:spPr/>
        <p:txBody>
          <a:bodyPr/>
          <a:lstStyle/>
          <a:p>
            <a:fld id="{F887CF11-8AA8-49FD-971C-D4AA25CB567D}" type="datetimeFigureOut">
              <a:rPr lang="en-US" smtClean="0"/>
              <a:t>11/9/2024</a:t>
            </a:fld>
            <a:endParaRPr lang="en-US"/>
          </a:p>
        </p:txBody>
      </p:sp>
      <p:sp>
        <p:nvSpPr>
          <p:cNvPr id="6" name="Footer Placeholder 5">
            <a:extLst>
              <a:ext uri="{FF2B5EF4-FFF2-40B4-BE49-F238E27FC236}">
                <a16:creationId xmlns:a16="http://schemas.microsoft.com/office/drawing/2014/main" id="{CD089CE2-1E8C-F212-B1F0-38DAE477E0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48B940-D477-A1EC-958D-EDFA917D51FF}"/>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1828581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020DC-953B-A2FE-8006-50EE2498DF8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D526328-A699-8083-3516-72F71F5468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945A5F8-DC0D-9B2D-9DE4-8BBF77684CE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0BF8DE-A074-CDA6-A2F9-1DDC4D8B230C}"/>
              </a:ext>
            </a:extLst>
          </p:cNvPr>
          <p:cNvSpPr>
            <a:spLocks noGrp="1"/>
          </p:cNvSpPr>
          <p:nvPr>
            <p:ph type="dt" sz="half" idx="10"/>
          </p:nvPr>
        </p:nvSpPr>
        <p:spPr/>
        <p:txBody>
          <a:bodyPr/>
          <a:lstStyle/>
          <a:p>
            <a:fld id="{F887CF11-8AA8-49FD-971C-D4AA25CB567D}" type="datetimeFigureOut">
              <a:rPr lang="en-US" smtClean="0"/>
              <a:t>11/9/2024</a:t>
            </a:fld>
            <a:endParaRPr lang="en-US"/>
          </a:p>
        </p:txBody>
      </p:sp>
      <p:sp>
        <p:nvSpPr>
          <p:cNvPr id="6" name="Footer Placeholder 5">
            <a:extLst>
              <a:ext uri="{FF2B5EF4-FFF2-40B4-BE49-F238E27FC236}">
                <a16:creationId xmlns:a16="http://schemas.microsoft.com/office/drawing/2014/main" id="{6139811B-EC91-A6F4-BDD2-AA52E7A146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54830F-FE75-C64A-2BC0-43110A728C25}"/>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21582857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30DD4-02E6-CE71-16B1-4024220E7A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767709-4864-4B36-7F4D-1F3AC1D506C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18ABED-B625-AE23-E2AF-5E51BA5C8C35}"/>
              </a:ext>
            </a:extLst>
          </p:cNvPr>
          <p:cNvSpPr>
            <a:spLocks noGrp="1"/>
          </p:cNvSpPr>
          <p:nvPr>
            <p:ph type="dt" sz="half" idx="10"/>
          </p:nvPr>
        </p:nvSpPr>
        <p:spPr/>
        <p:txBody>
          <a:bodyPr/>
          <a:lstStyle/>
          <a:p>
            <a:fld id="{F887CF11-8AA8-49FD-971C-D4AA25CB567D}" type="datetimeFigureOut">
              <a:rPr lang="en-US" smtClean="0"/>
              <a:t>11/9/2024</a:t>
            </a:fld>
            <a:endParaRPr lang="en-US"/>
          </a:p>
        </p:txBody>
      </p:sp>
      <p:sp>
        <p:nvSpPr>
          <p:cNvPr id="5" name="Footer Placeholder 4">
            <a:extLst>
              <a:ext uri="{FF2B5EF4-FFF2-40B4-BE49-F238E27FC236}">
                <a16:creationId xmlns:a16="http://schemas.microsoft.com/office/drawing/2014/main" id="{5E156DF8-121A-758B-0A22-D50ABAA75C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41C994-E379-D7E6-2F7E-E4FE9AABD709}"/>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34420753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60D11D-7991-B959-9244-35375A4CD5EE}"/>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17379FC-3CE4-65A7-2E8A-D8742FF58EB2}"/>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F105B4-0454-2C55-19E6-0F3D3DC07F18}"/>
              </a:ext>
            </a:extLst>
          </p:cNvPr>
          <p:cNvSpPr>
            <a:spLocks noGrp="1"/>
          </p:cNvSpPr>
          <p:nvPr>
            <p:ph type="dt" sz="half" idx="10"/>
          </p:nvPr>
        </p:nvSpPr>
        <p:spPr/>
        <p:txBody>
          <a:bodyPr/>
          <a:lstStyle/>
          <a:p>
            <a:fld id="{F887CF11-8AA8-49FD-971C-D4AA25CB567D}" type="datetimeFigureOut">
              <a:rPr lang="en-US" smtClean="0"/>
              <a:t>11/9/2024</a:t>
            </a:fld>
            <a:endParaRPr lang="en-US"/>
          </a:p>
        </p:txBody>
      </p:sp>
      <p:sp>
        <p:nvSpPr>
          <p:cNvPr id="5" name="Footer Placeholder 4">
            <a:extLst>
              <a:ext uri="{FF2B5EF4-FFF2-40B4-BE49-F238E27FC236}">
                <a16:creationId xmlns:a16="http://schemas.microsoft.com/office/drawing/2014/main" id="{6B84769C-501E-C49B-0915-FC5DD78155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7D8791-77B4-8E91-F9C5-2AC6FD8F0F42}"/>
              </a:ext>
            </a:extLst>
          </p:cNvPr>
          <p:cNvSpPr>
            <a:spLocks noGrp="1"/>
          </p:cNvSpPr>
          <p:nvPr>
            <p:ph type="sldNum" sz="quarter" idx="12"/>
          </p:nvPr>
        </p:nvSpPr>
        <p:spPr/>
        <p:txBody>
          <a:bodyPr/>
          <a:lstStyle/>
          <a:p>
            <a:fld id="{34464A04-1739-4266-A33D-58FEECC8F296}" type="slidenum">
              <a:rPr lang="en-US" smtClean="0"/>
              <a:t>‹#›</a:t>
            </a:fld>
            <a:endParaRPr lang="en-US"/>
          </a:p>
        </p:txBody>
      </p:sp>
    </p:spTree>
    <p:extLst>
      <p:ext uri="{BB962C8B-B14F-4D97-AF65-F5344CB8AC3E}">
        <p14:creationId xmlns:p14="http://schemas.microsoft.com/office/powerpoint/2010/main" val="34439394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11/9/2024</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11/9/2024</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11/9/2024</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11/9/2024</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11/9/2024</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11/9/2024</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11/9/2024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11/9/2024</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11/9/2024</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11/9/2024</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11/9/2024</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11/9/2024</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11/9/2024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11/9/2024</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11/9/2024</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11/9/2024</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11/9/2024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11/9/2024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11/9/2024</a:t>
            </a:fld>
            <a:endParaRPr lang="en-US" dirty="0"/>
          </a:p>
        </p:txBody>
      </p:sp>
      <p:sp>
        <p:nvSpPr>
          <p:cNvPr id="1029" name="Rectangle 5"/>
          <p:cNvSpPr>
            <a:spLocks noGrp="1" noChangeArrowheads="1"/>
          </p:cNvSpPr>
          <p:nvPr>
            <p:ph type="ftr" sz="quarter" idx="3"/>
          </p:nvPr>
        </p:nvSpPr>
        <p:spPr bwMode="auto">
          <a:xfrm>
            <a:off x="7106031" y="6475413"/>
            <a:ext cx="143789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5600" y="3707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802.11-24/</a:t>
            </a:r>
            <a:r>
              <a:rPr lang="en-US" altLang="en-US" sz="1800" b="1" kern="1200" dirty="0">
                <a:solidFill>
                  <a:schemeClr val="tx1"/>
                </a:solidFill>
                <a:latin typeface="Times New Roman" pitchFamily="18" charset="0"/>
                <a:ea typeface="+mn-ea"/>
                <a:cs typeface="+mn-cs"/>
              </a:rPr>
              <a:t>1889r0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91AE2F-C8F8-8FF6-7793-62EB8D13E23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3A25726-D3A7-62A2-6E2E-2F398C0097A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259502-914E-8C72-CC85-2A35555A93C8}"/>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87CF11-8AA8-49FD-971C-D4AA25CB567D}" type="datetimeFigureOut">
              <a:rPr lang="en-US" smtClean="0"/>
              <a:t>11/9/2024</a:t>
            </a:fld>
            <a:endParaRPr lang="en-US"/>
          </a:p>
        </p:txBody>
      </p:sp>
      <p:sp>
        <p:nvSpPr>
          <p:cNvPr id="5" name="Footer Placeholder 4">
            <a:extLst>
              <a:ext uri="{FF2B5EF4-FFF2-40B4-BE49-F238E27FC236}">
                <a16:creationId xmlns:a16="http://schemas.microsoft.com/office/drawing/2014/main" id="{F7D4957A-507A-C0D7-DBCC-F627A1A061A7}"/>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0B51DE8-AAE5-A2AB-6F8A-ECB8A7425C93}"/>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464A04-1739-4266-A33D-58FEECC8F296}" type="slidenum">
              <a:rPr lang="en-US" smtClean="0"/>
              <a:t>‹#›</a:t>
            </a:fld>
            <a:endParaRPr lang="en-US"/>
          </a:p>
        </p:txBody>
      </p:sp>
    </p:spTree>
    <p:extLst>
      <p:ext uri="{BB962C8B-B14F-4D97-AF65-F5344CB8AC3E}">
        <p14:creationId xmlns:p14="http://schemas.microsoft.com/office/powerpoint/2010/main" val="377651105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11/9/2024</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US" sz="2400" dirty="0"/>
              <a:t>Seamless Roaming Follow Up</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2024-11-09</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1051570" cy="276999"/>
          </a:xfrm>
        </p:spPr>
        <p:txBody>
          <a:bodyPr/>
          <a:lstStyle/>
          <a:p>
            <a:pPr>
              <a:defRPr/>
            </a:pPr>
            <a:r>
              <a:rPr lang="en-US" dirty="0"/>
              <a:t>11/09/2024</a:t>
            </a:r>
          </a:p>
        </p:txBody>
      </p:sp>
      <p:graphicFrame>
        <p:nvGraphicFramePr>
          <p:cNvPr id="6" name="Table 5"/>
          <p:cNvGraphicFramePr>
            <a:graphicFrameLocks noGrp="1"/>
          </p:cNvGraphicFramePr>
          <p:nvPr>
            <p:extLst>
              <p:ext uri="{D42A27DB-BD31-4B8C-83A1-F6EECF244321}">
                <p14:modId xmlns:p14="http://schemas.microsoft.com/office/powerpoint/2010/main" val="570436939"/>
              </p:ext>
            </p:extLst>
          </p:nvPr>
        </p:nvGraphicFramePr>
        <p:xfrm>
          <a:off x="685800" y="2824688"/>
          <a:ext cx="7772401" cy="179699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84524"/>
            <a:ext cx="9144000" cy="623501"/>
          </a:xfrm>
        </p:spPr>
        <p:txBody>
          <a:bodyPr/>
          <a:lstStyle/>
          <a:p>
            <a:r>
              <a:rPr lang="en-US" sz="2400" dirty="0"/>
              <a:t>Resource Reservation Method 2 with the Target AP MLD</a:t>
            </a:r>
            <a:endParaRPr lang="en-US" sz="2400" b="0" dirty="0"/>
          </a:p>
        </p:txBody>
      </p:sp>
      <p:sp>
        <p:nvSpPr>
          <p:cNvPr id="3" name="Content Placeholder 2"/>
          <p:cNvSpPr>
            <a:spLocks noGrp="1"/>
          </p:cNvSpPr>
          <p:nvPr>
            <p:ph idx="1"/>
          </p:nvPr>
        </p:nvSpPr>
        <p:spPr>
          <a:xfrm>
            <a:off x="0" y="1143000"/>
            <a:ext cx="9144000" cy="4572000"/>
          </a:xfrm>
        </p:spPr>
        <p:txBody>
          <a:bodyPr/>
          <a:lstStyle/>
          <a:p>
            <a:r>
              <a:rPr lang="en-US" sz="1600" dirty="0"/>
              <a:t>Instead of doing the resource reservation negotiation with the target AP MLD through MLD reconfirmation procedure or Roaming Request/Response, the resource reservation can also be done through separate resource negotiation before finishing the DS mapping updating </a:t>
            </a:r>
          </a:p>
          <a:p>
            <a:pPr lvl="1"/>
            <a:r>
              <a:rPr lang="en-US" sz="1600" dirty="0"/>
              <a:t>The related request/response frame is exchanged with the target carries through the current AP MLD</a:t>
            </a:r>
          </a:p>
          <a:p>
            <a:pPr lvl="2"/>
            <a:r>
              <a:rPr lang="en-US" sz="1600" dirty="0"/>
              <a:t>The request/response frame carries the target AP MLD ID or target AP MLD MAC address in a new defined element.</a:t>
            </a:r>
          </a:p>
          <a:p>
            <a:pPr lvl="3"/>
            <a:r>
              <a:rPr lang="en-US" sz="1600" dirty="0"/>
              <a:t>A request/response frame for MLD level resource reservation at the target AP MLD carries the new defined element.</a:t>
            </a:r>
          </a:p>
          <a:p>
            <a:pPr lvl="4"/>
            <a:r>
              <a:rPr lang="en-US" dirty="0"/>
              <a:t>For example, the TID-to-Link Mapping Request, Response frame carry the new element that identifies the target AP  MLD.</a:t>
            </a:r>
          </a:p>
          <a:p>
            <a:pPr lvl="3"/>
            <a:r>
              <a:rPr lang="en-US" sz="1600" dirty="0"/>
              <a:t> A request/response frame for link level resource reservation at the target AP MLD carries the new defined element and carries the applied link (e.g. </a:t>
            </a:r>
            <a:r>
              <a:rPr lang="en-US" sz="1600" i="0" u="none" strike="noStrike" baseline="0" dirty="0">
                <a:solidFill>
                  <a:srgbClr val="000000"/>
                </a:solidFill>
                <a:latin typeface="Arial" panose="020B0604020202020204" pitchFamily="34" charset="0"/>
              </a:rPr>
              <a:t>MLO Link Info element).</a:t>
            </a:r>
            <a:endParaRPr lang="en-US" sz="1600" dirty="0"/>
          </a:p>
          <a:p>
            <a:pPr lvl="4"/>
            <a:r>
              <a:rPr lang="en-US" dirty="0"/>
              <a:t>For example, the TWT Setup frame carries the new element that identifies the target AP  MLD, the TWT element with Link ID Bitmap field.</a:t>
            </a:r>
          </a:p>
          <a:p>
            <a:pPr lvl="1"/>
            <a:r>
              <a:rPr lang="en-US" sz="1600" dirty="0"/>
              <a:t>The related request/response frame is exchanged with the target carries directly.</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11/09/2024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
        <p:nvSpPr>
          <p:cNvPr id="16" name="Rectangle 15">
            <a:extLst>
              <a:ext uri="{FF2B5EF4-FFF2-40B4-BE49-F238E27FC236}">
                <a16:creationId xmlns:a16="http://schemas.microsoft.com/office/drawing/2014/main" id="{5BD1546A-08A6-9EFF-8DB8-2AB1C0599C28}"/>
              </a:ext>
            </a:extLst>
          </p:cNvPr>
          <p:cNvSpPr/>
          <p:nvPr/>
        </p:nvSpPr>
        <p:spPr bwMode="auto">
          <a:xfrm>
            <a:off x="2646244" y="5790247"/>
            <a:ext cx="662342"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Times New Roman" pitchFamily="18" charset="0"/>
            </a:endParaRPr>
          </a:p>
        </p:txBody>
      </p:sp>
      <p:sp>
        <p:nvSpPr>
          <p:cNvPr id="17" name="TextBox 16">
            <a:extLst>
              <a:ext uri="{FF2B5EF4-FFF2-40B4-BE49-F238E27FC236}">
                <a16:creationId xmlns:a16="http://schemas.microsoft.com/office/drawing/2014/main" id="{DCA9D2E9-C9D5-0CD0-BA51-2EC6DB3A50B7}"/>
              </a:ext>
            </a:extLst>
          </p:cNvPr>
          <p:cNvSpPr txBox="1"/>
          <p:nvPr/>
        </p:nvSpPr>
        <p:spPr>
          <a:xfrm>
            <a:off x="2646244" y="5886077"/>
            <a:ext cx="720069" cy="215444"/>
          </a:xfrm>
          <a:prstGeom prst="rect">
            <a:avLst/>
          </a:prstGeom>
          <a:noFill/>
        </p:spPr>
        <p:txBody>
          <a:bodyPr wrap="square" rtlCol="0">
            <a:spAutoFit/>
          </a:bodyPr>
          <a:lstStyle/>
          <a:p>
            <a:r>
              <a:rPr lang="en-US" sz="800" dirty="0"/>
              <a:t>Element ID</a:t>
            </a:r>
          </a:p>
        </p:txBody>
      </p:sp>
      <p:sp>
        <p:nvSpPr>
          <p:cNvPr id="18" name="Rectangle 17">
            <a:extLst>
              <a:ext uri="{FF2B5EF4-FFF2-40B4-BE49-F238E27FC236}">
                <a16:creationId xmlns:a16="http://schemas.microsoft.com/office/drawing/2014/main" id="{04659906-05F5-B342-AC81-BE2478C80280}"/>
              </a:ext>
            </a:extLst>
          </p:cNvPr>
          <p:cNvSpPr/>
          <p:nvPr/>
        </p:nvSpPr>
        <p:spPr bwMode="auto">
          <a:xfrm>
            <a:off x="3313025" y="5791200"/>
            <a:ext cx="573175"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Times New Roman" pitchFamily="18" charset="0"/>
            </a:endParaRPr>
          </a:p>
        </p:txBody>
      </p:sp>
      <p:sp>
        <p:nvSpPr>
          <p:cNvPr id="19" name="TextBox 18">
            <a:extLst>
              <a:ext uri="{FF2B5EF4-FFF2-40B4-BE49-F238E27FC236}">
                <a16:creationId xmlns:a16="http://schemas.microsoft.com/office/drawing/2014/main" id="{107AE9A0-700D-C6DE-7C92-0905EB5A0B67}"/>
              </a:ext>
            </a:extLst>
          </p:cNvPr>
          <p:cNvSpPr txBox="1"/>
          <p:nvPr/>
        </p:nvSpPr>
        <p:spPr>
          <a:xfrm>
            <a:off x="3319620" y="5843200"/>
            <a:ext cx="720069" cy="215444"/>
          </a:xfrm>
          <a:prstGeom prst="rect">
            <a:avLst/>
          </a:prstGeom>
          <a:noFill/>
        </p:spPr>
        <p:txBody>
          <a:bodyPr wrap="square" rtlCol="0">
            <a:spAutoFit/>
          </a:bodyPr>
          <a:lstStyle/>
          <a:p>
            <a:r>
              <a:rPr lang="en-US" sz="800" dirty="0"/>
              <a:t>Length</a:t>
            </a:r>
          </a:p>
        </p:txBody>
      </p:sp>
      <p:sp>
        <p:nvSpPr>
          <p:cNvPr id="20" name="Rectangle 19">
            <a:extLst>
              <a:ext uri="{FF2B5EF4-FFF2-40B4-BE49-F238E27FC236}">
                <a16:creationId xmlns:a16="http://schemas.microsoft.com/office/drawing/2014/main" id="{CF7C12F1-CA1D-7BC0-2F22-25332DDB4273}"/>
              </a:ext>
            </a:extLst>
          </p:cNvPr>
          <p:cNvSpPr/>
          <p:nvPr/>
        </p:nvSpPr>
        <p:spPr bwMode="auto">
          <a:xfrm>
            <a:off x="3885483" y="5790247"/>
            <a:ext cx="726664"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Times New Roman" pitchFamily="18" charset="0"/>
            </a:endParaRPr>
          </a:p>
        </p:txBody>
      </p:sp>
      <p:sp>
        <p:nvSpPr>
          <p:cNvPr id="21" name="TextBox 20">
            <a:extLst>
              <a:ext uri="{FF2B5EF4-FFF2-40B4-BE49-F238E27FC236}">
                <a16:creationId xmlns:a16="http://schemas.microsoft.com/office/drawing/2014/main" id="{06A16329-3AC9-EA1C-76A8-A97E04919DA5}"/>
              </a:ext>
            </a:extLst>
          </p:cNvPr>
          <p:cNvSpPr txBox="1"/>
          <p:nvPr/>
        </p:nvSpPr>
        <p:spPr>
          <a:xfrm>
            <a:off x="3827757" y="5796081"/>
            <a:ext cx="720070" cy="338554"/>
          </a:xfrm>
          <a:prstGeom prst="rect">
            <a:avLst/>
          </a:prstGeom>
          <a:noFill/>
        </p:spPr>
        <p:txBody>
          <a:bodyPr wrap="square" rtlCol="0">
            <a:spAutoFit/>
          </a:bodyPr>
          <a:lstStyle/>
          <a:p>
            <a:r>
              <a:rPr lang="en-US" sz="800" dirty="0"/>
              <a:t>Element ID</a:t>
            </a:r>
          </a:p>
          <a:p>
            <a:r>
              <a:rPr lang="en-US" sz="800" dirty="0"/>
              <a:t>Extension </a:t>
            </a:r>
          </a:p>
        </p:txBody>
      </p:sp>
      <p:sp>
        <p:nvSpPr>
          <p:cNvPr id="22" name="Rectangle 21">
            <a:extLst>
              <a:ext uri="{FF2B5EF4-FFF2-40B4-BE49-F238E27FC236}">
                <a16:creationId xmlns:a16="http://schemas.microsoft.com/office/drawing/2014/main" id="{1745DEE3-D296-57BB-CFD9-49250EBA84D3}"/>
              </a:ext>
            </a:extLst>
          </p:cNvPr>
          <p:cNvSpPr/>
          <p:nvPr/>
        </p:nvSpPr>
        <p:spPr bwMode="auto">
          <a:xfrm>
            <a:off x="4623309" y="5789294"/>
            <a:ext cx="726664"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Times New Roman" pitchFamily="18" charset="0"/>
            </a:endParaRPr>
          </a:p>
        </p:txBody>
      </p:sp>
      <p:sp>
        <p:nvSpPr>
          <p:cNvPr id="23" name="TextBox 22">
            <a:extLst>
              <a:ext uri="{FF2B5EF4-FFF2-40B4-BE49-F238E27FC236}">
                <a16:creationId xmlns:a16="http://schemas.microsoft.com/office/drawing/2014/main" id="{32391944-69F6-CE4E-F032-BFE047943101}"/>
              </a:ext>
            </a:extLst>
          </p:cNvPr>
          <p:cNvSpPr txBox="1"/>
          <p:nvPr/>
        </p:nvSpPr>
        <p:spPr>
          <a:xfrm>
            <a:off x="4605553" y="5781645"/>
            <a:ext cx="798053" cy="338554"/>
          </a:xfrm>
          <a:prstGeom prst="rect">
            <a:avLst/>
          </a:prstGeom>
          <a:noFill/>
        </p:spPr>
        <p:txBody>
          <a:bodyPr wrap="square" rtlCol="0">
            <a:spAutoFit/>
          </a:bodyPr>
          <a:lstStyle/>
          <a:p>
            <a:r>
              <a:rPr lang="en-US" sz="800" dirty="0"/>
              <a:t>Peer AP MLD ID/Address</a:t>
            </a:r>
          </a:p>
        </p:txBody>
      </p:sp>
    </p:spTree>
    <p:extLst>
      <p:ext uri="{BB962C8B-B14F-4D97-AF65-F5344CB8AC3E}">
        <p14:creationId xmlns:p14="http://schemas.microsoft.com/office/powerpoint/2010/main" val="37769175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84524"/>
            <a:ext cx="9144000" cy="623501"/>
          </a:xfrm>
        </p:spPr>
        <p:txBody>
          <a:bodyPr/>
          <a:lstStyle/>
          <a:p>
            <a:r>
              <a:rPr lang="en-US" sz="2400" dirty="0"/>
              <a:t>Summary</a:t>
            </a:r>
            <a:endParaRPr lang="en-US" sz="2400" b="0" dirty="0"/>
          </a:p>
        </p:txBody>
      </p:sp>
      <p:sp>
        <p:nvSpPr>
          <p:cNvPr id="3" name="Content Placeholder 2"/>
          <p:cNvSpPr>
            <a:spLocks noGrp="1"/>
          </p:cNvSpPr>
          <p:nvPr>
            <p:ph idx="1"/>
          </p:nvPr>
        </p:nvSpPr>
        <p:spPr>
          <a:xfrm>
            <a:off x="0" y="1143000"/>
            <a:ext cx="9144000" cy="4572000"/>
          </a:xfrm>
        </p:spPr>
        <p:txBody>
          <a:bodyPr/>
          <a:lstStyle/>
          <a:p>
            <a:r>
              <a:rPr lang="en-US" dirty="0"/>
              <a:t>The following are discussed in the presentation:</a:t>
            </a:r>
          </a:p>
          <a:p>
            <a:pPr lvl="1"/>
            <a:r>
              <a:rPr lang="en-US" sz="2400" dirty="0"/>
              <a:t>The elements assisting the seamless roaming </a:t>
            </a:r>
          </a:p>
          <a:p>
            <a:pPr lvl="1"/>
            <a:r>
              <a:rPr lang="en-US" sz="2400" dirty="0"/>
              <a:t>The candidate target AP MLD recommendation</a:t>
            </a:r>
          </a:p>
          <a:p>
            <a:pPr lvl="1"/>
            <a:r>
              <a:rPr lang="en-US" sz="2400" dirty="0"/>
              <a:t>The link establishment with the target AP MLD</a:t>
            </a:r>
          </a:p>
          <a:p>
            <a:pPr lvl="1"/>
            <a:r>
              <a:rPr lang="en-US" sz="2400" dirty="0"/>
              <a:t>The authentication, ML Probe update for seamless roaming.</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11/09/2024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32236635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84524"/>
            <a:ext cx="9144000" cy="623501"/>
          </a:xfrm>
        </p:spPr>
        <p:txBody>
          <a:bodyPr/>
          <a:lstStyle/>
          <a:p>
            <a:r>
              <a:rPr lang="en-US" sz="2400" dirty="0"/>
              <a:t>SP 1</a:t>
            </a:r>
            <a:endParaRPr lang="en-US" sz="2400" b="0" dirty="0"/>
          </a:p>
        </p:txBody>
      </p:sp>
      <p:sp>
        <p:nvSpPr>
          <p:cNvPr id="3" name="Content Placeholder 2"/>
          <p:cNvSpPr>
            <a:spLocks noGrp="1"/>
          </p:cNvSpPr>
          <p:nvPr>
            <p:ph idx="1"/>
          </p:nvPr>
        </p:nvSpPr>
        <p:spPr>
          <a:xfrm>
            <a:off x="0" y="1143000"/>
            <a:ext cx="9144000" cy="4572000"/>
          </a:xfrm>
        </p:spPr>
        <p:txBody>
          <a:bodyPr/>
          <a:lstStyle/>
          <a:p>
            <a:pPr marL="342900" marR="0" lvl="0" indent="-342900">
              <a:lnSpc>
                <a:spcPct val="107000"/>
              </a:lnSpc>
              <a:spcBef>
                <a:spcPts val="0"/>
              </a:spcBef>
              <a:spcAft>
                <a:spcPts val="800"/>
              </a:spcAft>
              <a:buFont typeface="Calibri" panose="020F0502020204030204" pitchFamily="34" charset="0"/>
              <a:buChar char="•"/>
              <a:tabLst>
                <a:tab pos="228600" algn="l"/>
              </a:tabLs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Do you support that a serving AP MLD can use the BTM procedure with update(s) (if required) to recommend one or more candidate target AP MLDs within the UHR seamless roaming mobility domain to a non-AP MLD for roaming?</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R="0" lvl="1">
              <a:lnSpc>
                <a:spcPct val="107000"/>
              </a:lnSpc>
              <a:spcBef>
                <a:spcPts val="0"/>
              </a:spcBef>
              <a:spcAft>
                <a:spcPts val="800"/>
              </a:spcAft>
              <a:buFont typeface="Calibri" panose="020F0502020204030204" pitchFamily="34" charset="0"/>
              <a:buChar char="―"/>
              <a:tabLst>
                <a:tab pos="685800" algn="l"/>
              </a:tabLs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Note – An AP can transmit the BTM Request frame unsolicited or as a response to BTM Query from a non-AP MLD.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R="0" lvl="1">
              <a:lnSpc>
                <a:spcPct val="107000"/>
              </a:lnSpc>
              <a:spcBef>
                <a:spcPts val="0"/>
              </a:spcBef>
              <a:spcAft>
                <a:spcPts val="800"/>
              </a:spcAft>
              <a:buFont typeface="Calibri" panose="020F0502020204030204" pitchFamily="34" charset="0"/>
              <a:buChar char="―"/>
              <a:tabLst>
                <a:tab pos="685800" algn="l"/>
              </a:tabLs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TBD – detailed information to be carried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11/09/2024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29811526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84524"/>
            <a:ext cx="9144000" cy="623501"/>
          </a:xfrm>
        </p:spPr>
        <p:txBody>
          <a:bodyPr/>
          <a:lstStyle/>
          <a:p>
            <a:r>
              <a:rPr lang="en-US" sz="2400" dirty="0"/>
              <a:t>Backup Slides</a:t>
            </a:r>
            <a:endParaRPr lang="en-US" sz="2400" b="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11/09/2024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22981317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2368"/>
            <a:ext cx="9144000" cy="623501"/>
          </a:xfrm>
        </p:spPr>
        <p:txBody>
          <a:bodyPr/>
          <a:lstStyle/>
          <a:p>
            <a:r>
              <a:rPr lang="en-US" sz="2400" dirty="0"/>
              <a:t>Candidate Target AP MLD Announcement----RNR (1)</a:t>
            </a:r>
            <a:endParaRPr lang="en-US" sz="2400" b="0" dirty="0"/>
          </a:p>
        </p:txBody>
      </p:sp>
      <p:sp>
        <p:nvSpPr>
          <p:cNvPr id="3" name="Content Placeholder 2"/>
          <p:cNvSpPr>
            <a:spLocks noGrp="1"/>
          </p:cNvSpPr>
          <p:nvPr>
            <p:ph idx="1"/>
          </p:nvPr>
        </p:nvSpPr>
        <p:spPr>
          <a:xfrm>
            <a:off x="0" y="1066800"/>
            <a:ext cx="9144000" cy="5206676"/>
          </a:xfrm>
        </p:spPr>
        <p:txBody>
          <a:bodyPr/>
          <a:lstStyle/>
          <a:p>
            <a:r>
              <a:rPr lang="en-US" sz="1800" dirty="0"/>
              <a:t>RNR is used to announce the links of the reported AP MLDs that can be seamlessly roamed to from the serving AP MLD.</a:t>
            </a:r>
          </a:p>
          <a:p>
            <a:pPr lvl="1"/>
            <a:r>
              <a:rPr lang="en-US" sz="1800" dirty="0"/>
              <a:t>A non-AP MLD can solicit the candidate target AP MLDs that are in the same roaming domain as the serving AP MLD.</a:t>
            </a:r>
          </a:p>
          <a:p>
            <a:pPr lvl="1"/>
            <a:r>
              <a:rPr lang="en-US" sz="1800" dirty="0"/>
              <a:t>If an AP MLD can’t be roamed to seamlessly from the serving AP MLD, the APs affiliated with the AP MLD are not carried in the RNR.</a:t>
            </a:r>
          </a:p>
          <a:p>
            <a:pPr lvl="2"/>
            <a:r>
              <a:rPr lang="en-US" dirty="0"/>
              <a:t>Indicating the soliciting of candidate target AP MLDs in Probe Request</a:t>
            </a:r>
          </a:p>
          <a:p>
            <a:pPr lvl="1"/>
            <a:r>
              <a:rPr lang="en-US" sz="1800" dirty="0"/>
              <a:t>One optimization is to only carry RNR with  information of neighbor AP MLDs for seamless roaming through probe procedure.</a:t>
            </a:r>
          </a:p>
          <a:p>
            <a:pPr lvl="2"/>
            <a:r>
              <a:rPr lang="en-US" dirty="0"/>
              <a:t>Probe Response carrying only the  information of the candidate target AP MLDs is in UHR PPDU. </a:t>
            </a:r>
          </a:p>
          <a:p>
            <a:pPr lvl="2"/>
            <a:endParaRPr lang="en-US" sz="1000" dirty="0"/>
          </a:p>
          <a:p>
            <a:pPr lvl="1"/>
            <a:endParaRPr lang="en-US" sz="14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11/09/2024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14</a:t>
            </a:fld>
            <a:endParaRPr lang="en-US"/>
          </a:p>
        </p:txBody>
      </p:sp>
    </p:spTree>
    <p:extLst>
      <p:ext uri="{BB962C8B-B14F-4D97-AF65-F5344CB8AC3E}">
        <p14:creationId xmlns:p14="http://schemas.microsoft.com/office/powerpoint/2010/main" val="1492386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2368"/>
            <a:ext cx="9144000" cy="623501"/>
          </a:xfrm>
        </p:spPr>
        <p:txBody>
          <a:bodyPr/>
          <a:lstStyle/>
          <a:p>
            <a:r>
              <a:rPr lang="en-US" sz="2400" dirty="0"/>
              <a:t>Candidate Target AP MLD Announcement----RNR (2)</a:t>
            </a:r>
            <a:endParaRPr lang="en-US" sz="2400" b="0" dirty="0"/>
          </a:p>
        </p:txBody>
      </p:sp>
      <p:sp>
        <p:nvSpPr>
          <p:cNvPr id="3" name="Content Placeholder 2"/>
          <p:cNvSpPr>
            <a:spLocks noGrp="1"/>
          </p:cNvSpPr>
          <p:nvPr>
            <p:ph idx="1"/>
          </p:nvPr>
        </p:nvSpPr>
        <p:spPr>
          <a:xfrm>
            <a:off x="0" y="1066800"/>
            <a:ext cx="8458200" cy="5206676"/>
          </a:xfrm>
        </p:spPr>
        <p:txBody>
          <a:bodyPr/>
          <a:lstStyle/>
          <a:p>
            <a:r>
              <a:rPr lang="en-US" sz="1800" dirty="0"/>
              <a:t>Reuse current TBTT Information Type vs New TBTT Information Type</a:t>
            </a:r>
          </a:p>
          <a:p>
            <a:pPr lvl="1"/>
            <a:r>
              <a:rPr lang="en-US" sz="1800" dirty="0"/>
              <a:t>The new TBTT Information Type provides flexibility to carry the required information of the candidate target AP MLD.</a:t>
            </a:r>
            <a:endParaRPr lang="en-US" sz="1600" dirty="0"/>
          </a:p>
          <a:p>
            <a:pPr lvl="1"/>
            <a:r>
              <a:rPr lang="en-US" sz="1800" dirty="0"/>
              <a:t>The current TBTT Information Type has the restriction to add the new information specific to the candidate target AP MLDs.</a:t>
            </a:r>
          </a:p>
          <a:p>
            <a:pPr lvl="2"/>
            <a:r>
              <a:rPr lang="en-US" dirty="0"/>
              <a:t>The repurposing of the current subfields is required if we don’t want a longer TBTT Information field.</a:t>
            </a:r>
          </a:p>
          <a:p>
            <a:pPr lvl="1"/>
            <a:endParaRPr lang="en-US" sz="1400" dirty="0"/>
          </a:p>
          <a:p>
            <a:r>
              <a:rPr lang="en-US" sz="1800" dirty="0"/>
              <a:t>We prefer the new TBTT Information Type but ok with the current TBTT Information Type.</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11/09/2024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15</a:t>
            </a:fld>
            <a:endParaRPr lang="en-US"/>
          </a:p>
        </p:txBody>
      </p:sp>
    </p:spTree>
    <p:extLst>
      <p:ext uri="{BB962C8B-B14F-4D97-AF65-F5344CB8AC3E}">
        <p14:creationId xmlns:p14="http://schemas.microsoft.com/office/powerpoint/2010/main" val="22457974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2368"/>
            <a:ext cx="9144000" cy="623501"/>
          </a:xfrm>
        </p:spPr>
        <p:txBody>
          <a:bodyPr/>
          <a:lstStyle/>
          <a:p>
            <a:r>
              <a:rPr lang="en-US" sz="2400" dirty="0"/>
              <a:t>Candidate Target AP MLD Announcement----RNR (3)</a:t>
            </a:r>
            <a:endParaRPr lang="en-US" sz="2400" b="0" dirty="0"/>
          </a:p>
        </p:txBody>
      </p:sp>
      <p:sp>
        <p:nvSpPr>
          <p:cNvPr id="3" name="Content Placeholder 2"/>
          <p:cNvSpPr>
            <a:spLocks noGrp="1"/>
          </p:cNvSpPr>
          <p:nvPr>
            <p:ph idx="1"/>
          </p:nvPr>
        </p:nvSpPr>
        <p:spPr>
          <a:xfrm>
            <a:off x="0" y="1066799"/>
            <a:ext cx="8915400" cy="5408613"/>
          </a:xfrm>
        </p:spPr>
        <p:txBody>
          <a:bodyPr/>
          <a:lstStyle/>
          <a:p>
            <a:r>
              <a:rPr lang="en-US" sz="1600" dirty="0"/>
              <a:t>Method : New TBTT Information Type</a:t>
            </a:r>
          </a:p>
          <a:p>
            <a:pPr lvl="1"/>
            <a:r>
              <a:rPr lang="en-US" sz="1600" dirty="0"/>
              <a:t>The TBTT Information Set includes one or multiple TBTT Information field.</a:t>
            </a:r>
          </a:p>
          <a:p>
            <a:pPr lvl="1"/>
            <a:r>
              <a:rPr lang="en-US" sz="1600" dirty="0"/>
              <a:t>Each TBTT Information field includes:</a:t>
            </a:r>
          </a:p>
          <a:p>
            <a:pPr lvl="2"/>
            <a:r>
              <a:rPr lang="en-US" sz="1600" dirty="0"/>
              <a:t>Neighbor AP TBTT offset,</a:t>
            </a:r>
          </a:p>
          <a:p>
            <a:pPr lvl="2"/>
            <a:r>
              <a:rPr lang="en-US" sz="1600" dirty="0"/>
              <a:t>BSSID. </a:t>
            </a:r>
          </a:p>
          <a:p>
            <a:pPr lvl="2"/>
            <a:r>
              <a:rPr lang="en-US" sz="1600" dirty="0"/>
              <a:t>BSS Parameter </a:t>
            </a:r>
          </a:p>
          <a:p>
            <a:pPr lvl="2"/>
            <a:r>
              <a:rPr lang="en-US" sz="1600" dirty="0"/>
              <a:t>Tx power restriction (20Hz PSD or Tx power restriction in </a:t>
            </a:r>
            <a:r>
              <a:rPr lang="en-US" sz="1600" dirty="0" err="1"/>
              <a:t>dbm</a:t>
            </a:r>
            <a:r>
              <a:rPr lang="en-US" sz="1600" dirty="0"/>
              <a:t>).</a:t>
            </a:r>
          </a:p>
          <a:p>
            <a:pPr lvl="2"/>
            <a:r>
              <a:rPr lang="en-US" sz="1600" dirty="0"/>
              <a:t>Non-AP MLD’s Resource Supported (SCS agreements, BA agreements, TWT agreements)</a:t>
            </a:r>
          </a:p>
          <a:p>
            <a:pPr lvl="3"/>
            <a:r>
              <a:rPr lang="en-US" sz="1400" dirty="0"/>
              <a:t>Supported, not supported, not known</a:t>
            </a:r>
          </a:p>
          <a:p>
            <a:pPr lvl="3"/>
            <a:r>
              <a:rPr lang="en-US" sz="1400" dirty="0"/>
              <a:t>Another variant is to carrying the target AP MLD load.</a:t>
            </a:r>
          </a:p>
          <a:p>
            <a:pPr lvl="2"/>
            <a:r>
              <a:rPr lang="en-US" sz="1600" dirty="0"/>
              <a:t>AP MLD ID,</a:t>
            </a:r>
          </a:p>
          <a:p>
            <a:pPr lvl="3"/>
            <a:r>
              <a:rPr lang="en-US" dirty="0"/>
              <a:t>The AP MLD ID is the identifier of the candidate target AP MLD with which the reported AP is affiliated.</a:t>
            </a:r>
          </a:p>
          <a:p>
            <a:pPr lvl="4"/>
            <a:r>
              <a:rPr lang="en-US" dirty="0"/>
              <a:t>A non-AP MLD can seamlessly roam to it from the current serving AP MLD.</a:t>
            </a:r>
          </a:p>
          <a:p>
            <a:pPr lvl="4"/>
            <a:r>
              <a:rPr lang="en-US" dirty="0"/>
              <a:t>The AP MID ID space for identifying seamless roaming is announced by the reporting AP MLD or 11bn spec.</a:t>
            </a:r>
          </a:p>
          <a:p>
            <a:pPr lvl="4"/>
            <a:r>
              <a:rPr lang="en-US" dirty="0"/>
              <a:t>The AP MLD ID spaces for the candidate roaming AP MLDs announced in all the links of an AP MLD (or virtual AP MLDs in an AP MLD device) are same. </a:t>
            </a:r>
          </a:p>
          <a:p>
            <a:pPr lvl="5"/>
            <a:r>
              <a:rPr lang="en-US" dirty="0"/>
              <a:t>A candidate roaming AP MLD has same ID announced by an AP MLD.</a:t>
            </a:r>
          </a:p>
          <a:p>
            <a:pPr lvl="1"/>
            <a:endParaRPr lang="en-US" sz="14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11/09/2024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16</a:t>
            </a:fld>
            <a:endParaRPr lang="en-US"/>
          </a:p>
        </p:txBody>
      </p:sp>
    </p:spTree>
    <p:extLst>
      <p:ext uri="{BB962C8B-B14F-4D97-AF65-F5344CB8AC3E}">
        <p14:creationId xmlns:p14="http://schemas.microsoft.com/office/powerpoint/2010/main" val="4372276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2368"/>
            <a:ext cx="9144000" cy="623501"/>
          </a:xfrm>
        </p:spPr>
        <p:txBody>
          <a:bodyPr/>
          <a:lstStyle/>
          <a:p>
            <a:r>
              <a:rPr lang="en-US" sz="2400" dirty="0"/>
              <a:t>Candidate Target AP MLD Announcement----Neighbor Report</a:t>
            </a:r>
            <a:endParaRPr lang="en-US" sz="2400" b="0" dirty="0"/>
          </a:p>
        </p:txBody>
      </p:sp>
      <p:sp>
        <p:nvSpPr>
          <p:cNvPr id="3" name="Content Placeholder 2"/>
          <p:cNvSpPr>
            <a:spLocks noGrp="1"/>
          </p:cNvSpPr>
          <p:nvPr>
            <p:ph idx="1"/>
          </p:nvPr>
        </p:nvSpPr>
        <p:spPr>
          <a:xfrm>
            <a:off x="0" y="1066799"/>
            <a:ext cx="9144000" cy="5408613"/>
          </a:xfrm>
        </p:spPr>
        <p:txBody>
          <a:bodyPr/>
          <a:lstStyle/>
          <a:p>
            <a:r>
              <a:rPr lang="en-US" sz="1600" dirty="0"/>
              <a:t>Neighbor Report element indicates whether the reported AP MLD with which the reported AP is affiliated is in a seamless roaming domain, and the seamless roaming domain ID with which the reported AP MLD is affiliated with.</a:t>
            </a:r>
          </a:p>
          <a:p>
            <a:pPr lvl="1"/>
            <a:r>
              <a:rPr lang="en-US" sz="1600" dirty="0"/>
              <a:t>The Multi-Link </a:t>
            </a:r>
            <a:r>
              <a:rPr lang="en-US" sz="1600" dirty="0" err="1"/>
              <a:t>subelment</a:t>
            </a:r>
            <a:r>
              <a:rPr lang="en-US" sz="1600" dirty="0"/>
              <a:t> with a bit can be used to indicate whether the AP MLD belong to a seamless roaming domain.</a:t>
            </a:r>
          </a:p>
          <a:p>
            <a:pPr lvl="1"/>
            <a:r>
              <a:rPr lang="en-US" sz="1600" dirty="0"/>
              <a:t>A new </a:t>
            </a:r>
            <a:r>
              <a:rPr lang="en-US" sz="1600" dirty="0" err="1"/>
              <a:t>subelement</a:t>
            </a:r>
            <a:r>
              <a:rPr lang="en-US" sz="1600" dirty="0"/>
              <a:t> indicates the roaming domain identifier that the AP MLD is in. This may not be needed when only the candidate target AP MLDs in the same roaming domain as the serving AP MLD are reported.</a:t>
            </a:r>
          </a:p>
          <a:p>
            <a:endParaRPr lang="en-US" sz="1600" dirty="0"/>
          </a:p>
          <a:p>
            <a:r>
              <a:rPr lang="en-US" sz="1600" dirty="0"/>
              <a:t>Neighbor Report element indicates the resource supported by the candidate target AP MLD (SCS agreement support, BA agreement support, TWT agreement support) </a:t>
            </a:r>
          </a:p>
          <a:p>
            <a:pPr lvl="1"/>
            <a:r>
              <a:rPr lang="en-US" sz="1600" dirty="0"/>
              <a:t>Such indication can be a </a:t>
            </a:r>
            <a:r>
              <a:rPr lang="en-US" sz="1600" dirty="0" err="1"/>
              <a:t>subelement</a:t>
            </a:r>
            <a:r>
              <a:rPr lang="en-US" sz="1600" dirty="0"/>
              <a:t>.</a:t>
            </a:r>
          </a:p>
          <a:p>
            <a:pPr lvl="1"/>
            <a:r>
              <a:rPr lang="en-US" sz="1600" dirty="0"/>
              <a:t>SCS agreement support indicates whether the candidate target AP MLD satisfies the SCS agreement of the non-AP MLD. </a:t>
            </a:r>
          </a:p>
          <a:p>
            <a:pPr lvl="1"/>
            <a:r>
              <a:rPr lang="en-US" sz="1600" dirty="0"/>
              <a:t>BA agreement support indicates whether the candidate target AP MLD satisfies the DL/UL BA agreements with the non-AP MLD.</a:t>
            </a:r>
          </a:p>
          <a:p>
            <a:pPr lvl="1"/>
            <a:r>
              <a:rPr lang="en-US" sz="1600" dirty="0"/>
              <a:t>TWT agreement support indicates whether the candidate target AP MLD satisfies the TWT agreements of the non-AP MLD.</a:t>
            </a:r>
          </a:p>
          <a:p>
            <a:pPr marL="457200" lvl="1" indent="0">
              <a:buNone/>
            </a:pPr>
            <a:endParaRPr lang="en-US" sz="14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11/09/2024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17</a:t>
            </a:fld>
            <a:endParaRPr lang="en-US"/>
          </a:p>
        </p:txBody>
      </p:sp>
    </p:spTree>
    <p:extLst>
      <p:ext uri="{BB962C8B-B14F-4D97-AF65-F5344CB8AC3E}">
        <p14:creationId xmlns:p14="http://schemas.microsoft.com/office/powerpoint/2010/main" val="3063391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19499"/>
            <a:ext cx="9144000" cy="623501"/>
          </a:xfrm>
        </p:spPr>
        <p:txBody>
          <a:bodyPr/>
          <a:lstStyle/>
          <a:p>
            <a:r>
              <a:rPr lang="en-US" sz="2800" dirty="0"/>
              <a:t>Recap: Seamless Roaming</a:t>
            </a:r>
            <a:endParaRPr lang="en-US" sz="2800" b="0" dirty="0"/>
          </a:p>
        </p:txBody>
      </p:sp>
      <p:sp>
        <p:nvSpPr>
          <p:cNvPr id="3" name="Content Placeholder 2"/>
          <p:cNvSpPr>
            <a:spLocks noGrp="1"/>
          </p:cNvSpPr>
          <p:nvPr>
            <p:ph idx="1"/>
          </p:nvPr>
        </p:nvSpPr>
        <p:spPr>
          <a:xfrm>
            <a:off x="0" y="1066800"/>
            <a:ext cx="9144000" cy="5334000"/>
          </a:xfrm>
        </p:spPr>
        <p:txBody>
          <a:bodyPr/>
          <a:lstStyle/>
          <a:p>
            <a:r>
              <a:rPr lang="en-US" sz="1600" dirty="0"/>
              <a:t>Seamless roaming procedure:</a:t>
            </a:r>
          </a:p>
          <a:p>
            <a:pPr lvl="1"/>
            <a:r>
              <a:rPr lang="en-US" sz="1600" dirty="0"/>
              <a:t>(optional) step1: Candidate target serving AP MLD acquiring</a:t>
            </a:r>
          </a:p>
          <a:p>
            <a:pPr lvl="2"/>
            <a:r>
              <a:rPr lang="en-US" sz="1600" dirty="0"/>
              <a:t>A non-AP MLD acquires the candidate target serving AP MLDs through its current serving AP MLD.</a:t>
            </a:r>
          </a:p>
          <a:p>
            <a:pPr lvl="1"/>
            <a:r>
              <a:rPr lang="en-US" sz="1600" dirty="0"/>
              <a:t>Step 2: establishing the links with the target serving AP MLD.</a:t>
            </a:r>
          </a:p>
          <a:p>
            <a:pPr lvl="1"/>
            <a:r>
              <a:rPr lang="en-US" sz="1600" dirty="0"/>
              <a:t>Step 3: roaming from the current serving AP MLD to the target AP MLD</a:t>
            </a:r>
          </a:p>
          <a:p>
            <a:pPr lvl="2"/>
            <a:r>
              <a:rPr lang="en-US" sz="1600" dirty="0"/>
              <a:t>DS mapping update with access server, router, or ethernet switch.</a:t>
            </a:r>
          </a:p>
          <a:p>
            <a:pPr lvl="2"/>
            <a:r>
              <a:rPr lang="en-US" sz="1600" dirty="0"/>
              <a:t>Frame exchange context transfer to the target AP MLD</a:t>
            </a:r>
          </a:p>
          <a:p>
            <a:pPr lvl="2"/>
            <a:r>
              <a:rPr lang="en-US" sz="1600" dirty="0"/>
              <a:t>The UL frame changes for UL Data frames are suspended during step 3.</a:t>
            </a:r>
          </a:p>
          <a:p>
            <a:pPr lvl="1"/>
            <a:r>
              <a:rPr lang="en-US" sz="1600" dirty="0"/>
              <a:t>Step 4: stopping the frame exchanges of Data frames with the current serving AP MLD, and executing the frame exchanges of Data frames with the target serving AP MLD.</a:t>
            </a:r>
          </a:p>
          <a:p>
            <a:pPr lvl="2"/>
            <a:r>
              <a:rPr lang="en-US" sz="1600" dirty="0"/>
              <a:t>It is possible that both AP MLDs transmit the DL Data frames for some times after step 4.</a:t>
            </a:r>
          </a:p>
          <a:p>
            <a:pPr lvl="2"/>
            <a:r>
              <a:rPr lang="en-US" sz="1600" dirty="0"/>
              <a:t>The UL Data frames can only be transmitted to the target AP MLD.</a:t>
            </a:r>
          </a:p>
          <a:p>
            <a:r>
              <a:rPr lang="en-US" sz="1600" dirty="0"/>
              <a:t>Frame exchange context:</a:t>
            </a:r>
          </a:p>
          <a:p>
            <a:pPr lvl="1"/>
            <a:r>
              <a:rPr lang="en-US" sz="1600" dirty="0">
                <a:solidFill>
                  <a:schemeClr val="tx1"/>
                </a:solidFill>
              </a:rPr>
              <a:t>DL: Parameters of Block Ack agreement, SN space, maximal SN being allocated to the frame.</a:t>
            </a:r>
          </a:p>
          <a:p>
            <a:pPr lvl="1"/>
            <a:r>
              <a:rPr lang="en-US" sz="1600" dirty="0">
                <a:solidFill>
                  <a:schemeClr val="tx1"/>
                </a:solidFill>
              </a:rPr>
              <a:t>UL: Parameters of Block Ack agreement, Maximal SN whose frame being sent to the up layer, duplicate detection information.</a:t>
            </a:r>
          </a:p>
          <a:p>
            <a:pPr lvl="2"/>
            <a:r>
              <a:rPr lang="en-US" sz="1400" dirty="0"/>
              <a:t>The reorder buffer may be forwarded to the target AP MLD.</a:t>
            </a:r>
            <a:endParaRPr lang="en-US" sz="1400" dirty="0">
              <a:solidFill>
                <a:schemeClr val="tx1"/>
              </a:solidFill>
            </a:endParaRPr>
          </a:p>
          <a:p>
            <a:endParaRPr lang="en-US" dirty="0"/>
          </a:p>
          <a:p>
            <a:pPr lvl="1"/>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11/09/2024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3529048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84524"/>
            <a:ext cx="9144000" cy="623501"/>
          </a:xfrm>
        </p:spPr>
        <p:txBody>
          <a:bodyPr/>
          <a:lstStyle/>
          <a:p>
            <a:r>
              <a:rPr lang="en-US" sz="2400" dirty="0"/>
              <a:t>Cross AP MLD Frame</a:t>
            </a:r>
            <a:endParaRPr lang="en-US" sz="2400" b="0" dirty="0"/>
          </a:p>
        </p:txBody>
      </p:sp>
      <p:sp>
        <p:nvSpPr>
          <p:cNvPr id="3" name="Content Placeholder 2"/>
          <p:cNvSpPr>
            <a:spLocks noGrp="1"/>
          </p:cNvSpPr>
          <p:nvPr>
            <p:ph idx="1"/>
          </p:nvPr>
        </p:nvSpPr>
        <p:spPr>
          <a:xfrm>
            <a:off x="0" y="1143000"/>
            <a:ext cx="9144000" cy="3507774"/>
          </a:xfrm>
        </p:spPr>
        <p:txBody>
          <a:bodyPr/>
          <a:lstStyle/>
          <a:p>
            <a:r>
              <a:rPr lang="en-US" sz="1800" dirty="0"/>
              <a:t>An Action frame (cross AP MLD Action frame) may be transmitted to target AP MLD (the peer AP MLD of the serving AP MLD) through the serving AP MLD.</a:t>
            </a:r>
          </a:p>
          <a:p>
            <a:pPr lvl="1"/>
            <a:r>
              <a:rPr lang="en-US" sz="1800" dirty="0"/>
              <a:t>Such Action frame carries the Peer AP MLD element or updating the current element.</a:t>
            </a:r>
          </a:p>
          <a:p>
            <a:r>
              <a:rPr lang="en-US" sz="1800" dirty="0"/>
              <a:t>An Action frame (cross AP MLD Action frame) may be transmitted to target AP MLD directly. In this case the Target AP MLD needs to know the non-AP MLD’s serving AP MLD (the peer AP MLD of the target AP MLD).</a:t>
            </a:r>
          </a:p>
          <a:p>
            <a:pPr lvl="1"/>
            <a:r>
              <a:rPr lang="en-US" sz="1800" dirty="0"/>
              <a:t>Such Action frame carries the Peer AP MLD element.</a:t>
            </a:r>
          </a:p>
          <a:p>
            <a:r>
              <a:rPr lang="en-US" sz="1800" dirty="0"/>
              <a:t>The Peer AP MLD element carries the AP MLD ID of the peer AP MLD or the MAC address of the peer AP MLD.</a:t>
            </a:r>
          </a:p>
          <a:p>
            <a:pPr lvl="1"/>
            <a:r>
              <a:rPr lang="en-US" sz="1800" dirty="0"/>
              <a:t>The AP MLD ID is used when the RNR is the only way to acquire the information of the target AP MLD where the RNR doesn’t carry the target AP MLD MAC address. </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11/09/2024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
        <p:nvSpPr>
          <p:cNvPr id="7" name="Rectangle 6">
            <a:extLst>
              <a:ext uri="{FF2B5EF4-FFF2-40B4-BE49-F238E27FC236}">
                <a16:creationId xmlns:a16="http://schemas.microsoft.com/office/drawing/2014/main" id="{1E1DDB39-8867-356E-6C49-4FDE5CA3F493}"/>
              </a:ext>
            </a:extLst>
          </p:cNvPr>
          <p:cNvSpPr/>
          <p:nvPr/>
        </p:nvSpPr>
        <p:spPr bwMode="auto">
          <a:xfrm>
            <a:off x="2969429" y="5257800"/>
            <a:ext cx="662342"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Times New Roman" pitchFamily="18" charset="0"/>
            </a:endParaRPr>
          </a:p>
        </p:txBody>
      </p:sp>
      <p:sp>
        <p:nvSpPr>
          <p:cNvPr id="8" name="TextBox 7">
            <a:extLst>
              <a:ext uri="{FF2B5EF4-FFF2-40B4-BE49-F238E27FC236}">
                <a16:creationId xmlns:a16="http://schemas.microsoft.com/office/drawing/2014/main" id="{F4C8F27A-1EB2-34AE-91FA-B3C74E56BFD1}"/>
              </a:ext>
            </a:extLst>
          </p:cNvPr>
          <p:cNvSpPr txBox="1"/>
          <p:nvPr/>
        </p:nvSpPr>
        <p:spPr>
          <a:xfrm>
            <a:off x="2969429" y="5353630"/>
            <a:ext cx="720069" cy="215444"/>
          </a:xfrm>
          <a:prstGeom prst="rect">
            <a:avLst/>
          </a:prstGeom>
          <a:noFill/>
        </p:spPr>
        <p:txBody>
          <a:bodyPr wrap="square" rtlCol="0">
            <a:spAutoFit/>
          </a:bodyPr>
          <a:lstStyle/>
          <a:p>
            <a:r>
              <a:rPr lang="en-US" sz="800" dirty="0"/>
              <a:t>Element ID</a:t>
            </a:r>
          </a:p>
        </p:txBody>
      </p:sp>
      <p:sp>
        <p:nvSpPr>
          <p:cNvPr id="9" name="Rectangle 8">
            <a:extLst>
              <a:ext uri="{FF2B5EF4-FFF2-40B4-BE49-F238E27FC236}">
                <a16:creationId xmlns:a16="http://schemas.microsoft.com/office/drawing/2014/main" id="{4885CCA3-C408-C078-54EB-A12DC0326292}"/>
              </a:ext>
            </a:extLst>
          </p:cNvPr>
          <p:cNvSpPr/>
          <p:nvPr/>
        </p:nvSpPr>
        <p:spPr bwMode="auto">
          <a:xfrm>
            <a:off x="3636210" y="5258753"/>
            <a:ext cx="573175"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Times New Roman" pitchFamily="18" charset="0"/>
            </a:endParaRPr>
          </a:p>
        </p:txBody>
      </p:sp>
      <p:sp>
        <p:nvSpPr>
          <p:cNvPr id="10" name="TextBox 9">
            <a:extLst>
              <a:ext uri="{FF2B5EF4-FFF2-40B4-BE49-F238E27FC236}">
                <a16:creationId xmlns:a16="http://schemas.microsoft.com/office/drawing/2014/main" id="{BCB05970-0015-9D27-1E57-0E244934AC48}"/>
              </a:ext>
            </a:extLst>
          </p:cNvPr>
          <p:cNvSpPr txBox="1"/>
          <p:nvPr/>
        </p:nvSpPr>
        <p:spPr>
          <a:xfrm>
            <a:off x="3642805" y="5310753"/>
            <a:ext cx="720069" cy="215444"/>
          </a:xfrm>
          <a:prstGeom prst="rect">
            <a:avLst/>
          </a:prstGeom>
          <a:noFill/>
        </p:spPr>
        <p:txBody>
          <a:bodyPr wrap="square" rtlCol="0">
            <a:spAutoFit/>
          </a:bodyPr>
          <a:lstStyle/>
          <a:p>
            <a:r>
              <a:rPr lang="en-US" sz="800" dirty="0"/>
              <a:t>Length</a:t>
            </a:r>
          </a:p>
        </p:txBody>
      </p:sp>
      <p:sp>
        <p:nvSpPr>
          <p:cNvPr id="11" name="Rectangle 10">
            <a:extLst>
              <a:ext uri="{FF2B5EF4-FFF2-40B4-BE49-F238E27FC236}">
                <a16:creationId xmlns:a16="http://schemas.microsoft.com/office/drawing/2014/main" id="{CC92A5C0-7CF7-336C-DE4B-80BBC0ED78C1}"/>
              </a:ext>
            </a:extLst>
          </p:cNvPr>
          <p:cNvSpPr/>
          <p:nvPr/>
        </p:nvSpPr>
        <p:spPr bwMode="auto">
          <a:xfrm>
            <a:off x="4208668" y="5257800"/>
            <a:ext cx="726664"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Times New Roman" pitchFamily="18" charset="0"/>
            </a:endParaRPr>
          </a:p>
        </p:txBody>
      </p:sp>
      <p:sp>
        <p:nvSpPr>
          <p:cNvPr id="12" name="TextBox 11">
            <a:extLst>
              <a:ext uri="{FF2B5EF4-FFF2-40B4-BE49-F238E27FC236}">
                <a16:creationId xmlns:a16="http://schemas.microsoft.com/office/drawing/2014/main" id="{128CBA4A-55D2-A1BB-721C-F8EA14FB8392}"/>
              </a:ext>
            </a:extLst>
          </p:cNvPr>
          <p:cNvSpPr txBox="1"/>
          <p:nvPr/>
        </p:nvSpPr>
        <p:spPr>
          <a:xfrm>
            <a:off x="4150942" y="5263634"/>
            <a:ext cx="720070" cy="338554"/>
          </a:xfrm>
          <a:prstGeom prst="rect">
            <a:avLst/>
          </a:prstGeom>
          <a:noFill/>
        </p:spPr>
        <p:txBody>
          <a:bodyPr wrap="square" rtlCol="0">
            <a:spAutoFit/>
          </a:bodyPr>
          <a:lstStyle/>
          <a:p>
            <a:r>
              <a:rPr lang="en-US" sz="800" dirty="0"/>
              <a:t>Element ID</a:t>
            </a:r>
          </a:p>
          <a:p>
            <a:r>
              <a:rPr lang="en-US" sz="800" dirty="0"/>
              <a:t>Extension </a:t>
            </a:r>
          </a:p>
        </p:txBody>
      </p:sp>
      <p:sp>
        <p:nvSpPr>
          <p:cNvPr id="13" name="Rectangle 12">
            <a:extLst>
              <a:ext uri="{FF2B5EF4-FFF2-40B4-BE49-F238E27FC236}">
                <a16:creationId xmlns:a16="http://schemas.microsoft.com/office/drawing/2014/main" id="{E0F7FDB7-9187-24F8-FE5B-A0A307466533}"/>
              </a:ext>
            </a:extLst>
          </p:cNvPr>
          <p:cNvSpPr/>
          <p:nvPr/>
        </p:nvSpPr>
        <p:spPr bwMode="auto">
          <a:xfrm>
            <a:off x="4946494" y="5256847"/>
            <a:ext cx="726664"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Times New Roman" pitchFamily="18" charset="0"/>
            </a:endParaRPr>
          </a:p>
        </p:txBody>
      </p:sp>
      <p:sp>
        <p:nvSpPr>
          <p:cNvPr id="14" name="TextBox 13">
            <a:extLst>
              <a:ext uri="{FF2B5EF4-FFF2-40B4-BE49-F238E27FC236}">
                <a16:creationId xmlns:a16="http://schemas.microsoft.com/office/drawing/2014/main" id="{A51A08A4-8900-555F-C3A6-8A14B1481A43}"/>
              </a:ext>
            </a:extLst>
          </p:cNvPr>
          <p:cNvSpPr txBox="1"/>
          <p:nvPr/>
        </p:nvSpPr>
        <p:spPr>
          <a:xfrm>
            <a:off x="4928738" y="5249198"/>
            <a:ext cx="798053" cy="338554"/>
          </a:xfrm>
          <a:prstGeom prst="rect">
            <a:avLst/>
          </a:prstGeom>
          <a:noFill/>
        </p:spPr>
        <p:txBody>
          <a:bodyPr wrap="square" rtlCol="0">
            <a:spAutoFit/>
          </a:bodyPr>
          <a:lstStyle/>
          <a:p>
            <a:r>
              <a:rPr lang="en-US" sz="800" dirty="0"/>
              <a:t>Peer AP MLD ID/Address</a:t>
            </a:r>
          </a:p>
        </p:txBody>
      </p:sp>
    </p:spTree>
    <p:extLst>
      <p:ext uri="{BB962C8B-B14F-4D97-AF65-F5344CB8AC3E}">
        <p14:creationId xmlns:p14="http://schemas.microsoft.com/office/powerpoint/2010/main" val="1551363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84524"/>
            <a:ext cx="9144000" cy="623501"/>
          </a:xfrm>
        </p:spPr>
        <p:txBody>
          <a:bodyPr/>
          <a:lstStyle/>
          <a:p>
            <a:r>
              <a:rPr lang="en-US" sz="2400" dirty="0"/>
              <a:t>Beacon, Authentication, EAPOL Key</a:t>
            </a:r>
            <a:endParaRPr lang="en-US" sz="2400" b="0" dirty="0"/>
          </a:p>
        </p:txBody>
      </p:sp>
      <p:sp>
        <p:nvSpPr>
          <p:cNvPr id="3" name="Content Placeholder 2"/>
          <p:cNvSpPr>
            <a:spLocks noGrp="1"/>
          </p:cNvSpPr>
          <p:nvPr>
            <p:ph idx="1"/>
          </p:nvPr>
        </p:nvSpPr>
        <p:spPr>
          <a:xfrm>
            <a:off x="0" y="1066800"/>
            <a:ext cx="9144000" cy="4513272"/>
          </a:xfrm>
        </p:spPr>
        <p:txBody>
          <a:bodyPr/>
          <a:lstStyle/>
          <a:p>
            <a:r>
              <a:rPr lang="en-US" sz="1600" dirty="0"/>
              <a:t>An AP MLD can indicate whether it is in a group of AP MLDs that can be seamlessly roamed among them.</a:t>
            </a:r>
          </a:p>
          <a:p>
            <a:pPr lvl="1"/>
            <a:r>
              <a:rPr lang="en-US" sz="1600" dirty="0"/>
              <a:t>As an example, such indication can be in Basic Multi-Link element by repurposing one current reserved bit in </a:t>
            </a:r>
            <a:r>
              <a:rPr lang="en-US" sz="1600" b="0" i="0" u="none" strike="noStrike" baseline="0" dirty="0">
                <a:solidFill>
                  <a:srgbClr val="000000"/>
                </a:solidFill>
              </a:rPr>
              <a:t>Presence Bitmap subfield of the Multi-Link Control field</a:t>
            </a:r>
            <a:r>
              <a:rPr lang="en-US" sz="1600" dirty="0"/>
              <a:t>.</a:t>
            </a:r>
          </a:p>
          <a:p>
            <a:r>
              <a:rPr lang="en-US" sz="1800" dirty="0"/>
              <a:t>An AP MLD can indicate the identifier of the group of AP MLDs for seamless roaming in a new defined element (Seamless Roaming Domain (SRD) element) in Authentication Request/Response, Probe Response, EAPOL Key.</a:t>
            </a:r>
          </a:p>
          <a:p>
            <a:pPr lvl="1"/>
            <a:r>
              <a:rPr lang="en-US" sz="1600" dirty="0"/>
              <a:t>Besides seamless roaming domain identifier (MAC address), the SRD element carries the other information related to seamless roaming, e.g. </a:t>
            </a:r>
          </a:p>
          <a:p>
            <a:pPr lvl="2"/>
            <a:r>
              <a:rPr lang="en-US" sz="1400" dirty="0"/>
              <a:t>AP MLD ID space (the AP MLD IDs no less than the announced AP MLD ID) to identifying the remote AP MLDs that a non-AP MLD associated with the reporting AP MLD can seamlessly roam to. </a:t>
            </a:r>
          </a:p>
          <a:p>
            <a:pPr lvl="2"/>
            <a:r>
              <a:rPr lang="en-US" sz="1400" dirty="0"/>
              <a:t>Whether the simultaneous DL frame exchanges with the two AP MLDs is allowed.</a:t>
            </a:r>
          </a:p>
          <a:p>
            <a:pPr lvl="2"/>
            <a:r>
              <a:rPr lang="en-US" sz="1400" dirty="0"/>
              <a:t>Whether data forwarding to target AP MLD is supported.</a:t>
            </a:r>
          </a:p>
          <a:p>
            <a:pPr lvl="1"/>
            <a:r>
              <a:rPr lang="en-US" sz="1600" dirty="0"/>
              <a:t>The association is with the roaming domain. The SCS agreement, BA agreement, EPCS are the agreements with the roaming domain.</a:t>
            </a:r>
          </a:p>
          <a:p>
            <a:pPr lvl="1"/>
            <a:r>
              <a:rPr lang="en-US" sz="1600" dirty="0"/>
              <a:t>In the Authentication, EAPOL key negotiation, the seamless roaming domain identifier is used as the authenticator address.</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11/09/2024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grpSp>
        <p:nvGrpSpPr>
          <p:cNvPr id="11" name="Group 10">
            <a:extLst>
              <a:ext uri="{FF2B5EF4-FFF2-40B4-BE49-F238E27FC236}">
                <a16:creationId xmlns:a16="http://schemas.microsoft.com/office/drawing/2014/main" id="{C26EED00-BEDA-8CB9-1F68-24ACFCD293E3}"/>
              </a:ext>
            </a:extLst>
          </p:cNvPr>
          <p:cNvGrpSpPr/>
          <p:nvPr/>
        </p:nvGrpSpPr>
        <p:grpSpPr>
          <a:xfrm>
            <a:off x="1955103" y="5644719"/>
            <a:ext cx="6588822" cy="569913"/>
            <a:chOff x="762000" y="5355621"/>
            <a:chExt cx="7999218" cy="745403"/>
          </a:xfrm>
        </p:grpSpPr>
        <p:pic>
          <p:nvPicPr>
            <p:cNvPr id="8" name="Picture 7">
              <a:extLst>
                <a:ext uri="{FF2B5EF4-FFF2-40B4-BE49-F238E27FC236}">
                  <a16:creationId xmlns:a16="http://schemas.microsoft.com/office/drawing/2014/main" id="{3FCD6B79-963C-B49A-4086-B6DBAB98026E}"/>
                </a:ext>
              </a:extLst>
            </p:cNvPr>
            <p:cNvPicPr>
              <a:picLocks noChangeAspect="1"/>
            </p:cNvPicPr>
            <p:nvPr/>
          </p:nvPicPr>
          <p:blipFill>
            <a:blip r:embed="rId2"/>
            <a:stretch>
              <a:fillRect/>
            </a:stretch>
          </p:blipFill>
          <p:spPr>
            <a:xfrm>
              <a:off x="762000" y="5355621"/>
              <a:ext cx="4004841" cy="729205"/>
            </a:xfrm>
            <a:prstGeom prst="rect">
              <a:avLst/>
            </a:prstGeom>
          </p:spPr>
        </p:pic>
        <p:pic>
          <p:nvPicPr>
            <p:cNvPr id="10" name="Picture 9">
              <a:extLst>
                <a:ext uri="{FF2B5EF4-FFF2-40B4-BE49-F238E27FC236}">
                  <a16:creationId xmlns:a16="http://schemas.microsoft.com/office/drawing/2014/main" id="{35D131C7-CD32-A24A-4018-7E24400B7223}"/>
                </a:ext>
              </a:extLst>
            </p:cNvPr>
            <p:cNvPicPr>
              <a:picLocks noChangeAspect="1"/>
            </p:cNvPicPr>
            <p:nvPr/>
          </p:nvPicPr>
          <p:blipFill>
            <a:blip r:embed="rId3"/>
            <a:stretch>
              <a:fillRect/>
            </a:stretch>
          </p:blipFill>
          <p:spPr>
            <a:xfrm>
              <a:off x="4779527" y="5385976"/>
              <a:ext cx="3981691" cy="715048"/>
            </a:xfrm>
            <a:prstGeom prst="rect">
              <a:avLst/>
            </a:prstGeom>
          </p:spPr>
        </p:pic>
      </p:grpSp>
      <p:pic>
        <p:nvPicPr>
          <p:cNvPr id="13" name="Picture 12">
            <a:extLst>
              <a:ext uri="{FF2B5EF4-FFF2-40B4-BE49-F238E27FC236}">
                <a16:creationId xmlns:a16="http://schemas.microsoft.com/office/drawing/2014/main" id="{A5F7649F-C6B0-D089-80FE-106D378903E8}"/>
              </a:ext>
            </a:extLst>
          </p:cNvPr>
          <p:cNvPicPr>
            <a:picLocks noChangeAspect="1"/>
          </p:cNvPicPr>
          <p:nvPr/>
        </p:nvPicPr>
        <p:blipFill>
          <a:blip r:embed="rId4"/>
          <a:stretch>
            <a:fillRect/>
          </a:stretch>
        </p:blipFill>
        <p:spPr>
          <a:xfrm>
            <a:off x="2801514" y="6254508"/>
            <a:ext cx="4328932" cy="156258"/>
          </a:xfrm>
          <a:prstGeom prst="rect">
            <a:avLst/>
          </a:prstGeom>
        </p:spPr>
      </p:pic>
      <p:sp>
        <p:nvSpPr>
          <p:cNvPr id="14" name="Oval 13">
            <a:extLst>
              <a:ext uri="{FF2B5EF4-FFF2-40B4-BE49-F238E27FC236}">
                <a16:creationId xmlns:a16="http://schemas.microsoft.com/office/drawing/2014/main" id="{90905696-F3B2-F1A6-B6B8-0644E8F2DB5D}"/>
              </a:ext>
            </a:extLst>
          </p:cNvPr>
          <p:cNvSpPr/>
          <p:nvPr/>
        </p:nvSpPr>
        <p:spPr bwMode="auto">
          <a:xfrm>
            <a:off x="7772400" y="5800944"/>
            <a:ext cx="633222" cy="362719"/>
          </a:xfrm>
          <a:prstGeom prst="ellipse">
            <a:avLst/>
          </a:prstGeom>
          <a:noFill/>
          <a:ln w="12700" cap="flat" cmpd="sng" algn="ctr">
            <a:solidFill>
              <a:srgbClr val="FF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713588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2368"/>
            <a:ext cx="9144000" cy="623501"/>
          </a:xfrm>
        </p:spPr>
        <p:txBody>
          <a:bodyPr/>
          <a:lstStyle/>
          <a:p>
            <a:r>
              <a:rPr lang="en-US" sz="2400" b="0" dirty="0"/>
              <a:t>Candidate Target AP MLD Announcement</a:t>
            </a:r>
          </a:p>
        </p:txBody>
      </p:sp>
      <p:sp>
        <p:nvSpPr>
          <p:cNvPr id="3" name="Content Placeholder 2"/>
          <p:cNvSpPr>
            <a:spLocks noGrp="1"/>
          </p:cNvSpPr>
          <p:nvPr>
            <p:ph idx="1"/>
          </p:nvPr>
        </p:nvSpPr>
        <p:spPr>
          <a:xfrm>
            <a:off x="0" y="1066800"/>
            <a:ext cx="9144000" cy="5206676"/>
          </a:xfrm>
        </p:spPr>
        <p:txBody>
          <a:bodyPr/>
          <a:lstStyle/>
          <a:p>
            <a:r>
              <a:rPr lang="en-US" sz="1800" dirty="0"/>
              <a:t>RNR vs Neighbor Report</a:t>
            </a:r>
          </a:p>
          <a:p>
            <a:pPr lvl="1"/>
            <a:r>
              <a:rPr lang="en-US" sz="1800" dirty="0"/>
              <a:t>RNR can use less octets to provide the candidate Target AP MLD information.</a:t>
            </a:r>
          </a:p>
          <a:p>
            <a:pPr lvl="1"/>
            <a:r>
              <a:rPr lang="en-US" sz="1800" dirty="0"/>
              <a:t>Probe procedure with some changes if required can be naturally used.</a:t>
            </a:r>
          </a:p>
          <a:p>
            <a:pPr lvl="2"/>
            <a:r>
              <a:rPr lang="en-US" sz="1600" dirty="0"/>
              <a:t>Beacon frame will not carry such information.</a:t>
            </a:r>
          </a:p>
          <a:p>
            <a:pPr lvl="1"/>
            <a:endParaRPr lang="en-US" sz="1800" dirty="0"/>
          </a:p>
          <a:p>
            <a:pPr lvl="1"/>
            <a:r>
              <a:rPr lang="en-US" sz="1800" dirty="0"/>
              <a:t>Neighbor Report can easily provide additional information of the candidate target AP MLD for the roaming.</a:t>
            </a:r>
          </a:p>
          <a:p>
            <a:pPr lvl="2"/>
            <a:r>
              <a:rPr lang="en-US" sz="1600" dirty="0"/>
              <a:t>MAC address of the candidate roaming AP MLD.</a:t>
            </a:r>
          </a:p>
          <a:p>
            <a:pPr lvl="2"/>
            <a:r>
              <a:rPr lang="en-US" sz="1600" dirty="0"/>
              <a:t>When a non-AP MLD solicits whether the candidate AP MLDs satisfy the new resource request.</a:t>
            </a:r>
          </a:p>
          <a:p>
            <a:pPr lvl="1"/>
            <a:r>
              <a:rPr lang="en-US" sz="1800" dirty="0"/>
              <a:t>Neighbor reporting procedure or BTM with some changes if required can be used.</a:t>
            </a:r>
          </a:p>
          <a:p>
            <a:pPr lvl="2"/>
            <a:r>
              <a:rPr lang="en-US" sz="1600" dirty="0"/>
              <a:t>Beacon frame will not carry such information.</a:t>
            </a:r>
          </a:p>
          <a:p>
            <a:pPr lvl="2"/>
            <a:endParaRPr lang="en-US" sz="1800" dirty="0"/>
          </a:p>
          <a:p>
            <a:r>
              <a:rPr lang="en-US" sz="2200" dirty="0"/>
              <a:t>Based on these observation, it is ok to allow both RNR and Neighbor Report to report the candidate AP MLD information. </a:t>
            </a:r>
            <a:endParaRPr lang="en-US" sz="14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11/09/2024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2262303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84524"/>
            <a:ext cx="9144000" cy="623501"/>
          </a:xfrm>
        </p:spPr>
        <p:txBody>
          <a:bodyPr/>
          <a:lstStyle/>
          <a:p>
            <a:r>
              <a:rPr lang="en-US" sz="2400" dirty="0"/>
              <a:t>Candidate Serving AP MLD Recommendation</a:t>
            </a:r>
            <a:endParaRPr lang="en-US" sz="2400" b="0" dirty="0"/>
          </a:p>
        </p:txBody>
      </p:sp>
      <p:sp>
        <p:nvSpPr>
          <p:cNvPr id="3" name="Content Placeholder 2"/>
          <p:cNvSpPr>
            <a:spLocks noGrp="1"/>
          </p:cNvSpPr>
          <p:nvPr>
            <p:ph idx="1"/>
          </p:nvPr>
        </p:nvSpPr>
        <p:spPr>
          <a:xfrm>
            <a:off x="152400" y="1143000"/>
            <a:ext cx="8763000" cy="4572000"/>
          </a:xfrm>
        </p:spPr>
        <p:txBody>
          <a:bodyPr/>
          <a:lstStyle/>
          <a:p>
            <a:r>
              <a:rPr lang="en-US" sz="1800" dirty="0"/>
              <a:t>The target AP MLD recommendation can be done through BTM procedure.</a:t>
            </a:r>
          </a:p>
          <a:p>
            <a:r>
              <a:rPr lang="en-US" sz="1800" dirty="0"/>
              <a:t>In Neighbor Report element, </a:t>
            </a:r>
          </a:p>
          <a:p>
            <a:pPr lvl="1"/>
            <a:r>
              <a:rPr lang="en-US" sz="1800" dirty="0"/>
              <a:t>The Multi-Link </a:t>
            </a:r>
            <a:r>
              <a:rPr lang="en-US" sz="1800" dirty="0" err="1"/>
              <a:t>subelment</a:t>
            </a:r>
            <a:r>
              <a:rPr lang="en-US" sz="1800" dirty="0"/>
              <a:t> with a bit can be used to indicate whether the AP MLD belonging to the same seamless roaming domain as the serving AP MLD is recommended.</a:t>
            </a:r>
          </a:p>
          <a:p>
            <a:pPr lvl="1"/>
            <a:r>
              <a:rPr lang="en-US" sz="1800" dirty="0"/>
              <a:t>A new </a:t>
            </a:r>
            <a:r>
              <a:rPr lang="en-US" sz="1800" dirty="0" err="1"/>
              <a:t>subelement</a:t>
            </a:r>
            <a:r>
              <a:rPr lang="en-US" sz="1800" dirty="0"/>
              <a:t> with the seamless roaming domain MAC address indicates that the AP MLD belonging to the same seamless roaming domain as the serving AP MLD is recommended.</a:t>
            </a:r>
          </a:p>
          <a:p>
            <a:endParaRPr lang="en-US" sz="18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11/09/2024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16334089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84524"/>
            <a:ext cx="9144000" cy="623501"/>
          </a:xfrm>
        </p:spPr>
        <p:txBody>
          <a:bodyPr/>
          <a:lstStyle/>
          <a:p>
            <a:r>
              <a:rPr lang="en-US" sz="2400" dirty="0"/>
              <a:t>ML Probe Procedure</a:t>
            </a:r>
            <a:endParaRPr lang="en-US" sz="2400" b="0" dirty="0"/>
          </a:p>
        </p:txBody>
      </p:sp>
      <p:sp>
        <p:nvSpPr>
          <p:cNvPr id="3" name="Content Placeholder 2"/>
          <p:cNvSpPr>
            <a:spLocks noGrp="1"/>
          </p:cNvSpPr>
          <p:nvPr>
            <p:ph idx="1"/>
          </p:nvPr>
        </p:nvSpPr>
        <p:spPr>
          <a:xfrm>
            <a:off x="0" y="1143000"/>
            <a:ext cx="9144000" cy="2164406"/>
          </a:xfrm>
        </p:spPr>
        <p:txBody>
          <a:bodyPr/>
          <a:lstStyle/>
          <a:p>
            <a:r>
              <a:rPr lang="en-US" sz="1800" dirty="0"/>
              <a:t>The Multi-Link Probe Request, Multi-Link Probe Response are used for a non-AP MLD to acquire the full information of the neighbor AP MLD that can be seamlessly roamed to.</a:t>
            </a:r>
          </a:p>
          <a:p>
            <a:pPr lvl="1"/>
            <a:r>
              <a:rPr lang="en-US" sz="1800" dirty="0"/>
              <a:t>The Probe Request Multi-Link element can indicate the candidate target AP MLD through the AP MLD ID. (preferred method)</a:t>
            </a:r>
          </a:p>
          <a:p>
            <a:pPr lvl="1"/>
            <a:r>
              <a:rPr lang="en-US" sz="1800" dirty="0"/>
              <a:t>Another variant is to indicate the candidate target AP MLD through the Peer AP MLD element.</a:t>
            </a:r>
          </a:p>
          <a:p>
            <a:pPr lvl="1"/>
            <a:endParaRPr lang="en-US" sz="16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11/09/2024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
        <p:nvSpPr>
          <p:cNvPr id="7" name="Rectangle 6">
            <a:extLst>
              <a:ext uri="{FF2B5EF4-FFF2-40B4-BE49-F238E27FC236}">
                <a16:creationId xmlns:a16="http://schemas.microsoft.com/office/drawing/2014/main" id="{1E1DDB39-8867-356E-6C49-4FDE5CA3F493}"/>
              </a:ext>
            </a:extLst>
          </p:cNvPr>
          <p:cNvSpPr/>
          <p:nvPr/>
        </p:nvSpPr>
        <p:spPr bwMode="auto">
          <a:xfrm>
            <a:off x="2646244" y="3810000"/>
            <a:ext cx="662342"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Times New Roman" pitchFamily="18" charset="0"/>
            </a:endParaRPr>
          </a:p>
        </p:txBody>
      </p:sp>
      <p:sp>
        <p:nvSpPr>
          <p:cNvPr id="8" name="TextBox 7">
            <a:extLst>
              <a:ext uri="{FF2B5EF4-FFF2-40B4-BE49-F238E27FC236}">
                <a16:creationId xmlns:a16="http://schemas.microsoft.com/office/drawing/2014/main" id="{F4C8F27A-1EB2-34AE-91FA-B3C74E56BFD1}"/>
              </a:ext>
            </a:extLst>
          </p:cNvPr>
          <p:cNvSpPr txBox="1"/>
          <p:nvPr/>
        </p:nvSpPr>
        <p:spPr>
          <a:xfrm>
            <a:off x="2646244" y="3905830"/>
            <a:ext cx="720069" cy="215444"/>
          </a:xfrm>
          <a:prstGeom prst="rect">
            <a:avLst/>
          </a:prstGeom>
          <a:noFill/>
        </p:spPr>
        <p:txBody>
          <a:bodyPr wrap="square" rtlCol="0">
            <a:spAutoFit/>
          </a:bodyPr>
          <a:lstStyle/>
          <a:p>
            <a:r>
              <a:rPr lang="en-US" sz="800" dirty="0"/>
              <a:t>Element ID</a:t>
            </a:r>
          </a:p>
        </p:txBody>
      </p:sp>
      <p:sp>
        <p:nvSpPr>
          <p:cNvPr id="9" name="Rectangle 8">
            <a:extLst>
              <a:ext uri="{FF2B5EF4-FFF2-40B4-BE49-F238E27FC236}">
                <a16:creationId xmlns:a16="http://schemas.microsoft.com/office/drawing/2014/main" id="{4885CCA3-C408-C078-54EB-A12DC0326292}"/>
              </a:ext>
            </a:extLst>
          </p:cNvPr>
          <p:cNvSpPr/>
          <p:nvPr/>
        </p:nvSpPr>
        <p:spPr bwMode="auto">
          <a:xfrm>
            <a:off x="3313025" y="3810953"/>
            <a:ext cx="573175"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Times New Roman" pitchFamily="18" charset="0"/>
            </a:endParaRPr>
          </a:p>
        </p:txBody>
      </p:sp>
      <p:sp>
        <p:nvSpPr>
          <p:cNvPr id="10" name="TextBox 9">
            <a:extLst>
              <a:ext uri="{FF2B5EF4-FFF2-40B4-BE49-F238E27FC236}">
                <a16:creationId xmlns:a16="http://schemas.microsoft.com/office/drawing/2014/main" id="{BCB05970-0015-9D27-1E57-0E244934AC48}"/>
              </a:ext>
            </a:extLst>
          </p:cNvPr>
          <p:cNvSpPr txBox="1"/>
          <p:nvPr/>
        </p:nvSpPr>
        <p:spPr>
          <a:xfrm>
            <a:off x="3319620" y="3862953"/>
            <a:ext cx="720069" cy="215444"/>
          </a:xfrm>
          <a:prstGeom prst="rect">
            <a:avLst/>
          </a:prstGeom>
          <a:noFill/>
        </p:spPr>
        <p:txBody>
          <a:bodyPr wrap="square" rtlCol="0">
            <a:spAutoFit/>
          </a:bodyPr>
          <a:lstStyle/>
          <a:p>
            <a:r>
              <a:rPr lang="en-US" sz="800" dirty="0"/>
              <a:t>Length</a:t>
            </a:r>
          </a:p>
        </p:txBody>
      </p:sp>
      <p:sp>
        <p:nvSpPr>
          <p:cNvPr id="11" name="Rectangle 10">
            <a:extLst>
              <a:ext uri="{FF2B5EF4-FFF2-40B4-BE49-F238E27FC236}">
                <a16:creationId xmlns:a16="http://schemas.microsoft.com/office/drawing/2014/main" id="{CC92A5C0-7CF7-336C-DE4B-80BBC0ED78C1}"/>
              </a:ext>
            </a:extLst>
          </p:cNvPr>
          <p:cNvSpPr/>
          <p:nvPr/>
        </p:nvSpPr>
        <p:spPr bwMode="auto">
          <a:xfrm>
            <a:off x="3885483" y="3810000"/>
            <a:ext cx="726664"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Times New Roman" pitchFamily="18" charset="0"/>
            </a:endParaRPr>
          </a:p>
        </p:txBody>
      </p:sp>
      <p:sp>
        <p:nvSpPr>
          <p:cNvPr id="12" name="TextBox 11">
            <a:extLst>
              <a:ext uri="{FF2B5EF4-FFF2-40B4-BE49-F238E27FC236}">
                <a16:creationId xmlns:a16="http://schemas.microsoft.com/office/drawing/2014/main" id="{128CBA4A-55D2-A1BB-721C-F8EA14FB8392}"/>
              </a:ext>
            </a:extLst>
          </p:cNvPr>
          <p:cNvSpPr txBox="1"/>
          <p:nvPr/>
        </p:nvSpPr>
        <p:spPr>
          <a:xfrm>
            <a:off x="3827757" y="3815834"/>
            <a:ext cx="720070" cy="338554"/>
          </a:xfrm>
          <a:prstGeom prst="rect">
            <a:avLst/>
          </a:prstGeom>
          <a:noFill/>
        </p:spPr>
        <p:txBody>
          <a:bodyPr wrap="square" rtlCol="0">
            <a:spAutoFit/>
          </a:bodyPr>
          <a:lstStyle/>
          <a:p>
            <a:r>
              <a:rPr lang="en-US" sz="800" dirty="0"/>
              <a:t>Element ID</a:t>
            </a:r>
          </a:p>
          <a:p>
            <a:r>
              <a:rPr lang="en-US" sz="800" dirty="0"/>
              <a:t>Extension </a:t>
            </a:r>
          </a:p>
        </p:txBody>
      </p:sp>
      <p:sp>
        <p:nvSpPr>
          <p:cNvPr id="13" name="Rectangle 12">
            <a:extLst>
              <a:ext uri="{FF2B5EF4-FFF2-40B4-BE49-F238E27FC236}">
                <a16:creationId xmlns:a16="http://schemas.microsoft.com/office/drawing/2014/main" id="{E0F7FDB7-9187-24F8-FE5B-A0A307466533}"/>
              </a:ext>
            </a:extLst>
          </p:cNvPr>
          <p:cNvSpPr/>
          <p:nvPr/>
        </p:nvSpPr>
        <p:spPr bwMode="auto">
          <a:xfrm>
            <a:off x="4623309" y="3809047"/>
            <a:ext cx="726664"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Times New Roman" pitchFamily="18" charset="0"/>
            </a:endParaRPr>
          </a:p>
        </p:txBody>
      </p:sp>
      <p:sp>
        <p:nvSpPr>
          <p:cNvPr id="14" name="TextBox 13">
            <a:extLst>
              <a:ext uri="{FF2B5EF4-FFF2-40B4-BE49-F238E27FC236}">
                <a16:creationId xmlns:a16="http://schemas.microsoft.com/office/drawing/2014/main" id="{A51A08A4-8900-555F-C3A6-8A14B1481A43}"/>
              </a:ext>
            </a:extLst>
          </p:cNvPr>
          <p:cNvSpPr txBox="1"/>
          <p:nvPr/>
        </p:nvSpPr>
        <p:spPr>
          <a:xfrm>
            <a:off x="4605553" y="3801398"/>
            <a:ext cx="798053" cy="338554"/>
          </a:xfrm>
          <a:prstGeom prst="rect">
            <a:avLst/>
          </a:prstGeom>
          <a:noFill/>
        </p:spPr>
        <p:txBody>
          <a:bodyPr wrap="square" rtlCol="0">
            <a:spAutoFit/>
          </a:bodyPr>
          <a:lstStyle/>
          <a:p>
            <a:r>
              <a:rPr lang="en-US" sz="800" dirty="0"/>
              <a:t>Peer AP MLD ID/Address</a:t>
            </a:r>
          </a:p>
        </p:txBody>
      </p:sp>
    </p:spTree>
    <p:extLst>
      <p:ext uri="{BB962C8B-B14F-4D97-AF65-F5344CB8AC3E}">
        <p14:creationId xmlns:p14="http://schemas.microsoft.com/office/powerpoint/2010/main" val="1175060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84524"/>
            <a:ext cx="9144000" cy="623501"/>
          </a:xfrm>
        </p:spPr>
        <p:txBody>
          <a:bodyPr/>
          <a:lstStyle/>
          <a:p>
            <a:r>
              <a:rPr lang="en-US" sz="2400" dirty="0"/>
              <a:t>Establishing Link with Target AP MLD</a:t>
            </a:r>
            <a:endParaRPr lang="en-US" sz="2400" b="0" dirty="0"/>
          </a:p>
        </p:txBody>
      </p:sp>
      <p:sp>
        <p:nvSpPr>
          <p:cNvPr id="3" name="Content Placeholder 2"/>
          <p:cNvSpPr>
            <a:spLocks noGrp="1"/>
          </p:cNvSpPr>
          <p:nvPr>
            <p:ph idx="1"/>
          </p:nvPr>
        </p:nvSpPr>
        <p:spPr>
          <a:xfrm>
            <a:off x="-8878" y="1143000"/>
            <a:ext cx="9144000" cy="1293291"/>
          </a:xfrm>
        </p:spPr>
        <p:txBody>
          <a:bodyPr/>
          <a:lstStyle/>
          <a:p>
            <a:r>
              <a:rPr lang="en-US" sz="1600" dirty="0"/>
              <a:t>Link Reconfiguration Request/Response are updated for establishing link with the target AP MLD.</a:t>
            </a:r>
          </a:p>
          <a:p>
            <a:pPr lvl="1"/>
            <a:r>
              <a:rPr lang="en-US" sz="1400" dirty="0"/>
              <a:t>The Link Reconfiguration Request carries the AP MLD address of the Target AP MLD that the non-AP MPD transmitting the request intends to seamlessly roam to.</a:t>
            </a:r>
          </a:p>
          <a:p>
            <a:pPr lvl="2"/>
            <a:r>
              <a:rPr lang="en-US" sz="1200" dirty="0"/>
              <a:t>The AP MLD address can be carried in </a:t>
            </a:r>
            <a:r>
              <a:rPr lang="en-US" sz="1200" i="0" u="none" strike="noStrike" baseline="0" dirty="0">
                <a:solidFill>
                  <a:srgbClr val="000000"/>
                </a:solidFill>
              </a:rPr>
              <a:t>Reconfiguration Multi-Link element.</a:t>
            </a:r>
          </a:p>
          <a:p>
            <a:pPr lvl="2"/>
            <a:r>
              <a:rPr lang="en-US" sz="1200" dirty="0">
                <a:solidFill>
                  <a:srgbClr val="000000"/>
                </a:solidFill>
              </a:rPr>
              <a:t>Another variant is to </a:t>
            </a:r>
            <a:r>
              <a:rPr lang="en-US" sz="1200" dirty="0"/>
              <a:t>indicate the candidate target AP MLD through the Peer AP MLD element</a:t>
            </a:r>
            <a:r>
              <a:rPr lang="en-US" sz="1200" dirty="0">
                <a:solidFill>
                  <a:srgbClr val="000000"/>
                </a:solidFill>
              </a:rPr>
              <a:t>.</a:t>
            </a:r>
            <a:endParaRPr lang="en-US" sz="12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11/09/2024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grpSp>
        <p:nvGrpSpPr>
          <p:cNvPr id="16" name="Group 15">
            <a:extLst>
              <a:ext uri="{FF2B5EF4-FFF2-40B4-BE49-F238E27FC236}">
                <a16:creationId xmlns:a16="http://schemas.microsoft.com/office/drawing/2014/main" id="{5C9644A1-943E-2362-62C8-2A58B95C22C1}"/>
              </a:ext>
            </a:extLst>
          </p:cNvPr>
          <p:cNvGrpSpPr/>
          <p:nvPr/>
        </p:nvGrpSpPr>
        <p:grpSpPr>
          <a:xfrm>
            <a:off x="2975185" y="2549847"/>
            <a:ext cx="2739606" cy="390555"/>
            <a:chOff x="2933660" y="1966406"/>
            <a:chExt cx="2739606" cy="390555"/>
          </a:xfrm>
        </p:grpSpPr>
        <p:sp>
          <p:nvSpPr>
            <p:cNvPr id="7" name="Rectangle 6">
              <a:extLst>
                <a:ext uri="{FF2B5EF4-FFF2-40B4-BE49-F238E27FC236}">
                  <a16:creationId xmlns:a16="http://schemas.microsoft.com/office/drawing/2014/main" id="{B071B03B-A2B0-0FFE-66B9-B80F4276BB7E}"/>
                </a:ext>
              </a:extLst>
            </p:cNvPr>
            <p:cNvSpPr/>
            <p:nvPr/>
          </p:nvSpPr>
          <p:spPr bwMode="auto">
            <a:xfrm>
              <a:off x="2933660" y="1975008"/>
              <a:ext cx="662342"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Times New Roman" pitchFamily="18" charset="0"/>
              </a:endParaRPr>
            </a:p>
          </p:txBody>
        </p:sp>
        <p:sp>
          <p:nvSpPr>
            <p:cNvPr id="8" name="TextBox 7">
              <a:extLst>
                <a:ext uri="{FF2B5EF4-FFF2-40B4-BE49-F238E27FC236}">
                  <a16:creationId xmlns:a16="http://schemas.microsoft.com/office/drawing/2014/main" id="{58C227AC-D128-1DD3-46BE-E079024438E2}"/>
                </a:ext>
              </a:extLst>
            </p:cNvPr>
            <p:cNvSpPr txBox="1"/>
            <p:nvPr/>
          </p:nvSpPr>
          <p:spPr>
            <a:xfrm>
              <a:off x="2933660" y="2070838"/>
              <a:ext cx="720069" cy="215444"/>
            </a:xfrm>
            <a:prstGeom prst="rect">
              <a:avLst/>
            </a:prstGeom>
            <a:noFill/>
          </p:spPr>
          <p:txBody>
            <a:bodyPr wrap="square" rtlCol="0">
              <a:spAutoFit/>
            </a:bodyPr>
            <a:lstStyle/>
            <a:p>
              <a:r>
                <a:rPr lang="en-US" sz="800" dirty="0"/>
                <a:t>Element ID</a:t>
              </a:r>
            </a:p>
          </p:txBody>
        </p:sp>
        <p:sp>
          <p:nvSpPr>
            <p:cNvPr id="9" name="Rectangle 8">
              <a:extLst>
                <a:ext uri="{FF2B5EF4-FFF2-40B4-BE49-F238E27FC236}">
                  <a16:creationId xmlns:a16="http://schemas.microsoft.com/office/drawing/2014/main" id="{A9576769-29FC-45DB-A8E8-8F47AF0DEFA9}"/>
                </a:ext>
              </a:extLst>
            </p:cNvPr>
            <p:cNvSpPr/>
            <p:nvPr/>
          </p:nvSpPr>
          <p:spPr bwMode="auto">
            <a:xfrm>
              <a:off x="3600441" y="1975961"/>
              <a:ext cx="573175"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Times New Roman" pitchFamily="18" charset="0"/>
              </a:endParaRPr>
            </a:p>
          </p:txBody>
        </p:sp>
        <p:sp>
          <p:nvSpPr>
            <p:cNvPr id="10" name="TextBox 9">
              <a:extLst>
                <a:ext uri="{FF2B5EF4-FFF2-40B4-BE49-F238E27FC236}">
                  <a16:creationId xmlns:a16="http://schemas.microsoft.com/office/drawing/2014/main" id="{4A8E04F3-4953-A6D3-F092-89FED8E9C536}"/>
                </a:ext>
              </a:extLst>
            </p:cNvPr>
            <p:cNvSpPr txBox="1"/>
            <p:nvPr/>
          </p:nvSpPr>
          <p:spPr>
            <a:xfrm>
              <a:off x="3607036" y="2027961"/>
              <a:ext cx="720069" cy="215444"/>
            </a:xfrm>
            <a:prstGeom prst="rect">
              <a:avLst/>
            </a:prstGeom>
            <a:noFill/>
          </p:spPr>
          <p:txBody>
            <a:bodyPr wrap="square" rtlCol="0">
              <a:spAutoFit/>
            </a:bodyPr>
            <a:lstStyle/>
            <a:p>
              <a:r>
                <a:rPr lang="en-US" sz="800" dirty="0"/>
                <a:t>Length</a:t>
              </a:r>
            </a:p>
          </p:txBody>
        </p:sp>
        <p:sp>
          <p:nvSpPr>
            <p:cNvPr id="11" name="Rectangle 10">
              <a:extLst>
                <a:ext uri="{FF2B5EF4-FFF2-40B4-BE49-F238E27FC236}">
                  <a16:creationId xmlns:a16="http://schemas.microsoft.com/office/drawing/2014/main" id="{7645FE46-6240-1EB2-906B-FEE77F5922CB}"/>
                </a:ext>
              </a:extLst>
            </p:cNvPr>
            <p:cNvSpPr/>
            <p:nvPr/>
          </p:nvSpPr>
          <p:spPr bwMode="auto">
            <a:xfrm>
              <a:off x="4172899" y="1975008"/>
              <a:ext cx="726664"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Times New Roman" pitchFamily="18" charset="0"/>
              </a:endParaRPr>
            </a:p>
          </p:txBody>
        </p:sp>
        <p:sp>
          <p:nvSpPr>
            <p:cNvPr id="12" name="TextBox 11">
              <a:extLst>
                <a:ext uri="{FF2B5EF4-FFF2-40B4-BE49-F238E27FC236}">
                  <a16:creationId xmlns:a16="http://schemas.microsoft.com/office/drawing/2014/main" id="{5494A503-15D0-B1D1-D61C-49D515703FE1}"/>
                </a:ext>
              </a:extLst>
            </p:cNvPr>
            <p:cNvSpPr txBox="1"/>
            <p:nvPr/>
          </p:nvSpPr>
          <p:spPr>
            <a:xfrm>
              <a:off x="4115173" y="1980842"/>
              <a:ext cx="720070" cy="338554"/>
            </a:xfrm>
            <a:prstGeom prst="rect">
              <a:avLst/>
            </a:prstGeom>
            <a:noFill/>
          </p:spPr>
          <p:txBody>
            <a:bodyPr wrap="square" rtlCol="0">
              <a:spAutoFit/>
            </a:bodyPr>
            <a:lstStyle/>
            <a:p>
              <a:r>
                <a:rPr lang="en-US" sz="800" dirty="0"/>
                <a:t>Element ID</a:t>
              </a:r>
            </a:p>
            <a:p>
              <a:r>
                <a:rPr lang="en-US" sz="800" dirty="0"/>
                <a:t>Extension </a:t>
              </a:r>
            </a:p>
          </p:txBody>
        </p:sp>
        <p:sp>
          <p:nvSpPr>
            <p:cNvPr id="13" name="Rectangle 12">
              <a:extLst>
                <a:ext uri="{FF2B5EF4-FFF2-40B4-BE49-F238E27FC236}">
                  <a16:creationId xmlns:a16="http://schemas.microsoft.com/office/drawing/2014/main" id="{997B7773-5BFD-93BF-20D7-C7EEC63B5850}"/>
                </a:ext>
              </a:extLst>
            </p:cNvPr>
            <p:cNvSpPr/>
            <p:nvPr/>
          </p:nvSpPr>
          <p:spPr bwMode="auto">
            <a:xfrm>
              <a:off x="4892969" y="1974055"/>
              <a:ext cx="726664"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Times New Roman" pitchFamily="18" charset="0"/>
              </a:endParaRPr>
            </a:p>
          </p:txBody>
        </p:sp>
        <p:sp>
          <p:nvSpPr>
            <p:cNvPr id="14" name="TextBox 13">
              <a:extLst>
                <a:ext uri="{FF2B5EF4-FFF2-40B4-BE49-F238E27FC236}">
                  <a16:creationId xmlns:a16="http://schemas.microsoft.com/office/drawing/2014/main" id="{E32C669E-45CE-C202-FBD2-E8BC329BFCD6}"/>
                </a:ext>
              </a:extLst>
            </p:cNvPr>
            <p:cNvSpPr txBox="1"/>
            <p:nvPr/>
          </p:nvSpPr>
          <p:spPr>
            <a:xfrm>
              <a:off x="4875213" y="1966406"/>
              <a:ext cx="798053" cy="338554"/>
            </a:xfrm>
            <a:prstGeom prst="rect">
              <a:avLst/>
            </a:prstGeom>
            <a:noFill/>
          </p:spPr>
          <p:txBody>
            <a:bodyPr wrap="square" rtlCol="0">
              <a:spAutoFit/>
            </a:bodyPr>
            <a:lstStyle/>
            <a:p>
              <a:r>
                <a:rPr lang="en-US" sz="800" dirty="0"/>
                <a:t>Peer AP MLD ID/Address</a:t>
              </a:r>
            </a:p>
          </p:txBody>
        </p:sp>
      </p:grpSp>
      <p:sp>
        <p:nvSpPr>
          <p:cNvPr id="15" name="Content Placeholder 2">
            <a:extLst>
              <a:ext uri="{FF2B5EF4-FFF2-40B4-BE49-F238E27FC236}">
                <a16:creationId xmlns:a16="http://schemas.microsoft.com/office/drawing/2014/main" id="{AE43F969-1AD3-00EA-791D-80011C78622F}"/>
              </a:ext>
            </a:extLst>
          </p:cNvPr>
          <p:cNvSpPr txBox="1">
            <a:spLocks/>
          </p:cNvSpPr>
          <p:nvPr/>
        </p:nvSpPr>
        <p:spPr bwMode="auto">
          <a:xfrm>
            <a:off x="-3700" y="3124200"/>
            <a:ext cx="9144000" cy="3052888"/>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600" kern="0" dirty="0"/>
              <a:t>The Link Reconfiguration Request/Response frame are used to reserve the resource with the target AP MLD</a:t>
            </a:r>
          </a:p>
          <a:p>
            <a:pPr lvl="1"/>
            <a:r>
              <a:rPr lang="en-US" sz="1400" kern="0" dirty="0"/>
              <a:t>TWT agreements,</a:t>
            </a:r>
          </a:p>
          <a:p>
            <a:pPr lvl="1"/>
            <a:r>
              <a:rPr lang="en-US" sz="1400" kern="0" dirty="0"/>
              <a:t>TID to Link mapping,</a:t>
            </a:r>
          </a:p>
          <a:p>
            <a:pPr lvl="1"/>
            <a:r>
              <a:rPr lang="en-US" sz="1400" kern="0" dirty="0"/>
              <a:t>BA agreement if new agreement is required,</a:t>
            </a:r>
          </a:p>
          <a:p>
            <a:pPr lvl="1"/>
            <a:r>
              <a:rPr lang="en-US" sz="1400" kern="0" dirty="0"/>
              <a:t>SCS agreement establishment</a:t>
            </a:r>
          </a:p>
          <a:p>
            <a:pPr lvl="2"/>
            <a:r>
              <a:rPr lang="en-US" sz="1400" kern="0" dirty="0"/>
              <a:t>By default, SCS agreement is transfer from the current AP MLD to the new AP MLD. Unless the SCS new agreement is required by the non-AP MLD in roaming process, the SCS agreement establishment is not needed.</a:t>
            </a:r>
          </a:p>
          <a:p>
            <a:pPr lvl="2"/>
            <a:endParaRPr lang="en-US" sz="1400" kern="0" dirty="0"/>
          </a:p>
          <a:p>
            <a:pPr lvl="1"/>
            <a:r>
              <a:rPr lang="en-US" sz="1600" kern="0" dirty="0"/>
              <a:t>Another variant is that the resource reservation is done during Roaming Request/Response for DS mapping updating, frame exchange context transfer procedure. </a:t>
            </a:r>
          </a:p>
        </p:txBody>
      </p:sp>
    </p:spTree>
    <p:extLst>
      <p:ext uri="{BB962C8B-B14F-4D97-AF65-F5344CB8AC3E}">
        <p14:creationId xmlns:p14="http://schemas.microsoft.com/office/powerpoint/2010/main" val="734126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84524"/>
            <a:ext cx="9144000" cy="623501"/>
          </a:xfrm>
        </p:spPr>
        <p:txBody>
          <a:bodyPr/>
          <a:lstStyle/>
          <a:p>
            <a:r>
              <a:rPr lang="en-US" sz="2400" dirty="0"/>
              <a:t>Resource Reservation Method 1 with the Target AP MLD</a:t>
            </a:r>
            <a:endParaRPr lang="en-US" sz="2400" b="0" dirty="0"/>
          </a:p>
        </p:txBody>
      </p:sp>
      <p:sp>
        <p:nvSpPr>
          <p:cNvPr id="3" name="Content Placeholder 2"/>
          <p:cNvSpPr>
            <a:spLocks noGrp="1"/>
          </p:cNvSpPr>
          <p:nvPr>
            <p:ph idx="1"/>
          </p:nvPr>
        </p:nvSpPr>
        <p:spPr>
          <a:xfrm>
            <a:off x="0" y="1143000"/>
            <a:ext cx="9144000" cy="2819400"/>
          </a:xfrm>
        </p:spPr>
        <p:txBody>
          <a:bodyPr/>
          <a:lstStyle/>
          <a:p>
            <a:r>
              <a:rPr lang="en-US" sz="1800" dirty="0"/>
              <a:t>one or multiple Resource Reservation elements are used for encapsulating the resource request(s)/response(s) in Link Reconfiguration Request/Response, Roaming Request/Response between non-AP MLD and target serving AP MLD through current serving AP MLD.</a:t>
            </a:r>
          </a:p>
          <a:p>
            <a:r>
              <a:rPr lang="en-US" sz="1800" dirty="0"/>
              <a:t>The Resource Reservation element carries the following </a:t>
            </a:r>
          </a:p>
          <a:p>
            <a:pPr lvl="1"/>
            <a:r>
              <a:rPr lang="en-US" sz="1800" dirty="0"/>
              <a:t>Action field of the request/response Action being encapsulated.</a:t>
            </a:r>
          </a:p>
          <a:p>
            <a:pPr lvl="1"/>
            <a:r>
              <a:rPr lang="en-US" sz="1800" dirty="0"/>
              <a:t>The new defined element (Target AP MLD ID) carrying the target AP MLD ID or target AP MLD MAC address if the frame carrying the Resource Reservation element doesn’t include the element to identify the target AP MLD.</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11/09/2024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pic>
        <p:nvPicPr>
          <p:cNvPr id="7" name="Picture 6">
            <a:extLst>
              <a:ext uri="{FF2B5EF4-FFF2-40B4-BE49-F238E27FC236}">
                <a16:creationId xmlns:a16="http://schemas.microsoft.com/office/drawing/2014/main" id="{CB8E57E4-5410-CDDD-D29C-364A8044ED11}"/>
              </a:ext>
            </a:extLst>
          </p:cNvPr>
          <p:cNvPicPr>
            <a:picLocks noChangeAspect="1"/>
          </p:cNvPicPr>
          <p:nvPr/>
        </p:nvPicPr>
        <p:blipFill>
          <a:blip r:embed="rId2"/>
          <a:stretch>
            <a:fillRect/>
          </a:stretch>
        </p:blipFill>
        <p:spPr>
          <a:xfrm>
            <a:off x="2438400" y="4299079"/>
            <a:ext cx="2495298" cy="581291"/>
          </a:xfrm>
          <a:prstGeom prst="rect">
            <a:avLst/>
          </a:prstGeom>
        </p:spPr>
      </p:pic>
      <p:pic>
        <p:nvPicPr>
          <p:cNvPr id="8" name="Picture 7">
            <a:extLst>
              <a:ext uri="{FF2B5EF4-FFF2-40B4-BE49-F238E27FC236}">
                <a16:creationId xmlns:a16="http://schemas.microsoft.com/office/drawing/2014/main" id="{4E97F674-602A-51F5-15F4-A4FA0BF542D4}"/>
              </a:ext>
            </a:extLst>
          </p:cNvPr>
          <p:cNvPicPr>
            <a:picLocks noChangeAspect="1"/>
          </p:cNvPicPr>
          <p:nvPr/>
        </p:nvPicPr>
        <p:blipFill>
          <a:blip r:embed="rId3"/>
          <a:stretch>
            <a:fillRect/>
          </a:stretch>
        </p:blipFill>
        <p:spPr>
          <a:xfrm>
            <a:off x="3421685" y="4926978"/>
            <a:ext cx="1064871" cy="167833"/>
          </a:xfrm>
          <a:prstGeom prst="rect">
            <a:avLst/>
          </a:prstGeom>
        </p:spPr>
      </p:pic>
    </p:spTree>
    <p:extLst>
      <p:ext uri="{BB962C8B-B14F-4D97-AF65-F5344CB8AC3E}">
        <p14:creationId xmlns:p14="http://schemas.microsoft.com/office/powerpoint/2010/main" val="348734757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2414</Words>
  <Application>Microsoft Office PowerPoint</Application>
  <PresentationFormat>On-screen Show (4:3)</PresentationFormat>
  <Paragraphs>227</Paragraphs>
  <Slides>17</Slides>
  <Notes>1</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17</vt:i4>
      </vt:variant>
    </vt:vector>
  </HeadingPairs>
  <TitlesOfParts>
    <vt:vector size="25" baseType="lpstr">
      <vt:lpstr>Arial</vt:lpstr>
      <vt:lpstr>Calibri</vt:lpstr>
      <vt:lpstr>Calibri Light</vt:lpstr>
      <vt:lpstr>Times New Roman</vt:lpstr>
      <vt:lpstr>Wingdings</vt:lpstr>
      <vt:lpstr>802-11-Submission</vt:lpstr>
      <vt:lpstr>1_Custom Design</vt:lpstr>
      <vt:lpstr>Custom Design</vt:lpstr>
      <vt:lpstr>Seamless Roaming Follow Up</vt:lpstr>
      <vt:lpstr>Recap: Seamless Roaming</vt:lpstr>
      <vt:lpstr>Cross AP MLD Frame</vt:lpstr>
      <vt:lpstr>Beacon, Authentication, EAPOL Key</vt:lpstr>
      <vt:lpstr>Candidate Target AP MLD Announcement</vt:lpstr>
      <vt:lpstr>Candidate Serving AP MLD Recommendation</vt:lpstr>
      <vt:lpstr>ML Probe Procedure</vt:lpstr>
      <vt:lpstr>Establishing Link with Target AP MLD</vt:lpstr>
      <vt:lpstr>Resource Reservation Method 1 with the Target AP MLD</vt:lpstr>
      <vt:lpstr>Resource Reservation Method 2 with the Target AP MLD</vt:lpstr>
      <vt:lpstr>Summary</vt:lpstr>
      <vt:lpstr>SP 1</vt:lpstr>
      <vt:lpstr>Backup Slides</vt:lpstr>
      <vt:lpstr>Candidate Target AP MLD Announcement----RNR (1)</vt:lpstr>
      <vt:lpstr>Candidate Target AP MLD Announcement----RNR (2)</vt:lpstr>
      <vt:lpstr>Candidate Target AP MLD Announcement----RNR (3)</vt:lpstr>
      <vt:lpstr>Candidate Target AP MLD Announcement----Neighbor Report</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2153</cp:revision>
  <cp:lastPrinted>1998-02-10T13:28:06Z</cp:lastPrinted>
  <dcterms:created xsi:type="dcterms:W3CDTF">2007-05-21T21:00:37Z</dcterms:created>
  <dcterms:modified xsi:type="dcterms:W3CDTF">2024-11-10T01:06:17Z</dcterms:modified>
  <cp:category>Submission</cp:category>
</cp:coreProperties>
</file>