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6" r:id="rId9"/>
    <p:sldId id="274" r:id="rId10"/>
    <p:sldId id="273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6"/>
          <p:cNvSpPr/>
          <p:nvPr/>
        </p:nvSpPr>
        <p:spPr>
          <a:xfrm>
            <a:off x="914399" y="609598"/>
            <a:ext cx="10363205" cy="1593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15" name="Line 8"/>
          <p:cNvSpPr/>
          <p:nvPr/>
        </p:nvSpPr>
        <p:spPr>
          <a:xfrm>
            <a:off x="914398" y="6477000"/>
            <a:ext cx="10464805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6" name="Date Placeholder 3"/>
          <p:cNvSpPr txBox="1"/>
          <p:nvPr/>
        </p:nvSpPr>
        <p:spPr>
          <a:xfrm>
            <a:off x="6667503" y="353217"/>
            <a:ext cx="466728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</a:t>
            </a:r>
            <a:r>
              <a:rPr lang="en-US" dirty="0"/>
              <a:t>24</a:t>
            </a:r>
            <a:r>
              <a:rPr dirty="0"/>
              <a:t>/</a:t>
            </a:r>
            <a:r>
              <a:rPr lang="en-US" dirty="0"/>
              <a:t>1882</a:t>
            </a:r>
            <a:r>
              <a:rPr dirty="0"/>
              <a:t>r</a:t>
            </a:r>
            <a:r>
              <a:rPr lang="en-US" dirty="0"/>
              <a:t>2</a:t>
            </a:r>
            <a:endParaRPr dirty="0"/>
          </a:p>
        </p:txBody>
      </p:sp>
      <p:sp>
        <p:nvSpPr>
          <p:cNvPr id="17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 lIns="46079" tIns="46079" rIns="46079" bIns="46079">
            <a:normAutofit/>
          </a:bodyPr>
          <a:lstStyle>
            <a:lvl1pPr algn="ctr" defTabSz="449262">
              <a:defRPr sz="32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46079" tIns="46079" rIns="46079" bIns="46079">
            <a:normAutofit/>
          </a:bodyPr>
          <a:lstStyle>
            <a:lvl1pPr marL="0" indent="0" algn="ctr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  <a:lvl2pPr marL="0" indent="0" algn="ctr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2pPr>
            <a:lvl3pPr marL="0" indent="0" algn="ctr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3pPr>
            <a:lvl4pPr marL="0" indent="0" algn="ctr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4pPr>
            <a:lvl5pPr marL="0" indent="0" algn="ctr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6"/>
          <p:cNvSpPr/>
          <p:nvPr/>
        </p:nvSpPr>
        <p:spPr>
          <a:xfrm>
            <a:off x="914399" y="609598"/>
            <a:ext cx="10363205" cy="1593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7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28" name="Line 8"/>
          <p:cNvSpPr/>
          <p:nvPr/>
        </p:nvSpPr>
        <p:spPr>
          <a:xfrm>
            <a:off x="914398" y="6477000"/>
            <a:ext cx="10464805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" name="Date Placeholder 3"/>
          <p:cNvSpPr txBox="1"/>
          <p:nvPr/>
        </p:nvSpPr>
        <p:spPr>
          <a:xfrm>
            <a:off x="6667503" y="353217"/>
            <a:ext cx="466728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</a:t>
            </a:r>
            <a:r>
              <a:rPr lang="en-US" dirty="0"/>
              <a:t>24</a:t>
            </a:r>
            <a:r>
              <a:rPr dirty="0"/>
              <a:t>/</a:t>
            </a:r>
            <a:r>
              <a:rPr lang="en-US" dirty="0"/>
              <a:t>1882</a:t>
            </a:r>
            <a:r>
              <a:rPr dirty="0"/>
              <a:t>r</a:t>
            </a:r>
            <a:r>
              <a:rPr lang="en-US" dirty="0"/>
              <a:t>2</a:t>
            </a:r>
            <a:endParaRPr dirty="0"/>
          </a:p>
        </p:txBody>
      </p:sp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 lIns="46079" tIns="46079" rIns="46079" bIns="46079">
            <a:normAutofit/>
          </a:bodyPr>
          <a:lstStyle>
            <a:lvl1pPr algn="ctr" defTabSz="449262">
              <a:defRPr sz="32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5"/>
          </a:xfrm>
          <a:prstGeom prst="rect">
            <a:avLst/>
          </a:prstGeom>
        </p:spPr>
        <p:txBody>
          <a:bodyPr lIns="46079" tIns="46079" rIns="46079" bIns="46079">
            <a:normAutofit/>
          </a:bodyPr>
          <a:lstStyle>
            <a:lvl1pPr marL="342900" indent="-34290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  <a:lvl2pPr marL="342900" indent="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2pPr>
            <a:lvl3pPr marL="342900" indent="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3pPr>
            <a:lvl4pPr marL="342900" indent="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4pPr>
            <a:lvl5pPr marL="342900" indent="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6"/>
          <p:cNvSpPr/>
          <p:nvPr/>
        </p:nvSpPr>
        <p:spPr>
          <a:xfrm>
            <a:off x="914399" y="609598"/>
            <a:ext cx="10363205" cy="1593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0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1" name="Line 8"/>
          <p:cNvSpPr/>
          <p:nvPr/>
        </p:nvSpPr>
        <p:spPr>
          <a:xfrm>
            <a:off x="914398" y="6477000"/>
            <a:ext cx="10464805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2" name="Date Placeholder 3"/>
          <p:cNvSpPr txBox="1"/>
          <p:nvPr/>
        </p:nvSpPr>
        <p:spPr>
          <a:xfrm>
            <a:off x="6667503" y="353217"/>
            <a:ext cx="466728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</a:t>
            </a:r>
            <a:r>
              <a:rPr lang="en-US" dirty="0"/>
              <a:t>25</a:t>
            </a:r>
            <a:r>
              <a:rPr dirty="0"/>
              <a:t>/</a:t>
            </a:r>
            <a:r>
              <a:rPr lang="en-US" dirty="0"/>
              <a:t>0432</a:t>
            </a:r>
            <a:r>
              <a:rPr dirty="0"/>
              <a:t>r0</a:t>
            </a:r>
          </a:p>
        </p:txBody>
      </p:sp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80"/>
          </a:xfrm>
          <a:prstGeom prst="rect">
            <a:avLst/>
          </a:prstGeom>
        </p:spPr>
        <p:txBody>
          <a:bodyPr lIns="46079" tIns="46079" rIns="46079" bIns="46079" anchor="t">
            <a:normAutofit/>
          </a:bodyPr>
          <a:lstStyle>
            <a:lvl1pPr defTabSz="449262">
              <a:defRPr sz="4000" b="1" cap="all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92"/>
          </a:xfrm>
          <a:prstGeom prst="rect">
            <a:avLst/>
          </a:prstGeom>
        </p:spPr>
        <p:txBody>
          <a:bodyPr lIns="46079" tIns="46079" rIns="46079" bIns="46079" anchor="b">
            <a:normAutofit/>
          </a:bodyPr>
          <a:lstStyle>
            <a:lvl1pPr marL="0" indent="0" defTabSz="449262">
              <a:spcBef>
                <a:spcPts val="600"/>
              </a:spcBef>
              <a:buClrTx/>
              <a:buSzTx/>
              <a:buFontTx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  <a:lvl2pPr marL="0" indent="0" defTabSz="449262">
              <a:spcBef>
                <a:spcPts val="600"/>
              </a:spcBef>
              <a:buClrTx/>
              <a:buSzTx/>
              <a:buFontTx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2pPr>
            <a:lvl3pPr marL="0" indent="0" defTabSz="449262">
              <a:spcBef>
                <a:spcPts val="600"/>
              </a:spcBef>
              <a:buClrTx/>
              <a:buSzTx/>
              <a:buFontTx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3pPr>
            <a:lvl4pPr marL="0" indent="0" defTabSz="449262">
              <a:spcBef>
                <a:spcPts val="600"/>
              </a:spcBef>
              <a:buClrTx/>
              <a:buSzTx/>
              <a:buFontTx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4pPr>
            <a:lvl5pPr marL="0" indent="0" defTabSz="449262">
              <a:spcBef>
                <a:spcPts val="600"/>
              </a:spcBef>
              <a:buClrTx/>
              <a:buSzTx/>
              <a:buFontTx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Line 6"/>
          <p:cNvSpPr/>
          <p:nvPr/>
        </p:nvSpPr>
        <p:spPr>
          <a:xfrm>
            <a:off x="914399" y="609598"/>
            <a:ext cx="10363205" cy="1593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54" name="Line 8"/>
          <p:cNvSpPr/>
          <p:nvPr/>
        </p:nvSpPr>
        <p:spPr>
          <a:xfrm>
            <a:off x="914398" y="6477000"/>
            <a:ext cx="10464805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5" name="Date Placeholder 3"/>
          <p:cNvSpPr txBox="1"/>
          <p:nvPr/>
        </p:nvSpPr>
        <p:spPr>
          <a:xfrm>
            <a:off x="6667503" y="373227"/>
            <a:ext cx="4667287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doc.: IEEE 802.11-yy/xxxxr0</a:t>
            </a:r>
          </a:p>
        </p:txBody>
      </p:sp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 lIns="46079" tIns="46079" rIns="46079" bIns="46079">
            <a:normAutofit/>
          </a:bodyPr>
          <a:lstStyle>
            <a:lvl1pPr algn="ctr" defTabSz="449262">
              <a:defRPr sz="32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7" cy="4113215"/>
          </a:xfrm>
          <a:prstGeom prst="rect">
            <a:avLst/>
          </a:prstGeom>
        </p:spPr>
        <p:txBody>
          <a:bodyPr lIns="46079" tIns="46079" rIns="46079" bIns="46079">
            <a:normAutofit/>
          </a:bodyPr>
          <a:lstStyle>
            <a:lvl1pPr marL="342900" indent="-342900" defTabSz="449262">
              <a:spcBef>
                <a:spcPts val="600"/>
              </a:spcBef>
              <a:buClrTx/>
              <a:buSzTx/>
              <a:buFontTx/>
              <a:buNone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  <a:lvl2pPr marL="342900" indent="0" defTabSz="449262">
              <a:spcBef>
                <a:spcPts val="600"/>
              </a:spcBef>
              <a:buClrTx/>
              <a:buSzTx/>
              <a:buFontTx/>
              <a:buNone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2pPr>
            <a:lvl3pPr marL="342900" indent="0" defTabSz="449262">
              <a:spcBef>
                <a:spcPts val="600"/>
              </a:spcBef>
              <a:buClrTx/>
              <a:buSzTx/>
              <a:buFontTx/>
              <a:buNone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3pPr>
            <a:lvl4pPr marL="342900" indent="0" defTabSz="449262">
              <a:spcBef>
                <a:spcPts val="600"/>
              </a:spcBef>
              <a:buClrTx/>
              <a:buSzTx/>
              <a:buFontTx/>
              <a:buNone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4pPr>
            <a:lvl5pPr marL="342900" indent="0" defTabSz="449262">
              <a:spcBef>
                <a:spcPts val="600"/>
              </a:spcBef>
              <a:buClrTx/>
              <a:buSzTx/>
              <a:buFontTx/>
              <a:buNone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Line 6"/>
          <p:cNvSpPr/>
          <p:nvPr/>
        </p:nvSpPr>
        <p:spPr>
          <a:xfrm>
            <a:off x="914399" y="609598"/>
            <a:ext cx="10363205" cy="1593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6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67" name="Line 8"/>
          <p:cNvSpPr/>
          <p:nvPr/>
        </p:nvSpPr>
        <p:spPr>
          <a:xfrm>
            <a:off x="914398" y="6477000"/>
            <a:ext cx="10464805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8" name="Date Placeholder 3"/>
          <p:cNvSpPr txBox="1"/>
          <p:nvPr/>
        </p:nvSpPr>
        <p:spPr>
          <a:xfrm>
            <a:off x="6667503" y="373227"/>
            <a:ext cx="4667287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doc.: IEEE 802.11-yy/xxxxr0</a:t>
            </a:r>
          </a:p>
        </p:txBody>
      </p:sp>
      <p:sp>
        <p:nvSpPr>
          <p:cNvPr id="69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 lIns="46079" tIns="46079" rIns="46079" bIns="46079">
            <a:normAutofit/>
          </a:bodyPr>
          <a:lstStyle>
            <a:lvl1pPr algn="ctr" defTabSz="449262">
              <a:defRPr sz="32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lIns="46079" tIns="46079" rIns="46079" bIns="46079" anchor="b">
            <a:normAutofit/>
          </a:bodyPr>
          <a:lstStyle>
            <a:lvl1pPr marL="0" indent="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  <a:lvl2pPr marL="0" indent="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2pPr>
            <a:lvl3pPr marL="0" indent="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3pPr>
            <a:lvl4pPr marL="0" indent="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4pPr>
            <a:lvl5pPr marL="0" indent="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6" y="1535112"/>
            <a:ext cx="5389039" cy="639767"/>
          </a:xfrm>
          <a:prstGeom prst="rect">
            <a:avLst/>
          </a:prstGeom>
        </p:spPr>
        <p:txBody>
          <a:bodyPr lIns="46079" tIns="46079" rIns="46079" bIns="46079" anchor="b">
            <a:normAutofit/>
          </a:bodyPr>
          <a:lstStyle/>
          <a:p>
            <a:pPr marL="342900" indent="-342900" defTabSz="449262">
              <a:spcBef>
                <a:spcPts val="600"/>
              </a:spcBef>
              <a:buClrTx/>
              <a:buSzTx/>
              <a:buFontTx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endParaRPr/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Line 6"/>
          <p:cNvSpPr/>
          <p:nvPr/>
        </p:nvSpPr>
        <p:spPr>
          <a:xfrm>
            <a:off x="914399" y="609598"/>
            <a:ext cx="10363205" cy="1593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0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81" name="Line 8"/>
          <p:cNvSpPr/>
          <p:nvPr/>
        </p:nvSpPr>
        <p:spPr>
          <a:xfrm>
            <a:off x="914398" y="6477000"/>
            <a:ext cx="10464805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2" name="Date Placeholder 3"/>
          <p:cNvSpPr txBox="1"/>
          <p:nvPr/>
        </p:nvSpPr>
        <p:spPr>
          <a:xfrm>
            <a:off x="6667503" y="373227"/>
            <a:ext cx="4667287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doc.: IEEE 802.11-yy/xxxxr0</a:t>
            </a:r>
          </a:p>
        </p:txBody>
      </p:sp>
      <p:sp>
        <p:nvSpPr>
          <p:cNvPr id="83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 lIns="46079" tIns="46079" rIns="46079" bIns="46079">
            <a:normAutofit/>
          </a:bodyPr>
          <a:lstStyle>
            <a:lvl1pPr algn="ctr" defTabSz="449262">
              <a:defRPr sz="3200" b="1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Line 6"/>
          <p:cNvSpPr/>
          <p:nvPr/>
        </p:nvSpPr>
        <p:spPr>
          <a:xfrm>
            <a:off x="914399" y="609598"/>
            <a:ext cx="10363205" cy="1593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2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93" name="Line 8"/>
          <p:cNvSpPr/>
          <p:nvPr/>
        </p:nvSpPr>
        <p:spPr>
          <a:xfrm>
            <a:off x="914398" y="6477000"/>
            <a:ext cx="10464805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4" name="Date Placeholder 3"/>
          <p:cNvSpPr txBox="1"/>
          <p:nvPr/>
        </p:nvSpPr>
        <p:spPr>
          <a:xfrm>
            <a:off x="6667503" y="373227"/>
            <a:ext cx="4667287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t>doc.: IEEE 802.11-yy/xxxxr0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685799" y="685798"/>
            <a:ext cx="10815067" cy="4"/>
          </a:xfrm>
          <a:prstGeom prst="line">
            <a:avLst/>
          </a:prstGeom>
          <a:ln w="12700">
            <a:solidFill>
              <a:srgbClr val="D6D6D6"/>
            </a:solidFill>
            <a:miter lim="400000"/>
          </a:ln>
        </p:spPr>
        <p:txBody>
          <a:bodyPr lIns="38100" tIns="38100" rIns="38100" bIns="38100" anchor="ctr"/>
          <a:lstStyle/>
          <a:p>
            <a:pPr defTabSz="342900">
              <a:defRPr sz="9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86245" y="857250"/>
            <a:ext cx="10815066" cy="54887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/>
          <a:lstStyle>
            <a:lvl2pPr marL="628650" indent="-222250">
              <a:buChar char="-"/>
              <a:defRPr sz="1400"/>
            </a:lvl2pPr>
            <a:lvl3pPr marL="971550" indent="-222250">
              <a:buChar char="-"/>
              <a:defRPr sz="1400"/>
            </a:lvl3pPr>
            <a:lvl4pPr marL="1314450" indent="-222250">
              <a:buChar char="-"/>
              <a:defRPr sz="1400"/>
            </a:lvl4pPr>
            <a:lvl5pPr marL="1314450" indent="-222250">
              <a:buChar char="-"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Line"/>
          <p:cNvSpPr/>
          <p:nvPr/>
        </p:nvSpPr>
        <p:spPr>
          <a:xfrm>
            <a:off x="614362" y="739378"/>
            <a:ext cx="9526" cy="9526"/>
          </a:xfrm>
          <a:prstGeom prst="line">
            <a:avLst/>
          </a:prstGeom>
          <a:ln w="3175">
            <a:solidFill>
              <a:srgbClr val="000000"/>
            </a:solidFill>
            <a:miter lim="400000"/>
          </a:ln>
        </p:spPr>
        <p:txBody>
          <a:bodyPr lIns="38100" tIns="38100" rIns="38100" bIns="38100" anchor="ctr"/>
          <a:lstStyle/>
          <a:p>
            <a:pPr defTabSz="342900">
              <a:defRPr sz="9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686245" y="242679"/>
            <a:ext cx="10815066" cy="445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 anchor="ctr"/>
          <a:lstStyle/>
          <a:p>
            <a:r>
              <a:t>Title Text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3218" y="6600856"/>
            <a:ext cx="187758" cy="175311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>
            <a:spAutoFit/>
          </a:bodyPr>
          <a:lstStyle>
            <a:lvl1pPr algn="ctr" defTabSz="409575">
              <a:defRPr sz="700">
                <a:solidFill>
                  <a:srgbClr val="53585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l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96FF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0" marR="0" indent="228600" algn="l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96FF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0" marR="0" indent="457200" algn="l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96FF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0" marR="0" indent="685800" algn="l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96FF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0" marR="0" indent="914400" algn="l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96FF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0" marR="0" indent="1143000" algn="l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96FF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0" marR="0" indent="1371600" algn="l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96FF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0" marR="0" indent="1600200" algn="l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96FF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0" marR="0" indent="1828800" algn="l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96FF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titleStyle>
    <p:bodyStyle>
      <a:lvl1pPr marL="283307" marR="0" indent="-219807" algn="l" defTabSz="409575" latinLnBrk="0">
        <a:lnSpc>
          <a:spcPct val="100000"/>
        </a:lnSpc>
        <a:spcBef>
          <a:spcPts val="800"/>
        </a:spcBef>
        <a:spcAft>
          <a:spcPts val="0"/>
        </a:spcAft>
        <a:buClr>
          <a:srgbClr val="797979"/>
        </a:buClr>
        <a:buSzPct val="80000"/>
        <a:buFont typeface="Lucida Grande"/>
        <a:buChar char="•"/>
        <a:tabLst/>
        <a:defRPr sz="1800" b="0" i="0" u="none" strike="noStrike" cap="none" spc="0" baseline="0">
          <a:solidFill>
            <a:srgbClr val="5F5E5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92150" marR="0" indent="-285750" algn="l" defTabSz="409575" latinLnBrk="0">
        <a:lnSpc>
          <a:spcPct val="100000"/>
        </a:lnSpc>
        <a:spcBef>
          <a:spcPts val="800"/>
        </a:spcBef>
        <a:spcAft>
          <a:spcPts val="0"/>
        </a:spcAft>
        <a:buClr>
          <a:srgbClr val="797979"/>
        </a:buClr>
        <a:buSzPct val="80000"/>
        <a:buFont typeface="Lucida Grande"/>
        <a:buChar char="•"/>
        <a:tabLst/>
        <a:defRPr sz="1800" b="0" i="0" u="none" strike="noStrike" cap="none" spc="0" baseline="0">
          <a:solidFill>
            <a:srgbClr val="5F5E5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035050" marR="0" indent="-285750" algn="l" defTabSz="409575" latinLnBrk="0">
        <a:lnSpc>
          <a:spcPct val="100000"/>
        </a:lnSpc>
        <a:spcBef>
          <a:spcPts val="800"/>
        </a:spcBef>
        <a:spcAft>
          <a:spcPts val="0"/>
        </a:spcAft>
        <a:buClr>
          <a:srgbClr val="797979"/>
        </a:buClr>
        <a:buSzPct val="80000"/>
        <a:buFont typeface="Lucida Grande"/>
        <a:buChar char="•"/>
        <a:tabLst/>
        <a:defRPr sz="1800" b="0" i="0" u="none" strike="noStrike" cap="none" spc="0" baseline="0">
          <a:solidFill>
            <a:srgbClr val="5F5E5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377950" marR="0" indent="-285750" algn="l" defTabSz="409575" latinLnBrk="0">
        <a:lnSpc>
          <a:spcPct val="100000"/>
        </a:lnSpc>
        <a:spcBef>
          <a:spcPts val="800"/>
        </a:spcBef>
        <a:spcAft>
          <a:spcPts val="0"/>
        </a:spcAft>
        <a:buClr>
          <a:srgbClr val="797979"/>
        </a:buClr>
        <a:buSzPct val="80000"/>
        <a:buFont typeface="Lucida Grande"/>
        <a:buChar char="•"/>
        <a:tabLst/>
        <a:defRPr sz="1800" b="0" i="0" u="none" strike="noStrike" cap="none" spc="0" baseline="0">
          <a:solidFill>
            <a:srgbClr val="5F5E5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377950" marR="0" indent="-285750" algn="l" defTabSz="409575" latinLnBrk="0">
        <a:lnSpc>
          <a:spcPct val="100000"/>
        </a:lnSpc>
        <a:spcBef>
          <a:spcPts val="800"/>
        </a:spcBef>
        <a:spcAft>
          <a:spcPts val="0"/>
        </a:spcAft>
        <a:buClr>
          <a:srgbClr val="797979"/>
        </a:buClr>
        <a:buSzPct val="80000"/>
        <a:buFont typeface="Lucida Grande"/>
        <a:buChar char="•"/>
        <a:tabLst/>
        <a:defRPr sz="1800" b="0" i="0" u="none" strike="noStrike" cap="none" spc="0" baseline="0">
          <a:solidFill>
            <a:srgbClr val="5F5E5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377950" marR="0" indent="-285750" algn="l" defTabSz="409575" latinLnBrk="0">
        <a:lnSpc>
          <a:spcPct val="100000"/>
        </a:lnSpc>
        <a:spcBef>
          <a:spcPts val="800"/>
        </a:spcBef>
        <a:spcAft>
          <a:spcPts val="0"/>
        </a:spcAft>
        <a:buClr>
          <a:srgbClr val="797979"/>
        </a:buClr>
        <a:buSzPct val="80000"/>
        <a:buFont typeface="Lucida Grande"/>
        <a:buChar char="‣"/>
        <a:tabLst/>
        <a:defRPr sz="1800" b="0" i="0" u="none" strike="noStrike" cap="none" spc="0" baseline="0">
          <a:solidFill>
            <a:srgbClr val="5F5E5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1377950" marR="0" indent="-285750" algn="l" defTabSz="409575" latinLnBrk="0">
        <a:lnSpc>
          <a:spcPct val="100000"/>
        </a:lnSpc>
        <a:spcBef>
          <a:spcPts val="800"/>
        </a:spcBef>
        <a:spcAft>
          <a:spcPts val="0"/>
        </a:spcAft>
        <a:buClr>
          <a:srgbClr val="797979"/>
        </a:buClr>
        <a:buSzPct val="80000"/>
        <a:buFont typeface="Lucida Grande"/>
        <a:buChar char="‣"/>
        <a:tabLst/>
        <a:defRPr sz="1800" b="0" i="0" u="none" strike="noStrike" cap="none" spc="0" baseline="0">
          <a:solidFill>
            <a:srgbClr val="5F5E5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1377950" marR="0" indent="-285750" algn="l" defTabSz="409575" latinLnBrk="0">
        <a:lnSpc>
          <a:spcPct val="100000"/>
        </a:lnSpc>
        <a:spcBef>
          <a:spcPts val="800"/>
        </a:spcBef>
        <a:spcAft>
          <a:spcPts val="0"/>
        </a:spcAft>
        <a:buClr>
          <a:srgbClr val="797979"/>
        </a:buClr>
        <a:buSzPct val="80000"/>
        <a:buFont typeface="Lucida Grande"/>
        <a:buChar char="‣"/>
        <a:tabLst/>
        <a:defRPr sz="1800" b="0" i="0" u="none" strike="noStrike" cap="none" spc="0" baseline="0">
          <a:solidFill>
            <a:srgbClr val="5F5E5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1377950" marR="0" indent="-285750" algn="l" defTabSz="409575" latinLnBrk="0">
        <a:lnSpc>
          <a:spcPct val="100000"/>
        </a:lnSpc>
        <a:spcBef>
          <a:spcPts val="800"/>
        </a:spcBef>
        <a:spcAft>
          <a:spcPts val="0"/>
        </a:spcAft>
        <a:buClr>
          <a:srgbClr val="797979"/>
        </a:buClr>
        <a:buSzPct val="80000"/>
        <a:buFont typeface="Lucida Grande"/>
        <a:buChar char="‣"/>
        <a:tabLst/>
        <a:defRPr sz="1800" b="0" i="0" u="none" strike="noStrike" cap="none" spc="0" baseline="0">
          <a:solidFill>
            <a:srgbClr val="5F5E5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40957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Footer Placeholder 4"/>
          <p:cNvSpPr txBox="1"/>
          <p:nvPr/>
        </p:nvSpPr>
        <p:spPr>
          <a:xfrm>
            <a:off x="7143756" y="65049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114" name="Rectangle 1"/>
          <p:cNvSpPr txBox="1">
            <a:spLocks noGrp="1"/>
          </p:cNvSpPr>
          <p:nvPr>
            <p:ph type="ctrTitle"/>
          </p:nvPr>
        </p:nvSpPr>
        <p:spPr>
          <a:xfrm>
            <a:off x="914400" y="650137"/>
            <a:ext cx="10363200" cy="1470033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/>
              <a:t>Key</a:t>
            </a:r>
            <a:r>
              <a:rPr dirty="0"/>
              <a:t> Derivation </a:t>
            </a:r>
            <a:r>
              <a:rPr lang="en-US" dirty="0"/>
              <a:t>in Roaming Preparation</a:t>
            </a:r>
            <a:endParaRPr dirty="0"/>
          </a:p>
        </p:txBody>
      </p:sp>
      <p:sp>
        <p:nvSpPr>
          <p:cNvPr id="115" name="Rectangle 2"/>
          <p:cNvSpPr txBox="1">
            <a:spLocks noGrp="1"/>
          </p:cNvSpPr>
          <p:nvPr>
            <p:ph type="subTitle" sz="quarter" idx="1"/>
          </p:nvPr>
        </p:nvSpPr>
        <p:spPr>
          <a:xfrm>
            <a:off x="1828800" y="2120163"/>
            <a:ext cx="8534400" cy="476256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/>
            </a:pPr>
            <a:r>
              <a:rPr dirty="0"/>
              <a:t>Date:</a:t>
            </a:r>
            <a:r>
              <a:rPr b="0" dirty="0"/>
              <a:t> 202</a:t>
            </a:r>
            <a:r>
              <a:rPr lang="en-US" b="0" dirty="0"/>
              <a:t>5</a:t>
            </a:r>
            <a:r>
              <a:rPr b="0" dirty="0"/>
              <a:t>-0</a:t>
            </a:r>
            <a:r>
              <a:rPr lang="en-US" b="0" dirty="0"/>
              <a:t>3</a:t>
            </a:r>
            <a:r>
              <a:rPr b="0" dirty="0"/>
              <a:t>-</a:t>
            </a:r>
            <a:r>
              <a:rPr lang="en-US" b="0" dirty="0"/>
              <a:t>10</a:t>
            </a:r>
            <a:endParaRPr b="0" dirty="0"/>
          </a:p>
        </p:txBody>
      </p:sp>
      <p:sp>
        <p:nvSpPr>
          <p:cNvPr id="116" name="Date Placeholder 3"/>
          <p:cNvSpPr txBox="1"/>
          <p:nvPr/>
        </p:nvSpPr>
        <p:spPr>
          <a:xfrm>
            <a:off x="929214" y="329426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  <p:sp>
        <p:nvSpPr>
          <p:cNvPr id="117" name="Slide Number Placeholder 5"/>
          <p:cNvSpPr txBox="1">
            <a:spLocks noGrp="1"/>
          </p:cNvSpPr>
          <p:nvPr>
            <p:ph type="sldNum" sz="quarter" idx="4294967295"/>
          </p:nvPr>
        </p:nvSpPr>
        <p:spPr>
          <a:xfrm>
            <a:off x="6082241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118" name="Rectangle 4"/>
          <p:cNvSpPr txBox="1"/>
          <p:nvPr/>
        </p:nvSpPr>
        <p:spPr>
          <a:xfrm>
            <a:off x="1050964" y="2918617"/>
            <a:ext cx="1355647" cy="373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C785F4-0CCB-D1C0-4CDE-5E0A3BE7C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503308"/>
              </p:ext>
            </p:extLst>
          </p:nvPr>
        </p:nvGraphicFramePr>
        <p:xfrm>
          <a:off x="1050964" y="3486215"/>
          <a:ext cx="10058400" cy="20574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1612941724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857762312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828484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980478045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694201159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/>
                      <a:r>
                        <a:rPr lang="en-US" sz="1800" kern="0" dirty="0">
                          <a:effectLst/>
                        </a:rPr>
                        <a:t>Name</a:t>
                      </a:r>
                      <a:endParaRPr lang="en-US" sz="1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>
                          <a:effectLst/>
                        </a:rPr>
                        <a:t>Affiliations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>
                          <a:effectLst/>
                        </a:rPr>
                        <a:t>Address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>
                          <a:effectLst/>
                        </a:rPr>
                        <a:t>Phone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>
                          <a:effectLst/>
                        </a:rPr>
                        <a:t>email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868906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Chittabrata Ghosh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/>
                      <a:r>
                        <a:rPr lang="en-US" sz="1600">
                          <a:effectLst/>
                        </a:rPr>
                        <a:t>        Apple, Inc.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marR="0"/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/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/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/>
                      <a:r>
                        <a:rPr lang="en-US" sz="1300">
                          <a:effectLst/>
                        </a:rPr>
                        <a:t>  </a:t>
                      </a:r>
                      <a:endParaRPr lang="en-US" sz="1000">
                        <a:effectLst/>
                      </a:endParaRPr>
                    </a:p>
                    <a:p>
                      <a:pPr marL="0" marR="0"/>
                      <a:r>
                        <a:rPr lang="en-US" sz="1300">
                          <a:effectLst/>
                        </a:rPr>
                        <a:t> chitto.ghosh@apple.com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441003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Pooya Monajemi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18616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Jarkko Kneckt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7464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Yong Liu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61565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Anuj Batra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0362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2779-7F8C-D858-C7A9-926A3AE5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66A34-64A3-6811-58B6-94D46F951B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Do you support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TBD request frame initiating roaming preparation carries the DH parameter element of the non-AP MLD when new PTK is derived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TBD response frame during roaming preparation carries DH parameter element generated by the target AP MLD when new PTK is derived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Non-AP MLD and the target AP MLD derive the PTK based on the shared PMK and </a:t>
            </a:r>
            <a:r>
              <a:rPr lang="en-US" sz="1800" b="0" dirty="0" err="1"/>
              <a:t>DHss</a:t>
            </a:r>
            <a:r>
              <a:rPr lang="en-US" sz="1800" b="0" dirty="0"/>
              <a:t> in TBD request and TBD response frames? </a:t>
            </a:r>
            <a:endParaRPr lang="en-US" sz="2200" b="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09F7DA-D330-93CA-A0F7-B68F8FD8B6DE}"/>
              </a:ext>
            </a:extLst>
          </p:cNvPr>
          <p:cNvSpPr txBox="1"/>
          <p:nvPr/>
        </p:nvSpPr>
        <p:spPr>
          <a:xfrm>
            <a:off x="7143756" y="64922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4E19F5-7509-1801-E858-6FCD899A63E0}"/>
              </a:ext>
            </a:extLst>
          </p:cNvPr>
          <p:cNvSpPr txBox="1"/>
          <p:nvPr/>
        </p:nvSpPr>
        <p:spPr>
          <a:xfrm>
            <a:off x="929214" y="329426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3804C-F0E2-A68B-8B08-C3469524B62C}"/>
              </a:ext>
            </a:extLst>
          </p:cNvPr>
          <p:cNvSpPr txBox="1">
            <a:spLocks/>
          </p:cNvSpPr>
          <p:nvPr/>
        </p:nvSpPr>
        <p:spPr>
          <a:xfrm>
            <a:off x="6066019" y="6475414"/>
            <a:ext cx="1594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fld id="{86CB4B4D-7CA3-9044-876B-883B54F8677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0037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ooter Placeholder 4"/>
          <p:cNvSpPr txBox="1"/>
          <p:nvPr/>
        </p:nvSpPr>
        <p:spPr>
          <a:xfrm>
            <a:off x="7143756" y="65049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121" name="Rectangle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dirty="0"/>
              <a:t>Abstract</a:t>
            </a:r>
          </a:p>
        </p:txBody>
      </p:sp>
      <p:sp>
        <p:nvSpPr>
          <p:cNvPr id="122" name="Rectangle 2"/>
          <p:cNvSpPr txBox="1">
            <a:spLocks noGrp="1"/>
          </p:cNvSpPr>
          <p:nvPr>
            <p:ph type="body" idx="1"/>
          </p:nvPr>
        </p:nvSpPr>
        <p:spPr>
          <a:xfrm>
            <a:off x="914401" y="1981199"/>
            <a:ext cx="10361084" cy="4113217"/>
          </a:xfrm>
          <a:prstGeom prst="rect">
            <a:avLst/>
          </a:prstGeom>
        </p:spPr>
        <p:txBody>
          <a:bodyPr/>
          <a:lstStyle>
            <a:lvl1pPr algn="just"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lvl1pPr>
            <a:lvl2pPr marL="742950" indent="-285750" algn="just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2000" b="0"/>
            </a:lvl2pPr>
          </a:lstStyle>
          <a:p>
            <a:r>
              <a:rPr dirty="0"/>
              <a:t>In the context of seamless roaming, this contribution proposes</a:t>
            </a:r>
          </a:p>
          <a:p>
            <a:pPr lvl="1"/>
            <a:r>
              <a:rPr dirty="0"/>
              <a:t>Details of PTK derivation between a non-AP MLD and Target AP MLD </a:t>
            </a:r>
            <a:r>
              <a:rPr lang="en-US" dirty="0"/>
              <a:t>during roaming preparation</a:t>
            </a:r>
            <a:endParaRPr dirty="0"/>
          </a:p>
        </p:txBody>
      </p:sp>
      <p:sp>
        <p:nvSpPr>
          <p:cNvPr id="123" name="Slide Number Placeholder 5"/>
          <p:cNvSpPr txBox="1">
            <a:spLocks noGrp="1"/>
          </p:cNvSpPr>
          <p:nvPr>
            <p:ph type="sldNum" sz="quarter" idx="4294967295"/>
          </p:nvPr>
        </p:nvSpPr>
        <p:spPr>
          <a:xfrm>
            <a:off x="6082241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2</a:t>
            </a:fld>
            <a:endParaRPr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8746C1E-21BD-406C-8369-246FF082498B}"/>
              </a:ext>
            </a:extLst>
          </p:cNvPr>
          <p:cNvSpPr txBox="1"/>
          <p:nvPr/>
        </p:nvSpPr>
        <p:spPr>
          <a:xfrm>
            <a:off x="929214" y="329426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omparison of AP MLD Specific PTKSA vs. PTKSA Sharing"/>
          <p:cNvSpPr txBox="1">
            <a:spLocks noGrp="1"/>
          </p:cNvSpPr>
          <p:nvPr>
            <p:ph type="title"/>
          </p:nvPr>
        </p:nvSpPr>
        <p:spPr>
          <a:xfrm>
            <a:off x="2452869" y="679259"/>
            <a:ext cx="6143257" cy="445771"/>
          </a:xfrm>
          <a:prstGeom prst="rect">
            <a:avLst/>
          </a:prstGeom>
        </p:spPr>
        <p:txBody>
          <a:bodyPr/>
          <a:lstStyle/>
          <a:p>
            <a:r>
              <a:rPr b="1" dirty="0">
                <a:solidFill>
                  <a:schemeClr val="tx1"/>
                </a:solidFill>
                <a:latin typeface="+mn-lt"/>
              </a:rPr>
              <a:t>Comparison of Specific PTK vs. PTK Sharing</a:t>
            </a:r>
          </a:p>
        </p:txBody>
      </p:sp>
      <p:pic>
        <p:nvPicPr>
          <p:cNvPr id="128" name="Image" descr="Image"/>
          <p:cNvPicPr>
            <a:picLocks noChangeAspect="1"/>
          </p:cNvPicPr>
          <p:nvPr/>
        </p:nvPicPr>
        <p:blipFill>
          <a:blip r:embed="rId2"/>
          <a:srcRect t="10638"/>
          <a:stretch>
            <a:fillRect/>
          </a:stretch>
        </p:blipFill>
        <p:spPr>
          <a:xfrm>
            <a:off x="8252512" y="1508058"/>
            <a:ext cx="3365501" cy="168531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762" y="3978786"/>
            <a:ext cx="3429001" cy="1892301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New PTKSA creation…"/>
          <p:cNvSpPr txBox="1"/>
          <p:nvPr/>
        </p:nvSpPr>
        <p:spPr>
          <a:xfrm>
            <a:off x="9094420" y="1012046"/>
            <a:ext cx="1906423" cy="465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ctr" defTabSz="409575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New PTKSA creation</a:t>
            </a:r>
          </a:p>
          <a:p>
            <a:pPr algn="ctr" defTabSz="409575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PTKSA is isolated to driver</a:t>
            </a:r>
          </a:p>
        </p:txBody>
      </p:sp>
      <p:sp>
        <p:nvSpPr>
          <p:cNvPr id="131" name="PTKSA sharing…"/>
          <p:cNvSpPr txBox="1"/>
          <p:nvPr/>
        </p:nvSpPr>
        <p:spPr>
          <a:xfrm>
            <a:off x="9099856" y="3473125"/>
            <a:ext cx="1670813" cy="465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ctr" defTabSz="409575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PTKSA sharing</a:t>
            </a:r>
          </a:p>
          <a:p>
            <a:pPr algn="ctr" defTabSz="409575">
              <a:defRPr sz="1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Large PTKSA exposure</a:t>
            </a:r>
          </a:p>
        </p:txBody>
      </p:sp>
      <p:sp>
        <p:nvSpPr>
          <p:cNvPr id="133" name="Date Placeholder 3"/>
          <p:cNvSpPr txBox="1"/>
          <p:nvPr/>
        </p:nvSpPr>
        <p:spPr>
          <a:xfrm>
            <a:off x="6667503" y="404017"/>
            <a:ext cx="466728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</a:t>
            </a:r>
            <a:r>
              <a:rPr lang="en-US" dirty="0"/>
              <a:t>24</a:t>
            </a:r>
            <a:r>
              <a:rPr dirty="0"/>
              <a:t>/</a:t>
            </a:r>
            <a:r>
              <a:rPr lang="en-US" dirty="0"/>
              <a:t>1882</a:t>
            </a:r>
            <a:r>
              <a:rPr dirty="0"/>
              <a:t>r</a:t>
            </a:r>
            <a:r>
              <a:rPr lang="en-US" dirty="0"/>
              <a:t>2</a:t>
            </a:r>
            <a:endParaRPr dirty="0"/>
          </a:p>
        </p:txBody>
      </p:sp>
      <p:sp>
        <p:nvSpPr>
          <p:cNvPr id="134" name="Footer Placeholder 4"/>
          <p:cNvSpPr txBox="1"/>
          <p:nvPr/>
        </p:nvSpPr>
        <p:spPr>
          <a:xfrm>
            <a:off x="7143756" y="65049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135" name="Currently, Each AP MLD has separate PTKSA. PTKSA is stored in the device driver…"/>
          <p:cNvSpPr txBox="1">
            <a:spLocks noGrp="1"/>
          </p:cNvSpPr>
          <p:nvPr>
            <p:ph type="body" idx="1"/>
          </p:nvPr>
        </p:nvSpPr>
        <p:spPr>
          <a:xfrm>
            <a:off x="156469" y="1314156"/>
            <a:ext cx="7561603" cy="5073404"/>
          </a:xfrm>
          <a:prstGeom prst="rect">
            <a:avLst/>
          </a:prstGeom>
        </p:spPr>
        <p:txBody>
          <a:bodyPr lIns="76200" tIns="76200" rIns="76200" bIns="76200"/>
          <a:lstStyle/>
          <a:p>
            <a:pPr defTabSz="819150">
              <a:spcBef>
                <a:spcPts val="0"/>
              </a:spcBef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</a:defRPr>
            </a:pPr>
            <a:r>
              <a:rPr sz="1400" b="1" dirty="0">
                <a:latin typeface="+mn-lt"/>
              </a:rPr>
              <a:t>Currently, Each AP MLD has separate PTKSA. PTKSA is stored in the device driver</a:t>
            </a:r>
          </a:p>
          <a:p>
            <a:pPr marL="722923" indent="-659423" defTabSz="819150">
              <a:spcBef>
                <a:spcPts val="0"/>
              </a:spcBef>
              <a:defRPr sz="1300">
                <a:solidFill>
                  <a:srgbClr val="000000"/>
                </a:solidFill>
              </a:defRPr>
            </a:pPr>
            <a:endParaRPr sz="1400" dirty="0">
              <a:latin typeface="+mn-lt"/>
            </a:endParaRPr>
          </a:p>
          <a:p>
            <a:pPr defTabSz="819150">
              <a:spcBef>
                <a:spcPts val="0"/>
              </a:spcBef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</a:defRPr>
            </a:pPr>
            <a:r>
              <a:rPr sz="1400" b="1" dirty="0">
                <a:latin typeface="+mn-lt"/>
              </a:rPr>
              <a:t>PTKSA sharing has new attack surfaces</a:t>
            </a:r>
            <a:r>
              <a:rPr sz="1400" dirty="0">
                <a:latin typeface="+mn-lt"/>
              </a:rPr>
              <a:t>:</a:t>
            </a:r>
          </a:p>
          <a:p>
            <a:pPr marL="692150" lvl="1" indent="-285750" defTabSz="819150">
              <a:spcBef>
                <a:spcPts val="0"/>
              </a:spcBef>
              <a:buFont typeface="Wingdings" pitchFamily="2" charset="2"/>
              <a:buChar char="§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PTKSA in host level, </a:t>
            </a:r>
            <a:r>
              <a:rPr lang="en-US" dirty="0">
                <a:latin typeface="+mn-lt"/>
              </a:rPr>
              <a:t>i</a:t>
            </a:r>
            <a:r>
              <a:rPr dirty="0">
                <a:latin typeface="+mn-lt"/>
              </a:rPr>
              <a:t>.e., in user space, leaks more likely if the AP is hacked </a:t>
            </a:r>
          </a:p>
          <a:p>
            <a:pPr lvl="2" defTabSz="819150">
              <a:spcBef>
                <a:spcPts val="0"/>
              </a:spcBef>
              <a:buFont typeface="Courier New" panose="02070309020205020404" pitchFamily="49" charset="0"/>
              <a:buChar char="o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PTKSA in driver level, </a:t>
            </a:r>
            <a:r>
              <a:rPr lang="en-US" dirty="0">
                <a:latin typeface="+mn-lt"/>
              </a:rPr>
              <a:t>i</a:t>
            </a:r>
            <a:r>
              <a:rPr dirty="0">
                <a:latin typeface="+mn-lt"/>
              </a:rPr>
              <a:t>.e., kernel space, is protected even if the AP is hacked</a:t>
            </a:r>
          </a:p>
          <a:p>
            <a:pPr lvl="1" defTabSz="819150">
              <a:spcBef>
                <a:spcPts val="0"/>
              </a:spcBef>
              <a:buFont typeface="Wingdings" pitchFamily="2" charset="2"/>
              <a:buChar char="§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PTKSA transmissions between AP MLDs require secure channel, exposing PTKSA to attacks on secure channel</a:t>
            </a:r>
          </a:p>
          <a:p>
            <a:pPr marL="1035050" lvl="2" indent="-285750" defTabSz="819150">
              <a:spcBef>
                <a:spcPts val="0"/>
              </a:spcBef>
              <a:buFont typeface="Courier New" panose="02070309020205020404" pitchFamily="49" charset="0"/>
              <a:buChar char="o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AP vendors have proprietary secure channel implementations</a:t>
            </a:r>
          </a:p>
          <a:p>
            <a:pPr marL="1035050" lvl="2" indent="-285750" defTabSz="819150">
              <a:spcBef>
                <a:spcPts val="0"/>
              </a:spcBef>
              <a:buFont typeface="Courier New" panose="02070309020205020404" pitchFamily="49" charset="0"/>
              <a:buChar char="o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STA blindly trusts on the secure channel implementation. STA gets no information of the secure channel implementation</a:t>
            </a:r>
          </a:p>
          <a:p>
            <a:pPr marL="1065823" lvl="1" indent="-659423" defTabSz="819150">
              <a:spcBef>
                <a:spcPts val="0"/>
              </a:spcBef>
              <a:defRPr sz="1300">
                <a:solidFill>
                  <a:srgbClr val="000000"/>
                </a:solidFill>
              </a:defRPr>
            </a:pPr>
            <a:endParaRPr dirty="0">
              <a:latin typeface="+mn-lt"/>
            </a:endParaRPr>
          </a:p>
          <a:p>
            <a:pPr defTabSz="819150">
              <a:spcBef>
                <a:spcPts val="0"/>
              </a:spcBef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</a:defRPr>
            </a:pPr>
            <a:r>
              <a:rPr sz="1400" b="1" dirty="0">
                <a:latin typeface="+mn-lt"/>
              </a:rPr>
              <a:t>PTKSA sharing makes 802.11 devices more vulnerable</a:t>
            </a:r>
            <a:r>
              <a:rPr sz="1400" dirty="0">
                <a:latin typeface="+mn-lt"/>
              </a:rPr>
              <a:t> </a:t>
            </a:r>
            <a:endParaRPr lang="en-US" sz="1400" dirty="0">
              <a:latin typeface="+mn-lt"/>
            </a:endParaRPr>
          </a:p>
          <a:p>
            <a:pPr lvl="1" defTabSz="819150">
              <a:spcBef>
                <a:spcPts val="0"/>
              </a:spcBef>
              <a:buFont typeface="Wingdings" pitchFamily="2" charset="2"/>
              <a:buChar char="§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One device compromise will also compromise an MLMD as opposed to compromising only the device</a:t>
            </a:r>
          </a:p>
          <a:p>
            <a:pPr marL="1263649" lvl="1" indent="-857249" defTabSz="819150">
              <a:spcBef>
                <a:spcPts val="0"/>
              </a:spcBef>
              <a:defRPr sz="1300">
                <a:solidFill>
                  <a:srgbClr val="000000"/>
                </a:solidFill>
              </a:defRPr>
            </a:pPr>
            <a:endParaRPr dirty="0">
              <a:latin typeface="+mn-lt"/>
            </a:endParaRPr>
          </a:p>
          <a:p>
            <a:pPr defTabSz="819150">
              <a:spcBef>
                <a:spcPts val="0"/>
              </a:spcBef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</a:defRPr>
            </a:pPr>
            <a:r>
              <a:rPr sz="1400" b="1" dirty="0">
                <a:latin typeface="+mn-lt"/>
              </a:rPr>
              <a:t>PTKSA sharing has high complexity and without substantial performance gains</a:t>
            </a:r>
            <a:endParaRPr lang="en-US" sz="1400" b="1" dirty="0">
              <a:latin typeface="+mn-lt"/>
            </a:endParaRPr>
          </a:p>
          <a:p>
            <a:pPr lvl="1" defTabSz="819150">
              <a:spcBef>
                <a:spcPts val="0"/>
              </a:spcBef>
              <a:buFont typeface="Wingdings" pitchFamily="2" charset="2"/>
              <a:buChar char="§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Target AP MLD specific PTKSA can be derived in advance during Add link signaling</a:t>
            </a:r>
          </a:p>
          <a:p>
            <a:pPr lvl="1" defTabSz="819150">
              <a:spcBef>
                <a:spcPts val="0"/>
              </a:spcBef>
              <a:buFont typeface="Wingdings" pitchFamily="2" charset="2"/>
              <a:buChar char="§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PTKSA sharing requires packet number space coordination making roaming fragile and complicated</a:t>
            </a:r>
          </a:p>
          <a:p>
            <a:pPr marL="1263650" lvl="1" indent="-857250" defTabSz="819150">
              <a:spcBef>
                <a:spcPts val="0"/>
              </a:spcBef>
              <a:defRPr sz="1300">
                <a:solidFill>
                  <a:srgbClr val="000000"/>
                </a:solidFill>
              </a:defRPr>
            </a:pPr>
            <a:endParaRPr dirty="0">
              <a:latin typeface="+mn-lt"/>
            </a:endParaRPr>
          </a:p>
          <a:p>
            <a:pPr defTabSz="819150">
              <a:spcBef>
                <a:spcPts val="0"/>
              </a:spcBef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</a:defRPr>
            </a:pPr>
            <a:r>
              <a:rPr sz="1400" b="1" dirty="0">
                <a:latin typeface="+mn-lt"/>
              </a:rPr>
              <a:t>802.11 has partitioned keys in different domains for better protection</a:t>
            </a:r>
            <a:r>
              <a:rPr sz="1400" dirty="0">
                <a:latin typeface="+mn-lt"/>
              </a:rPr>
              <a:t>:</a:t>
            </a:r>
            <a:endParaRPr lang="en-US" sz="1400" dirty="0">
              <a:latin typeface="+mn-lt"/>
            </a:endParaRPr>
          </a:p>
          <a:p>
            <a:pPr lvl="1" defTabSz="819150">
              <a:spcBef>
                <a:spcPts val="0"/>
              </a:spcBef>
              <a:buFont typeface="Wingdings" pitchFamily="2" charset="2"/>
              <a:buChar char="§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AAA Server Authentication keys, </a:t>
            </a:r>
            <a:endParaRPr lang="en-US" dirty="0">
              <a:latin typeface="+mn-lt"/>
            </a:endParaRPr>
          </a:p>
          <a:p>
            <a:pPr lvl="1" defTabSz="819150">
              <a:spcBef>
                <a:spcPts val="0"/>
              </a:spcBef>
              <a:buFont typeface="Wingdings" pitchFamily="2" charset="2"/>
              <a:buChar char="§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Mobility domain PMKr0 keys, </a:t>
            </a:r>
            <a:endParaRPr lang="en-US" dirty="0">
              <a:latin typeface="+mn-lt"/>
            </a:endParaRPr>
          </a:p>
          <a:p>
            <a:pPr lvl="1" defTabSz="819150">
              <a:spcBef>
                <a:spcPts val="0"/>
              </a:spcBef>
              <a:buFont typeface="Wingdings" pitchFamily="2" charset="2"/>
              <a:buChar char="§"/>
              <a:defRPr sz="130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Device specific PMKr1, PMK and PTK keys</a:t>
            </a:r>
          </a:p>
        </p:txBody>
      </p:sp>
      <p:sp>
        <p:nvSpPr>
          <p:cNvPr id="136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137" name="Line 8"/>
          <p:cNvSpPr/>
          <p:nvPr/>
        </p:nvSpPr>
        <p:spPr>
          <a:xfrm>
            <a:off x="914398" y="6477000"/>
            <a:ext cx="10464806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66C3F87-BC2A-CC79-F96B-8C7596813E64}"/>
              </a:ext>
            </a:extLst>
          </p:cNvPr>
          <p:cNvSpPr txBox="1">
            <a:spLocks/>
          </p:cNvSpPr>
          <p:nvPr/>
        </p:nvSpPr>
        <p:spPr>
          <a:xfrm>
            <a:off x="6082241" y="6475414"/>
            <a:ext cx="12700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fld id="{86CB4B4D-7CA3-9044-876B-883B54F8677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6905C1D-CEC5-A6E6-1B0D-A0801931E24B}"/>
              </a:ext>
            </a:extLst>
          </p:cNvPr>
          <p:cNvSpPr txBox="1"/>
          <p:nvPr/>
        </p:nvSpPr>
        <p:spPr>
          <a:xfrm>
            <a:off x="688467" y="361055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Discussion: PTK Sharing vs. PTK renegotiation"/>
          <p:cNvSpPr txBox="1">
            <a:spLocks noGrp="1"/>
          </p:cNvSpPr>
          <p:nvPr>
            <p:ph type="title"/>
          </p:nvPr>
        </p:nvSpPr>
        <p:spPr>
          <a:xfrm>
            <a:off x="901698" y="495243"/>
            <a:ext cx="10361085" cy="1065214"/>
          </a:xfrm>
          <a:prstGeom prst="rect">
            <a:avLst/>
          </a:prstGeom>
        </p:spPr>
        <p:txBody>
          <a:bodyPr/>
          <a:lstStyle/>
          <a:p>
            <a:r>
              <a:rPr dirty="0"/>
              <a:t>Discussion: PTK Sharing vs. PTK </a:t>
            </a:r>
            <a:r>
              <a:rPr lang="en-US" dirty="0"/>
              <a:t>R</a:t>
            </a:r>
            <a:r>
              <a:rPr dirty="0"/>
              <a:t>enegotiation</a:t>
            </a:r>
          </a:p>
        </p:txBody>
      </p:sp>
      <p:sp>
        <p:nvSpPr>
          <p:cNvPr id="204" name="PTK sharing:…"/>
          <p:cNvSpPr txBox="1">
            <a:spLocks noGrp="1"/>
          </p:cNvSpPr>
          <p:nvPr>
            <p:ph type="body" idx="1"/>
          </p:nvPr>
        </p:nvSpPr>
        <p:spPr>
          <a:xfrm>
            <a:off x="746233" y="1498764"/>
            <a:ext cx="9459311" cy="4828461"/>
          </a:xfrm>
          <a:prstGeom prst="rect">
            <a:avLst/>
          </a:prstGeom>
        </p:spPr>
        <p:txBody>
          <a:bodyPr>
            <a:noAutofit/>
          </a:bodyPr>
          <a:lstStyle/>
          <a:p>
            <a:pPr marL="158514" indent="-158514" defTabSz="417813">
              <a:spcBef>
                <a:spcPts val="500"/>
              </a:spcBef>
              <a:buSzPct val="100000"/>
              <a:buChar char="•"/>
              <a:defRPr sz="1300"/>
            </a:pPr>
            <a:r>
              <a:rPr sz="1600" dirty="0"/>
              <a:t>PTK sharing as STA requirement: PTK is shared as static context with </a:t>
            </a:r>
            <a:r>
              <a:rPr lang="en-US" sz="1600" dirty="0"/>
              <a:t>T</a:t>
            </a:r>
            <a:r>
              <a:rPr sz="1600" dirty="0"/>
              <a:t>arget AP MLD as explained in Slide </a:t>
            </a:r>
            <a:r>
              <a:rPr lang="en-US" sz="1600" dirty="0"/>
              <a:t>3</a:t>
            </a:r>
            <a:endParaRPr sz="1600" dirty="0"/>
          </a:p>
          <a:p>
            <a:pPr marL="512845" lvl="1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Pros: Data frames are encrypted by non-AP MLD using same PTK – simplifying STA and AP operation and allows encrypted frame forwarding to Roaming target AP MLD</a:t>
            </a:r>
          </a:p>
          <a:p>
            <a:pPr marL="512845" lvl="1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Cons:</a:t>
            </a:r>
          </a:p>
          <a:p>
            <a:pPr marL="867174" lvl="2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Insecurity of the PTK forward</a:t>
            </a:r>
            <a:r>
              <a:rPr lang="en-US" sz="1600" dirty="0"/>
              <a:t>ed</a:t>
            </a:r>
            <a:r>
              <a:rPr sz="1600" dirty="0"/>
              <a:t> to new AP</a:t>
            </a:r>
          </a:p>
          <a:p>
            <a:pPr marL="867174" lvl="2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Risk of the PTK lifetime extending for too long</a:t>
            </a:r>
          </a:p>
          <a:p>
            <a:pPr marL="158514" indent="-158514" defTabSz="417813">
              <a:spcBef>
                <a:spcPts val="500"/>
              </a:spcBef>
              <a:buSzPct val="100000"/>
              <a:buChar char="•"/>
              <a:defRPr sz="1300"/>
            </a:pPr>
            <a:r>
              <a:rPr sz="1600" dirty="0"/>
              <a:t>PTK renegotiation</a:t>
            </a:r>
            <a:r>
              <a:rPr lang="en-US" sz="1600" dirty="0"/>
              <a:t> [1]</a:t>
            </a:r>
            <a:r>
              <a:rPr sz="1600" dirty="0"/>
              <a:t>: A new PTK is derived with target AP MLD </a:t>
            </a:r>
          </a:p>
          <a:p>
            <a:pPr marL="512845" lvl="1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Pros:</a:t>
            </a:r>
          </a:p>
          <a:p>
            <a:pPr marL="867174" lvl="2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PTK separation avoids exposing security (temporal) keys with intermediate AP MLDs </a:t>
            </a:r>
            <a:r>
              <a:rPr lang="en-US" sz="1600" dirty="0"/>
              <a:t>as pointed out </a:t>
            </a:r>
            <a:r>
              <a:rPr sz="1600" dirty="0"/>
              <a:t>in Slide 3</a:t>
            </a:r>
          </a:p>
          <a:p>
            <a:pPr marL="512845" lvl="1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Cons: </a:t>
            </a:r>
          </a:p>
          <a:p>
            <a:pPr marL="867174" lvl="2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If STA supports concurrent DL PPDU reception, then it  requires non-AP MLD to maintain 2 PTKs</a:t>
            </a:r>
          </a:p>
          <a:p>
            <a:pPr marL="158514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PTK renegotiation for seamless roaming is preferred </a:t>
            </a:r>
          </a:p>
          <a:p>
            <a:pPr marL="512845" lvl="1" indent="-158514" defTabSz="417813">
              <a:spcBef>
                <a:spcPts val="500"/>
              </a:spcBef>
              <a:buSzPct val="100000"/>
              <a:buChar char="•"/>
              <a:defRPr sz="1300" b="0"/>
            </a:pPr>
            <a:r>
              <a:rPr sz="1600" dirty="0"/>
              <a:t>PTK separation avoids exposing security (temporal) keys with intermediate AP MLDs</a:t>
            </a:r>
          </a:p>
        </p:txBody>
      </p:sp>
      <p:sp>
        <p:nvSpPr>
          <p:cNvPr id="205" name="Footer Placeholder 4"/>
          <p:cNvSpPr txBox="1"/>
          <p:nvPr/>
        </p:nvSpPr>
        <p:spPr>
          <a:xfrm>
            <a:off x="7143756" y="64922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206" name="Slide Number Placeholder 5"/>
          <p:cNvSpPr txBox="1">
            <a:spLocks noGrp="1"/>
          </p:cNvSpPr>
          <p:nvPr>
            <p:ph type="sldNum" sz="quarter" idx="4294967295"/>
          </p:nvPr>
        </p:nvSpPr>
        <p:spPr>
          <a:xfrm>
            <a:off x="6082241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C3411A6-9961-183F-9390-DE41A94029C6}"/>
              </a:ext>
            </a:extLst>
          </p:cNvPr>
          <p:cNvSpPr txBox="1"/>
          <p:nvPr/>
        </p:nvSpPr>
        <p:spPr>
          <a:xfrm>
            <a:off x="929214" y="329426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Apple prefers PASN authentication:…"/>
          <p:cNvSpPr txBox="1">
            <a:spLocks noGrp="1"/>
          </p:cNvSpPr>
          <p:nvPr>
            <p:ph type="body" sz="quarter" idx="1"/>
          </p:nvPr>
        </p:nvSpPr>
        <p:spPr>
          <a:xfrm>
            <a:off x="535816" y="4830431"/>
            <a:ext cx="5434060" cy="128658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60420" indent="-160420">
              <a:spcBef>
                <a:spcPts val="0"/>
              </a:spcBef>
              <a:buSzPct val="100000"/>
              <a:buChar char="•"/>
              <a:defRPr sz="1900"/>
            </a:pPr>
            <a:r>
              <a:rPr sz="1600" dirty="0"/>
              <a:t>PASN authentication is preferred</a:t>
            </a:r>
            <a:r>
              <a:rPr sz="1600" b="0" dirty="0"/>
              <a:t>:</a:t>
            </a:r>
          </a:p>
          <a:p>
            <a:pPr marL="541421" lvl="1" indent="-160420">
              <a:spcBef>
                <a:spcPts val="0"/>
              </a:spcBef>
              <a:buSzPct val="100000"/>
              <a:buChar char="•"/>
              <a:defRPr sz="1900" b="0"/>
            </a:pPr>
            <a:r>
              <a:rPr sz="1600" dirty="0"/>
              <a:t>No reliance on </a:t>
            </a:r>
            <a:r>
              <a:rPr sz="1600" dirty="0" err="1"/>
              <a:t>ANonce</a:t>
            </a:r>
            <a:r>
              <a:rPr sz="1600" dirty="0"/>
              <a:t> and </a:t>
            </a:r>
            <a:r>
              <a:rPr sz="1600" dirty="0" err="1"/>
              <a:t>SNonce</a:t>
            </a:r>
            <a:r>
              <a:rPr sz="1600" dirty="0"/>
              <a:t> for PTK derivation (see next slide) </a:t>
            </a:r>
          </a:p>
          <a:p>
            <a:pPr marL="541421" lvl="1" indent="-160420">
              <a:spcBef>
                <a:spcPts val="0"/>
              </a:spcBef>
              <a:buSzPct val="100000"/>
              <a:buChar char="•"/>
              <a:defRPr sz="1900" b="0"/>
            </a:pPr>
            <a:r>
              <a:rPr sz="1600" dirty="0"/>
              <a:t>Less number of messages for authentication</a:t>
            </a:r>
          </a:p>
        </p:txBody>
      </p:sp>
      <p:sp>
        <p:nvSpPr>
          <p:cNvPr id="210" name="Discussion: Existing Authentication Protocols for Consideration in Seamless Roaming"/>
          <p:cNvSpPr txBox="1">
            <a:spLocks noGrp="1"/>
          </p:cNvSpPr>
          <p:nvPr>
            <p:ph type="title"/>
          </p:nvPr>
        </p:nvSpPr>
        <p:spPr>
          <a:xfrm>
            <a:off x="915458" y="398353"/>
            <a:ext cx="10361084" cy="1065217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Discussion: </a:t>
            </a:r>
            <a:r>
              <a:rPr dirty="0"/>
              <a:t>Existing Authentication Protocols for Consideration in Seamless Roaming</a:t>
            </a:r>
          </a:p>
        </p:txBody>
      </p:sp>
      <p:pic>
        <p:nvPicPr>
          <p:cNvPr id="211" name="pasted-movie.png" descr="pasted-movie.png"/>
          <p:cNvPicPr>
            <a:picLocks noChangeAspect="1"/>
          </p:cNvPicPr>
          <p:nvPr/>
        </p:nvPicPr>
        <p:blipFill>
          <a:blip r:embed="rId2"/>
          <a:srcRect b="8826"/>
          <a:stretch>
            <a:fillRect/>
          </a:stretch>
        </p:blipFill>
        <p:spPr>
          <a:xfrm>
            <a:off x="8008145" y="3817751"/>
            <a:ext cx="3219844" cy="25705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1564" y="1586152"/>
            <a:ext cx="3588223" cy="2235288"/>
          </a:xfrm>
          <a:prstGeom prst="rect">
            <a:avLst/>
          </a:prstGeom>
          <a:ln w="12700">
            <a:miter lim="400000"/>
          </a:ln>
        </p:spPr>
      </p:pic>
      <p:sp>
        <p:nvSpPr>
          <p:cNvPr id="213" name="FILS shared key authentication"/>
          <p:cNvSpPr txBox="1"/>
          <p:nvPr/>
        </p:nvSpPr>
        <p:spPr>
          <a:xfrm>
            <a:off x="8243075" y="1305566"/>
            <a:ext cx="2544522" cy="29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3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FILS shared key authentication</a:t>
            </a:r>
          </a:p>
        </p:txBody>
      </p:sp>
      <p:sp>
        <p:nvSpPr>
          <p:cNvPr id="214" name="PASN authentication"/>
          <p:cNvSpPr txBox="1"/>
          <p:nvPr/>
        </p:nvSpPr>
        <p:spPr>
          <a:xfrm>
            <a:off x="8652964" y="3890105"/>
            <a:ext cx="1724745" cy="29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3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PASN authentication</a:t>
            </a:r>
          </a:p>
        </p:txBody>
      </p:sp>
      <p:graphicFrame>
        <p:nvGraphicFramePr>
          <p:cNvPr id="215" name="Table 1"/>
          <p:cNvGraphicFramePr/>
          <p:nvPr>
            <p:extLst>
              <p:ext uri="{D42A27DB-BD31-4B8C-83A1-F6EECF244321}">
                <p14:modId xmlns:p14="http://schemas.microsoft.com/office/powerpoint/2010/main" val="3967079756"/>
              </p:ext>
            </p:extLst>
          </p:nvPr>
        </p:nvGraphicFramePr>
        <p:xfrm>
          <a:off x="338457" y="1537746"/>
          <a:ext cx="7180743" cy="305947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306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8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3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6790"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1100" b="1" dirty="0">
                          <a:latin typeface="Helvetica Neue"/>
                          <a:ea typeface="Helvetica Neue"/>
                          <a:cs typeface="Helvetica Neue"/>
                        </a:rPr>
                        <a:t>Signaling 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FFF05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1100" b="1" dirty="0">
                          <a:latin typeface="Helvetica Neue"/>
                          <a:ea typeface="Helvetica Neue"/>
                          <a:cs typeface="Helvetica Neue"/>
                        </a:rPr>
                        <a:t>PTK input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FFF05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1100" b="1" dirty="0">
                          <a:latin typeface="Helvetica Neue"/>
                          <a:ea typeface="Helvetica Neue"/>
                          <a:cs typeface="Helvetica Neue"/>
                        </a:rPr>
                        <a:t>PTK equation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FFF05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1100" b="1" dirty="0">
                          <a:latin typeface="Helvetica Neue"/>
                          <a:ea typeface="Helvetica Neue"/>
                          <a:cs typeface="Helvetica Neue"/>
                        </a:rPr>
                        <a:t>Number of messages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FFF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08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100">
                          <a:latin typeface="Helvetica Neue"/>
                          <a:ea typeface="Helvetica Neue"/>
                          <a:cs typeface="Helvetica Neue"/>
                        </a:rPr>
                        <a:t>Legacy FT-based authentication: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r>
                        <a:rPr sz="1100"/>
                        <a:t>PTK is derived from PMK, </a:t>
                      </a:r>
                      <a:r>
                        <a:rPr sz="1100" u="sng"/>
                        <a:t>ANonce, and SNonce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1">
                          <a:latin typeface="Helvetica Neue"/>
                          <a:ea typeface="Helvetica Neue"/>
                          <a:cs typeface="Helvetica Neue"/>
                        </a:defRPr>
                      </a:pPr>
                      <a:r>
                        <a:rPr sz="1100"/>
                        <a:t>PTK</a:t>
                      </a:r>
                      <a:r>
                        <a:rPr sz="1100" b="0"/>
                        <a:t> = PRF-Length(PMKR1, “Pairwise key expansion”, Min(AA,SPA) || Max(AA,SPA) || Min(ANonce,SNonce) || Max(ANonce,SNonce))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000" dirty="0">
                          <a:latin typeface="Helvetica Neue"/>
                          <a:ea typeface="Helvetica Neue"/>
                          <a:cs typeface="Helvetica Neue"/>
                        </a:rPr>
                        <a:t>4 messages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38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100">
                          <a:latin typeface="Helvetica Neue"/>
                          <a:ea typeface="Helvetica Neue"/>
                          <a:cs typeface="Helvetica Neue"/>
                        </a:rPr>
                        <a:t>Pre-association security negotiation (PASN)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r>
                        <a:rPr sz="1100"/>
                        <a:t>PTK derived from PMKR1, BSSID, and Diffie-Hellman shared secret (</a:t>
                      </a:r>
                      <a:r>
                        <a:rPr sz="1100" u="sng"/>
                        <a:t>DHss) ephemeral public and private keys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1">
                          <a:latin typeface="Helvetica Neue"/>
                          <a:ea typeface="Helvetica Neue"/>
                          <a:cs typeface="Helvetica Neue"/>
                        </a:defRPr>
                      </a:pPr>
                      <a:r>
                        <a:rPr sz="1100"/>
                        <a:t>PTK</a:t>
                      </a:r>
                      <a:r>
                        <a:rPr sz="1100" b="0"/>
                        <a:t> = KDF-HASH-NNN (PMKR1, “PASN PTK Derivation”, SPA ||  BSSID || DHss)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000" dirty="0">
                          <a:latin typeface="Helvetica Neue"/>
                          <a:ea typeface="Helvetica Neue"/>
                          <a:cs typeface="Helvetica Neue"/>
                        </a:rPr>
                        <a:t>3 messages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38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100">
                          <a:latin typeface="Helvetica Neue"/>
                          <a:ea typeface="Helvetica Neue"/>
                          <a:cs typeface="Helvetica Neue"/>
                        </a:rPr>
                        <a:t>FILS authentication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r>
                        <a:rPr sz="1100" dirty="0"/>
                        <a:t>PTK derived from </a:t>
                      </a:r>
                      <a:r>
                        <a:rPr sz="1100" dirty="0" err="1"/>
                        <a:t>A</a:t>
                      </a:r>
                      <a:r>
                        <a:rPr sz="1100" u="sng" dirty="0" err="1"/>
                        <a:t>Nonce</a:t>
                      </a:r>
                      <a:r>
                        <a:rPr sz="1100" u="sng" dirty="0"/>
                        <a:t>, </a:t>
                      </a:r>
                      <a:r>
                        <a:rPr sz="1100" u="sng" dirty="0" err="1"/>
                        <a:t>SNonce</a:t>
                      </a:r>
                      <a:r>
                        <a:rPr sz="1100" u="sng" dirty="0"/>
                        <a:t> and Diffie-Hellman shared secret (</a:t>
                      </a:r>
                      <a:r>
                        <a:rPr sz="1100" u="sng" dirty="0" err="1"/>
                        <a:t>DHss</a:t>
                      </a:r>
                      <a:r>
                        <a:rPr sz="1100" u="sng" dirty="0"/>
                        <a:t>) ephemeral public and private keys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1">
                          <a:latin typeface="Helvetica Neue"/>
                          <a:ea typeface="Helvetica Neue"/>
                          <a:cs typeface="Helvetica Neue"/>
                        </a:defRPr>
                      </a:pPr>
                      <a:r>
                        <a:rPr sz="1100" dirty="0"/>
                        <a:t>PTK </a:t>
                      </a:r>
                      <a:r>
                        <a:rPr sz="1100" b="0" dirty="0"/>
                        <a:t>= PRF-X(PMK, “FILS PTK Derivation”, SPA || AA || </a:t>
                      </a:r>
                      <a:r>
                        <a:rPr sz="1100" b="0" dirty="0" err="1"/>
                        <a:t>SNonce</a:t>
                      </a:r>
                      <a:r>
                        <a:rPr sz="1100" b="0" dirty="0"/>
                        <a:t> || </a:t>
                      </a:r>
                      <a:r>
                        <a:rPr sz="1100" b="0" dirty="0" err="1"/>
                        <a:t>ANonce</a:t>
                      </a:r>
                      <a:r>
                        <a:rPr sz="1100" b="0" dirty="0"/>
                        <a:t> [ || </a:t>
                      </a:r>
                      <a:r>
                        <a:rPr sz="1100" b="0" dirty="0" err="1"/>
                        <a:t>DHss</a:t>
                      </a:r>
                      <a:r>
                        <a:rPr sz="1100" b="0" dirty="0"/>
                        <a:t> ])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000" dirty="0">
                          <a:latin typeface="Helvetica Neue"/>
                          <a:ea typeface="Helvetica Neue"/>
                          <a:cs typeface="Helvetica Neue"/>
                        </a:rPr>
                        <a:t>4 messages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7" name="Footer Placeholder 4"/>
          <p:cNvSpPr txBox="1"/>
          <p:nvPr/>
        </p:nvSpPr>
        <p:spPr>
          <a:xfrm>
            <a:off x="7143756" y="64922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218" name="Slide Number Placeholder 5"/>
          <p:cNvSpPr txBox="1">
            <a:spLocks noGrp="1"/>
          </p:cNvSpPr>
          <p:nvPr>
            <p:ph type="sldNum" sz="quarter" idx="4294967295"/>
          </p:nvPr>
        </p:nvSpPr>
        <p:spPr>
          <a:xfrm>
            <a:off x="6082241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EACCE8C-28DD-C604-2312-38D234821265}"/>
              </a:ext>
            </a:extLst>
          </p:cNvPr>
          <p:cNvSpPr txBox="1"/>
          <p:nvPr/>
        </p:nvSpPr>
        <p:spPr>
          <a:xfrm>
            <a:off x="929214" y="329426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roposal: New PTK Computation during Link Add Phase"/>
          <p:cNvSpPr txBox="1">
            <a:spLocks noGrp="1"/>
          </p:cNvSpPr>
          <p:nvPr>
            <p:ph type="title"/>
          </p:nvPr>
        </p:nvSpPr>
        <p:spPr>
          <a:xfrm>
            <a:off x="902758" y="510229"/>
            <a:ext cx="10361084" cy="10652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dirty="0"/>
              <a:t>Proposal: New PTK Derivation during Link Add Phase</a:t>
            </a:r>
          </a:p>
        </p:txBody>
      </p:sp>
      <p:sp>
        <p:nvSpPr>
          <p:cNvPr id="221" name="Footer Placeholder 4"/>
          <p:cNvSpPr txBox="1"/>
          <p:nvPr/>
        </p:nvSpPr>
        <p:spPr>
          <a:xfrm>
            <a:off x="7143756" y="64922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222" name="Slide Number Placeholder 5"/>
          <p:cNvSpPr txBox="1">
            <a:spLocks noGrp="1"/>
          </p:cNvSpPr>
          <p:nvPr>
            <p:ph type="sldNum" sz="quarter" idx="4294967295"/>
          </p:nvPr>
        </p:nvSpPr>
        <p:spPr>
          <a:xfrm>
            <a:off x="6082241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223" name="A non-AP MLD derives new temporal keys with Roaming Target AP MLD during link add phase…"/>
          <p:cNvSpPr txBox="1">
            <a:spLocks noGrp="1"/>
          </p:cNvSpPr>
          <p:nvPr>
            <p:ph type="body" idx="1"/>
          </p:nvPr>
        </p:nvSpPr>
        <p:spPr>
          <a:xfrm>
            <a:off x="772443" y="1317869"/>
            <a:ext cx="10000660" cy="46815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2324" indent="-268604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 u="sng"/>
            </a:pPr>
            <a:endParaRPr sz="1600" dirty="0"/>
          </a:p>
          <a:p>
            <a:pPr marL="339470" indent="-285750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r>
              <a:rPr sz="1600" dirty="0"/>
              <a:t>A non-AP MLD and Roaming Target AP MLD use PASN authentication</a:t>
            </a:r>
            <a:r>
              <a:rPr sz="1600" dirty="0">
                <a:solidFill>
                  <a:schemeClr val="accent2"/>
                </a:solidFill>
              </a:rPr>
              <a:t> </a:t>
            </a:r>
            <a:r>
              <a:rPr sz="1600" dirty="0"/>
              <a:t>to</a:t>
            </a:r>
            <a:r>
              <a:rPr sz="1600" dirty="0">
                <a:solidFill>
                  <a:schemeClr val="accent2"/>
                </a:solidFill>
              </a:rPr>
              <a:t> </a:t>
            </a:r>
            <a:r>
              <a:rPr sz="1600" dirty="0"/>
              <a:t>derive new temporal key (PTK)</a:t>
            </a:r>
            <a:r>
              <a:rPr lang="en-US" sz="1600" dirty="0"/>
              <a:t> during the roaming preparation phase</a:t>
            </a:r>
            <a:endParaRPr sz="1600" dirty="0"/>
          </a:p>
          <a:p>
            <a:pPr marL="322324" indent="-268604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endParaRPr sz="1600" dirty="0"/>
          </a:p>
          <a:p>
            <a:pPr marL="339470" indent="-285750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r>
              <a:rPr sz="1600" dirty="0"/>
              <a:t>Assumptions:</a:t>
            </a:r>
          </a:p>
          <a:p>
            <a:pPr marL="715519" lvl="1" indent="-285750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r>
              <a:rPr sz="1600" dirty="0"/>
              <a:t>Ephemeral private keys of non-AP MLD and Roaming target AP MLD are not shared with Serving AP MLD</a:t>
            </a:r>
          </a:p>
          <a:p>
            <a:pPr marL="715519" lvl="1" indent="-285750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r>
              <a:rPr sz="1600" dirty="0"/>
              <a:t>Non-AP MLD and Roaming target AP MLD share their ephemeral public key (EPK) with Serving AP MLD</a:t>
            </a:r>
          </a:p>
          <a:p>
            <a:pPr marL="715519" lvl="1" indent="-285750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r>
              <a:rPr sz="1600" dirty="0"/>
              <a:t>Roaming target AP MLD uses non-AP MLD’s EPK and its own ephemeral private key to derive an ephemeral Diffie-Hellman shared secret (</a:t>
            </a:r>
            <a:r>
              <a:rPr sz="1600" dirty="0" err="1"/>
              <a:t>DHss</a:t>
            </a:r>
            <a:r>
              <a:rPr sz="1600" dirty="0"/>
              <a:t>)</a:t>
            </a:r>
          </a:p>
          <a:p>
            <a:pPr marL="715519" lvl="1" indent="-285750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r>
              <a:rPr sz="1600" dirty="0"/>
              <a:t>Non-AP MLD uses AP MLD’s EPK and its own ephemeral private key to derive an ephemeral Diffie-Hellman shared secret (</a:t>
            </a:r>
            <a:r>
              <a:rPr sz="1600" dirty="0" err="1"/>
              <a:t>DHss</a:t>
            </a:r>
            <a:r>
              <a:rPr sz="1600" dirty="0"/>
              <a:t>)</a:t>
            </a:r>
          </a:p>
          <a:p>
            <a:pPr marL="322324" indent="-268604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Char char="▪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endParaRPr sz="1600" dirty="0"/>
          </a:p>
          <a:p>
            <a:pPr marL="339470" indent="-285750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r>
              <a:rPr sz="1600" dirty="0"/>
              <a:t>Benefits: </a:t>
            </a:r>
          </a:p>
          <a:p>
            <a:pPr marL="715519" lvl="1" indent="-285750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r>
              <a:rPr sz="1600" dirty="0"/>
              <a:t>Maintain the communication with Serving AP MLD while adding link with the Target AP MLD</a:t>
            </a:r>
          </a:p>
          <a:p>
            <a:pPr marL="715519" lvl="1" indent="-285750" algn="just" defTabSz="422306">
              <a:lnSpc>
                <a:spcPct val="99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>
                <a:tab pos="838200" algn="l"/>
                <a:tab pos="1701800" algn="l"/>
                <a:tab pos="2565400" algn="l"/>
                <a:tab pos="3416300" algn="l"/>
                <a:tab pos="4279900" algn="l"/>
                <a:tab pos="5143500" algn="l"/>
                <a:tab pos="5994400" algn="l"/>
                <a:tab pos="6858000" algn="l"/>
                <a:tab pos="7721600" algn="l"/>
                <a:tab pos="8572500" algn="l"/>
                <a:tab pos="9436100" algn="l"/>
              </a:tabLst>
              <a:defRPr sz="1500" b="0"/>
            </a:pPr>
            <a:r>
              <a:rPr sz="1600" dirty="0"/>
              <a:t>Serving AP MLD cannot derive PTK without knowledge of non-AP MLD and </a:t>
            </a:r>
            <a:r>
              <a:rPr lang="en-US" sz="1600" dirty="0"/>
              <a:t>T</a:t>
            </a:r>
            <a:r>
              <a:rPr sz="1600" dirty="0"/>
              <a:t>arget AP MLD’s private keys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A395869-402B-D17B-4CE0-8A7A45F131C0}"/>
              </a:ext>
            </a:extLst>
          </p:cNvPr>
          <p:cNvSpPr txBox="1"/>
          <p:nvPr/>
        </p:nvSpPr>
        <p:spPr>
          <a:xfrm>
            <a:off x="929214" y="329426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ropose to define Seamless Roaming element (SRE) carried in Link addition request and response action frames…"/>
          <p:cNvSpPr txBox="1">
            <a:spLocks noGrp="1"/>
          </p:cNvSpPr>
          <p:nvPr>
            <p:ph type="body" sz="half" idx="1"/>
          </p:nvPr>
        </p:nvSpPr>
        <p:spPr>
          <a:xfrm>
            <a:off x="341857" y="1008340"/>
            <a:ext cx="5068035" cy="4434529"/>
          </a:xfrm>
          <a:prstGeom prst="rect">
            <a:avLst/>
          </a:prstGeom>
        </p:spPr>
        <p:txBody>
          <a:bodyPr>
            <a:noAutofit/>
          </a:bodyPr>
          <a:lstStyle/>
          <a:p>
            <a:pPr marL="198878" indent="-165733" algn="just" defTabSz="260569"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buSzPct val="100000"/>
              <a:buChar char="▪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 u="sng"/>
            </a:pPr>
            <a:endParaRPr sz="1600" dirty="0"/>
          </a:p>
          <a:p>
            <a:pPr marL="318895" indent="-285750" algn="just" defTabSz="260569"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/>
            </a:pPr>
            <a:r>
              <a:rPr sz="1600" dirty="0"/>
              <a:t>Propose that security context is carried in Link addition request and response frames</a:t>
            </a:r>
            <a:r>
              <a:rPr lang="en-US" sz="1600" dirty="0"/>
              <a:t> of roaming preparation phase</a:t>
            </a:r>
            <a:endParaRPr sz="1600" dirty="0"/>
          </a:p>
          <a:p>
            <a:pPr marL="318895" indent="-285750" algn="just" defTabSz="260569"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/>
            </a:pPr>
            <a:r>
              <a:rPr sz="1600" dirty="0"/>
              <a:t>Security context:</a:t>
            </a:r>
          </a:p>
          <a:p>
            <a:pPr marL="550928" lvl="1" indent="-285750" algn="just" defTabSz="260569">
              <a:spcBef>
                <a:spcPts val="20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/>
            </a:pPr>
            <a:r>
              <a:rPr sz="1600" dirty="0"/>
              <a:t>Non-AP MLD’s EPK (EPK-1)</a:t>
            </a:r>
            <a:r>
              <a:rPr sz="1600" dirty="0">
                <a:solidFill>
                  <a:schemeClr val="accent2"/>
                </a:solidFill>
              </a:rPr>
              <a:t> </a:t>
            </a:r>
            <a:r>
              <a:rPr sz="1600" dirty="0"/>
              <a:t>in Link addition request frame as 1st message</a:t>
            </a:r>
          </a:p>
          <a:p>
            <a:pPr marL="550928" lvl="1" indent="-285750" algn="just" defTabSz="260569">
              <a:spcBef>
                <a:spcPts val="20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/>
            </a:pPr>
            <a:r>
              <a:rPr lang="en-US" sz="1600" dirty="0"/>
              <a:t>T</a:t>
            </a:r>
            <a:r>
              <a:rPr sz="1600" dirty="0"/>
              <a:t>arget AP MLD’s EPK (EPK-2) in Link addition response frame as 2nd message</a:t>
            </a:r>
            <a:endParaRPr sz="1600" i="1" dirty="0"/>
          </a:p>
          <a:p>
            <a:pPr marL="318895" indent="-285750" algn="just" defTabSz="260569"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/>
            </a:pPr>
            <a:r>
              <a:rPr sz="1600" dirty="0"/>
              <a:t>Upon receipt of the security context, non-AP MLD and </a:t>
            </a:r>
            <a:r>
              <a:rPr lang="en-US" sz="1600" dirty="0"/>
              <a:t>T</a:t>
            </a:r>
            <a:r>
              <a:rPr sz="1600" dirty="0"/>
              <a:t>arget AP MLD compute PTK </a:t>
            </a:r>
          </a:p>
          <a:p>
            <a:pPr marL="318895" indent="-285750" algn="just" defTabSz="260569"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/>
            </a:pPr>
            <a:r>
              <a:rPr sz="1600" dirty="0"/>
              <a:t>PTK derivation is complete after completion of the link setup</a:t>
            </a:r>
            <a:endParaRPr lang="en-US" sz="1600" dirty="0"/>
          </a:p>
          <a:p>
            <a:pPr marL="318895" indent="-285750" algn="just" defTabSz="260569"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/>
            </a:pPr>
            <a:r>
              <a:rPr lang="en-US" sz="1600" dirty="0"/>
              <a:t>Propose to define a link handshake timeout interval in Link addition response frame </a:t>
            </a:r>
          </a:p>
          <a:p>
            <a:pPr marL="318895" lvl="2" indent="-285750" algn="just" defTabSz="260569"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/>
            </a:pPr>
            <a:r>
              <a:rPr lang="en-US" sz="1600" dirty="0"/>
              <a:t>If the Route switch </a:t>
            </a:r>
            <a:r>
              <a:rPr lang="en-US" sz="1600" i="1" dirty="0"/>
              <a:t>request</a:t>
            </a:r>
            <a:r>
              <a:rPr lang="en-US" sz="1600" dirty="0"/>
              <a:t> frame for roaming execution is not received from the non-AP MLD within the indicated </a:t>
            </a:r>
            <a:r>
              <a:rPr lang="en-US" sz="1600" i="1" dirty="0"/>
              <a:t>link handshake timeout </a:t>
            </a:r>
            <a:r>
              <a:rPr lang="en-US" sz="1600" dirty="0"/>
              <a:t>interval, the derived new PTK and context for link setup are expired</a:t>
            </a:r>
          </a:p>
          <a:p>
            <a:pPr marL="318895" indent="-285750" algn="just" defTabSz="260569"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520700" algn="l"/>
                <a:tab pos="1041400" algn="l"/>
                <a:tab pos="1574800" algn="l"/>
                <a:tab pos="2108200" algn="l"/>
                <a:tab pos="2641600" algn="l"/>
                <a:tab pos="3162300" algn="l"/>
                <a:tab pos="3695700" algn="l"/>
                <a:tab pos="4229100" algn="l"/>
                <a:tab pos="4762500" algn="l"/>
                <a:tab pos="5295900" algn="l"/>
                <a:tab pos="5816600" algn="l"/>
              </a:tabLst>
              <a:defRPr sz="1800" b="0"/>
            </a:pPr>
            <a:endParaRPr sz="1600" dirty="0"/>
          </a:p>
        </p:txBody>
      </p:sp>
      <p:grpSp>
        <p:nvGrpSpPr>
          <p:cNvPr id="229" name="Non-AP MLD 1"/>
          <p:cNvGrpSpPr/>
          <p:nvPr/>
        </p:nvGrpSpPr>
        <p:grpSpPr>
          <a:xfrm>
            <a:off x="6554550" y="1391195"/>
            <a:ext cx="1152462" cy="338332"/>
            <a:chOff x="0" y="0"/>
            <a:chExt cx="1152460" cy="338330"/>
          </a:xfrm>
        </p:grpSpPr>
        <p:sp>
          <p:nvSpPr>
            <p:cNvPr id="227" name="Rectangle"/>
            <p:cNvSpPr/>
            <p:nvPr/>
          </p:nvSpPr>
          <p:spPr>
            <a:xfrm>
              <a:off x="-1" y="-1"/>
              <a:ext cx="1152462" cy="338332"/>
            </a:xfrm>
            <a:prstGeom prst="rect">
              <a:avLst/>
            </a:prstGeom>
            <a:solidFill>
              <a:srgbClr val="D2DFE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 defTabSz="825500">
                <a:defRPr sz="1100">
                  <a:solidFill>
                    <a:srgbClr val="1C7AC1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sp>
          <p:nvSpPr>
            <p:cNvPr id="228" name="Non-AP MLD 1"/>
            <p:cNvSpPr txBox="1"/>
            <p:nvPr/>
          </p:nvSpPr>
          <p:spPr>
            <a:xfrm>
              <a:off x="12700" y="26350"/>
              <a:ext cx="1127061" cy="2856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825500">
                <a:defRPr sz="1200">
                  <a:solidFill>
                    <a:srgbClr val="1C7AC1"/>
                  </a:solidFill>
                </a:defRPr>
              </a:lvl1pPr>
            </a:lstStyle>
            <a:p>
              <a:r>
                <a:t>Non-AP MLD 1</a:t>
              </a:r>
            </a:p>
          </p:txBody>
        </p:sp>
      </p:grpSp>
      <p:sp>
        <p:nvSpPr>
          <p:cNvPr id="230" name="Line"/>
          <p:cNvSpPr/>
          <p:nvPr/>
        </p:nvSpPr>
        <p:spPr>
          <a:xfrm flipV="1">
            <a:off x="6938856" y="1834237"/>
            <a:ext cx="6" cy="4212986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31" name="Line"/>
          <p:cNvSpPr/>
          <p:nvPr/>
        </p:nvSpPr>
        <p:spPr>
          <a:xfrm flipV="1">
            <a:off x="9209684" y="1926637"/>
            <a:ext cx="5" cy="4212987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32" name="Link Setup Response"/>
          <p:cNvSpPr txBox="1"/>
          <p:nvPr/>
        </p:nvSpPr>
        <p:spPr>
          <a:xfrm>
            <a:off x="9265619" y="3745367"/>
            <a:ext cx="2089188" cy="285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>
              <a:defRPr sz="1200"/>
            </a:pPr>
            <a:r>
              <a:rPr dirty="0"/>
              <a:t>Link setup response </a:t>
            </a:r>
            <a:r>
              <a:rPr dirty="0">
                <a:solidFill>
                  <a:schemeClr val="accent1"/>
                </a:solidFill>
              </a:rPr>
              <a:t>[EPK-2]</a:t>
            </a:r>
          </a:p>
        </p:txBody>
      </p:sp>
      <p:grpSp>
        <p:nvGrpSpPr>
          <p:cNvPr id="236" name="AP MLD 1"/>
          <p:cNvGrpSpPr/>
          <p:nvPr/>
        </p:nvGrpSpPr>
        <p:grpSpPr>
          <a:xfrm>
            <a:off x="8859353" y="1348161"/>
            <a:ext cx="789438" cy="309710"/>
            <a:chOff x="0" y="0"/>
            <a:chExt cx="789436" cy="309709"/>
          </a:xfrm>
        </p:grpSpPr>
        <p:sp>
          <p:nvSpPr>
            <p:cNvPr id="234" name="Rectangle"/>
            <p:cNvSpPr/>
            <p:nvPr/>
          </p:nvSpPr>
          <p:spPr>
            <a:xfrm>
              <a:off x="0" y="0"/>
              <a:ext cx="789437" cy="309710"/>
            </a:xfrm>
            <a:prstGeom prst="rect">
              <a:avLst/>
            </a:prstGeom>
            <a:solidFill>
              <a:srgbClr val="D2DFE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825500">
                <a:defRPr sz="1100">
                  <a:solidFill>
                    <a:srgbClr val="1C7AC1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sp>
          <p:nvSpPr>
            <p:cNvPr id="235" name="AP MLD 1"/>
            <p:cNvSpPr/>
            <p:nvPr/>
          </p:nvSpPr>
          <p:spPr>
            <a:xfrm>
              <a:off x="12700" y="65951"/>
              <a:ext cx="764037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defTabSz="825500">
                <a:defRPr sz="1100">
                  <a:solidFill>
                    <a:srgbClr val="1C7AC1"/>
                  </a:solidFill>
                </a:defRPr>
              </a:lvl1pPr>
            </a:lstStyle>
            <a:p>
              <a:r>
                <a:t>AP MLD 1</a:t>
              </a:r>
            </a:p>
          </p:txBody>
        </p:sp>
      </p:grpSp>
      <p:grpSp>
        <p:nvGrpSpPr>
          <p:cNvPr id="239" name="AP MLD 2"/>
          <p:cNvGrpSpPr/>
          <p:nvPr/>
        </p:nvGrpSpPr>
        <p:grpSpPr>
          <a:xfrm>
            <a:off x="10712542" y="1335523"/>
            <a:ext cx="789440" cy="338333"/>
            <a:chOff x="0" y="0"/>
            <a:chExt cx="789438" cy="338332"/>
          </a:xfrm>
        </p:grpSpPr>
        <p:sp>
          <p:nvSpPr>
            <p:cNvPr id="237" name="Rectangle"/>
            <p:cNvSpPr/>
            <p:nvPr/>
          </p:nvSpPr>
          <p:spPr>
            <a:xfrm>
              <a:off x="0" y="0"/>
              <a:ext cx="789439" cy="338333"/>
            </a:xfrm>
            <a:prstGeom prst="rect">
              <a:avLst/>
            </a:prstGeom>
            <a:solidFill>
              <a:srgbClr val="D2DFE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825500">
                <a:defRPr sz="1100">
                  <a:solidFill>
                    <a:srgbClr val="1C7AC1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sp>
          <p:nvSpPr>
            <p:cNvPr id="238" name="AP MLD 2"/>
            <p:cNvSpPr/>
            <p:nvPr/>
          </p:nvSpPr>
          <p:spPr>
            <a:xfrm>
              <a:off x="12699" y="92963"/>
              <a:ext cx="76403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defTabSz="825500">
                <a:defRPr sz="1100">
                  <a:solidFill>
                    <a:srgbClr val="1C7AC1"/>
                  </a:solidFill>
                </a:defRPr>
              </a:lvl1pPr>
            </a:lstStyle>
            <a:p>
              <a:r>
                <a:t>AP MLD 2</a:t>
              </a:r>
            </a:p>
          </p:txBody>
        </p:sp>
      </p:grpSp>
      <p:sp>
        <p:nvSpPr>
          <p:cNvPr id="240" name="Line"/>
          <p:cNvSpPr/>
          <p:nvPr/>
        </p:nvSpPr>
        <p:spPr>
          <a:xfrm flipV="1">
            <a:off x="11150213" y="1901238"/>
            <a:ext cx="5" cy="3990229"/>
          </a:xfrm>
          <a:prstGeom prst="line">
            <a:avLst/>
          </a:prstGeom>
          <a:ln w="25400">
            <a:solidFill>
              <a:srgbClr val="999999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41" name="Link addition request"/>
          <p:cNvSpPr txBox="1"/>
          <p:nvPr/>
        </p:nvSpPr>
        <p:spPr>
          <a:xfrm>
            <a:off x="7291167" y="2899846"/>
            <a:ext cx="1756891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defRPr sz="1200"/>
            </a:pPr>
            <a:r>
              <a:rPr lang="en-US" dirty="0">
                <a:solidFill>
                  <a:schemeClr val="accent6"/>
                </a:solidFill>
              </a:rPr>
              <a:t>M1: </a:t>
            </a:r>
            <a:r>
              <a:rPr dirty="0">
                <a:solidFill>
                  <a:schemeClr val="accent6"/>
                </a:solidFill>
              </a:rPr>
              <a:t>Link addition request </a:t>
            </a:r>
          </a:p>
          <a:p>
            <a:pPr defTabSz="825500">
              <a:defRPr sz="1200"/>
            </a:pPr>
            <a:r>
              <a:rPr dirty="0"/>
              <a:t>[</a:t>
            </a:r>
            <a:r>
              <a:rPr dirty="0">
                <a:solidFill>
                  <a:schemeClr val="accent1"/>
                </a:solidFill>
              </a:rPr>
              <a:t>EPK-1</a:t>
            </a:r>
            <a:r>
              <a:rPr dirty="0"/>
              <a:t>]</a:t>
            </a:r>
          </a:p>
        </p:txBody>
      </p:sp>
      <p:sp>
        <p:nvSpPr>
          <p:cNvPr id="242" name="Link addition response"/>
          <p:cNvSpPr txBox="1"/>
          <p:nvPr/>
        </p:nvSpPr>
        <p:spPr>
          <a:xfrm>
            <a:off x="7020776" y="3891729"/>
            <a:ext cx="2218556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defRPr sz="1200"/>
            </a:pPr>
            <a:r>
              <a:rPr lang="en-US" dirty="0">
                <a:solidFill>
                  <a:schemeClr val="accent6"/>
                </a:solidFill>
              </a:rPr>
              <a:t>    M2: </a:t>
            </a:r>
            <a:r>
              <a:rPr dirty="0">
                <a:solidFill>
                  <a:schemeClr val="accent6"/>
                </a:solidFill>
              </a:rPr>
              <a:t>Link addition response </a:t>
            </a:r>
          </a:p>
          <a:p>
            <a:pPr defTabSz="825500">
              <a:defRPr sz="1200"/>
            </a:pPr>
            <a:r>
              <a:rPr dirty="0"/>
              <a:t>  [</a:t>
            </a:r>
            <a:r>
              <a:rPr dirty="0">
                <a:solidFill>
                  <a:schemeClr val="accent1">
                    <a:lumOff val="-8000"/>
                  </a:schemeClr>
                </a:solidFill>
              </a:rPr>
              <a:t>EPK-2, link handshake timeout</a:t>
            </a:r>
            <a:r>
              <a:rPr dirty="0"/>
              <a:t>]</a:t>
            </a:r>
          </a:p>
        </p:txBody>
      </p:sp>
      <p:sp>
        <p:nvSpPr>
          <p:cNvPr id="244" name="Serving AP MLD"/>
          <p:cNvSpPr txBox="1"/>
          <p:nvPr/>
        </p:nvSpPr>
        <p:spPr>
          <a:xfrm>
            <a:off x="8630959" y="1654861"/>
            <a:ext cx="1184003" cy="285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200"/>
            </a:lvl1pPr>
          </a:lstStyle>
          <a:p>
            <a:r>
              <a:t>Serving AP MLD</a:t>
            </a:r>
          </a:p>
        </p:txBody>
      </p:sp>
      <p:sp>
        <p:nvSpPr>
          <p:cNvPr id="245" name="Roaming target AP MLD"/>
          <p:cNvSpPr txBox="1"/>
          <p:nvPr/>
        </p:nvSpPr>
        <p:spPr>
          <a:xfrm>
            <a:off x="10538783" y="1680253"/>
            <a:ext cx="1507122" cy="285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defTabSz="825500">
              <a:defRPr sz="1200"/>
            </a:lvl1pPr>
          </a:lstStyle>
          <a:p>
            <a:r>
              <a:rPr lang="en-US" dirty="0"/>
              <a:t>T</a:t>
            </a:r>
            <a:r>
              <a:rPr dirty="0"/>
              <a:t>arget AP MLD</a:t>
            </a:r>
          </a:p>
        </p:txBody>
      </p:sp>
      <p:sp>
        <p:nvSpPr>
          <p:cNvPr id="246" name="Line"/>
          <p:cNvSpPr/>
          <p:nvPr/>
        </p:nvSpPr>
        <p:spPr>
          <a:xfrm>
            <a:off x="6956214" y="4816654"/>
            <a:ext cx="4146985" cy="3"/>
          </a:xfrm>
          <a:prstGeom prst="line">
            <a:avLst/>
          </a:prstGeom>
          <a:ln w="25400">
            <a:solidFill>
              <a:srgbClr val="00882B"/>
            </a:solidFill>
            <a:custDash>
              <a:ds d="200000" sp="200000"/>
            </a:custDash>
            <a:miter lim="400000"/>
            <a:headEnd type="triangle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47" name="Link setup complete"/>
          <p:cNvSpPr txBox="1"/>
          <p:nvPr/>
        </p:nvSpPr>
        <p:spPr>
          <a:xfrm>
            <a:off x="7652216" y="4543496"/>
            <a:ext cx="3171017" cy="285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200">
                <a:solidFill>
                  <a:schemeClr val="accent1">
                    <a:lumOff val="-8000"/>
                  </a:schemeClr>
                </a:solidFill>
              </a:defRPr>
            </a:lvl1pPr>
          </a:lstStyle>
          <a:p>
            <a:r>
              <a:t> Link setup complete (PTK established)</a:t>
            </a:r>
          </a:p>
        </p:txBody>
      </p:sp>
      <p:sp>
        <p:nvSpPr>
          <p:cNvPr id="250" name="Link Setup Request…"/>
          <p:cNvSpPr txBox="1"/>
          <p:nvPr/>
        </p:nvSpPr>
        <p:spPr>
          <a:xfrm>
            <a:off x="9424768" y="3005032"/>
            <a:ext cx="2390263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dirty="0"/>
              <a:t>  </a:t>
            </a:r>
            <a:r>
              <a:rPr dirty="0"/>
              <a:t>Link setup request </a:t>
            </a:r>
            <a:endParaRPr sz="1000" dirty="0"/>
          </a:p>
          <a:p>
            <a: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Static context (</a:t>
            </a:r>
            <a:r>
              <a:rPr dirty="0">
                <a:solidFill>
                  <a:schemeClr val="accent1"/>
                </a:solidFill>
              </a:rPr>
              <a:t>EPK-1</a:t>
            </a:r>
            <a:r>
              <a:rPr dirty="0"/>
              <a:t>)) </a:t>
            </a:r>
          </a:p>
        </p:txBody>
      </p:sp>
      <p:grpSp>
        <p:nvGrpSpPr>
          <p:cNvPr id="253" name="Query/Scan to discover Target AP MLD"/>
          <p:cNvGrpSpPr/>
          <p:nvPr/>
        </p:nvGrpSpPr>
        <p:grpSpPr>
          <a:xfrm>
            <a:off x="6025389" y="2445883"/>
            <a:ext cx="1633176" cy="476127"/>
            <a:chOff x="0" y="0"/>
            <a:chExt cx="1633175" cy="476125"/>
          </a:xfrm>
        </p:grpSpPr>
        <p:sp>
          <p:nvSpPr>
            <p:cNvPr id="251" name="Rectangle"/>
            <p:cNvSpPr/>
            <p:nvPr/>
          </p:nvSpPr>
          <p:spPr>
            <a:xfrm>
              <a:off x="-1" y="11578"/>
              <a:ext cx="1633177" cy="452976"/>
            </a:xfrm>
            <a:prstGeom prst="rect">
              <a:avLst/>
            </a:prstGeom>
            <a:solidFill>
              <a:srgbClr val="D2DFE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825500">
                <a:defRPr sz="1100">
                  <a:solidFill>
                    <a:srgbClr val="1C7AC1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sp>
          <p:nvSpPr>
            <p:cNvPr id="252" name="Query/Scan to discover Target AP MLD"/>
            <p:cNvSpPr txBox="1"/>
            <p:nvPr/>
          </p:nvSpPr>
          <p:spPr>
            <a:xfrm>
              <a:off x="6347" y="0"/>
              <a:ext cx="1620479" cy="4761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defTabSz="825500">
                <a:defRPr sz="1200">
                  <a:solidFill>
                    <a:srgbClr val="1C7AC1"/>
                  </a:solidFill>
                </a:defRPr>
              </a:lvl1pPr>
            </a:lstStyle>
            <a:p>
              <a:r>
                <a:t>Query/Scan to discover Target AP MLD</a:t>
              </a:r>
            </a:p>
          </p:txBody>
        </p:sp>
      </p:grpSp>
      <p:sp>
        <p:nvSpPr>
          <p:cNvPr id="254" name="Over-the-DS"/>
          <p:cNvSpPr txBox="1"/>
          <p:nvPr/>
        </p:nvSpPr>
        <p:spPr>
          <a:xfrm>
            <a:off x="10002053" y="6152810"/>
            <a:ext cx="1981744" cy="250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Over-the-DS</a:t>
            </a:r>
          </a:p>
        </p:txBody>
      </p:sp>
      <p:sp>
        <p:nvSpPr>
          <p:cNvPr id="255" name="Line"/>
          <p:cNvSpPr/>
          <p:nvPr/>
        </p:nvSpPr>
        <p:spPr>
          <a:xfrm>
            <a:off x="8234412" y="6277854"/>
            <a:ext cx="531989" cy="5"/>
          </a:xfrm>
          <a:prstGeom prst="line">
            <a:avLst/>
          </a:prstGeom>
          <a:ln w="12700">
            <a:solidFill>
              <a:srgbClr val="00882B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56" name="OTA"/>
          <p:cNvSpPr txBox="1"/>
          <p:nvPr/>
        </p:nvSpPr>
        <p:spPr>
          <a:xfrm>
            <a:off x="8859611" y="6163304"/>
            <a:ext cx="417170" cy="250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OTA </a:t>
            </a:r>
          </a:p>
        </p:txBody>
      </p:sp>
      <p:sp>
        <p:nvSpPr>
          <p:cNvPr id="257" name="Line"/>
          <p:cNvSpPr/>
          <p:nvPr/>
        </p:nvSpPr>
        <p:spPr>
          <a:xfrm>
            <a:off x="6864787" y="6277854"/>
            <a:ext cx="531989" cy="5"/>
          </a:xfrm>
          <a:prstGeom prst="line">
            <a:avLst/>
          </a:prstGeom>
          <a:ln w="12700">
            <a:solidFill>
              <a:srgbClr val="00882B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58" name="Logical"/>
          <p:cNvSpPr txBox="1"/>
          <p:nvPr/>
        </p:nvSpPr>
        <p:spPr>
          <a:xfrm>
            <a:off x="7492251" y="6141484"/>
            <a:ext cx="642087" cy="250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11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Logical  </a:t>
            </a:r>
          </a:p>
        </p:txBody>
      </p:sp>
      <p:sp>
        <p:nvSpPr>
          <p:cNvPr id="259" name="Proposal: New PTK Computation during Link Addition Procedure"/>
          <p:cNvSpPr txBox="1">
            <a:spLocks noGrp="1"/>
          </p:cNvSpPr>
          <p:nvPr>
            <p:ph type="title"/>
          </p:nvPr>
        </p:nvSpPr>
        <p:spPr>
          <a:xfrm>
            <a:off x="902758" y="373595"/>
            <a:ext cx="10361084" cy="10652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dirty="0"/>
              <a:t>Proposal: PTK Negotiation during </a:t>
            </a:r>
            <a:r>
              <a:rPr lang="en-US" dirty="0"/>
              <a:t>Roaming Preparation Phase</a:t>
            </a:r>
            <a:endParaRPr dirty="0"/>
          </a:p>
        </p:txBody>
      </p:sp>
      <p:sp>
        <p:nvSpPr>
          <p:cNvPr id="260" name="Line"/>
          <p:cNvSpPr/>
          <p:nvPr/>
        </p:nvSpPr>
        <p:spPr>
          <a:xfrm>
            <a:off x="6913446" y="3139469"/>
            <a:ext cx="2299077" cy="4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61" name="Line"/>
          <p:cNvSpPr/>
          <p:nvPr/>
        </p:nvSpPr>
        <p:spPr>
          <a:xfrm flipH="1">
            <a:off x="7010199" y="4121641"/>
            <a:ext cx="2177486" cy="5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62" name="Line"/>
          <p:cNvSpPr/>
          <p:nvPr/>
        </p:nvSpPr>
        <p:spPr>
          <a:xfrm>
            <a:off x="9199709" y="3462716"/>
            <a:ext cx="1960662" cy="4"/>
          </a:xfrm>
          <a:prstGeom prst="line">
            <a:avLst/>
          </a:prstGeom>
          <a:ln w="38100">
            <a:solidFill>
              <a:srgbClr val="999999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63" name="Line"/>
          <p:cNvSpPr/>
          <p:nvPr/>
        </p:nvSpPr>
        <p:spPr>
          <a:xfrm flipH="1">
            <a:off x="9256976" y="3743526"/>
            <a:ext cx="1846223" cy="4"/>
          </a:xfrm>
          <a:prstGeom prst="line">
            <a:avLst/>
          </a:prstGeom>
          <a:ln w="38100">
            <a:solidFill>
              <a:srgbClr val="999999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64" name="Line"/>
          <p:cNvSpPr/>
          <p:nvPr/>
        </p:nvSpPr>
        <p:spPr>
          <a:xfrm>
            <a:off x="9474199" y="6266527"/>
            <a:ext cx="531989" cy="4"/>
          </a:xfrm>
          <a:prstGeom prst="line">
            <a:avLst/>
          </a:prstGeom>
          <a:ln w="38100">
            <a:solidFill>
              <a:srgbClr val="999999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65" name="Footer Placeholder 4"/>
          <p:cNvSpPr txBox="1"/>
          <p:nvPr/>
        </p:nvSpPr>
        <p:spPr>
          <a:xfrm>
            <a:off x="7143756" y="64922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266" name="Slide Number Placeholder 5"/>
          <p:cNvSpPr txBox="1">
            <a:spLocks noGrp="1"/>
          </p:cNvSpPr>
          <p:nvPr>
            <p:ph type="sldNum" sz="quarter" idx="4294967295"/>
          </p:nvPr>
        </p:nvSpPr>
        <p:spPr>
          <a:xfrm>
            <a:off x="6082241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D8C5755-597E-C7BF-BC4C-8DF87302C3F1}"/>
              </a:ext>
            </a:extLst>
          </p:cNvPr>
          <p:cNvSpPr txBox="1"/>
          <p:nvPr/>
        </p:nvSpPr>
        <p:spPr>
          <a:xfrm>
            <a:off x="929214" y="329426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  <p:sp>
        <p:nvSpPr>
          <p:cNvPr id="3" name="Line">
            <a:extLst>
              <a:ext uri="{FF2B5EF4-FFF2-40B4-BE49-F238E27FC236}">
                <a16:creationId xmlns:a16="http://schemas.microsoft.com/office/drawing/2014/main" id="{81E94526-49EA-D05F-43F1-634BEA560859}"/>
              </a:ext>
            </a:extLst>
          </p:cNvPr>
          <p:cNvSpPr/>
          <p:nvPr/>
        </p:nvSpPr>
        <p:spPr>
          <a:xfrm>
            <a:off x="6892095" y="5693101"/>
            <a:ext cx="2299076" cy="5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" name="M3: Route switch request [MIC-1]">
            <a:extLst>
              <a:ext uri="{FF2B5EF4-FFF2-40B4-BE49-F238E27FC236}">
                <a16:creationId xmlns:a16="http://schemas.microsoft.com/office/drawing/2014/main" id="{4C99AEB7-D0EF-A8D1-F6EC-0E64E7AEFEBA}"/>
              </a:ext>
            </a:extLst>
          </p:cNvPr>
          <p:cNvSpPr txBox="1"/>
          <p:nvPr/>
        </p:nvSpPr>
        <p:spPr>
          <a:xfrm>
            <a:off x="7159433" y="5412884"/>
            <a:ext cx="1680905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solidFill>
                  <a:schemeClr val="accent2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/>
              <a:t>M3: Route switch request</a:t>
            </a:r>
          </a:p>
        </p:txBody>
      </p:sp>
      <p:sp>
        <p:nvSpPr>
          <p:cNvPr id="6" name="Route…">
            <a:extLst>
              <a:ext uri="{FF2B5EF4-FFF2-40B4-BE49-F238E27FC236}">
                <a16:creationId xmlns:a16="http://schemas.microsoft.com/office/drawing/2014/main" id="{5E7FE4B8-48D7-F612-8BAA-D5F8EE534AE2}"/>
              </a:ext>
            </a:extLst>
          </p:cNvPr>
          <p:cNvSpPr txBox="1"/>
          <p:nvPr/>
        </p:nvSpPr>
        <p:spPr>
          <a:xfrm rot="16200000">
            <a:off x="5792044" y="4724676"/>
            <a:ext cx="1738312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9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sz="1100" b="0" dirty="0"/>
              <a:t>Link handshake timeout</a:t>
            </a:r>
          </a:p>
        </p:txBody>
      </p:sp>
      <p:sp>
        <p:nvSpPr>
          <p:cNvPr id="7" name="Line">
            <a:extLst>
              <a:ext uri="{FF2B5EF4-FFF2-40B4-BE49-F238E27FC236}">
                <a16:creationId xmlns:a16="http://schemas.microsoft.com/office/drawing/2014/main" id="{533E22B7-E3AC-C823-896E-64232CBFA0D6}"/>
              </a:ext>
            </a:extLst>
          </p:cNvPr>
          <p:cNvSpPr/>
          <p:nvPr/>
        </p:nvSpPr>
        <p:spPr>
          <a:xfrm>
            <a:off x="6789561" y="4104530"/>
            <a:ext cx="0" cy="1655139"/>
          </a:xfrm>
          <a:prstGeom prst="line">
            <a:avLst/>
          </a:prstGeom>
          <a:ln w="25400">
            <a:solidFill>
              <a:srgbClr val="999999"/>
            </a:solidFill>
            <a:miter lim="400000"/>
            <a:headEnd type="triangle"/>
            <a:tailEnd type="triangle"/>
          </a:ln>
        </p:spPr>
        <p:txBody>
          <a:bodyPr lIns="45718" tIns="45718" rIns="45718" bIns="45718"/>
          <a:lstStyle/>
          <a:p>
            <a:endParaRPr dirty="0">
              <a:highlight>
                <a:srgbClr val="800000"/>
              </a:highlight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onclusions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</p:spPr>
        <p:txBody>
          <a:bodyPr/>
          <a:lstStyle/>
          <a:p>
            <a:r>
              <a:t>Conclusions</a:t>
            </a:r>
          </a:p>
        </p:txBody>
      </p:sp>
      <p:sp>
        <p:nvSpPr>
          <p:cNvPr id="321" name="Footer Placeholder 4"/>
          <p:cNvSpPr txBox="1"/>
          <p:nvPr/>
        </p:nvSpPr>
        <p:spPr>
          <a:xfrm>
            <a:off x="7143756" y="64922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322" name="Slide Number Placeholder 5"/>
          <p:cNvSpPr txBox="1">
            <a:spLocks noGrp="1"/>
          </p:cNvSpPr>
          <p:nvPr>
            <p:ph type="sldNum" sz="quarter" idx="4294967295"/>
          </p:nvPr>
        </p:nvSpPr>
        <p:spPr>
          <a:xfrm>
            <a:off x="6066019" y="6475414"/>
            <a:ext cx="159445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defTabSz="449262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fld id="{86CB4B4D-7CA3-9044-876B-883B54F8677D}" type="slidenum">
              <a:t>8</a:t>
            </a:fld>
            <a:endParaRPr dirty="0"/>
          </a:p>
        </p:txBody>
      </p:sp>
      <p:sp>
        <p:nvSpPr>
          <p:cNvPr id="323" name="We have provided PTK derivation in baseline FT Over-the-DS procedure…"/>
          <p:cNvSpPr txBox="1">
            <a:spLocks noGrp="1"/>
          </p:cNvSpPr>
          <p:nvPr>
            <p:ph type="body" idx="1"/>
          </p:nvPr>
        </p:nvSpPr>
        <p:spPr>
          <a:xfrm>
            <a:off x="914400" y="1981199"/>
            <a:ext cx="9464048" cy="4113217"/>
          </a:xfrm>
          <a:prstGeom prst="rect">
            <a:avLst/>
          </a:prstGeom>
        </p:spPr>
        <p:txBody>
          <a:bodyPr/>
          <a:lstStyle/>
          <a:p>
            <a:pPr marL="240631" indent="-240631">
              <a:buSzPct val="100000"/>
              <a:buChar char="•"/>
              <a:defRPr sz="1800" b="0"/>
            </a:pPr>
            <a:r>
              <a:rPr dirty="0"/>
              <a:t>For seamless roaming, PTK renegotiation is preferred during the link add procedure</a:t>
            </a:r>
          </a:p>
          <a:p>
            <a:pPr marL="551447" lvl="1" indent="-170447">
              <a:buSzPct val="100000"/>
              <a:buChar char="•"/>
              <a:defRPr sz="1500" b="0"/>
            </a:pPr>
            <a:r>
              <a:rPr sz="1600" dirty="0"/>
              <a:t>PTK separation avoids exposing security (temporal) keys with intermediate AP MLDs</a:t>
            </a:r>
          </a:p>
          <a:p>
            <a:pPr marL="240631" lvl="2" indent="-240631">
              <a:buSzPct val="100000"/>
              <a:buChar char="•"/>
              <a:defRPr sz="1800" b="0"/>
            </a:pPr>
            <a:r>
              <a:rPr dirty="0"/>
              <a:t>Discussed different authentication protocols and preference is to use public and private keys for PTK renegotiation</a:t>
            </a:r>
          </a:p>
          <a:p>
            <a:pPr marL="240631" lvl="2" indent="-240631">
              <a:buSzPct val="100000"/>
              <a:buChar char="•"/>
              <a:defRPr sz="1800" b="0"/>
            </a:pPr>
            <a:r>
              <a:rPr dirty="0"/>
              <a:t>Proposed that security context with respect to PASN authentication is exchanged between non-AP MLD and Serving AP MLD during link add procedure </a:t>
            </a:r>
          </a:p>
          <a:p>
            <a:pPr marL="240631" lvl="2" indent="-240631">
              <a:buSzPct val="100000"/>
              <a:buChar char="•"/>
              <a:defRPr sz="1800" b="0"/>
            </a:pPr>
            <a:r>
              <a:rPr dirty="0"/>
              <a:t>A handshake timeout value is proposed for PTK verification, and after timeout interval, PTK renegotiation and metrics for link setup expire 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5D9CF0D-EC2D-B4EC-70DA-8EDB6D49058C}"/>
              </a:ext>
            </a:extLst>
          </p:cNvPr>
          <p:cNvSpPr txBox="1"/>
          <p:nvPr/>
        </p:nvSpPr>
        <p:spPr>
          <a:xfrm>
            <a:off x="929214" y="329426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F9995-3FFE-DBD4-E6C4-3078C2F8A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D0D92-1DF7-6321-895C-7ECEE9FB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AB95D-AE83-9EBF-6E27-0CFFCF132A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G. </a:t>
            </a:r>
            <a:r>
              <a:rPr lang="en-US" sz="1800" b="0" dirty="0" err="1"/>
              <a:t>Chischi</a:t>
            </a:r>
            <a:r>
              <a:rPr lang="en-US" sz="1800" b="0" dirty="0"/>
              <a:t>, </a:t>
            </a:r>
            <a:r>
              <a:rPr lang="en-US" sz="1800" b="0" i="1" dirty="0"/>
              <a:t>et</a:t>
            </a:r>
            <a:r>
              <a:rPr lang="en-US" sz="1800" b="0" dirty="0"/>
              <a:t>. </a:t>
            </a:r>
            <a:r>
              <a:rPr lang="en-US" sz="1800" b="0" i="1" dirty="0"/>
              <a:t>al</a:t>
            </a:r>
            <a:r>
              <a:rPr lang="en-US" sz="1800" b="0" dirty="0"/>
              <a:t>., “11-24/1883r3 Seamless Roaming”</a:t>
            </a:r>
            <a:endParaRPr lang="en-US" sz="2200" b="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591F829-63D5-2392-A5A5-14135C62E69D}"/>
              </a:ext>
            </a:extLst>
          </p:cNvPr>
          <p:cNvSpPr txBox="1"/>
          <p:nvPr/>
        </p:nvSpPr>
        <p:spPr>
          <a:xfrm>
            <a:off x="7143756" y="6492209"/>
            <a:ext cx="424603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Chittabrata Ghosh, Apple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FD235D-9A0B-22EE-9348-21AEF9FE837C}"/>
              </a:ext>
            </a:extLst>
          </p:cNvPr>
          <p:cNvSpPr txBox="1"/>
          <p:nvPr/>
        </p:nvSpPr>
        <p:spPr>
          <a:xfrm>
            <a:off x="929214" y="329426"/>
            <a:ext cx="249976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March</a:t>
            </a:r>
            <a:r>
              <a:rPr dirty="0"/>
              <a:t> 202</a:t>
            </a:r>
            <a:r>
              <a:rPr lang="en-US" dirty="0"/>
              <a:t>5</a:t>
            </a: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69030-FFDC-7784-A897-81CB566220A8}"/>
              </a:ext>
            </a:extLst>
          </p:cNvPr>
          <p:cNvSpPr txBox="1">
            <a:spLocks/>
          </p:cNvSpPr>
          <p:nvPr/>
        </p:nvSpPr>
        <p:spPr>
          <a:xfrm>
            <a:off x="6066019" y="6475414"/>
            <a:ext cx="1594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fld id="{86CB4B4D-7CA3-9044-876B-883B54F8677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3882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59137</TotalTime>
  <Words>1274</Words>
  <Application>Microsoft Macintosh PowerPoint</Application>
  <PresentationFormat>Widescreen</PresentationFormat>
  <Paragraphs>180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Courier New</vt:lpstr>
      <vt:lpstr>Helvetica</vt:lpstr>
      <vt:lpstr>Helvetica Neue</vt:lpstr>
      <vt:lpstr>Helvetica Neue Light</vt:lpstr>
      <vt:lpstr>Lucida Grande</vt:lpstr>
      <vt:lpstr>Times New Roman</vt:lpstr>
      <vt:lpstr>Wingdings</vt:lpstr>
      <vt:lpstr>Office Theme</vt:lpstr>
      <vt:lpstr>Key Derivation in Roaming Preparation</vt:lpstr>
      <vt:lpstr>Abstract</vt:lpstr>
      <vt:lpstr>Comparison of Specific PTK vs. PTK Sharing</vt:lpstr>
      <vt:lpstr>Discussion: PTK Sharing vs. PTK Renegotiation</vt:lpstr>
      <vt:lpstr>Discussion: Existing Authentication Protocols for Consideration in Seamless Roaming</vt:lpstr>
      <vt:lpstr>Proposal: New PTK Derivation during Link Add Phase</vt:lpstr>
      <vt:lpstr>Proposal: PTK Negotiation during Roaming Preparation Phase</vt:lpstr>
      <vt:lpstr>Conclusions</vt:lpstr>
      <vt:lpstr>Reference</vt:lpstr>
      <vt:lpstr>Straw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Chitto Ghosh</cp:lastModifiedBy>
  <cp:revision>31</cp:revision>
  <dcterms:modified xsi:type="dcterms:W3CDTF">2025-03-11T21:07:34Z</dcterms:modified>
</cp:coreProperties>
</file>