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2" r:id="rId6"/>
    <p:sldId id="263" r:id="rId7"/>
    <p:sldId id="26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399" y="6477000"/>
            <a:ext cx="10464802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</a:t>
            </a:r>
            <a:r>
              <a:rPr lang="en-US" dirty="0"/>
              <a:t>24</a:t>
            </a:r>
            <a:r>
              <a:rPr dirty="0"/>
              <a:t>/</a:t>
            </a:r>
            <a:r>
              <a:rPr lang="en-US" dirty="0"/>
              <a:t>1882</a:t>
            </a:r>
            <a:r>
              <a:rPr dirty="0"/>
              <a:t>r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4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79" name="Rectangle 1"/>
          <p:cNvSpPr txBox="1">
            <a:spLocks noGrp="1"/>
          </p:cNvSpPr>
          <p:nvPr>
            <p:ph type="ctrTitle"/>
          </p:nvPr>
        </p:nvSpPr>
        <p:spPr>
          <a:xfrm>
            <a:off x="914400" y="650140"/>
            <a:ext cx="10363200" cy="1470026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11bn Link Addition Procedure for Seamless Roaming</a:t>
            </a:r>
          </a:p>
        </p:txBody>
      </p:sp>
      <p:sp>
        <p:nvSpPr>
          <p:cNvPr id="80" name="Rectangle 2"/>
          <p:cNvSpPr txBox="1">
            <a:spLocks noGrp="1"/>
          </p:cNvSpPr>
          <p:nvPr>
            <p:ph type="subTitle" sz="quarter" idx="1"/>
          </p:nvPr>
        </p:nvSpPr>
        <p:spPr>
          <a:xfrm>
            <a:off x="1828800" y="2120164"/>
            <a:ext cx="8534400" cy="47625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rPr dirty="0"/>
              <a:t>Date:</a:t>
            </a:r>
            <a:r>
              <a:rPr b="0" dirty="0"/>
              <a:t> 2024-</a:t>
            </a:r>
            <a:r>
              <a:rPr lang="en-US" b="0" dirty="0"/>
              <a:t>11</a:t>
            </a:r>
            <a:r>
              <a:rPr b="0" dirty="0"/>
              <a:t>-</a:t>
            </a:r>
            <a:r>
              <a:rPr lang="en-US" b="0" dirty="0"/>
              <a:t>11</a:t>
            </a:r>
            <a:endParaRPr b="0" dirty="0"/>
          </a:p>
        </p:txBody>
      </p:sp>
      <p:sp>
        <p:nvSpPr>
          <p:cNvPr id="81" name="Date Placeholder 3"/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  <p:sp>
        <p:nvSpPr>
          <p:cNvPr id="8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83" name="Rectangle 4"/>
          <p:cNvSpPr txBox="1"/>
          <p:nvPr/>
        </p:nvSpPr>
        <p:spPr>
          <a:xfrm>
            <a:off x="1050967" y="2918618"/>
            <a:ext cx="1355641" cy="373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997961E5-4939-2B0E-DC11-7347EA4F61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354472"/>
              </p:ext>
            </p:extLst>
          </p:nvPr>
        </p:nvGraphicFramePr>
        <p:xfrm>
          <a:off x="1009650" y="3614738"/>
          <a:ext cx="10048875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39485" imgH="2400677" progId="Word.Document.8">
                  <p:embed/>
                </p:oleObj>
              </mc:Choice>
              <mc:Fallback>
                <p:oleObj name="Document" r:id="rId2" imgW="10439485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3614738"/>
                        <a:ext cx="10048875" cy="2308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ooter Placeholder 4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92" name="Rectangle 1"/>
          <p:cNvSpPr txBox="1"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Background and Problem Statement</a:t>
            </a:r>
          </a:p>
        </p:txBody>
      </p:sp>
      <p:sp>
        <p:nvSpPr>
          <p:cNvPr id="93" name="Rectangle 2"/>
          <p:cNvSpPr txBox="1">
            <a:spLocks noGrp="1"/>
          </p:cNvSpPr>
          <p:nvPr>
            <p:ph type="body" sz="half" idx="1"/>
          </p:nvPr>
        </p:nvSpPr>
        <p:spPr>
          <a:xfrm>
            <a:off x="362746" y="1587325"/>
            <a:ext cx="6205202" cy="4494211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sz="1200" dirty="0"/>
              <a:t>Background: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802.11bn should provide “make-before-break” connection with Roaming </a:t>
            </a:r>
            <a:r>
              <a:rPr lang="en-US" sz="1200" dirty="0"/>
              <a:t>t</a:t>
            </a:r>
            <a:r>
              <a:rPr sz="1200" dirty="0"/>
              <a:t>arget AP MLD </a:t>
            </a:r>
          </a:p>
          <a:p>
            <a:pPr marL="1143000" lvl="2" indent="-228600" algn="just">
              <a:spcBef>
                <a:spcPts val="4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Minimize duration when roaming non-AP MLD experiences low RSSI with Serving AP MLD and is also unable to do frame exchange with Roaming </a:t>
            </a:r>
            <a:r>
              <a:rPr lang="en-US" sz="1200" dirty="0"/>
              <a:t>t</a:t>
            </a:r>
            <a:r>
              <a:rPr sz="1200" dirty="0"/>
              <a:t>arget AP MLD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Initiation of roaming through Serving AP MLD is a new operation proposed in 802.11bn</a:t>
            </a:r>
          </a:p>
          <a:p>
            <a:pPr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endParaRPr sz="1200" dirty="0"/>
          </a:p>
          <a:p>
            <a:pPr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sz="1200" dirty="0"/>
              <a:t>Problem Statement: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Roaming through Serving AP MLD may result in roaming failure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Roaming failure may cause interruption in data exchange during roaming, especially if selected Roaming </a:t>
            </a:r>
            <a:r>
              <a:rPr lang="en-US" sz="1200" dirty="0"/>
              <a:t>t</a:t>
            </a:r>
            <a:r>
              <a:rPr sz="1200" dirty="0"/>
              <a:t>arget AP MLD has limited resources (</a:t>
            </a:r>
            <a:r>
              <a:rPr sz="1200" i="1" dirty="0"/>
              <a:t>e.g.</a:t>
            </a:r>
            <a:r>
              <a:rPr sz="1200" dirty="0"/>
              <a:t>, number of links, supported BW, </a:t>
            </a:r>
            <a:r>
              <a:rPr sz="1200" i="1" dirty="0"/>
              <a:t>etc</a:t>
            </a:r>
            <a:r>
              <a:rPr sz="1200" dirty="0"/>
              <a:t>.) available   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sz="1200" dirty="0"/>
          </a:p>
          <a:p>
            <a:pPr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600"/>
            </a:pPr>
            <a:r>
              <a:rPr sz="1200" dirty="0"/>
              <a:t>Goals for seamless roaming: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Allow a STA to discover Roaming </a:t>
            </a:r>
            <a:r>
              <a:rPr lang="en-US" sz="1200" dirty="0"/>
              <a:t>t</a:t>
            </a:r>
            <a:r>
              <a:rPr sz="1200" dirty="0"/>
              <a:t>arget AP MLD prior to roaming to this AP MLD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Allow a non-AP MLD to initiate roaming while data exchange is in progress in same link</a:t>
            </a:r>
          </a:p>
          <a:p>
            <a:pPr marL="742950" lvl="1" indent="-28575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sz="1200" dirty="0"/>
              <a:t>Minimize number of management frame exchanges for roaming by using mobility domain framework</a:t>
            </a:r>
          </a:p>
        </p:txBody>
      </p:sp>
      <p:sp>
        <p:nvSpPr>
          <p:cNvPr id="94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9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289" y="2365697"/>
            <a:ext cx="5325679" cy="150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7F9CC0-DF7B-0F6F-B706-9B82F0EE1988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99" name="AP 12"/>
          <p:cNvSpPr/>
          <p:nvPr/>
        </p:nvSpPr>
        <p:spPr>
          <a:xfrm>
            <a:off x="7701946" y="3219135"/>
            <a:ext cx="597429" cy="361544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12</a:t>
            </a:r>
          </a:p>
        </p:txBody>
      </p:sp>
      <p:sp>
        <p:nvSpPr>
          <p:cNvPr id="100" name="AP 22"/>
          <p:cNvSpPr/>
          <p:nvPr/>
        </p:nvSpPr>
        <p:spPr>
          <a:xfrm>
            <a:off x="10801737" y="3088898"/>
            <a:ext cx="597429" cy="405016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AP 22</a:t>
            </a:r>
          </a:p>
        </p:txBody>
      </p:sp>
      <p:sp>
        <p:nvSpPr>
          <p:cNvPr id="101" name="AP MLMD"/>
          <p:cNvSpPr/>
          <p:nvPr/>
        </p:nvSpPr>
        <p:spPr>
          <a:xfrm>
            <a:off x="8280206" y="1447641"/>
            <a:ext cx="1729486" cy="417466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AP MLMD</a:t>
            </a:r>
          </a:p>
        </p:txBody>
      </p:sp>
      <p:sp>
        <p:nvSpPr>
          <p:cNvPr id="102" name="AP MLD 1"/>
          <p:cNvSpPr/>
          <p:nvPr/>
        </p:nvSpPr>
        <p:spPr>
          <a:xfrm>
            <a:off x="7812842" y="2130992"/>
            <a:ext cx="919955" cy="499476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1</a:t>
            </a:r>
          </a:p>
        </p:txBody>
      </p:sp>
      <p:sp>
        <p:nvSpPr>
          <p:cNvPr id="103" name="AP MLD 2"/>
          <p:cNvSpPr/>
          <p:nvPr/>
        </p:nvSpPr>
        <p:spPr>
          <a:xfrm>
            <a:off x="10235708" y="1910419"/>
            <a:ext cx="1729485" cy="54864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2</a:t>
            </a:r>
          </a:p>
        </p:txBody>
      </p:sp>
      <p:sp>
        <p:nvSpPr>
          <p:cNvPr id="104" name="STA 1"/>
          <p:cNvSpPr/>
          <p:nvPr/>
        </p:nvSpPr>
        <p:spPr>
          <a:xfrm>
            <a:off x="7551335" y="4517435"/>
            <a:ext cx="597429" cy="378053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STA 1</a:t>
            </a:r>
          </a:p>
        </p:txBody>
      </p:sp>
      <p:sp>
        <p:nvSpPr>
          <p:cNvPr id="105" name="Line"/>
          <p:cNvSpPr/>
          <p:nvPr/>
        </p:nvSpPr>
        <p:spPr>
          <a:xfrm flipV="1">
            <a:off x="7883962" y="3638332"/>
            <a:ext cx="1" cy="819882"/>
          </a:xfrm>
          <a:prstGeom prst="line">
            <a:avLst/>
          </a:prstGeom>
          <a:ln w="127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06" name="Non-AP MLD 1"/>
          <p:cNvSpPr/>
          <p:nvPr/>
        </p:nvSpPr>
        <p:spPr>
          <a:xfrm>
            <a:off x="7205328" y="5673239"/>
            <a:ext cx="1289443" cy="37805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2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Non-AP MLD 1</a:t>
            </a:r>
          </a:p>
        </p:txBody>
      </p:sp>
      <p:sp>
        <p:nvSpPr>
          <p:cNvPr id="107" name="Line"/>
          <p:cNvSpPr/>
          <p:nvPr/>
        </p:nvSpPr>
        <p:spPr>
          <a:xfrm flipV="1">
            <a:off x="7874971" y="5021484"/>
            <a:ext cx="1" cy="567623"/>
          </a:xfrm>
          <a:prstGeom prst="line">
            <a:avLst/>
          </a:prstGeom>
          <a:ln w="127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08" name="Line"/>
          <p:cNvSpPr/>
          <p:nvPr/>
        </p:nvSpPr>
        <p:spPr>
          <a:xfrm>
            <a:off x="9133848" y="2298220"/>
            <a:ext cx="912471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09" name="Line"/>
          <p:cNvSpPr/>
          <p:nvPr/>
        </p:nvSpPr>
        <p:spPr>
          <a:xfrm flipH="1">
            <a:off x="9077037" y="2481820"/>
            <a:ext cx="94535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0" name="Link ID:1"/>
          <p:cNvSpPr txBox="1"/>
          <p:nvPr/>
        </p:nvSpPr>
        <p:spPr>
          <a:xfrm>
            <a:off x="7916355" y="3856518"/>
            <a:ext cx="714939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Link ID:1</a:t>
            </a:r>
          </a:p>
        </p:txBody>
      </p:sp>
      <p:sp>
        <p:nvSpPr>
          <p:cNvPr id="111" name="Serving AP MLD"/>
          <p:cNvSpPr txBox="1"/>
          <p:nvPr/>
        </p:nvSpPr>
        <p:spPr>
          <a:xfrm>
            <a:off x="6476389" y="2013883"/>
            <a:ext cx="119584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Serving AP MLD</a:t>
            </a:r>
          </a:p>
        </p:txBody>
      </p:sp>
      <p:sp>
        <p:nvSpPr>
          <p:cNvPr id="112" name="Roaming target AP MLD"/>
          <p:cNvSpPr txBox="1"/>
          <p:nvPr/>
        </p:nvSpPr>
        <p:spPr>
          <a:xfrm>
            <a:off x="10237579" y="1873455"/>
            <a:ext cx="1673535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Roaming target AP MLD</a:t>
            </a:r>
          </a:p>
        </p:txBody>
      </p:sp>
      <p:sp>
        <p:nvSpPr>
          <p:cNvPr id="113" name="Line"/>
          <p:cNvSpPr/>
          <p:nvPr/>
        </p:nvSpPr>
        <p:spPr>
          <a:xfrm flipH="1">
            <a:off x="7851835" y="2776823"/>
            <a:ext cx="388968" cy="388968"/>
          </a:xfrm>
          <a:prstGeom prst="line">
            <a:avLst/>
          </a:prstGeom>
          <a:ln w="12700">
            <a:solidFill>
              <a:srgbClr val="999999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4" name="Line"/>
          <p:cNvSpPr/>
          <p:nvPr/>
        </p:nvSpPr>
        <p:spPr>
          <a:xfrm flipH="1">
            <a:off x="11043237" y="2513969"/>
            <a:ext cx="200368" cy="496703"/>
          </a:xfrm>
          <a:prstGeom prst="line">
            <a:avLst/>
          </a:prstGeom>
          <a:ln w="12700">
            <a:solidFill>
              <a:srgbClr val="999999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5" name="Line"/>
          <p:cNvSpPr/>
          <p:nvPr/>
        </p:nvSpPr>
        <p:spPr>
          <a:xfrm>
            <a:off x="8003942" y="1589832"/>
            <a:ext cx="241800" cy="1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6" name="Line"/>
          <p:cNvSpPr/>
          <p:nvPr/>
        </p:nvSpPr>
        <p:spPr>
          <a:xfrm flipV="1">
            <a:off x="8000660" y="1594974"/>
            <a:ext cx="1" cy="524877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7" name="Line"/>
          <p:cNvSpPr/>
          <p:nvPr/>
        </p:nvSpPr>
        <p:spPr>
          <a:xfrm>
            <a:off x="9989473" y="1577132"/>
            <a:ext cx="898102" cy="1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8" name="Line"/>
          <p:cNvSpPr/>
          <p:nvPr/>
        </p:nvSpPr>
        <p:spPr>
          <a:xfrm flipV="1">
            <a:off x="10872409" y="1561225"/>
            <a:ext cx="1" cy="364774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9" name="AP MLMD Definitions"/>
          <p:cNvSpPr txBox="1"/>
          <p:nvPr/>
        </p:nvSpPr>
        <p:spPr>
          <a:xfrm>
            <a:off x="646218" y="524619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>
            <a:lvl1pPr algn="ctr">
              <a:defRPr sz="3200" b="1"/>
            </a:lvl1pPr>
          </a:lstStyle>
          <a:p>
            <a:r>
              <a:rPr lang="en-US" dirty="0"/>
              <a:t>Seamless Roaming Entity</a:t>
            </a:r>
            <a:r>
              <a:rPr dirty="0"/>
              <a:t> Definitions 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4840315-FDC9-F382-B1F2-C3D2966C182B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1FBA79-52BA-015B-CB22-5461DF5C7910}"/>
              </a:ext>
            </a:extLst>
          </p:cNvPr>
          <p:cNvSpPr txBox="1">
            <a:spLocks noGrp="1"/>
          </p:cNvSpPr>
          <p:nvPr>
            <p:ph type="body" sz="half" idx="1"/>
          </p:nvPr>
        </p:nvSpPr>
        <p:spPr>
          <a:xfrm>
            <a:off x="372578" y="1970784"/>
            <a:ext cx="5844970" cy="4494211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dirty="0"/>
              <a:t>AP Multi-link Multi-device (MLMD) </a:t>
            </a:r>
            <a:r>
              <a:rPr lang="en-US" b="0" dirty="0"/>
              <a:t>(</a:t>
            </a:r>
            <a:r>
              <a:rPr lang="en-US" b="0" i="1" dirty="0"/>
              <a:t>e.g.</a:t>
            </a:r>
            <a:r>
              <a:rPr lang="en-US" b="0" dirty="0"/>
              <a:t>, per-floor network)</a:t>
            </a:r>
            <a:r>
              <a:rPr dirty="0"/>
              <a:t>:</a:t>
            </a:r>
            <a:r>
              <a:rPr lang="en-US" dirty="0"/>
              <a:t> </a:t>
            </a:r>
            <a:r>
              <a:rPr lang="en-US" b="0" dirty="0"/>
              <a:t>Non-collocated APs affiliated to unique AP MLDs share a common management entity for roaming, termed as AP MLMD</a:t>
            </a:r>
            <a:endParaRPr lang="en-US" sz="1200" b="0" dirty="0"/>
          </a:p>
          <a:p>
            <a:pPr lvl="4"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b="0" dirty="0"/>
              <a:t>In other words, an AP is affiliated to an AP MLD, which is a member of an AP MLMD    </a:t>
            </a:r>
          </a:p>
          <a:p>
            <a:pPr lvl="4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dirty="0"/>
              <a:t>Mobility domain (MD) </a:t>
            </a:r>
            <a:r>
              <a:rPr lang="en-US" sz="1600" b="0" dirty="0"/>
              <a:t>(</a:t>
            </a:r>
            <a:r>
              <a:rPr lang="en-US" sz="1600" b="0" i="1" dirty="0"/>
              <a:t>e.g.,</a:t>
            </a:r>
            <a:r>
              <a:rPr lang="en-US" sz="1600" b="0" dirty="0"/>
              <a:t> building network): It constitutes one or multiple AP MLMDs </a:t>
            </a:r>
          </a:p>
          <a:p>
            <a:pPr lvl="4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dirty="0"/>
              <a:t>Serving AP MLD: </a:t>
            </a:r>
            <a:r>
              <a:rPr lang="en-US" sz="1600" b="0" dirty="0"/>
              <a:t>An AP MLD is a member of AP MLMD to which a non-AP MLD sends initial Association Request frame to set up at least one link </a:t>
            </a:r>
          </a:p>
          <a:p>
            <a:pPr lvl="4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dirty="0"/>
              <a:t>Roaming target AP MLD</a:t>
            </a:r>
            <a:r>
              <a:rPr lang="en-US" sz="1600" b="0" dirty="0"/>
              <a:t>: An AP MLD is a member of AP MLMD with which a non-AP MLD decides to roam to from the Serving AP MLD</a:t>
            </a:r>
            <a:endParaRPr lang="en-US" dirty="0"/>
          </a:p>
          <a:p>
            <a:pPr lvl="3" indent="-285750" algn="just"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endParaRPr dirty="0"/>
          </a:p>
        </p:txBody>
      </p:sp>
      <p:sp>
        <p:nvSpPr>
          <p:cNvPr id="3" name="Over-the-DS">
            <a:extLst>
              <a:ext uri="{FF2B5EF4-FFF2-40B4-BE49-F238E27FC236}">
                <a16:creationId xmlns:a16="http://schemas.microsoft.com/office/drawing/2014/main" id="{02773CBA-1B58-E08A-8B12-ACB35AA314E5}"/>
              </a:ext>
            </a:extLst>
          </p:cNvPr>
          <p:cNvSpPr txBox="1"/>
          <p:nvPr/>
        </p:nvSpPr>
        <p:spPr>
          <a:xfrm>
            <a:off x="9432582" y="4920962"/>
            <a:ext cx="98745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+mj-lt"/>
              </a:rPr>
              <a:t>Static context</a:t>
            </a:r>
            <a:r>
              <a:rPr dirty="0">
                <a:latin typeface="+mj-lt"/>
              </a:rPr>
              <a:t> </a:t>
            </a:r>
          </a:p>
        </p:txBody>
      </p:sp>
      <p:sp>
        <p:nvSpPr>
          <p:cNvPr id="5" name="Over-the-DS">
            <a:extLst>
              <a:ext uri="{FF2B5EF4-FFF2-40B4-BE49-F238E27FC236}">
                <a16:creationId xmlns:a16="http://schemas.microsoft.com/office/drawing/2014/main" id="{021FE11E-6AB5-14BC-39C2-F64A6D3DE94C}"/>
              </a:ext>
            </a:extLst>
          </p:cNvPr>
          <p:cNvSpPr txBox="1"/>
          <p:nvPr/>
        </p:nvSpPr>
        <p:spPr>
          <a:xfrm>
            <a:off x="9584982" y="5073362"/>
            <a:ext cx="98745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+mj-lt"/>
              </a:rPr>
              <a:t>Static context</a:t>
            </a:r>
            <a:r>
              <a:rPr dirty="0">
                <a:latin typeface="+mj-lt"/>
              </a:rPr>
              <a:t> 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7C80EC-364F-EB89-1DB1-8FE74865BC5D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23" name="General Flow for Seamless Roaming"/>
          <p:cNvSpPr txBox="1">
            <a:spLocks noGrp="1"/>
          </p:cNvSpPr>
          <p:nvPr>
            <p:ph type="title"/>
          </p:nvPr>
        </p:nvSpPr>
        <p:spPr>
          <a:xfrm>
            <a:off x="-8917" y="327967"/>
            <a:ext cx="10361085" cy="1065214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en-US" dirty="0"/>
              <a:t>Proposal: </a:t>
            </a:r>
            <a:r>
              <a:rPr dirty="0"/>
              <a:t>General Flow for Seamless Roaming </a:t>
            </a:r>
          </a:p>
        </p:txBody>
      </p:sp>
      <p:sp>
        <p:nvSpPr>
          <p:cNvPr id="124" name="Rectangle"/>
          <p:cNvSpPr/>
          <p:nvPr/>
        </p:nvSpPr>
        <p:spPr>
          <a:xfrm>
            <a:off x="6833330" y="2620831"/>
            <a:ext cx="4260398" cy="1683029"/>
          </a:xfrm>
          <a:prstGeom prst="rect">
            <a:avLst/>
          </a:prstGeom>
          <a:solidFill>
            <a:srgbClr val="DCBD23">
              <a:alpha val="16469"/>
            </a:srgbClr>
          </a:solidFill>
          <a:ln w="50800">
            <a:solidFill>
              <a:srgbClr val="000000">
                <a:alpha val="16469"/>
              </a:srgbClr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5" name="Non-AP MLD 1"/>
          <p:cNvSpPr/>
          <p:nvPr/>
        </p:nvSpPr>
        <p:spPr>
          <a:xfrm>
            <a:off x="6560936" y="1418276"/>
            <a:ext cx="993549" cy="378052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0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Non-AP MLD 1</a:t>
            </a:r>
          </a:p>
        </p:txBody>
      </p:sp>
      <p:sp>
        <p:nvSpPr>
          <p:cNvPr id="126" name="Line"/>
          <p:cNvSpPr/>
          <p:nvPr/>
        </p:nvSpPr>
        <p:spPr>
          <a:xfrm flipV="1">
            <a:off x="6968391" y="1860378"/>
            <a:ext cx="1" cy="4270447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7" name="Line"/>
          <p:cNvSpPr/>
          <p:nvPr/>
        </p:nvSpPr>
        <p:spPr>
          <a:xfrm flipV="1">
            <a:off x="8783982" y="1834694"/>
            <a:ext cx="1" cy="4270446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8" name="Data exchange"/>
          <p:cNvSpPr txBox="1"/>
          <p:nvPr/>
        </p:nvSpPr>
        <p:spPr>
          <a:xfrm>
            <a:off x="7123577" y="2150083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29" name="AP MLD 1"/>
          <p:cNvSpPr/>
          <p:nvPr/>
        </p:nvSpPr>
        <p:spPr>
          <a:xfrm>
            <a:off x="8466754" y="1380829"/>
            <a:ext cx="790551" cy="363559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0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1</a:t>
            </a:r>
          </a:p>
        </p:txBody>
      </p:sp>
      <p:sp>
        <p:nvSpPr>
          <p:cNvPr id="130" name="AP MLD 2"/>
          <p:cNvSpPr/>
          <p:nvPr/>
        </p:nvSpPr>
        <p:spPr>
          <a:xfrm>
            <a:off x="10381852" y="1381034"/>
            <a:ext cx="790550" cy="358765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000" b="1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AP MLD 2</a:t>
            </a:r>
          </a:p>
        </p:txBody>
      </p:sp>
      <p:sp>
        <p:nvSpPr>
          <p:cNvPr id="131" name="Line"/>
          <p:cNvSpPr/>
          <p:nvPr/>
        </p:nvSpPr>
        <p:spPr>
          <a:xfrm flipV="1">
            <a:off x="10878626" y="1820587"/>
            <a:ext cx="1" cy="4343284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2" name="Line"/>
          <p:cNvSpPr/>
          <p:nvPr/>
        </p:nvSpPr>
        <p:spPr>
          <a:xfrm>
            <a:off x="7137020" y="2076243"/>
            <a:ext cx="1659662" cy="1"/>
          </a:xfrm>
          <a:prstGeom prst="line">
            <a:avLst/>
          </a:prstGeom>
          <a:ln w="381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3" name="Serving AP MLD"/>
          <p:cNvSpPr txBox="1"/>
          <p:nvPr/>
        </p:nvSpPr>
        <p:spPr>
          <a:xfrm>
            <a:off x="8244581" y="1113576"/>
            <a:ext cx="1106072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Serving AP MLD</a:t>
            </a:r>
          </a:p>
        </p:txBody>
      </p:sp>
      <p:sp>
        <p:nvSpPr>
          <p:cNvPr id="134" name="Roaming target AP MLD"/>
          <p:cNvSpPr txBox="1"/>
          <p:nvPr/>
        </p:nvSpPr>
        <p:spPr>
          <a:xfrm>
            <a:off x="10128977" y="1070921"/>
            <a:ext cx="1852338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Roaming target AP MLD</a:t>
            </a:r>
          </a:p>
        </p:txBody>
      </p:sp>
      <p:sp>
        <p:nvSpPr>
          <p:cNvPr id="135" name="Query / Scan Phase"/>
          <p:cNvSpPr txBox="1"/>
          <p:nvPr/>
        </p:nvSpPr>
        <p:spPr>
          <a:xfrm rot="5383623">
            <a:off x="10752692" y="3359805"/>
            <a:ext cx="1381789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Query / Scan Phase</a:t>
            </a:r>
          </a:p>
        </p:txBody>
      </p:sp>
      <p:sp>
        <p:nvSpPr>
          <p:cNvPr id="136" name="Data exchange"/>
          <p:cNvSpPr txBox="1"/>
          <p:nvPr/>
        </p:nvSpPr>
        <p:spPr>
          <a:xfrm>
            <a:off x="7236662" y="3938470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37" name="Line"/>
          <p:cNvSpPr/>
          <p:nvPr/>
        </p:nvSpPr>
        <p:spPr>
          <a:xfrm>
            <a:off x="6987169" y="3928728"/>
            <a:ext cx="1809514" cy="1"/>
          </a:xfrm>
          <a:prstGeom prst="line">
            <a:avLst/>
          </a:prstGeom>
          <a:ln w="254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8" name="Data exchange"/>
          <p:cNvSpPr txBox="1"/>
          <p:nvPr/>
        </p:nvSpPr>
        <p:spPr>
          <a:xfrm>
            <a:off x="7172824" y="4518168"/>
            <a:ext cx="131484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39" name="Line"/>
          <p:cNvSpPr/>
          <p:nvPr/>
        </p:nvSpPr>
        <p:spPr>
          <a:xfrm>
            <a:off x="6998744" y="4536563"/>
            <a:ext cx="1754885" cy="1"/>
          </a:xfrm>
          <a:prstGeom prst="line">
            <a:avLst/>
          </a:prstGeom>
          <a:ln w="254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0" name="Line"/>
          <p:cNvSpPr/>
          <p:nvPr/>
        </p:nvSpPr>
        <p:spPr>
          <a:xfrm>
            <a:off x="6991787" y="3158106"/>
            <a:ext cx="1768800" cy="1"/>
          </a:xfrm>
          <a:prstGeom prst="line">
            <a:avLst/>
          </a:prstGeom>
          <a:ln w="127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1" name="Line"/>
          <p:cNvSpPr/>
          <p:nvPr/>
        </p:nvSpPr>
        <p:spPr>
          <a:xfrm>
            <a:off x="8788282" y="3304013"/>
            <a:ext cx="210304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2" name="Query req"/>
          <p:cNvSpPr txBox="1"/>
          <p:nvPr/>
        </p:nvSpPr>
        <p:spPr>
          <a:xfrm>
            <a:off x="7365570" y="2832406"/>
            <a:ext cx="722955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Query req</a:t>
            </a:r>
          </a:p>
        </p:txBody>
      </p:sp>
      <p:sp>
        <p:nvSpPr>
          <p:cNvPr id="143" name="Line"/>
          <p:cNvSpPr/>
          <p:nvPr/>
        </p:nvSpPr>
        <p:spPr>
          <a:xfrm>
            <a:off x="6932576" y="3401385"/>
            <a:ext cx="1809513" cy="1"/>
          </a:xfrm>
          <a:prstGeom prst="line">
            <a:avLst/>
          </a:prstGeom>
          <a:ln w="12700">
            <a:solidFill>
              <a:srgbClr val="00882B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4" name="Query resp"/>
          <p:cNvSpPr txBox="1"/>
          <p:nvPr/>
        </p:nvSpPr>
        <p:spPr>
          <a:xfrm>
            <a:off x="7412068" y="3418208"/>
            <a:ext cx="782265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Query resp</a:t>
            </a:r>
          </a:p>
        </p:txBody>
      </p:sp>
      <p:sp>
        <p:nvSpPr>
          <p:cNvPr id="145" name="Rectangle"/>
          <p:cNvSpPr/>
          <p:nvPr/>
        </p:nvSpPr>
        <p:spPr>
          <a:xfrm>
            <a:off x="6820630" y="4844316"/>
            <a:ext cx="4285798" cy="1339553"/>
          </a:xfrm>
          <a:prstGeom prst="rect">
            <a:avLst/>
          </a:prstGeom>
          <a:solidFill>
            <a:srgbClr val="DCBD23">
              <a:alpha val="16000"/>
            </a:srgbClr>
          </a:solidFill>
          <a:ln w="25400">
            <a:solidFill>
              <a:srgbClr val="000000">
                <a:alpha val="16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6" name="Line"/>
          <p:cNvSpPr/>
          <p:nvPr/>
        </p:nvSpPr>
        <p:spPr>
          <a:xfrm>
            <a:off x="7007525" y="5029594"/>
            <a:ext cx="1768800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7" name="Link Add Req"/>
          <p:cNvSpPr txBox="1"/>
          <p:nvPr/>
        </p:nvSpPr>
        <p:spPr>
          <a:xfrm>
            <a:off x="7421715" y="5047340"/>
            <a:ext cx="91050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Link Add Req</a:t>
            </a:r>
          </a:p>
        </p:txBody>
      </p:sp>
      <p:sp>
        <p:nvSpPr>
          <p:cNvPr id="148" name="Line"/>
          <p:cNvSpPr/>
          <p:nvPr/>
        </p:nvSpPr>
        <p:spPr>
          <a:xfrm>
            <a:off x="8788282" y="5207595"/>
            <a:ext cx="210304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9" name="Line"/>
          <p:cNvSpPr/>
          <p:nvPr/>
        </p:nvSpPr>
        <p:spPr>
          <a:xfrm>
            <a:off x="6932576" y="5345497"/>
            <a:ext cx="1809513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0" name="Link Add Res"/>
          <p:cNvSpPr txBox="1"/>
          <p:nvPr/>
        </p:nvSpPr>
        <p:spPr>
          <a:xfrm>
            <a:off x="7318563" y="5355500"/>
            <a:ext cx="89447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Link Add Res</a:t>
            </a:r>
          </a:p>
        </p:txBody>
      </p:sp>
      <p:sp>
        <p:nvSpPr>
          <p:cNvPr id="151" name="Line"/>
          <p:cNvSpPr/>
          <p:nvPr/>
        </p:nvSpPr>
        <p:spPr>
          <a:xfrm>
            <a:off x="6955673" y="5657560"/>
            <a:ext cx="1809513" cy="1"/>
          </a:xfrm>
          <a:prstGeom prst="line">
            <a:avLst/>
          </a:prstGeom>
          <a:ln w="38100">
            <a:solidFill>
              <a:srgbClr val="999999">
                <a:alpha val="30215"/>
              </a:srgbClr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2" name="Data exchange"/>
          <p:cNvSpPr txBox="1"/>
          <p:nvPr/>
        </p:nvSpPr>
        <p:spPr>
          <a:xfrm>
            <a:off x="7317367" y="5641261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 Data exchange</a:t>
            </a:r>
          </a:p>
        </p:txBody>
      </p:sp>
      <p:sp>
        <p:nvSpPr>
          <p:cNvPr id="153" name="Line"/>
          <p:cNvSpPr/>
          <p:nvPr/>
        </p:nvSpPr>
        <p:spPr>
          <a:xfrm>
            <a:off x="6973289" y="5932258"/>
            <a:ext cx="1768800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4" name="Route switch"/>
          <p:cNvSpPr txBox="1"/>
          <p:nvPr/>
        </p:nvSpPr>
        <p:spPr>
          <a:xfrm>
            <a:off x="7341659" y="5915768"/>
            <a:ext cx="841577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Route switch</a:t>
            </a:r>
          </a:p>
        </p:txBody>
      </p:sp>
      <p:sp>
        <p:nvSpPr>
          <p:cNvPr id="155" name="Roaming Phase"/>
          <p:cNvSpPr txBox="1"/>
          <p:nvPr/>
        </p:nvSpPr>
        <p:spPr>
          <a:xfrm rot="5383623">
            <a:off x="10795348" y="5388353"/>
            <a:ext cx="112370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Roaming Phase</a:t>
            </a:r>
          </a:p>
        </p:txBody>
      </p:sp>
      <p:sp>
        <p:nvSpPr>
          <p:cNvPr id="156" name="Line"/>
          <p:cNvSpPr/>
          <p:nvPr/>
        </p:nvSpPr>
        <p:spPr>
          <a:xfrm>
            <a:off x="7686688" y="6340227"/>
            <a:ext cx="507594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7" name="Line"/>
          <p:cNvSpPr/>
          <p:nvPr/>
        </p:nvSpPr>
        <p:spPr>
          <a:xfrm>
            <a:off x="9338139" y="6345189"/>
            <a:ext cx="444704" cy="1"/>
          </a:xfrm>
          <a:prstGeom prst="line">
            <a:avLst/>
          </a:prstGeom>
          <a:ln w="254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8" name="OTA"/>
          <p:cNvSpPr txBox="1"/>
          <p:nvPr/>
        </p:nvSpPr>
        <p:spPr>
          <a:xfrm>
            <a:off x="8206720" y="6196599"/>
            <a:ext cx="45685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OTA </a:t>
            </a:r>
          </a:p>
        </p:txBody>
      </p:sp>
      <p:sp>
        <p:nvSpPr>
          <p:cNvPr id="159" name="Over-the-DS"/>
          <p:cNvSpPr txBox="1"/>
          <p:nvPr/>
        </p:nvSpPr>
        <p:spPr>
          <a:xfrm>
            <a:off x="9795186" y="6194214"/>
            <a:ext cx="93615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Over-the-DS 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6F4DDF7-9629-B3FB-D543-DCCD017A7FA8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BF4199-39FE-4CF8-68B2-BB40D7D35B6E}"/>
              </a:ext>
            </a:extLst>
          </p:cNvPr>
          <p:cNvSpPr txBox="1">
            <a:spLocks/>
          </p:cNvSpPr>
          <p:nvPr/>
        </p:nvSpPr>
        <p:spPr>
          <a:xfrm>
            <a:off x="166096" y="1420177"/>
            <a:ext cx="5876059" cy="47636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noAutofit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342900" marR="0" indent="114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342900" marR="0" indent="571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1028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200" b="0" dirty="0"/>
              <a:t>Seamless roaming may precede a query/scan phase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200" dirty="0"/>
              <a:t>Query / Scan phase: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Query phase used to request for available resources 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Customized for non-AP MLD requirements</a:t>
            </a:r>
          </a:p>
          <a:p>
            <a:pPr marL="1143000" lvl="1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Provide a level of assurance (</a:t>
            </a:r>
            <a:r>
              <a:rPr lang="en-US" sz="1200" b="0" i="1" dirty="0"/>
              <a:t>e.g., </a:t>
            </a:r>
            <a:r>
              <a:rPr lang="en-US" sz="1200" b="0" dirty="0"/>
              <a:t>requested links will be accepted) – details TBD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Query phase allows to discover a single Roaming target AP MLD and list of AP MLDs that are potential candidates for roaming 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200" b="0" dirty="0"/>
          </a:p>
          <a:p>
            <a:pPr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600"/>
            </a:pPr>
            <a:r>
              <a:rPr lang="en-US" sz="1200" dirty="0"/>
              <a:t>Roaming Phase: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Roaming is initiated by non-AP MLD with explicit link addition request sent to Serving AP MLD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STA requirements (static context) shared with Roaming target AP MLD 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Roaming target AP MLD identifier (discovered in query phase) shared with Serving AP MLD</a:t>
            </a:r>
          </a:p>
          <a:p>
            <a:pPr marL="1143000" lvl="2" indent="-228600" algn="just" hangingPunct="1">
              <a:spcBef>
                <a:spcPts val="4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Data exchange continues with Serving AP MLD </a:t>
            </a:r>
          </a:p>
          <a:p>
            <a:pPr marL="742950" lvl="3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 If link addition request is rejected, initiate roaming with an AP MLD from the list created during query phase (no disruption to data exchange)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200" b="0" dirty="0"/>
              <a:t>Route switch is then initiated for DS mapping switch </a:t>
            </a:r>
          </a:p>
          <a:p>
            <a:pPr marL="457200" lvl="2" indent="0" algn="just" hangingPunct="1">
              <a:spcBef>
                <a:spcPts val="500"/>
              </a:spcBef>
              <a:buClr>
                <a:srgbClr val="000000"/>
              </a:buClr>
              <a:buSzPct val="100000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200" b="0" dirty="0"/>
          </a:p>
        </p:txBody>
      </p:sp>
      <p:sp>
        <p:nvSpPr>
          <p:cNvPr id="7" name="Line">
            <a:extLst>
              <a:ext uri="{FF2B5EF4-FFF2-40B4-BE49-F238E27FC236}">
                <a16:creationId xmlns:a16="http://schemas.microsoft.com/office/drawing/2014/main" id="{9EC68CE4-C91A-5A3E-7473-8C09536843D2}"/>
              </a:ext>
            </a:extLst>
          </p:cNvPr>
          <p:cNvSpPr/>
          <p:nvPr/>
        </p:nvSpPr>
        <p:spPr>
          <a:xfrm>
            <a:off x="8807378" y="6078926"/>
            <a:ext cx="2103045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8" name="Over-the-DS">
            <a:extLst>
              <a:ext uri="{FF2B5EF4-FFF2-40B4-BE49-F238E27FC236}">
                <a16:creationId xmlns:a16="http://schemas.microsoft.com/office/drawing/2014/main" id="{22BF7635-1AE9-2E56-A52F-856594909DB1}"/>
              </a:ext>
            </a:extLst>
          </p:cNvPr>
          <p:cNvSpPr txBox="1"/>
          <p:nvPr/>
        </p:nvSpPr>
        <p:spPr>
          <a:xfrm>
            <a:off x="9432582" y="4920962"/>
            <a:ext cx="98745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>
                <a:latin typeface="+mj-lt"/>
              </a:rPr>
              <a:t>Static context</a:t>
            </a:r>
            <a:r>
              <a:rPr dirty="0">
                <a:latin typeface="+mj-lt"/>
              </a:rPr>
              <a:t> 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CBA85D-B797-A66B-4849-36DCA761C5C2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Double-click to edit"/>
          <p:cNvSpPr txBox="1">
            <a:spLocks noGrp="1"/>
          </p:cNvSpPr>
          <p:nvPr>
            <p:ph type="title"/>
          </p:nvPr>
        </p:nvSpPr>
        <p:spPr>
          <a:xfrm>
            <a:off x="914400" y="459657"/>
            <a:ext cx="10361085" cy="106521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Proposal: Link Addition Procedure before Route Switch</a:t>
            </a:r>
            <a:endParaRPr dirty="0"/>
          </a:p>
        </p:txBody>
      </p:sp>
      <p:sp>
        <p:nvSpPr>
          <p:cNvPr id="1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68" name="Non-AP MLD 1"/>
          <p:cNvSpPr/>
          <p:nvPr/>
        </p:nvSpPr>
        <p:spPr>
          <a:xfrm>
            <a:off x="6567254" y="1555645"/>
            <a:ext cx="1152452" cy="338324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Non-AP MLD 1</a:t>
            </a:r>
          </a:p>
        </p:txBody>
      </p:sp>
      <p:sp>
        <p:nvSpPr>
          <p:cNvPr id="169" name="Line"/>
          <p:cNvSpPr/>
          <p:nvPr/>
        </p:nvSpPr>
        <p:spPr>
          <a:xfrm flipV="1">
            <a:off x="6951557" y="1998684"/>
            <a:ext cx="1" cy="4212983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0" name="Line"/>
          <p:cNvSpPr/>
          <p:nvPr/>
        </p:nvSpPr>
        <p:spPr>
          <a:xfrm flipV="1">
            <a:off x="9222385" y="2091085"/>
            <a:ext cx="1" cy="4212982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1" name="Line"/>
          <p:cNvSpPr/>
          <p:nvPr/>
        </p:nvSpPr>
        <p:spPr>
          <a:xfrm>
            <a:off x="9269406" y="3946497"/>
            <a:ext cx="1846489" cy="1"/>
          </a:xfrm>
          <a:prstGeom prst="line">
            <a:avLst/>
          </a:prstGeom>
          <a:ln w="254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2" name="Line"/>
          <p:cNvSpPr/>
          <p:nvPr/>
        </p:nvSpPr>
        <p:spPr>
          <a:xfrm flipH="1">
            <a:off x="9269406" y="4138179"/>
            <a:ext cx="1846489" cy="1"/>
          </a:xfrm>
          <a:prstGeom prst="line">
            <a:avLst/>
          </a:prstGeom>
          <a:ln w="254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3" name="Link Setup Response"/>
          <p:cNvSpPr txBox="1"/>
          <p:nvPr/>
        </p:nvSpPr>
        <p:spPr>
          <a:xfrm>
            <a:off x="9448899" y="4144620"/>
            <a:ext cx="240921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Link Setup Response</a:t>
            </a:r>
          </a:p>
        </p:txBody>
      </p:sp>
      <p:sp>
        <p:nvSpPr>
          <p:cNvPr id="174" name="Data exchange"/>
          <p:cNvSpPr txBox="1"/>
          <p:nvPr/>
        </p:nvSpPr>
        <p:spPr>
          <a:xfrm>
            <a:off x="7433667" y="2485920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 Data exchange</a:t>
            </a:r>
          </a:p>
        </p:txBody>
      </p:sp>
      <p:sp>
        <p:nvSpPr>
          <p:cNvPr id="175" name="AP MLD 1"/>
          <p:cNvSpPr/>
          <p:nvPr/>
        </p:nvSpPr>
        <p:spPr>
          <a:xfrm>
            <a:off x="8872054" y="1512609"/>
            <a:ext cx="789433" cy="309704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AP MLD 1</a:t>
            </a:r>
          </a:p>
        </p:txBody>
      </p:sp>
      <p:sp>
        <p:nvSpPr>
          <p:cNvPr id="176" name="AP MLD 2"/>
          <p:cNvSpPr/>
          <p:nvPr/>
        </p:nvSpPr>
        <p:spPr>
          <a:xfrm>
            <a:off x="10725244" y="1499970"/>
            <a:ext cx="789433" cy="338325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AP MLD 2</a:t>
            </a:r>
          </a:p>
        </p:txBody>
      </p:sp>
      <p:sp>
        <p:nvSpPr>
          <p:cNvPr id="177" name="Line"/>
          <p:cNvSpPr/>
          <p:nvPr/>
        </p:nvSpPr>
        <p:spPr>
          <a:xfrm flipV="1">
            <a:off x="11162914" y="2065685"/>
            <a:ext cx="1" cy="3990225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8" name="Line"/>
          <p:cNvSpPr/>
          <p:nvPr/>
        </p:nvSpPr>
        <p:spPr>
          <a:xfrm>
            <a:off x="6988195" y="3688521"/>
            <a:ext cx="2246891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9" name="Link addition request"/>
          <p:cNvSpPr txBox="1"/>
          <p:nvPr/>
        </p:nvSpPr>
        <p:spPr>
          <a:xfrm>
            <a:off x="7117053" y="3726263"/>
            <a:ext cx="142346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Link addition request</a:t>
            </a:r>
          </a:p>
        </p:txBody>
      </p:sp>
      <p:sp>
        <p:nvSpPr>
          <p:cNvPr id="180" name="Line"/>
          <p:cNvSpPr/>
          <p:nvPr/>
        </p:nvSpPr>
        <p:spPr>
          <a:xfrm flipH="1">
            <a:off x="6947068" y="4572379"/>
            <a:ext cx="2290670" cy="1"/>
          </a:xfrm>
          <a:prstGeom prst="line">
            <a:avLst/>
          </a:prstGeom>
          <a:ln w="254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1" name="Link addition response"/>
          <p:cNvSpPr txBox="1"/>
          <p:nvPr/>
        </p:nvSpPr>
        <p:spPr>
          <a:xfrm>
            <a:off x="7110608" y="4604081"/>
            <a:ext cx="1516441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Link addition response</a:t>
            </a:r>
          </a:p>
        </p:txBody>
      </p:sp>
      <p:sp>
        <p:nvSpPr>
          <p:cNvPr id="182" name="Line"/>
          <p:cNvSpPr/>
          <p:nvPr/>
        </p:nvSpPr>
        <p:spPr>
          <a:xfrm>
            <a:off x="7103596" y="2801076"/>
            <a:ext cx="2071770" cy="1"/>
          </a:xfrm>
          <a:prstGeom prst="line">
            <a:avLst/>
          </a:prstGeom>
          <a:ln w="254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3" name="Serving AP MLD"/>
          <p:cNvSpPr txBox="1"/>
          <p:nvPr/>
        </p:nvSpPr>
        <p:spPr>
          <a:xfrm>
            <a:off x="8643659" y="1818494"/>
            <a:ext cx="119584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Serving AP MLD</a:t>
            </a:r>
          </a:p>
        </p:txBody>
      </p:sp>
      <p:sp>
        <p:nvSpPr>
          <p:cNvPr id="184" name="Roaming target AP MLD"/>
          <p:cNvSpPr txBox="1"/>
          <p:nvPr/>
        </p:nvSpPr>
        <p:spPr>
          <a:xfrm>
            <a:off x="10383318" y="1843883"/>
            <a:ext cx="243070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>
                <a:latin typeface="+mj-lt"/>
              </a:rPr>
              <a:t>Roaming target AP MLD</a:t>
            </a:r>
          </a:p>
        </p:txBody>
      </p:sp>
      <p:sp>
        <p:nvSpPr>
          <p:cNvPr id="185" name="Line"/>
          <p:cNvSpPr/>
          <p:nvPr/>
        </p:nvSpPr>
        <p:spPr>
          <a:xfrm>
            <a:off x="6968914" y="4938700"/>
            <a:ext cx="4146981" cy="1"/>
          </a:xfrm>
          <a:prstGeom prst="line">
            <a:avLst/>
          </a:prstGeom>
          <a:ln w="25400">
            <a:solidFill>
              <a:srgbClr val="00882B"/>
            </a:solidFill>
            <a:custDash>
              <a:ds d="200000" sp="200000"/>
            </a:custDash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6" name="Link setup complete"/>
          <p:cNvSpPr txBox="1"/>
          <p:nvPr/>
        </p:nvSpPr>
        <p:spPr>
          <a:xfrm>
            <a:off x="8309366" y="4937681"/>
            <a:ext cx="2246891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 Link setup complete</a:t>
            </a:r>
          </a:p>
        </p:txBody>
      </p:sp>
      <p:sp>
        <p:nvSpPr>
          <p:cNvPr id="187" name="Line"/>
          <p:cNvSpPr/>
          <p:nvPr/>
        </p:nvSpPr>
        <p:spPr>
          <a:xfrm>
            <a:off x="6989274" y="5307287"/>
            <a:ext cx="2244733" cy="1"/>
          </a:xfrm>
          <a:prstGeom prst="line">
            <a:avLst/>
          </a:prstGeom>
          <a:ln w="254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88" name="Data exchange"/>
          <p:cNvSpPr txBox="1"/>
          <p:nvPr/>
        </p:nvSpPr>
        <p:spPr>
          <a:xfrm>
            <a:off x="7323027" y="5283805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>
                <a:latin typeface="+mj-lt"/>
              </a:rPr>
              <a:t> Data exchange</a:t>
            </a:r>
          </a:p>
        </p:txBody>
      </p:sp>
      <p:sp>
        <p:nvSpPr>
          <p:cNvPr id="189" name="Link Setup Request…"/>
          <p:cNvSpPr txBox="1"/>
          <p:nvPr/>
        </p:nvSpPr>
        <p:spPr>
          <a:xfrm>
            <a:off x="9543858" y="3467949"/>
            <a:ext cx="2177482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defRPr sz="1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100" dirty="0"/>
              <a:t>Link Setup Request </a:t>
            </a:r>
          </a:p>
          <a:p>
            <a:pPr defTabSz="825500">
              <a:defRPr sz="1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100" dirty="0"/>
              <a:t>    (STA cap/req.) </a:t>
            </a:r>
          </a:p>
        </p:txBody>
      </p:sp>
      <p:sp>
        <p:nvSpPr>
          <p:cNvPr id="190" name="Data exchange"/>
          <p:cNvSpPr txBox="1"/>
          <p:nvPr/>
        </p:nvSpPr>
        <p:spPr>
          <a:xfrm>
            <a:off x="7433667" y="4249564"/>
            <a:ext cx="185233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 Data exchange</a:t>
            </a:r>
          </a:p>
        </p:txBody>
      </p:sp>
      <p:sp>
        <p:nvSpPr>
          <p:cNvPr id="191" name="Line"/>
          <p:cNvSpPr/>
          <p:nvPr/>
        </p:nvSpPr>
        <p:spPr>
          <a:xfrm>
            <a:off x="6949720" y="4288247"/>
            <a:ext cx="2285366" cy="1"/>
          </a:xfrm>
          <a:prstGeom prst="line">
            <a:avLst/>
          </a:prstGeom>
          <a:ln w="254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2" name="Route switch initiation"/>
          <p:cNvSpPr/>
          <p:nvPr/>
        </p:nvSpPr>
        <p:spPr>
          <a:xfrm>
            <a:off x="6973783" y="5657082"/>
            <a:ext cx="4137241" cy="374431"/>
          </a:xfrm>
          <a:prstGeom prst="rect">
            <a:avLst/>
          </a:prstGeom>
          <a:solidFill>
            <a:srgbClr val="D2DFE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defRPr sz="12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>
                <a:latin typeface="+mj-lt"/>
              </a:rPr>
              <a:t>Route switch initiation</a:t>
            </a:r>
          </a:p>
        </p:txBody>
      </p:sp>
      <p:sp>
        <p:nvSpPr>
          <p:cNvPr id="193" name="Query/Scan to discover Target AP MLD"/>
          <p:cNvSpPr/>
          <p:nvPr/>
        </p:nvSpPr>
        <p:spPr>
          <a:xfrm>
            <a:off x="6038089" y="2977508"/>
            <a:ext cx="1633170" cy="452970"/>
          </a:xfrm>
          <a:prstGeom prst="rect">
            <a:avLst/>
          </a:prstGeom>
          <a:solidFill>
            <a:srgbClr val="D2DFE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1100">
                <a:solidFill>
                  <a:srgbClr val="1C7A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1200" dirty="0">
                <a:latin typeface="+mj-lt"/>
              </a:rPr>
              <a:t>Query/Scan to discover Target AP MLD</a:t>
            </a:r>
          </a:p>
        </p:txBody>
      </p:sp>
      <p:sp>
        <p:nvSpPr>
          <p:cNvPr id="194" name="Line"/>
          <p:cNvSpPr/>
          <p:nvPr/>
        </p:nvSpPr>
        <p:spPr>
          <a:xfrm>
            <a:off x="5410609" y="5801741"/>
            <a:ext cx="531985" cy="1"/>
          </a:xfrm>
          <a:prstGeom prst="line">
            <a:avLst/>
          </a:prstGeom>
          <a:ln w="12700">
            <a:solidFill>
              <a:srgbClr val="00882B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5" name="Line"/>
          <p:cNvSpPr/>
          <p:nvPr/>
        </p:nvSpPr>
        <p:spPr>
          <a:xfrm>
            <a:off x="5438128" y="6074505"/>
            <a:ext cx="531986" cy="1"/>
          </a:xfrm>
          <a:prstGeom prst="line">
            <a:avLst/>
          </a:prstGeom>
          <a:ln w="127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6" name="OTA"/>
          <p:cNvSpPr txBox="1"/>
          <p:nvPr/>
        </p:nvSpPr>
        <p:spPr>
          <a:xfrm>
            <a:off x="6020895" y="5647535"/>
            <a:ext cx="417170" cy="250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OTA </a:t>
            </a:r>
          </a:p>
        </p:txBody>
      </p:sp>
      <p:sp>
        <p:nvSpPr>
          <p:cNvPr id="197" name="Over-the-DS"/>
          <p:cNvSpPr txBox="1"/>
          <p:nvPr/>
        </p:nvSpPr>
        <p:spPr>
          <a:xfrm>
            <a:off x="5948441" y="5922760"/>
            <a:ext cx="937273" cy="250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Over-the-DS </a:t>
            </a:r>
          </a:p>
        </p:txBody>
      </p:sp>
      <p:sp>
        <p:nvSpPr>
          <p:cNvPr id="198" name="Line"/>
          <p:cNvSpPr/>
          <p:nvPr/>
        </p:nvSpPr>
        <p:spPr>
          <a:xfrm>
            <a:off x="5410609" y="6329827"/>
            <a:ext cx="531985" cy="1"/>
          </a:xfrm>
          <a:prstGeom prst="line">
            <a:avLst/>
          </a:prstGeom>
          <a:ln w="12700">
            <a:solidFill>
              <a:srgbClr val="00882B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/>
          <a:lstStyle/>
          <a:p>
            <a:pPr algn="ctr" defTabSz="825500">
              <a:defRPr sz="4400">
                <a:solidFill>
                  <a:schemeClr val="accent3">
                    <a:lumOff val="44000"/>
                  </a:scheme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99" name="Logical"/>
          <p:cNvSpPr txBox="1"/>
          <p:nvPr/>
        </p:nvSpPr>
        <p:spPr>
          <a:xfrm>
            <a:off x="5985675" y="6202166"/>
            <a:ext cx="642087" cy="250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Logical  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0C6531C-8F86-A132-CF71-20D44BBC9A7A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96E806D-E4A4-CA86-28D4-DA8882B3B726}"/>
              </a:ext>
            </a:extLst>
          </p:cNvPr>
          <p:cNvSpPr txBox="1">
            <a:spLocks/>
          </p:cNvSpPr>
          <p:nvPr/>
        </p:nvSpPr>
        <p:spPr>
          <a:xfrm>
            <a:off x="244374" y="1738323"/>
            <a:ext cx="5472243" cy="2868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noAutofit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342900" marR="0" indent="114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342900" marR="0" indent="571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1028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Non-AP MLD has discovered the Roaming target AP MLD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Non-AP MLD initiates roaming through Serving AP MLD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400" b="0" dirty="0"/>
              <a:t>It sends link addition request to Serving AP MLD with Roaming target AP MLD identifier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Upon receipt of the request, Serving AP MLD sends a link setup request frame to indicated Roaming target AP MLD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400" b="0" dirty="0"/>
              <a:t>Non-AP MLD requirements and capabilities are included in this frame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Link setup response from Roaming target AP MLD contains decision about link addition request from the non-AP MLD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Link setup is complete with Roaming target AP MLD after reception of link addition response frame from Serving AP MLD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400" b="0" dirty="0"/>
              <a:t>Non-AP MLD and Roaming target AP MLD are in State 4 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400" b="0" dirty="0"/>
              <a:t>Specific frames and frame format for link addition procedure are TBD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400" b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89E7D6-D772-48AD-8669-E3314217FBD2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Footer Placeholder 4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203" name="Rectang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t>Conclusion</a:t>
            </a:r>
          </a:p>
        </p:txBody>
      </p:sp>
      <p:sp>
        <p:nvSpPr>
          <p:cNvPr id="205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B794C7-541C-C171-C32F-720B0327BB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91614" y="1851718"/>
            <a:ext cx="9271818" cy="220900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 indent="-285750" algn="just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b="0" dirty="0"/>
              <a:t>We proposed that roaming is initiated with link addition procedure</a:t>
            </a:r>
          </a:p>
          <a:p>
            <a:pPr marL="742950" lvl="1" indent="-285750" algn="just" hangingPunct="1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r>
              <a:rPr lang="en-US" sz="1600" b="0" dirty="0"/>
              <a:t>Prior to initiating link addition procedure, non-AP MLD has knowledge of the Roaming target AP MLD that it intends to roam to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b="0" dirty="0"/>
              <a:t>We proposed details of the link addition procedure</a:t>
            </a:r>
          </a:p>
          <a:p>
            <a:pPr indent="-285750" algn="just" hangingPunct="1"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r>
              <a:rPr lang="en-US" sz="1600" b="0" dirty="0"/>
              <a:t>We have also proposed content of the static context shared during link addition procedure</a:t>
            </a:r>
          </a:p>
          <a:p>
            <a:pPr marL="57150" lvl="1" indent="0" algn="just">
              <a:buClr>
                <a:srgbClr val="000000"/>
              </a:buClr>
              <a:buSzPct val="100000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500"/>
            </a:pPr>
            <a:endParaRPr lang="en-US" sz="1600" b="0" dirty="0"/>
          </a:p>
          <a:p>
            <a:pPr marL="457200" indent="0" algn="just">
              <a:spcBef>
                <a:spcPts val="500"/>
              </a:spcBef>
              <a:buClr>
                <a:srgbClr val="000000"/>
              </a:buClr>
              <a:buSzPct val="100000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600" b="0" dirty="0"/>
          </a:p>
          <a:p>
            <a:pPr marL="742950" lvl="2" indent="-285750" algn="just"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 b="0"/>
            </a:pPr>
            <a:endParaRPr lang="en-US" sz="1600" b="0" dirty="0"/>
          </a:p>
          <a:p>
            <a:pPr marL="914400" lvl="2" indent="-457200" algn="just"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600" b="0"/>
            </a:pPr>
            <a:endParaRPr sz="160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BE5F0E8-F82D-8561-3430-37B423AC3C2F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2B6EB-6991-2927-5B73-B471663A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ABD26-BD7F-E2EB-FCE8-C2FE34C447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Do you agree to define a seamless mobility domain (SMD), characterized by an identifier, encompassing multiple AP MLDs, where a non-AP MLD can use the seamless roaming procedure to roam between such AP MLDs?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0E3D697-2AC5-684A-9D61-0609075C3BDF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Chittabrata Ghosh</a:t>
            </a:r>
            <a:r>
              <a:rPr dirty="0"/>
              <a:t>, Apple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14578E-7930-C059-5DB8-55E53A284ABE}"/>
              </a:ext>
            </a:extLst>
          </p:cNvPr>
          <p:cNvSpPr txBox="1"/>
          <p:nvPr/>
        </p:nvSpPr>
        <p:spPr>
          <a:xfrm>
            <a:off x="929216" y="329426"/>
            <a:ext cx="24997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</a:t>
            </a:r>
            <a:r>
              <a:rPr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1091694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898</Words>
  <Application>Microsoft Office PowerPoint</Application>
  <PresentationFormat>Widescreen</PresentationFormat>
  <Paragraphs>127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11bn Link Addition Procedure for Seamless Roaming</vt:lpstr>
      <vt:lpstr>Background and Problem Statement</vt:lpstr>
      <vt:lpstr>PowerPoint Presentation</vt:lpstr>
      <vt:lpstr>Proposal: General Flow for Seamless Roaming </vt:lpstr>
      <vt:lpstr>Proposal: Link Addition Procedure before Route Switch</vt:lpstr>
      <vt:lpstr>Conclusion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11bn Link Addition Procedure for Seamless Roaming</dc:title>
  <dc:creator>Chitto Ghosh</dc:creator>
  <cp:lastModifiedBy>Rakesh Taori</cp:lastModifiedBy>
  <cp:revision>21</cp:revision>
  <dcterms:modified xsi:type="dcterms:W3CDTF">2025-01-13T09:25:10Z</dcterms:modified>
</cp:coreProperties>
</file>