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3" r:id="rId4"/>
    <p:sldId id="274" r:id="rId5"/>
    <p:sldId id="281" r:id="rId6"/>
    <p:sldId id="284" r:id="rId7"/>
    <p:sldId id="288" r:id="rId8"/>
    <p:sldId id="279" r:id="rId9"/>
    <p:sldId id="282" r:id="rId10"/>
    <p:sldId id="283" r:id="rId11"/>
    <p:sldId id="276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A0796C7-2E54-19E7-CCF5-3F51BC1A4018}" name="Jarkko Kneckt" initials="JK" userId="Jarkko Kneckt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3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0" autoAdjust="0"/>
    <p:restoredTop sz="94660"/>
  </p:normalViewPr>
  <p:slideViewPr>
    <p:cSldViewPr>
      <p:cViewPr varScale="1">
        <p:scale>
          <a:sx n="163" d="100"/>
          <a:sy n="163" d="100"/>
        </p:scale>
        <p:origin x="392" y="1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Neel Krishnan,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Neel Krishnan, Apple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FD3F889-BC4B-E91D-CCC3-A9B50B60AC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6EBA948-E386-D858-291E-C2A9D6B775D1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A939B15-75ED-FB3F-3BB2-B3975B440E2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F42428-2E36-786D-C039-11B756C3428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35EA6EC-0282-9A4A-1792-8654D90F885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F664E70E-BA74-CDE8-3F56-CEEF83D40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7964E2FA-62CF-3908-4221-365415F114AE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53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03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95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41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79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6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53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02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47BAA11-A543-D159-6DCE-BBCD21ACB8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D04D41D-F6AD-DE3A-E266-45674287336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2EE3EE4-FAED-D2ED-EEFD-E4D8AEC78F3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6038C8-8109-8770-665A-44B0C80813A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Neel Krishnan, Apple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7768E6C-D962-3A26-9382-2F98E81CAC2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005424E7-9D75-D1A2-813C-D9F9E3343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8E1BC6A7-D703-2129-445F-EE4EB16E580C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23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Neel Krishnan, 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Reza Hedayat, Apple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802.11-24/1880r1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44536"/>
            <a:ext cx="10363200" cy="119538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Solutions for Beacon Bloating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Reza Hedayat, Apple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59643" y="25424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178E90DA-8C40-8D03-1584-3EC46B78BE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072275"/>
              </p:ext>
            </p:extLst>
          </p:nvPr>
        </p:nvGraphicFramePr>
        <p:xfrm>
          <a:off x="1011513" y="3352800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513" y="3352800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5323C5-B353-15B6-3A61-8FC6A75AEF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0D0B4E1-4658-0343-A271-B249C51D2D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2900" marR="0" lvl="0" indent="-342900">
              <a:buFont typeface="Symbol" pitchFamily="2" charset="2"/>
              <a:buChar char=""/>
            </a:pPr>
            <a:r>
              <a:rPr lang="en-US" sz="2000" dirty="0">
                <a:effectLst/>
                <a:ea typeface="Calibri" panose="020F0502020204030204" pitchFamily="34" charset="0"/>
              </a:rPr>
              <a:t>If there is a change to one or more UHR parameters, then a UHR AP provides an indication of the update.</a:t>
            </a:r>
          </a:p>
          <a:p>
            <a:pPr lvl="1" indent="-342900">
              <a:buFont typeface="Symbol" pitchFamily="2" charset="2"/>
              <a:buChar char=""/>
            </a:pPr>
            <a:r>
              <a:rPr lang="en-US" dirty="0">
                <a:effectLst/>
                <a:ea typeface="Calibri" panose="020F0502020204030204" pitchFamily="34" charset="0"/>
              </a:rPr>
              <a:t>The indication that an update exists follows a similar </a:t>
            </a:r>
            <a:r>
              <a:rPr lang="en-US" dirty="0" err="1">
                <a:effectLst/>
                <a:ea typeface="Calibri" panose="020F0502020204030204" pitchFamily="34" charset="0"/>
              </a:rPr>
              <a:t>TGbe</a:t>
            </a:r>
            <a:r>
              <a:rPr lang="en-US" dirty="0">
                <a:effectLst/>
                <a:ea typeface="Calibri" panose="020F0502020204030204" pitchFamily="34" charset="0"/>
              </a:rPr>
              <a:t> mechanism, </a:t>
            </a:r>
            <a:r>
              <a:rPr lang="en-US" sz="1800" kern="0" dirty="0">
                <a:effectLst/>
                <a:ea typeface="Calibri" panose="020F0502020204030204" pitchFamily="34" charset="0"/>
              </a:rPr>
              <a:t>but using a different (TBD) set of fields</a:t>
            </a:r>
            <a:r>
              <a:rPr lang="en-US" dirty="0">
                <a:effectLst/>
              </a:rPr>
              <a:t> 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lvl="1" indent="-342900">
              <a:buFont typeface="Symbol" pitchFamily="2" charset="2"/>
              <a:buChar char=""/>
            </a:pPr>
            <a:r>
              <a:rPr lang="en-US" dirty="0">
                <a:effectLst/>
                <a:ea typeface="Calibri" panose="020F0502020204030204" pitchFamily="34" charset="0"/>
              </a:rPr>
              <a:t>It is TBD how UHR non-AP STAs obtains the updates.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44603-A275-6A0F-971D-8CF072C939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D847C-6E42-2876-3AA2-4CE45E429C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0D032-E03D-38DC-2B22-B0297A5AEF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9635FC1-5D45-B6BA-BC94-B2CDA06F5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Straw Poll 2</a:t>
            </a:r>
          </a:p>
        </p:txBody>
      </p:sp>
    </p:spTree>
    <p:extLst>
      <p:ext uri="{BB962C8B-B14F-4D97-AF65-F5344CB8AC3E}">
        <p14:creationId xmlns:p14="http://schemas.microsoft.com/office/powerpoint/2010/main" val="2504858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cs typeface="New Peninim MT" pitchFamily="2" charset="-79"/>
              </a:rPr>
              <a:t>[1] 23-1938r1: Beacon design with and without multiple BSSID support, </a:t>
            </a:r>
            <a:r>
              <a:rPr lang="en-US" sz="2000" dirty="0" err="1">
                <a:solidFill>
                  <a:schemeClr val="tx1"/>
                </a:solidFill>
                <a:cs typeface="New Peninim MT" pitchFamily="2" charset="-79"/>
              </a:rPr>
              <a:t>Liwen</a:t>
            </a:r>
            <a:r>
              <a:rPr lang="en-US" sz="2000" dirty="0">
                <a:solidFill>
                  <a:schemeClr val="tx1"/>
                </a:solidFill>
                <a:cs typeface="New Peninim MT" pitchFamily="2" charset="-79"/>
              </a:rPr>
              <a:t> Chu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607F49F-BF3D-B09B-B0A7-D83DB00BB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404321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24001"/>
            <a:ext cx="10361084" cy="4800600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/>
                <a:cs typeface="New Peninim MT" pitchFamily="2" charset="-79"/>
              </a:rPr>
              <a:t>Beacon frames grow </a:t>
            </a:r>
            <a:r>
              <a:rPr lang="en-US" dirty="0">
                <a:solidFill>
                  <a:schemeClr val="tx1"/>
                </a:solidFill>
                <a:cs typeface="New Peninim MT" pitchFamily="2" charset="-79"/>
              </a:rPr>
              <a:t>by</a:t>
            </a:r>
            <a:r>
              <a:rPr lang="en-US" dirty="0">
                <a:solidFill>
                  <a:schemeClr val="tx1"/>
                </a:solidFill>
                <a:effectLst/>
                <a:cs typeface="New Peninim MT" pitchFamily="2" charset="-79"/>
              </a:rPr>
              <a:t> each 802.11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/>
                <a:cs typeface="New Peninim MT" pitchFamily="2" charset="-79"/>
              </a:rPr>
              <a:t>Pre-11be, or even pre-11ax, Beacon sizes of 300-400 bytes per BSSID are common</a:t>
            </a:r>
            <a:endParaRPr lang="en-US" dirty="0">
              <a:solidFill>
                <a:schemeClr val="tx1"/>
              </a:solidFill>
              <a:cs typeface="New Peninim MT" pitchFamily="2" charset="-79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/>
                <a:cs typeface="New Peninim MT" pitchFamily="2" charset="-79"/>
              </a:rPr>
              <a:t>11be adds about additional 100-200 bytes </a:t>
            </a:r>
            <a:endParaRPr lang="en-US" sz="1800" dirty="0">
              <a:solidFill>
                <a:schemeClr val="tx1"/>
              </a:solidFill>
              <a:effectLst/>
              <a:cs typeface="New Peninim MT" pitchFamily="2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/>
                <a:cs typeface="New Peninim MT" pitchFamily="2" charset="-79"/>
              </a:rPr>
              <a:t>If no Beacon design change in 11bn, more IEs would be added to Beacon frame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/>
                <a:cs typeface="New Peninim MT" pitchFamily="2" charset="-79"/>
              </a:rPr>
              <a:t>Support of Multi-BSSID is mandatory in 6GHz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/>
                <a:cs typeface="New Peninim MT" pitchFamily="2" charset="-79"/>
              </a:rPr>
              <a:t>With 2-7 BSSIDs, Beacon frame could get as large as 880</a:t>
            </a:r>
            <a:r>
              <a:rPr lang="en-US" dirty="0">
                <a:solidFill>
                  <a:schemeClr val="tx1"/>
                </a:solidFill>
                <a:cs typeface="New Peninim MT" pitchFamily="2" charset="-79"/>
              </a:rPr>
              <a:t> to 1700</a:t>
            </a:r>
            <a:r>
              <a:rPr lang="en-US" dirty="0">
                <a:solidFill>
                  <a:schemeClr val="tx1"/>
                </a:solidFill>
                <a:effectLst/>
                <a:cs typeface="New Peninim MT" pitchFamily="2" charset="-79"/>
              </a:rPr>
              <a:t> bytes 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/>
                <a:cs typeface="New Peninim MT" pitchFamily="2" charset="-79"/>
              </a:rPr>
              <a:t>Due to large Multi-BSSID Beacons, enterprise AP vendors have resorted to temporary solutions, e.g. splitting multi-BSSIDs Beacon into multiple Beacons</a:t>
            </a:r>
            <a:endParaRPr lang="en-US" b="1" dirty="0">
              <a:solidFill>
                <a:schemeClr val="tx1"/>
              </a:solidFill>
              <a:effectLst/>
              <a:cs typeface="New Peninim MT" pitchFamily="2" charset="-79"/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effectLst/>
                <a:cs typeface="New Peninim MT" pitchFamily="2" charset="-79"/>
              </a:rPr>
              <a:t>Channel inefficiency:</a:t>
            </a:r>
            <a:r>
              <a:rPr lang="en-US" dirty="0">
                <a:solidFill>
                  <a:schemeClr val="tx1"/>
                </a:solidFill>
                <a:effectLst/>
                <a:cs typeface="New Peninim MT" pitchFamily="2" charset="-79"/>
              </a:rPr>
              <a:t> </a:t>
            </a:r>
            <a:r>
              <a:rPr lang="en-US" b="0" dirty="0">
                <a:solidFill>
                  <a:schemeClr val="tx1"/>
                </a:solidFill>
                <a:effectLst/>
                <a:cs typeface="New Peninim MT" pitchFamily="2" charset="-79"/>
              </a:rPr>
              <a:t>Beacon frames consume </a:t>
            </a:r>
            <a:r>
              <a:rPr lang="en-US" b="0" dirty="0">
                <a:solidFill>
                  <a:schemeClr val="tx1"/>
                </a:solidFill>
                <a:cs typeface="New Peninim MT" pitchFamily="2" charset="-79"/>
              </a:rPr>
              <a:t>more </a:t>
            </a:r>
            <a:r>
              <a:rPr lang="en-US" b="0" dirty="0">
                <a:solidFill>
                  <a:schemeClr val="tx1"/>
                </a:solidFill>
                <a:effectLst/>
                <a:cs typeface="New Peninim MT" pitchFamily="2" charset="-79"/>
              </a:rPr>
              <a:t>medium time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effectLst/>
                <a:cs typeface="New Peninim MT" pitchFamily="2" charset="-79"/>
              </a:rPr>
              <a:t>Particularly when transmitted lowest MCS and when there are multiple BSSIDs per AP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/>
                <a:cs typeface="New Peninim MT" pitchFamily="2" charset="-79"/>
              </a:rPr>
              <a:t>Large Beacons increase (associated/scanning) STAs power consumption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607F49F-BF3D-B09B-B0A7-D83DB00BB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Problem Statement (1)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12776" y="2208207"/>
            <a:ext cx="7353299" cy="244158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B4EB3"/>
                </a:solidFill>
                <a:effectLst/>
              </a:rPr>
              <a:t>Legacy approach:</a:t>
            </a:r>
            <a:r>
              <a:rPr lang="en-US" sz="2000" dirty="0">
                <a:solidFill>
                  <a:srgbClr val="666666"/>
                </a:solidFill>
                <a:effectLst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</a:rPr>
              <a:t>Include all the legacy IEs and UHR IEs in the Beacon frame </a:t>
            </a:r>
            <a:endParaRPr lang="en-US" sz="20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</a:rPr>
              <a:t>No limit for Beacon bloating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B4EB3"/>
                </a:solidFill>
              </a:rPr>
              <a:t>P</a:t>
            </a:r>
            <a:r>
              <a:rPr lang="en-US" sz="2000" b="1" dirty="0">
                <a:solidFill>
                  <a:srgbClr val="0B4EB3"/>
                </a:solidFill>
                <a:effectLst/>
              </a:rPr>
              <a:t>roposal: </a:t>
            </a:r>
            <a:r>
              <a:rPr lang="en-US" sz="2000" b="1" dirty="0">
                <a:solidFill>
                  <a:schemeClr val="tx1"/>
                </a:solidFill>
              </a:rPr>
              <a:t>D</a:t>
            </a:r>
            <a:r>
              <a:rPr lang="en-US" sz="2000" dirty="0">
                <a:solidFill>
                  <a:schemeClr val="tx1"/>
                </a:solidFill>
                <a:effectLst/>
              </a:rPr>
              <a:t>o not add new UHR-related IEs in Beacon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</a:rPr>
              <a:t>Short UHR capability bit(s) ar</a:t>
            </a:r>
            <a:r>
              <a:rPr lang="en-US" sz="1600" dirty="0">
                <a:solidFill>
                  <a:schemeClr val="tx1"/>
                </a:solidFill>
              </a:rPr>
              <a:t>e added to the beacon</a:t>
            </a:r>
            <a:endParaRPr lang="en-US" sz="1600" dirty="0">
              <a:solidFill>
                <a:schemeClr val="tx1"/>
              </a:solidFill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</a:rPr>
              <a:t>A STA obtains the complete UHR parameters during Probing/Association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607F49F-BF3D-B09B-B0A7-D83DB00BB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Beacon Content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B29B4E9-94D3-BFBE-136B-1FD27AC298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0673" y="1463357"/>
            <a:ext cx="8388539" cy="53816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BA406DE-C026-9871-24BB-6FC51A9AB4AC}"/>
              </a:ext>
            </a:extLst>
          </p:cNvPr>
          <p:cNvSpPr txBox="1"/>
          <p:nvPr/>
        </p:nvSpPr>
        <p:spPr>
          <a:xfrm>
            <a:off x="8458200" y="2733963"/>
            <a:ext cx="342900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Candidate UHR Parameters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</a:rPr>
              <a:t> UHR Capabilities 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</a:rPr>
              <a:t> UHR Operation 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IEs maybe defined in relation to newly-proposed UHR features: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DSO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NPCA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ELR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Multi-AP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843865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475383" cy="2589398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Short discovery mechanism for unassociated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Repurpose a r</a:t>
            </a:r>
            <a:r>
              <a:rPr lang="en-US" sz="1400" dirty="0">
                <a:solidFill>
                  <a:schemeClr val="tx1"/>
                </a:solidFill>
                <a:effectLst/>
              </a:rPr>
              <a:t>eserved bit in the Capability Info to indicated UHR BSS:</a:t>
            </a:r>
            <a:endParaRPr lang="en-US" sz="1200" dirty="0">
              <a:solidFill>
                <a:schemeClr val="tx1"/>
              </a:solidFill>
              <a:effectLst/>
            </a:endParaRP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effectLst/>
              </a:rPr>
              <a:t>UHR BSS (1 bit): indicates that the AP supports UHR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effectLst/>
              </a:rPr>
              <a:t>Reduced Neighbor Report (RNR) signal also whether the reported AP supports 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</a:rPr>
              <a:t>To obtain complete set of UHR parameters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An unassociated STA may send a (ML) Probe Request and obtain the complete set of UHR parameters </a:t>
            </a:r>
            <a:r>
              <a:rPr lang="en-US" sz="1400" dirty="0">
                <a:solidFill>
                  <a:schemeClr val="tx1"/>
                </a:solidFill>
                <a:effectLst/>
              </a:rPr>
              <a:t>from (ML) Probe Response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Or a STA may obtain the complete set of UHR parameters during authentication or association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  <a:effectLst/>
              </a:rPr>
              <a:t>Or as part of pre-roaming</a:t>
            </a:r>
            <a:r>
              <a:rPr lang="en-US" sz="1400" dirty="0">
                <a:solidFill>
                  <a:schemeClr val="tx1"/>
                </a:solidFill>
              </a:rPr>
              <a:t> procedure, the STA may obtain a min set of capabilities of the UHR AP from its serving AP</a:t>
            </a:r>
            <a:endParaRPr lang="en-US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607F49F-BF3D-B09B-B0A7-D83DB00BB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761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Proposal – UHR IE Classification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075A9F-C3E7-7BE4-FC5C-F0D9079C6F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5061" y="4191000"/>
            <a:ext cx="5714062" cy="219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6855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066799" y="1474993"/>
            <a:ext cx="10208685" cy="454480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effectLst/>
                <a:cs typeface="New Peninim MT" pitchFamily="2" charset="-79"/>
              </a:rPr>
              <a:t>Beacon frame signals critical BSS parameter change 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cs typeface="New Peninim MT" pitchFamily="2" charset="-79"/>
              </a:rPr>
              <a:t>S</a:t>
            </a:r>
            <a:r>
              <a:rPr lang="en-US" sz="1600" dirty="0">
                <a:solidFill>
                  <a:schemeClr val="tx1"/>
                </a:solidFill>
                <a:effectLst/>
                <a:cs typeface="New Peninim MT" pitchFamily="2" charset="-79"/>
              </a:rPr>
              <a:t>etting BSS Critical Update flag to 1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cs typeface="New Peninim MT" pitchFamily="2" charset="-79"/>
              </a:rPr>
              <a:t>Increasing BSS Parameter Change Count (</a:t>
            </a:r>
            <a:r>
              <a:rPr lang="en-US" sz="1600" dirty="0">
                <a:solidFill>
                  <a:schemeClr val="tx1"/>
                </a:solidFill>
                <a:effectLst/>
                <a:cs typeface="New Peninim MT" pitchFamily="2" charset="-79"/>
              </a:rPr>
              <a:t>BPCC) by 1. (BPCC value is modulo(256))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cs typeface="New Peninim MT" pitchFamily="2" charset="-79"/>
              </a:rPr>
              <a:t>Associated STAs shall obtain the BSS parameters before the STA send data frames to the 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effectLst/>
              <a:cs typeface="New Peninim MT" pitchFamily="2" charset="-79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cs typeface="New Peninim MT" pitchFamily="2" charset="-79"/>
              </a:rPr>
              <a:t>After a</a:t>
            </a:r>
            <a:r>
              <a:rPr lang="en-US" sz="1800" dirty="0">
                <a:solidFill>
                  <a:schemeClr val="tx1"/>
                </a:solidFill>
                <a:cs typeface="New Peninim MT" pitchFamily="2" charset="-79"/>
              </a:rPr>
              <a:t> critical </a:t>
            </a:r>
            <a:r>
              <a:rPr lang="en-US" sz="1800" dirty="0">
                <a:solidFill>
                  <a:schemeClr val="tx1"/>
                </a:solidFill>
                <a:effectLst/>
                <a:cs typeface="New Peninim MT" pitchFamily="2" charset="-79"/>
              </a:rPr>
              <a:t>update, the Beacon carry the updated IEs for multiple DTIM intervals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cs typeface="New Peninim MT" pitchFamily="2" charset="-79"/>
              </a:rPr>
              <a:t>The updated UHR IEs are carried for multiple DTIM intervals, to make sure associated STAs that may be in power save also obtain the updated IEs from Beacon frame. </a:t>
            </a:r>
            <a:r>
              <a:rPr lang="en-US" sz="1800" dirty="0">
                <a:solidFill>
                  <a:schemeClr val="tx1"/>
                </a:solidFill>
                <a:effectLst/>
                <a:cs typeface="New Peninim MT" pitchFamily="2" charset="-79"/>
              </a:rPr>
              <a:t>For efficiency, </a:t>
            </a:r>
            <a:r>
              <a:rPr lang="en-US" sz="1800" dirty="0">
                <a:solidFill>
                  <a:schemeClr val="tx1"/>
                </a:solidFill>
                <a:cs typeface="New Peninim MT" pitchFamily="2" charset="-79"/>
              </a:rPr>
              <a:t>only </a:t>
            </a:r>
            <a:r>
              <a:rPr lang="en-US" sz="1800" dirty="0">
                <a:solidFill>
                  <a:schemeClr val="tx1"/>
                </a:solidFill>
                <a:effectLst/>
                <a:cs typeface="New Peninim MT" pitchFamily="2" charset="-79"/>
              </a:rPr>
              <a:t>the updated UHR IEs are carried</a:t>
            </a:r>
            <a:endParaRPr lang="en-US" sz="1800" dirty="0">
              <a:solidFill>
                <a:schemeClr val="tx1"/>
              </a:solidFill>
              <a:cs typeface="New Peninim MT" pitchFamily="2" charset="-79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cs typeface="New Peninim MT" pitchFamily="2" charset="-79"/>
              </a:rPr>
              <a:t>Proposal:</a:t>
            </a:r>
            <a:r>
              <a:rPr lang="en-US" sz="1800" dirty="0">
                <a:solidFill>
                  <a:schemeClr val="tx1"/>
                </a:solidFill>
                <a:cs typeface="New Peninim MT" pitchFamily="2" charset="-79"/>
              </a:rPr>
              <a:t> To efficiently help associated STAs that modified UHR IEs are carried, we propose to define a separate critical update flag, by r</a:t>
            </a:r>
            <a:r>
              <a:rPr lang="en-US" sz="1800" dirty="0">
                <a:solidFill>
                  <a:schemeClr val="tx1"/>
                </a:solidFill>
              </a:rPr>
              <a:t>epurposing a r</a:t>
            </a:r>
            <a:r>
              <a:rPr lang="en-US" sz="1800" dirty="0">
                <a:solidFill>
                  <a:schemeClr val="tx1"/>
                </a:solidFill>
                <a:effectLst/>
              </a:rPr>
              <a:t>eserved bit in the Capability Info, to indicate that the Beacon frame carries the UHR 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cs typeface="New Peninim MT" pitchFamily="2" charset="-79"/>
              </a:rPr>
              <a:t>Note: Per baseline spec, a STA may exchange ML Probe Req/Response to acquire modified UHR parameters. However, this is less desirable due to additional STA power consumption.    </a:t>
            </a:r>
            <a:endParaRPr lang="en-US" sz="1800" b="0" dirty="0">
              <a:solidFill>
                <a:schemeClr val="tx1"/>
              </a:solidFill>
              <a:cs typeface="New Peninim MT" pitchFamily="2" charset="-79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607F49F-BF3D-B09B-B0A7-D83DB00BB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  Proposal: UHR Parameters Update for Associated STAs </a:t>
            </a:r>
          </a:p>
        </p:txBody>
      </p:sp>
    </p:spTree>
    <p:extLst>
      <p:ext uri="{BB962C8B-B14F-4D97-AF65-F5344CB8AC3E}">
        <p14:creationId xmlns:p14="http://schemas.microsoft.com/office/powerpoint/2010/main" val="8302658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label&#10;&#10;Description automatically generated">
            <a:extLst>
              <a:ext uri="{FF2B5EF4-FFF2-40B4-BE49-F238E27FC236}">
                <a16:creationId xmlns:a16="http://schemas.microsoft.com/office/drawing/2014/main" id="{E4176C07-341B-2E17-9447-EFCBE747D7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776" y="5011354"/>
            <a:ext cx="6974149" cy="1147360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Problem Statement (2)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Reza Hedayat,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B6530A-D630-803E-7FE3-AC8B05EB5283}"/>
              </a:ext>
            </a:extLst>
          </p:cNvPr>
          <p:cNvSpPr txBox="1"/>
          <p:nvPr/>
        </p:nvSpPr>
        <p:spPr>
          <a:xfrm>
            <a:off x="838200" y="2197893"/>
            <a:ext cx="1036108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latin typeface="+mn-lt"/>
              </a:rPr>
              <a:t>Beacon signals BSS parameter changes which helps STA to detect when parameters are updated </a:t>
            </a:r>
          </a:p>
          <a:p>
            <a:pPr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effectLst/>
              <a:latin typeface="+mn-lt"/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latin typeface="+mn-lt"/>
              </a:rPr>
              <a:t>Critical Update Flag (1 bit) in Capabilities Information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latin typeface="+mn-lt"/>
              </a:rPr>
              <a:t>Stays on until the next DTIM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Early in the Beacon, received by STAs using early termination</a:t>
            </a:r>
            <a:endParaRPr lang="en-US" sz="1800" dirty="0">
              <a:solidFill>
                <a:schemeClr val="tx1"/>
              </a:solidFill>
              <a:effectLst/>
              <a:latin typeface="+mn-lt"/>
            </a:endParaRPr>
          </a:p>
          <a:p>
            <a:pPr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effectLst/>
              <a:latin typeface="+mn-lt"/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latin typeface="+mn-lt"/>
              </a:rPr>
              <a:t>BSS Parameter Change Count (BPCC) (1 octet)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  <a:latin typeface="+mn-lt"/>
              </a:rPr>
              <a:t>BPCC of transmitting AP  is in Multilink element and BPCCs of affiliated APs are in RNR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  <a:latin typeface="+mn-lt"/>
              </a:rPr>
              <a:t>A complete Beacon frame must be received to obtain BPCC values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9A5D7B-FF8B-2151-6AA9-83DDCB4CB1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599" y="1157690"/>
            <a:ext cx="8691871" cy="104020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08F67A6-205C-F27D-4F50-A3954EF1563E}"/>
              </a:ext>
            </a:extLst>
          </p:cNvPr>
          <p:cNvSpPr txBox="1"/>
          <p:nvPr/>
        </p:nvSpPr>
        <p:spPr>
          <a:xfrm>
            <a:off x="1884822" y="4827415"/>
            <a:ext cx="2057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BSS Parameter change</a:t>
            </a:r>
          </a:p>
        </p:txBody>
      </p:sp>
    </p:spTree>
    <p:extLst>
      <p:ext uri="{BB962C8B-B14F-4D97-AF65-F5344CB8AC3E}">
        <p14:creationId xmlns:p14="http://schemas.microsoft.com/office/powerpoint/2010/main" val="2254057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Proposal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07738" y="2585724"/>
            <a:ext cx="10361084" cy="14287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</a:rPr>
              <a:t>Example:</a:t>
            </a:r>
            <a:r>
              <a:rPr lang="en-US" sz="1600" b="0" dirty="0">
                <a:solidFill>
                  <a:schemeClr val="tx1"/>
                </a:solidFill>
                <a:effectLst/>
              </a:rPr>
              <a:t> Links 1 and 2 have Multiple-BSSID Beaconing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</a:rPr>
              <a:t>BSS22 gets critical parameter update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  <a:effectLst/>
              </a:rPr>
              <a:t>SBPC signals the updated Sum of all BSS Parameter Change Counts Modulo(255) on all Beacons</a:t>
            </a:r>
            <a:endParaRPr lang="en-US" sz="10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</a:rPr>
              <a:t>STA cannot miss critical parameter update. The </a:t>
            </a:r>
            <a:r>
              <a:rPr lang="en-US" sz="1600" b="0" dirty="0">
                <a:solidFill>
                  <a:schemeClr val="tx1"/>
                </a:solidFill>
                <a:effectLst/>
              </a:rPr>
              <a:t>SBPC </a:t>
            </a:r>
            <a:r>
              <a:rPr lang="en-US" sz="1600" dirty="0">
                <a:solidFill>
                  <a:schemeClr val="tx1"/>
                </a:solidFill>
                <a:effectLst/>
              </a:rPr>
              <a:t>is visible on all beacons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Reza Hedayat,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72D8664-A5FB-5A74-2C35-04E468DC5CE0}"/>
              </a:ext>
            </a:extLst>
          </p:cNvPr>
          <p:cNvGrpSpPr/>
          <p:nvPr/>
        </p:nvGrpSpPr>
        <p:grpSpPr>
          <a:xfrm>
            <a:off x="1321404" y="4038600"/>
            <a:ext cx="9547078" cy="2370734"/>
            <a:chOff x="1098024" y="1809712"/>
            <a:chExt cx="9547078" cy="2370734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A9A2B4B-66ED-2F20-A2C7-D2C14739272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026356" y="2992398"/>
              <a:ext cx="25146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5D01BDD-1C0B-3A32-1201-268BAB5D15E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026356" y="3830598"/>
              <a:ext cx="25146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CF8D74F-5AE5-EE16-2F12-DF432E02C2A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59756" y="2535198"/>
              <a:ext cx="0" cy="16406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EBD252-F3AA-0F34-0295-A33D461E79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931356" y="2535198"/>
              <a:ext cx="0" cy="16406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01F5170-DF8C-FE75-AB91-13552BE5C20F}"/>
                </a:ext>
              </a:extLst>
            </p:cNvPr>
            <p:cNvSpPr txBox="1"/>
            <p:nvPr/>
          </p:nvSpPr>
          <p:spPr>
            <a:xfrm>
              <a:off x="1981200" y="2209800"/>
              <a:ext cx="1157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ysClr val="windowText" lastClr="000000"/>
                  </a:solidFill>
                </a:rPr>
                <a:t>AP MLD1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5574AE3-2634-69D4-18BF-C60DFFF4A852}"/>
                </a:ext>
              </a:extLst>
            </p:cNvPr>
            <p:cNvSpPr txBox="1"/>
            <p:nvPr/>
          </p:nvSpPr>
          <p:spPr>
            <a:xfrm>
              <a:off x="3352800" y="2209800"/>
              <a:ext cx="1157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ysClr val="windowText" lastClr="000000"/>
                  </a:solidFill>
                </a:rPr>
                <a:t>AP MLD2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6E9F73F-1709-BD44-E835-F525E755F722}"/>
                </a:ext>
              </a:extLst>
            </p:cNvPr>
            <p:cNvSpPr txBox="1"/>
            <p:nvPr/>
          </p:nvSpPr>
          <p:spPr>
            <a:xfrm>
              <a:off x="1098024" y="2807732"/>
              <a:ext cx="7938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ysClr val="windowText" lastClr="000000"/>
                  </a:solidFill>
                </a:rPr>
                <a:t>Link 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DE07425-4E55-E13C-8126-D54CF4A613D3}"/>
                </a:ext>
              </a:extLst>
            </p:cNvPr>
            <p:cNvSpPr txBox="1"/>
            <p:nvPr/>
          </p:nvSpPr>
          <p:spPr>
            <a:xfrm>
              <a:off x="1098024" y="3645932"/>
              <a:ext cx="7938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ysClr val="windowText" lastClr="000000"/>
                  </a:solidFill>
                </a:rPr>
                <a:t>Link 2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519D1AF-7E09-C30A-6DFD-CCDBF74819AB}"/>
                </a:ext>
              </a:extLst>
            </p:cNvPr>
            <p:cNvSpPr txBox="1"/>
            <p:nvPr/>
          </p:nvSpPr>
          <p:spPr>
            <a:xfrm>
              <a:off x="2548300" y="3336139"/>
              <a:ext cx="958917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BPCC 108</a:t>
              </a:r>
            </a:p>
            <a:p>
              <a:r>
                <a:rPr lang="en-US" sz="1400" dirty="0">
                  <a:solidFill>
                    <a:schemeClr val="accent2"/>
                  </a:solidFill>
                </a:rPr>
                <a:t>SBPC 94</a:t>
              </a:r>
            </a:p>
            <a:p>
              <a:r>
                <a:rPr lang="en-US" sz="1400" dirty="0">
                  <a:solidFill>
                    <a:schemeClr val="tx1"/>
                  </a:solidFill>
                </a:rPr>
                <a:t>BSS 12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92708D8-5F23-C9B5-CF4C-91E81BDE4124}"/>
                </a:ext>
              </a:extLst>
            </p:cNvPr>
            <p:cNvSpPr txBox="1"/>
            <p:nvPr/>
          </p:nvSpPr>
          <p:spPr>
            <a:xfrm>
              <a:off x="2559851" y="2514600"/>
              <a:ext cx="86914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BPCC 26</a:t>
              </a:r>
            </a:p>
            <a:p>
              <a:r>
                <a:rPr lang="en-US" sz="1400" dirty="0">
                  <a:solidFill>
                    <a:schemeClr val="accent2"/>
                  </a:solidFill>
                </a:rPr>
                <a:t>SBPC 94</a:t>
              </a:r>
            </a:p>
            <a:p>
              <a:r>
                <a:rPr lang="en-US" sz="1400" dirty="0">
                  <a:solidFill>
                    <a:schemeClr val="tx1"/>
                  </a:solidFill>
                </a:rPr>
                <a:t>BSS 11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81D5AE8-D04E-782E-B893-474BDE7F8686}"/>
                </a:ext>
              </a:extLst>
            </p:cNvPr>
            <p:cNvSpPr txBox="1"/>
            <p:nvPr/>
          </p:nvSpPr>
          <p:spPr>
            <a:xfrm>
              <a:off x="3917883" y="3352800"/>
              <a:ext cx="958917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BPCC 155</a:t>
              </a:r>
            </a:p>
            <a:p>
              <a:r>
                <a:rPr lang="en-US" sz="1400" dirty="0">
                  <a:solidFill>
                    <a:schemeClr val="accent2"/>
                  </a:solidFill>
                </a:rPr>
                <a:t>SBPC 94</a:t>
              </a:r>
            </a:p>
            <a:p>
              <a:r>
                <a:rPr lang="en-US" sz="1400" dirty="0">
                  <a:solidFill>
                    <a:schemeClr val="tx1"/>
                  </a:solidFill>
                </a:rPr>
                <a:t>BSS 22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2CE6927-3954-4851-D9F0-D250D2838348}"/>
                </a:ext>
              </a:extLst>
            </p:cNvPr>
            <p:cNvSpPr txBox="1"/>
            <p:nvPr/>
          </p:nvSpPr>
          <p:spPr>
            <a:xfrm>
              <a:off x="3961084" y="2514600"/>
              <a:ext cx="86914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BPCC 60</a:t>
              </a:r>
            </a:p>
            <a:p>
              <a:r>
                <a:rPr lang="en-US" sz="1400" dirty="0">
                  <a:solidFill>
                    <a:schemeClr val="accent2"/>
                  </a:solidFill>
                </a:rPr>
                <a:t>SBPC 94</a:t>
              </a:r>
            </a:p>
            <a:p>
              <a:r>
                <a:rPr lang="en-US" sz="1400" dirty="0">
                  <a:solidFill>
                    <a:schemeClr val="tx1"/>
                  </a:solidFill>
                </a:rPr>
                <a:t>BSS 21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8169B9F-1B9F-4AC3-E1F5-BA6B0B7DF1C2}"/>
                </a:ext>
              </a:extLst>
            </p:cNvPr>
            <p:cNvSpPr/>
            <p:nvPr/>
          </p:nvSpPr>
          <p:spPr bwMode="auto">
            <a:xfrm>
              <a:off x="3863106" y="2903787"/>
              <a:ext cx="133357" cy="1524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3AA0C4B-7924-318E-BF86-19F4095213AD}"/>
                </a:ext>
              </a:extLst>
            </p:cNvPr>
            <p:cNvSpPr/>
            <p:nvPr/>
          </p:nvSpPr>
          <p:spPr bwMode="auto">
            <a:xfrm>
              <a:off x="2490483" y="3734426"/>
              <a:ext cx="133357" cy="1524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DE50CD82-C6BB-8756-73F8-906E59EF8D73}"/>
                </a:ext>
              </a:extLst>
            </p:cNvPr>
            <p:cNvSpPr/>
            <p:nvPr/>
          </p:nvSpPr>
          <p:spPr bwMode="auto">
            <a:xfrm>
              <a:off x="3851846" y="3749547"/>
              <a:ext cx="133357" cy="1524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9D5FCC3-1EAC-A37E-4C09-AD676EE5253B}"/>
                </a:ext>
              </a:extLst>
            </p:cNvPr>
            <p:cNvSpPr/>
            <p:nvPr/>
          </p:nvSpPr>
          <p:spPr bwMode="auto">
            <a:xfrm>
              <a:off x="2495196" y="2915117"/>
              <a:ext cx="133357" cy="1524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AD9761F-F44F-1186-5CF2-C9567464F50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794658" y="2996964"/>
              <a:ext cx="25146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856B737-A96F-2411-1251-B155BDC40DF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794658" y="3835164"/>
              <a:ext cx="25146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F41C160-438B-9D28-85A0-77EAD2D17D9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28058" y="2539764"/>
              <a:ext cx="0" cy="16406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1A5E00D-8FD0-153A-573E-172D145FDED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699658" y="2539764"/>
              <a:ext cx="0" cy="16406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940ED92-2D74-807C-672A-89AD0E923800}"/>
                </a:ext>
              </a:extLst>
            </p:cNvPr>
            <p:cNvSpPr txBox="1"/>
            <p:nvPr/>
          </p:nvSpPr>
          <p:spPr>
            <a:xfrm>
              <a:off x="7749502" y="2214366"/>
              <a:ext cx="1157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ysClr val="windowText" lastClr="000000"/>
                  </a:solidFill>
                </a:rPr>
                <a:t>AP MLD1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95B7A09-E619-B055-C626-0C0E4CFA8A59}"/>
                </a:ext>
              </a:extLst>
            </p:cNvPr>
            <p:cNvSpPr txBox="1"/>
            <p:nvPr/>
          </p:nvSpPr>
          <p:spPr>
            <a:xfrm>
              <a:off x="9121102" y="2214366"/>
              <a:ext cx="1157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ysClr val="windowText" lastClr="000000"/>
                  </a:solidFill>
                </a:rPr>
                <a:t>AP MLD2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99A2E2C-92E6-0605-C5CA-DB10F8C9B649}"/>
                </a:ext>
              </a:extLst>
            </p:cNvPr>
            <p:cNvSpPr txBox="1"/>
            <p:nvPr/>
          </p:nvSpPr>
          <p:spPr>
            <a:xfrm>
              <a:off x="6866326" y="2812298"/>
              <a:ext cx="7938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ysClr val="windowText" lastClr="000000"/>
                  </a:solidFill>
                </a:rPr>
                <a:t>Link 1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34F5ADC-BFE8-FE15-AF2B-9E17F3AD0ED9}"/>
                </a:ext>
              </a:extLst>
            </p:cNvPr>
            <p:cNvSpPr txBox="1"/>
            <p:nvPr/>
          </p:nvSpPr>
          <p:spPr>
            <a:xfrm>
              <a:off x="6866326" y="3650498"/>
              <a:ext cx="7938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ysClr val="windowText" lastClr="000000"/>
                  </a:solidFill>
                </a:rPr>
                <a:t>Link 2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5DF6D57-E733-6344-A366-519798289458}"/>
                </a:ext>
              </a:extLst>
            </p:cNvPr>
            <p:cNvSpPr txBox="1"/>
            <p:nvPr/>
          </p:nvSpPr>
          <p:spPr>
            <a:xfrm>
              <a:off x="8316602" y="3340705"/>
              <a:ext cx="958917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BPCC 108</a:t>
              </a:r>
            </a:p>
            <a:p>
              <a:r>
                <a:rPr lang="en-US" sz="1400" dirty="0">
                  <a:solidFill>
                    <a:schemeClr val="accent2"/>
                  </a:solidFill>
                </a:rPr>
                <a:t>SBPC </a:t>
              </a:r>
              <a:r>
                <a:rPr lang="en-US" sz="1400" b="1" u="sng" dirty="0">
                  <a:solidFill>
                    <a:schemeClr val="accent2"/>
                  </a:solidFill>
                </a:rPr>
                <a:t>95</a:t>
              </a:r>
              <a:endParaRPr lang="en-US" sz="1400" dirty="0">
                <a:solidFill>
                  <a:schemeClr val="accent2"/>
                </a:solidFill>
              </a:endParaRPr>
            </a:p>
            <a:p>
              <a:r>
                <a:rPr lang="en-US" sz="1400" dirty="0">
                  <a:solidFill>
                    <a:schemeClr val="tx1"/>
                  </a:solidFill>
                </a:rPr>
                <a:t>BSS 12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762733C-70C0-A0B0-A77F-07161207C28B}"/>
                </a:ext>
              </a:extLst>
            </p:cNvPr>
            <p:cNvSpPr txBox="1"/>
            <p:nvPr/>
          </p:nvSpPr>
          <p:spPr>
            <a:xfrm>
              <a:off x="8328153" y="2524017"/>
              <a:ext cx="86914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BPCC 26</a:t>
              </a:r>
            </a:p>
            <a:p>
              <a:r>
                <a:rPr lang="en-US" sz="1400" dirty="0">
                  <a:solidFill>
                    <a:schemeClr val="accent2"/>
                  </a:solidFill>
                </a:rPr>
                <a:t>SBPC </a:t>
              </a:r>
              <a:r>
                <a:rPr lang="en-US" sz="1400" b="1" u="sng" dirty="0">
                  <a:solidFill>
                    <a:schemeClr val="accent2"/>
                  </a:solidFill>
                </a:rPr>
                <a:t>95</a:t>
              </a:r>
              <a:endParaRPr lang="en-US" sz="1400" dirty="0">
                <a:solidFill>
                  <a:schemeClr val="accent2"/>
                </a:solidFill>
              </a:endParaRPr>
            </a:p>
            <a:p>
              <a:r>
                <a:rPr lang="en-US" sz="1400" dirty="0">
                  <a:solidFill>
                    <a:schemeClr val="tx1"/>
                  </a:solidFill>
                </a:rPr>
                <a:t>BSS 11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128BF8A-2375-8BE3-5BDF-2B01C610E53C}"/>
                </a:ext>
              </a:extLst>
            </p:cNvPr>
            <p:cNvSpPr txBox="1"/>
            <p:nvPr/>
          </p:nvSpPr>
          <p:spPr>
            <a:xfrm>
              <a:off x="9686185" y="3357366"/>
              <a:ext cx="958917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BPCC </a:t>
              </a:r>
              <a:r>
                <a:rPr lang="en-US" sz="1400" b="1" u="sng" dirty="0">
                  <a:solidFill>
                    <a:schemeClr val="accent2"/>
                  </a:solidFill>
                </a:rPr>
                <a:t>156</a:t>
              </a:r>
            </a:p>
            <a:p>
              <a:r>
                <a:rPr lang="en-US" sz="1400" dirty="0">
                  <a:solidFill>
                    <a:schemeClr val="accent2"/>
                  </a:solidFill>
                </a:rPr>
                <a:t>SBPC </a:t>
              </a:r>
              <a:r>
                <a:rPr lang="en-US" sz="1400" b="1" u="sng" dirty="0">
                  <a:solidFill>
                    <a:schemeClr val="accent2"/>
                  </a:solidFill>
                </a:rPr>
                <a:t>95</a:t>
              </a:r>
            </a:p>
            <a:p>
              <a:r>
                <a:rPr lang="en-US" sz="1400" dirty="0">
                  <a:solidFill>
                    <a:schemeClr val="tx1"/>
                  </a:solidFill>
                </a:rPr>
                <a:t>BSS 22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9DF4D47-B9A0-D515-2CFC-FA1A938FC269}"/>
                </a:ext>
              </a:extLst>
            </p:cNvPr>
            <p:cNvSpPr txBox="1"/>
            <p:nvPr/>
          </p:nvSpPr>
          <p:spPr>
            <a:xfrm>
              <a:off x="9729386" y="2524017"/>
              <a:ext cx="86914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BPCC 60</a:t>
              </a:r>
            </a:p>
            <a:p>
              <a:r>
                <a:rPr lang="en-US" sz="1400" dirty="0">
                  <a:solidFill>
                    <a:schemeClr val="accent2"/>
                  </a:solidFill>
                </a:rPr>
                <a:t>SBPC </a:t>
              </a:r>
              <a:r>
                <a:rPr lang="en-US" sz="1400" b="1" u="sng" dirty="0">
                  <a:solidFill>
                    <a:schemeClr val="accent2"/>
                  </a:solidFill>
                </a:rPr>
                <a:t>95</a:t>
              </a:r>
              <a:endParaRPr lang="en-US" sz="1400" dirty="0">
                <a:solidFill>
                  <a:schemeClr val="accent2"/>
                </a:solidFill>
              </a:endParaRPr>
            </a:p>
            <a:p>
              <a:r>
                <a:rPr lang="en-US" sz="1400" dirty="0">
                  <a:solidFill>
                    <a:schemeClr val="tx1"/>
                  </a:solidFill>
                </a:rPr>
                <a:t>BSS 21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E63E6CA-9652-C10B-C49A-023836308948}"/>
                </a:ext>
              </a:extLst>
            </p:cNvPr>
            <p:cNvSpPr/>
            <p:nvPr/>
          </p:nvSpPr>
          <p:spPr bwMode="auto">
            <a:xfrm>
              <a:off x="9631408" y="2908353"/>
              <a:ext cx="133357" cy="1524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29AC2CF-99BA-62EC-EBAB-3F3BCF8430CF}"/>
                </a:ext>
              </a:extLst>
            </p:cNvPr>
            <p:cNvSpPr/>
            <p:nvPr/>
          </p:nvSpPr>
          <p:spPr bwMode="auto">
            <a:xfrm>
              <a:off x="8258785" y="3738992"/>
              <a:ext cx="133357" cy="1524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9C5570C-7BBB-4DF0-FA16-25F246BDEE63}"/>
                </a:ext>
              </a:extLst>
            </p:cNvPr>
            <p:cNvSpPr/>
            <p:nvPr/>
          </p:nvSpPr>
          <p:spPr bwMode="auto">
            <a:xfrm>
              <a:off x="9620148" y="3754113"/>
              <a:ext cx="133357" cy="1524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D47C5DB-0FEB-8418-4A16-411EDA9B2273}"/>
                </a:ext>
              </a:extLst>
            </p:cNvPr>
            <p:cNvSpPr/>
            <p:nvPr/>
          </p:nvSpPr>
          <p:spPr bwMode="auto">
            <a:xfrm>
              <a:off x="8263498" y="2919683"/>
              <a:ext cx="133357" cy="1524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B88AEAC-19CB-B7D9-3D25-5467C6910D05}"/>
                </a:ext>
              </a:extLst>
            </p:cNvPr>
            <p:cNvSpPr txBox="1"/>
            <p:nvPr/>
          </p:nvSpPr>
          <p:spPr>
            <a:xfrm>
              <a:off x="2209979" y="1809712"/>
              <a:ext cx="262024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ysClr val="windowText" lastClr="000000"/>
                  </a:solidFill>
                </a:rPr>
                <a:t>Before Critical Parameter Update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5A11CF7-ABA7-DC26-428B-AD33380134EA}"/>
                </a:ext>
              </a:extLst>
            </p:cNvPr>
            <p:cNvSpPr txBox="1"/>
            <p:nvPr/>
          </p:nvSpPr>
          <p:spPr>
            <a:xfrm>
              <a:off x="7669902" y="1815591"/>
              <a:ext cx="251423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ysClr val="windowText" lastClr="000000"/>
                  </a:solidFill>
                </a:rPr>
                <a:t>After Critical Parameter Update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9EA0AE09-6EDD-11B2-D5B1-7C1A4864A0C7}"/>
              </a:ext>
            </a:extLst>
          </p:cNvPr>
          <p:cNvSpPr txBox="1"/>
          <p:nvPr/>
        </p:nvSpPr>
        <p:spPr>
          <a:xfrm>
            <a:off x="914401" y="1600200"/>
            <a:ext cx="10361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US" sz="1600" b="1" dirty="0">
                <a:solidFill>
                  <a:schemeClr val="tx1"/>
                </a:solidFill>
                <a:effectLst/>
                <a:latin typeface="+mn-lt"/>
              </a:rPr>
              <a:t>Proposal:</a:t>
            </a:r>
            <a:r>
              <a:rPr lang="en-US" sz="1600" dirty="0">
                <a:solidFill>
                  <a:schemeClr val="tx1"/>
                </a:solidFill>
                <a:effectLst/>
                <a:latin typeface="+mn-lt"/>
              </a:rPr>
              <a:t> include an indication of BPCC of all links in an element that appears early in the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Beacon frame</a:t>
            </a:r>
            <a:r>
              <a:rPr lang="en-US" sz="1600" dirty="0">
                <a:solidFill>
                  <a:schemeClr val="tx1"/>
                </a:solidFill>
                <a:effectLst/>
                <a:latin typeface="+mn-lt"/>
              </a:rPr>
              <a:t>: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Sum of BSS Parameter Change Counts (SBPC): </a:t>
            </a:r>
            <a:r>
              <a:rPr lang="en-US" sz="1600" dirty="0">
                <a:solidFill>
                  <a:schemeClr val="tx1"/>
                </a:solidFill>
                <a:effectLst/>
                <a:latin typeface="+mn-lt"/>
              </a:rPr>
              <a:t>The sum of BPCC fields of all links and all BSSs</a:t>
            </a:r>
          </a:p>
        </p:txBody>
      </p:sp>
    </p:spTree>
    <p:extLst>
      <p:ext uri="{BB962C8B-B14F-4D97-AF65-F5344CB8AC3E}">
        <p14:creationId xmlns:p14="http://schemas.microsoft.com/office/powerpoint/2010/main" val="28490092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cs typeface="New Peninim MT" pitchFamily="2" charset="-79"/>
              </a:rPr>
              <a:t>Increasing Beacon size over many 802.11 generations is a problem, and it will become even worse in upcoming generations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cs typeface="New Peninim MT" pitchFamily="2" charset="-79"/>
              </a:rPr>
              <a:t> 802.11bn shall provide means for beacon size reduction for UHR and all following 802.11 generations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cs typeface="New Peninim MT" pitchFamily="2" charset="-79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cs typeface="New Peninim MT" pitchFamily="2" charset="-79"/>
              </a:rPr>
              <a:t>The proposals are: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cs typeface="New Peninim MT" pitchFamily="2" charset="-79"/>
              </a:rPr>
              <a:t>1) to add to Beacon frame a short indication of presence of a UHR BSS,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cs typeface="New Peninim MT" pitchFamily="2" charset="-79"/>
              </a:rPr>
              <a:t>2) avoid adding static UHR BSS parameters to Beacon. A STA may obtain the UHR parameters during probing or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607F49F-BF3D-B09B-B0A7-D83DB00BB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5063209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272B0B-2474-2B54-09AD-B8DF4B6BA9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EA78C43-3801-CE8B-DF66-5F0491D64A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2900" marR="0" lvl="0" indent="-342900">
              <a:buFont typeface="Symbol" pitchFamily="2" charset="2"/>
              <a:buChar char=""/>
            </a:pPr>
            <a:r>
              <a:rPr lang="en-US" sz="2000" dirty="0">
                <a:effectLst/>
                <a:ea typeface="Calibri" panose="020F0502020204030204" pitchFamily="34" charset="0"/>
              </a:rPr>
              <a:t>Do you agree that no UHR defined elements carrying static BSS parameters are included in Beacon frames, except for a field indicating that the AP is a UHR AP</a:t>
            </a:r>
          </a:p>
          <a:p>
            <a:pPr marL="742950" marR="0" lvl="1" indent="-285750">
              <a:buFont typeface="Courier New" panose="02070309020205020404" pitchFamily="49" charset="0"/>
              <a:buChar char="o"/>
            </a:pPr>
            <a:r>
              <a:rPr lang="en-US" dirty="0">
                <a:effectLst/>
                <a:ea typeface="Calibri" panose="020F0502020204030204" pitchFamily="34" charset="0"/>
              </a:rPr>
              <a:t>The UHR BSS parameters are obtained by STAs pre-association through Probe Response and (Re)Association Response frames</a:t>
            </a:r>
          </a:p>
          <a:p>
            <a:pPr marL="742950" marR="0" lvl="1" indent="-285750">
              <a:buFont typeface="Courier New" panose="02070309020205020404" pitchFamily="49" charset="0"/>
              <a:buChar char="o"/>
            </a:pPr>
            <a:r>
              <a:rPr lang="en-US" dirty="0">
                <a:effectLst/>
                <a:ea typeface="Calibri" panose="020F0502020204030204" pitchFamily="34" charset="0"/>
              </a:rPr>
              <a:t>Whether certain dynamic BSS parameters can also be excluded is TBD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6CA2F-4258-213B-443F-9FD4470117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9E631-49EA-9413-5EEC-EB41866DBD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C251A-A582-6312-8723-63809F3B08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913A44A4-5093-A432-6DF6-130F4C2F9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60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kern="0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4833487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20278</TotalTime>
  <Words>1222</Words>
  <Application>Microsoft Macintosh PowerPoint</Application>
  <PresentationFormat>Widescreen</PresentationFormat>
  <Paragraphs>195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Unicode MS</vt:lpstr>
      <vt:lpstr>Arial</vt:lpstr>
      <vt:lpstr>Calibri</vt:lpstr>
      <vt:lpstr>Courier New</vt:lpstr>
      <vt:lpstr>New Peninim MT</vt:lpstr>
      <vt:lpstr>Symbol</vt:lpstr>
      <vt:lpstr>Times New Roman</vt:lpstr>
      <vt:lpstr>Office Theme</vt:lpstr>
      <vt:lpstr>Document</vt:lpstr>
      <vt:lpstr>Solutions for Beacon Bloating</vt:lpstr>
      <vt:lpstr>PowerPoint Presentation</vt:lpstr>
      <vt:lpstr>PowerPoint Presentation</vt:lpstr>
      <vt:lpstr>PowerPoint Presentation</vt:lpstr>
      <vt:lpstr>PowerPoint Presentation</vt:lpstr>
      <vt:lpstr>Problem Statement (2)</vt:lpstr>
      <vt:lpstr>Proposal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 Integrity Protection in UHR Beacon</dc:title>
  <dc:subject/>
  <dc:creator>Reza Hedayat</dc:creator>
  <cp:keywords/>
  <dc:description/>
  <cp:lastModifiedBy>Reza Hedayat</cp:lastModifiedBy>
  <cp:revision>286</cp:revision>
  <cp:lastPrinted>1601-01-01T00:00:00Z</cp:lastPrinted>
  <dcterms:created xsi:type="dcterms:W3CDTF">2024-02-20T19:02:09Z</dcterms:created>
  <dcterms:modified xsi:type="dcterms:W3CDTF">2025-03-26T01:25:14Z</dcterms:modified>
  <cp:category>Apple</cp:category>
</cp:coreProperties>
</file>