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72" r:id="rId6"/>
  </p:sldMasterIdLst>
  <p:notesMasterIdLst>
    <p:notesMasterId r:id="rId19"/>
  </p:notesMasterIdLst>
  <p:sldIdLst>
    <p:sldId id="256" r:id="rId7"/>
    <p:sldId id="257" r:id="rId8"/>
    <p:sldId id="258" r:id="rId9"/>
    <p:sldId id="269" r:id="rId10"/>
    <p:sldId id="278" r:id="rId11"/>
    <p:sldId id="270" r:id="rId12"/>
    <p:sldId id="283" r:id="rId13"/>
    <p:sldId id="279" r:id="rId14"/>
    <p:sldId id="281" r:id="rId15"/>
    <p:sldId id="267" r:id="rId16"/>
    <p:sldId id="282" r:id="rId17"/>
    <p:sldId id="272" r:id="rId1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11AFE4B-3ADF-44F4-B826-B2D974396330}">
  <a:tblStyle styleId="{E11AFE4B-3ADF-44F4-B826-B2D97439633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17"/>
    <p:restoredTop sz="94708"/>
  </p:normalViewPr>
  <p:slideViewPr>
    <p:cSldViewPr snapToGrid="0">
      <p:cViewPr varScale="1">
        <p:scale>
          <a:sx n="152" d="100"/>
          <a:sy n="152" d="100"/>
        </p:scale>
        <p:origin x="176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b20e1e2416_0_0:notes"/>
          <p:cNvSpPr txBox="1">
            <a:spLocks noGrp="1"/>
          </p:cNvSpPr>
          <p:nvPr>
            <p:ph type="hdr" idx="2"/>
          </p:nvPr>
        </p:nvSpPr>
        <p:spPr>
          <a:xfrm>
            <a:off x="5564915" y="111084"/>
            <a:ext cx="647400" cy="1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doc.: IEEE 802.11-19/xxxxr0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g1b20e1e2416_0_0:notes"/>
          <p:cNvSpPr txBox="1"/>
          <p:nvPr/>
        </p:nvSpPr>
        <p:spPr>
          <a:xfrm>
            <a:off x="647344" y="108581"/>
            <a:ext cx="1210200" cy="19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November 2012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g1b20e1e2416_0_0:notes"/>
          <p:cNvSpPr txBox="1">
            <a:spLocks noGrp="1"/>
          </p:cNvSpPr>
          <p:nvPr>
            <p:ph type="ftr" idx="11"/>
          </p:nvPr>
        </p:nvSpPr>
        <p:spPr>
          <a:xfrm>
            <a:off x="4070307" y="8853135"/>
            <a:ext cx="2142000" cy="17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8787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Sindhu Verma (Broadcom)</a:t>
            </a: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5" name="Google Shape;125;g1b20e1e2416_0_0:notes"/>
          <p:cNvSpPr txBox="1">
            <a:spLocks noGrp="1"/>
          </p:cNvSpPr>
          <p:nvPr>
            <p:ph type="sldNum" idx="12"/>
          </p:nvPr>
        </p:nvSpPr>
        <p:spPr>
          <a:xfrm>
            <a:off x="3175831" y="8853135"/>
            <a:ext cx="517500" cy="1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Page </a:t>
            </a:r>
            <a:fld id="{00000000-1234-1234-1234-123412341234}" type="slidenum">
              <a:rPr lang="en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fld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6" name="Google Shape;126;g1b20e1e2416_0_0:notes"/>
          <p:cNvSpPr>
            <a:spLocks noGrp="1" noRot="1" noChangeAspect="1"/>
          </p:cNvSpPr>
          <p:nvPr>
            <p:ph type="sldImg" idx="3"/>
          </p:nvPr>
        </p:nvSpPr>
        <p:spPr>
          <a:xfrm>
            <a:off x="390525" y="690563"/>
            <a:ext cx="6076950" cy="34178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7" name="Google Shape;127;g1b20e1e2416_0_0:notes"/>
          <p:cNvSpPr txBox="1">
            <a:spLocks noGrp="1"/>
          </p:cNvSpPr>
          <p:nvPr>
            <p:ph type="body" idx="1"/>
          </p:nvPr>
        </p:nvSpPr>
        <p:spPr>
          <a:xfrm>
            <a:off x="913332" y="4342523"/>
            <a:ext cx="5031300" cy="41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725" tIns="46075" rIns="93725" bIns="460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9441d485da_2_1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46" name="Google Shape;246;g9441d485da_2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>
          <a:extLst>
            <a:ext uri="{FF2B5EF4-FFF2-40B4-BE49-F238E27FC236}">
              <a16:creationId xmlns:a16="http://schemas.microsoft.com/office/drawing/2014/main" id="{83B40A09-05A8-CA0F-4721-DD5A417262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9441d485da_2_136:notes">
            <a:extLst>
              <a:ext uri="{FF2B5EF4-FFF2-40B4-BE49-F238E27FC236}">
                <a16:creationId xmlns:a16="http://schemas.microsoft.com/office/drawing/2014/main" id="{DD80A0D5-34DE-1BCD-D9C3-8AFB5CE9990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46" name="Google Shape;246;g9441d485da_2_136:notes">
            <a:extLst>
              <a:ext uri="{FF2B5EF4-FFF2-40B4-BE49-F238E27FC236}">
                <a16:creationId xmlns:a16="http://schemas.microsoft.com/office/drawing/2014/main" id="{15F0E81C-FBA4-ECBD-0D2E-CDBC4BD734B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508125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9441d485da_2_8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6" name="Google Shape;136;g9441d485da_2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99e4c97800_0_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43" name="Google Shape;143;g99e4c97800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>
          <a:extLst>
            <a:ext uri="{FF2B5EF4-FFF2-40B4-BE49-F238E27FC236}">
              <a16:creationId xmlns:a16="http://schemas.microsoft.com/office/drawing/2014/main" id="{5693CBBB-AFAC-278C-C23A-48934D8E70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99e4c97800_0_5:notes">
            <a:extLst>
              <a:ext uri="{FF2B5EF4-FFF2-40B4-BE49-F238E27FC236}">
                <a16:creationId xmlns:a16="http://schemas.microsoft.com/office/drawing/2014/main" id="{A324DC79-7890-A52D-29DC-1EC177396CA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43" name="Google Shape;143;g99e4c97800_0_5:notes">
            <a:extLst>
              <a:ext uri="{FF2B5EF4-FFF2-40B4-BE49-F238E27FC236}">
                <a16:creationId xmlns:a16="http://schemas.microsoft.com/office/drawing/2014/main" id="{6AE4DE3E-A0F5-F665-37CA-CF6A2EE4BDB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065607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>
          <a:extLst>
            <a:ext uri="{FF2B5EF4-FFF2-40B4-BE49-F238E27FC236}">
              <a16:creationId xmlns:a16="http://schemas.microsoft.com/office/drawing/2014/main" id="{7C847AC6-F020-53FF-CD11-BDDDB571C3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99e4c97800_0_5:notes">
            <a:extLst>
              <a:ext uri="{FF2B5EF4-FFF2-40B4-BE49-F238E27FC236}">
                <a16:creationId xmlns:a16="http://schemas.microsoft.com/office/drawing/2014/main" id="{FB44DBCF-94E8-B6B5-893D-9E597B09F9A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43" name="Google Shape;143;g99e4c97800_0_5:notes">
            <a:extLst>
              <a:ext uri="{FF2B5EF4-FFF2-40B4-BE49-F238E27FC236}">
                <a16:creationId xmlns:a16="http://schemas.microsoft.com/office/drawing/2014/main" id="{DAA9CCD9-B708-09C4-9D39-5BAF51707A5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094346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>
          <a:extLst>
            <a:ext uri="{FF2B5EF4-FFF2-40B4-BE49-F238E27FC236}">
              <a16:creationId xmlns:a16="http://schemas.microsoft.com/office/drawing/2014/main" id="{50B7631D-66D2-44B0-E45E-25D7FDE3E3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99e4c97800_0_5:notes">
            <a:extLst>
              <a:ext uri="{FF2B5EF4-FFF2-40B4-BE49-F238E27FC236}">
                <a16:creationId xmlns:a16="http://schemas.microsoft.com/office/drawing/2014/main" id="{5587DC59-8370-3029-A75C-5B453920437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43" name="Google Shape;143;g99e4c97800_0_5:notes">
            <a:extLst>
              <a:ext uri="{FF2B5EF4-FFF2-40B4-BE49-F238E27FC236}">
                <a16:creationId xmlns:a16="http://schemas.microsoft.com/office/drawing/2014/main" id="{5711F564-606A-C61B-F6EA-8B2AAFAE4A4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363346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>
          <a:extLst>
            <a:ext uri="{FF2B5EF4-FFF2-40B4-BE49-F238E27FC236}">
              <a16:creationId xmlns:a16="http://schemas.microsoft.com/office/drawing/2014/main" id="{D18D13AC-08AE-F89F-8BFB-8EB68970A0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9441d485da_2_81:notes">
            <a:extLst>
              <a:ext uri="{FF2B5EF4-FFF2-40B4-BE49-F238E27FC236}">
                <a16:creationId xmlns:a16="http://schemas.microsoft.com/office/drawing/2014/main" id="{5C5A4B1C-8146-F4A7-C3CB-B1DEED91BE3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6" name="Google Shape;136;g9441d485da_2_81:notes">
            <a:extLst>
              <a:ext uri="{FF2B5EF4-FFF2-40B4-BE49-F238E27FC236}">
                <a16:creationId xmlns:a16="http://schemas.microsoft.com/office/drawing/2014/main" id="{83CC5264-4943-4306-B269-5C2B93C0F72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947961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>
          <a:extLst>
            <a:ext uri="{FF2B5EF4-FFF2-40B4-BE49-F238E27FC236}">
              <a16:creationId xmlns:a16="http://schemas.microsoft.com/office/drawing/2014/main" id="{314BA280-EA41-1470-B284-1A8BF9DCEB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99e4c97800_0_5:notes">
            <a:extLst>
              <a:ext uri="{FF2B5EF4-FFF2-40B4-BE49-F238E27FC236}">
                <a16:creationId xmlns:a16="http://schemas.microsoft.com/office/drawing/2014/main" id="{72F146B3-CD14-6C36-3964-BEBD9B35370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43" name="Google Shape;143;g99e4c97800_0_5:notes">
            <a:extLst>
              <a:ext uri="{FF2B5EF4-FFF2-40B4-BE49-F238E27FC236}">
                <a16:creationId xmlns:a16="http://schemas.microsoft.com/office/drawing/2014/main" id="{7BD7AC2A-D3E7-564D-32AF-ED50680D110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564570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>
          <a:extLst>
            <a:ext uri="{FF2B5EF4-FFF2-40B4-BE49-F238E27FC236}">
              <a16:creationId xmlns:a16="http://schemas.microsoft.com/office/drawing/2014/main" id="{8B199FC1-3E2F-0D35-801E-50C44A2426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99e4c97800_0_5:notes">
            <a:extLst>
              <a:ext uri="{FF2B5EF4-FFF2-40B4-BE49-F238E27FC236}">
                <a16:creationId xmlns:a16="http://schemas.microsoft.com/office/drawing/2014/main" id="{4A377D83-A7BA-126B-1B9F-7468BA6D3F7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43" name="Google Shape;143;g99e4c97800_0_5:notes">
            <a:extLst>
              <a:ext uri="{FF2B5EF4-FFF2-40B4-BE49-F238E27FC236}">
                <a16:creationId xmlns:a16="http://schemas.microsoft.com/office/drawing/2014/main" id="{394AB3F5-B4D1-8B9A-7D14-22325790F6B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015299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body" idx="1"/>
          </p:nvPr>
        </p:nvSpPr>
        <p:spPr>
          <a:xfrm>
            <a:off x="684213" y="1491854"/>
            <a:ext cx="77724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dt" idx="10"/>
          </p:nvPr>
        </p:nvSpPr>
        <p:spPr>
          <a:xfrm>
            <a:off x="696913" y="249451"/>
            <a:ext cx="1224600" cy="2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62" name="Google Shape;62;p14"/>
          <p:cNvSpPr txBox="1">
            <a:spLocks noGrp="1"/>
          </p:cNvSpPr>
          <p:nvPr>
            <p:ph type="sldNum" idx="12"/>
          </p:nvPr>
        </p:nvSpPr>
        <p:spPr>
          <a:xfrm>
            <a:off x="4344988" y="4856560"/>
            <a:ext cx="530225" cy="136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Slide </a:t>
            </a: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title"/>
          </p:nvPr>
        </p:nvSpPr>
        <p:spPr>
          <a:xfrm>
            <a:off x="685800" y="514350"/>
            <a:ext cx="7772400" cy="8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4"/>
          <p:cNvSpPr txBox="1">
            <a:spLocks noGrp="1"/>
          </p:cNvSpPr>
          <p:nvPr>
            <p:ph type="title"/>
          </p:nvPr>
        </p:nvSpPr>
        <p:spPr>
          <a:xfrm rot="5400000">
            <a:off x="5457825" y="1571625"/>
            <a:ext cx="4057650" cy="19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4"/>
          <p:cNvSpPr txBox="1">
            <a:spLocks noGrp="1"/>
          </p:cNvSpPr>
          <p:nvPr>
            <p:ph type="body" idx="1"/>
          </p:nvPr>
        </p:nvSpPr>
        <p:spPr>
          <a:xfrm rot="5400000">
            <a:off x="1495425" y="-295275"/>
            <a:ext cx="4057650" cy="56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5" name="Google Shape;115;p24"/>
          <p:cNvSpPr txBox="1">
            <a:spLocks noGrp="1"/>
          </p:cNvSpPr>
          <p:nvPr>
            <p:ph type="dt" idx="10"/>
          </p:nvPr>
        </p:nvSpPr>
        <p:spPr>
          <a:xfrm>
            <a:off x="696913" y="249451"/>
            <a:ext cx="1224600" cy="2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4"/>
          <p:cNvSpPr txBox="1">
            <a:spLocks noGrp="1"/>
          </p:cNvSpPr>
          <p:nvPr>
            <p:ph type="sldNum" idx="12"/>
          </p:nvPr>
        </p:nvSpPr>
        <p:spPr>
          <a:xfrm>
            <a:off x="4344988" y="4856560"/>
            <a:ext cx="530225" cy="136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Slide </a:t>
            </a: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 txBox="1">
            <a:spLocks noGrp="1"/>
          </p:cNvSpPr>
          <p:nvPr>
            <p:ph type="title"/>
          </p:nvPr>
        </p:nvSpPr>
        <p:spPr>
          <a:xfrm>
            <a:off x="722313" y="3305175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/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sz="1800"/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/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dt" idx="10"/>
          </p:nvPr>
        </p:nvSpPr>
        <p:spPr>
          <a:xfrm>
            <a:off x="696913" y="249451"/>
            <a:ext cx="1224600" cy="2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sldNum" idx="12"/>
          </p:nvPr>
        </p:nvSpPr>
        <p:spPr>
          <a:xfrm>
            <a:off x="4344988" y="4856560"/>
            <a:ext cx="530225" cy="136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Slide </a:t>
            </a: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>
            <a:spLocks noGrp="1"/>
          </p:cNvSpPr>
          <p:nvPr>
            <p:ph type="title"/>
          </p:nvPr>
        </p:nvSpPr>
        <p:spPr>
          <a:xfrm>
            <a:off x="685800" y="514350"/>
            <a:ext cx="7772400" cy="8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body" idx="1"/>
          </p:nvPr>
        </p:nvSpPr>
        <p:spPr>
          <a:xfrm>
            <a:off x="685800" y="1485900"/>
            <a:ext cx="38100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  <a:defRPr sz="1800"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body" idx="2"/>
          </p:nvPr>
        </p:nvSpPr>
        <p:spPr>
          <a:xfrm>
            <a:off x="4648200" y="1485900"/>
            <a:ext cx="38100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  <a:defRPr sz="1800"/>
            </a:lvl9pPr>
          </a:lstStyle>
          <a:p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dt" idx="10"/>
          </p:nvPr>
        </p:nvSpPr>
        <p:spPr>
          <a:xfrm>
            <a:off x="696913" y="249451"/>
            <a:ext cx="1224600" cy="2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sldNum" idx="12"/>
          </p:nvPr>
        </p:nvSpPr>
        <p:spPr>
          <a:xfrm>
            <a:off x="4344988" y="4856560"/>
            <a:ext cx="530225" cy="136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Slide </a:t>
            </a: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8"/>
          <p:cNvSpPr txBox="1"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•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•"/>
              <a:defRPr sz="1600"/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body" idx="3"/>
          </p:nvPr>
        </p:nvSpPr>
        <p:spPr>
          <a:xfrm>
            <a:off x="4645025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9pPr>
          </a:lstStyle>
          <a:p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body" idx="4"/>
          </p:nvPr>
        </p:nvSpPr>
        <p:spPr>
          <a:xfrm>
            <a:off x="4645025" y="1631156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•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•"/>
              <a:defRPr sz="1600"/>
            </a:lvl9pPr>
          </a:lstStyle>
          <a:p>
            <a:endParaRPr/>
          </a:p>
        </p:txBody>
      </p:sp>
      <p:sp>
        <p:nvSpPr>
          <p:cNvPr id="86" name="Google Shape;86;p18"/>
          <p:cNvSpPr txBox="1">
            <a:spLocks noGrp="1"/>
          </p:cNvSpPr>
          <p:nvPr>
            <p:ph type="dt" idx="10"/>
          </p:nvPr>
        </p:nvSpPr>
        <p:spPr>
          <a:xfrm>
            <a:off x="696913" y="249451"/>
            <a:ext cx="1224600" cy="2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8"/>
          <p:cNvSpPr txBox="1">
            <a:spLocks noGrp="1"/>
          </p:cNvSpPr>
          <p:nvPr>
            <p:ph type="sldNum" idx="12"/>
          </p:nvPr>
        </p:nvSpPr>
        <p:spPr>
          <a:xfrm>
            <a:off x="4344988" y="4856560"/>
            <a:ext cx="530225" cy="136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Slide </a:t>
            </a: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9"/>
          <p:cNvSpPr txBox="1">
            <a:spLocks noGrp="1"/>
          </p:cNvSpPr>
          <p:nvPr>
            <p:ph type="title"/>
          </p:nvPr>
        </p:nvSpPr>
        <p:spPr>
          <a:xfrm>
            <a:off x="685800" y="514350"/>
            <a:ext cx="7772400" cy="8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9"/>
          <p:cNvSpPr txBox="1">
            <a:spLocks noGrp="1"/>
          </p:cNvSpPr>
          <p:nvPr>
            <p:ph type="dt" idx="10"/>
          </p:nvPr>
        </p:nvSpPr>
        <p:spPr>
          <a:xfrm>
            <a:off x="696913" y="249451"/>
            <a:ext cx="1224600" cy="2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9"/>
          <p:cNvSpPr txBox="1">
            <a:spLocks noGrp="1"/>
          </p:cNvSpPr>
          <p:nvPr>
            <p:ph type="sldNum" idx="12"/>
          </p:nvPr>
        </p:nvSpPr>
        <p:spPr>
          <a:xfrm>
            <a:off x="4344988" y="4856560"/>
            <a:ext cx="530225" cy="136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Slide </a:t>
            </a: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0"/>
          <p:cNvSpPr txBox="1">
            <a:spLocks noGrp="1"/>
          </p:cNvSpPr>
          <p:nvPr>
            <p:ph type="dt" idx="10"/>
          </p:nvPr>
        </p:nvSpPr>
        <p:spPr>
          <a:xfrm>
            <a:off x="696913" y="249451"/>
            <a:ext cx="1224600" cy="2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0"/>
          <p:cNvSpPr txBox="1">
            <a:spLocks noGrp="1"/>
          </p:cNvSpPr>
          <p:nvPr>
            <p:ph type="sldNum" idx="12"/>
          </p:nvPr>
        </p:nvSpPr>
        <p:spPr>
          <a:xfrm>
            <a:off x="4344988" y="4856560"/>
            <a:ext cx="530225" cy="136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Slide </a:t>
            </a: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1"/>
          <p:cNvSpPr txBox="1"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1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  <a:defRPr sz="2000"/>
            </a:lvl9pPr>
          </a:lstStyle>
          <a:p>
            <a:endParaRPr/>
          </a:p>
        </p:txBody>
      </p:sp>
      <p:sp>
        <p:nvSpPr>
          <p:cNvPr id="98" name="Google Shape;98;p21"/>
          <p:cNvSpPr txBox="1">
            <a:spLocks noGrp="1"/>
          </p:cNvSpPr>
          <p:nvPr>
            <p:ph type="body" idx="2"/>
          </p:nvPr>
        </p:nvSpPr>
        <p:spPr>
          <a:xfrm>
            <a:off x="457200" y="1076325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9pPr>
          </a:lstStyle>
          <a:p>
            <a:endParaRPr/>
          </a:p>
        </p:txBody>
      </p:sp>
      <p:sp>
        <p:nvSpPr>
          <p:cNvPr id="99" name="Google Shape;99;p21"/>
          <p:cNvSpPr txBox="1">
            <a:spLocks noGrp="1"/>
          </p:cNvSpPr>
          <p:nvPr>
            <p:ph type="dt" idx="10"/>
          </p:nvPr>
        </p:nvSpPr>
        <p:spPr>
          <a:xfrm>
            <a:off x="696913" y="249451"/>
            <a:ext cx="1224600" cy="2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1"/>
          <p:cNvSpPr txBox="1">
            <a:spLocks noGrp="1"/>
          </p:cNvSpPr>
          <p:nvPr>
            <p:ph type="sldNum" idx="12"/>
          </p:nvPr>
        </p:nvSpPr>
        <p:spPr>
          <a:xfrm>
            <a:off x="4344988" y="4856560"/>
            <a:ext cx="530225" cy="136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Slide </a:t>
            </a: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400" cy="603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9pPr>
          </a:lstStyle>
          <a:p>
            <a:endParaRPr/>
          </a:p>
        </p:txBody>
      </p:sp>
      <p:sp>
        <p:nvSpPr>
          <p:cNvPr id="105" name="Google Shape;105;p22"/>
          <p:cNvSpPr txBox="1">
            <a:spLocks noGrp="1"/>
          </p:cNvSpPr>
          <p:nvPr>
            <p:ph type="dt" idx="10"/>
          </p:nvPr>
        </p:nvSpPr>
        <p:spPr>
          <a:xfrm>
            <a:off x="696913" y="249451"/>
            <a:ext cx="1224600" cy="2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22"/>
          <p:cNvSpPr txBox="1">
            <a:spLocks noGrp="1"/>
          </p:cNvSpPr>
          <p:nvPr>
            <p:ph type="sldNum" idx="12"/>
          </p:nvPr>
        </p:nvSpPr>
        <p:spPr>
          <a:xfrm>
            <a:off x="4344988" y="4856560"/>
            <a:ext cx="530225" cy="136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Slide </a:t>
            </a: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3"/>
          <p:cNvSpPr txBox="1">
            <a:spLocks noGrp="1"/>
          </p:cNvSpPr>
          <p:nvPr>
            <p:ph type="title"/>
          </p:nvPr>
        </p:nvSpPr>
        <p:spPr>
          <a:xfrm>
            <a:off x="685800" y="514350"/>
            <a:ext cx="7772400" cy="8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23"/>
          <p:cNvSpPr txBox="1">
            <a:spLocks noGrp="1"/>
          </p:cNvSpPr>
          <p:nvPr>
            <p:ph type="body" idx="1"/>
          </p:nvPr>
        </p:nvSpPr>
        <p:spPr>
          <a:xfrm rot="5400000">
            <a:off x="3027363" y="-851296"/>
            <a:ext cx="30861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0" name="Google Shape;110;p23"/>
          <p:cNvSpPr txBox="1">
            <a:spLocks noGrp="1"/>
          </p:cNvSpPr>
          <p:nvPr>
            <p:ph type="dt" idx="10"/>
          </p:nvPr>
        </p:nvSpPr>
        <p:spPr>
          <a:xfrm>
            <a:off x="696913" y="249451"/>
            <a:ext cx="1224600" cy="2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3"/>
          <p:cNvSpPr txBox="1">
            <a:spLocks noGrp="1"/>
          </p:cNvSpPr>
          <p:nvPr>
            <p:ph type="sldNum" idx="12"/>
          </p:nvPr>
        </p:nvSpPr>
        <p:spPr>
          <a:xfrm>
            <a:off x="4344988" y="4856560"/>
            <a:ext cx="530225" cy="136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Slide </a:t>
            </a: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85800" y="514350"/>
            <a:ext cx="7772400" cy="8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684213" y="1491854"/>
            <a:ext cx="77724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–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•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•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•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•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•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696913" y="249451"/>
            <a:ext cx="1224600" cy="2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r>
              <a:rPr lang="en-US" dirty="0"/>
              <a:t>March 2025</a:t>
            </a:r>
          </a:p>
        </p:txBody>
      </p:sp>
      <p:sp>
        <p:nvSpPr>
          <p:cNvPr id="54" name="Google Shape;54;p13"/>
          <p:cNvSpPr txBox="1">
            <a:spLocks noGrp="1"/>
          </p:cNvSpPr>
          <p:nvPr>
            <p:ph type="sldNum" idx="12"/>
          </p:nvPr>
        </p:nvSpPr>
        <p:spPr>
          <a:xfrm>
            <a:off x="4344988" y="4856560"/>
            <a:ext cx="530225" cy="136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Slide </a:t>
            </a: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5" name="Google Shape;55;p13"/>
          <p:cNvSpPr/>
          <p:nvPr/>
        </p:nvSpPr>
        <p:spPr>
          <a:xfrm>
            <a:off x="5129148" y="248260"/>
            <a:ext cx="3283015" cy="207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45720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doc.: IEEE 802.11-</a:t>
            </a:r>
            <a:r>
              <a:rPr lang="en" sz="1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24</a:t>
            </a:r>
            <a:r>
              <a:rPr lang="en" sz="18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</a:t>
            </a:r>
            <a:r>
              <a:rPr lang="en" sz="1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1863r1</a:t>
            </a:r>
            <a:endParaRPr sz="1800" b="1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56" name="Google Shape;56;p13"/>
          <p:cNvCxnSpPr/>
          <p:nvPr/>
        </p:nvCxnSpPr>
        <p:spPr>
          <a:xfrm>
            <a:off x="685800" y="457200"/>
            <a:ext cx="77724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7" name="Google Shape;57;p13"/>
          <p:cNvSpPr/>
          <p:nvPr/>
        </p:nvSpPr>
        <p:spPr>
          <a:xfrm>
            <a:off x="685800" y="4856560"/>
            <a:ext cx="718145" cy="1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Submission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8" name="Google Shape;58;p13"/>
          <p:cNvCxnSpPr/>
          <p:nvPr/>
        </p:nvCxnSpPr>
        <p:spPr>
          <a:xfrm>
            <a:off x="685813" y="4820875"/>
            <a:ext cx="78486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6"/>
          <p:cNvSpPr txBox="1">
            <a:spLocks noGrp="1"/>
          </p:cNvSpPr>
          <p:nvPr>
            <p:ph type="title"/>
          </p:nvPr>
        </p:nvSpPr>
        <p:spPr>
          <a:xfrm>
            <a:off x="685800" y="514350"/>
            <a:ext cx="7772399" cy="8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Performance Benefits of DSO</a:t>
            </a:r>
            <a:endParaRPr dirty="0"/>
          </a:p>
        </p:txBody>
      </p:sp>
      <p:sp>
        <p:nvSpPr>
          <p:cNvPr id="130" name="Google Shape;130;p26"/>
          <p:cNvSpPr txBox="1">
            <a:spLocks noGrp="1"/>
          </p:cNvSpPr>
          <p:nvPr>
            <p:ph type="body" idx="1"/>
          </p:nvPr>
        </p:nvSpPr>
        <p:spPr>
          <a:xfrm>
            <a:off x="685799" y="1204630"/>
            <a:ext cx="7772400" cy="404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34290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" sz="2000" dirty="0"/>
              <a:t>Date:</a:t>
            </a:r>
            <a:r>
              <a:rPr lang="en" sz="2000" b="0" dirty="0"/>
              <a:t> 2025-03-05</a:t>
            </a:r>
            <a:endParaRPr sz="2000" b="0" dirty="0"/>
          </a:p>
        </p:txBody>
      </p:sp>
      <p:sp>
        <p:nvSpPr>
          <p:cNvPr id="131" name="Google Shape;131;p26"/>
          <p:cNvSpPr txBox="1">
            <a:spLocks noGrp="1"/>
          </p:cNvSpPr>
          <p:nvPr>
            <p:ph type="dt" idx="10"/>
          </p:nvPr>
        </p:nvSpPr>
        <p:spPr>
          <a:xfrm>
            <a:off x="696928" y="249450"/>
            <a:ext cx="1533900" cy="207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dirty="0"/>
              <a:t>March 2025</a:t>
            </a:r>
            <a:endParaRPr dirty="0"/>
          </a:p>
        </p:txBody>
      </p:sp>
      <p:sp>
        <p:nvSpPr>
          <p:cNvPr id="132" name="Google Shape;132;p26"/>
          <p:cNvSpPr/>
          <p:nvPr/>
        </p:nvSpPr>
        <p:spPr>
          <a:xfrm>
            <a:off x="794460" y="1642604"/>
            <a:ext cx="1085700" cy="2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9125" tIns="34550" rIns="69125" bIns="345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Authors: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33" name="Google Shape;133;p26"/>
          <p:cNvGraphicFramePr/>
          <p:nvPr>
            <p:extLst>
              <p:ext uri="{D42A27DB-BD31-4B8C-83A1-F6EECF244321}">
                <p14:modId xmlns:p14="http://schemas.microsoft.com/office/powerpoint/2010/main" val="2125813170"/>
              </p:ext>
            </p:extLst>
          </p:nvPr>
        </p:nvGraphicFramePr>
        <p:xfrm>
          <a:off x="864067" y="1961634"/>
          <a:ext cx="7466203" cy="2834880"/>
        </p:xfrm>
        <a:graphic>
          <a:graphicData uri="http://schemas.openxmlformats.org/drawingml/2006/table">
            <a:tbl>
              <a:tblPr>
                <a:noFill/>
                <a:tableStyleId>{E11AFE4B-3ADF-44F4-B826-B2D974396330}</a:tableStyleId>
              </a:tblPr>
              <a:tblGrid>
                <a:gridCol w="2651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74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3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588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9865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Name</a:t>
                      </a:r>
                      <a:endParaRPr sz="1100"/>
                    </a:p>
                  </a:txBody>
                  <a:tcPr marL="68600" marR="68600" marT="34300" marB="343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Affiliations</a:t>
                      </a:r>
                      <a:endParaRPr sz="1100" dirty="0"/>
                    </a:p>
                  </a:txBody>
                  <a:tcPr marL="68600" marR="68600" marT="34300" marB="343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Address</a:t>
                      </a:r>
                      <a:endParaRPr sz="1100"/>
                    </a:p>
                  </a:txBody>
                  <a:tcPr marL="68600" marR="68600" marT="34300" marB="343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Email</a:t>
                      </a:r>
                      <a:endParaRPr sz="1100"/>
                    </a:p>
                  </a:txBody>
                  <a:tcPr marL="68600" marR="68600" marT="34300" marB="343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865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Kerstin Johnsson</a:t>
                      </a:r>
                      <a:endParaRPr dirty="0"/>
                    </a:p>
                  </a:txBody>
                  <a:tcPr marL="68600" marR="68600" marT="34300" marB="343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1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Nokia Tech</a:t>
                      </a:r>
                      <a:endParaRPr sz="11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600" marR="68600" marT="34300" marB="343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1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1100" b="0" i="0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  <a:sym typeface="Arial"/>
                        </a:rPr>
                        <a:t>520 Almanor Ave, Sunnyvale, CA 94085</a:t>
                      </a:r>
                      <a:endParaRPr sz="1100" b="0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600" marR="68600" marT="34300" marB="343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K</a:t>
                      </a:r>
                      <a:r>
                        <a:rPr lang="en" sz="1100" dirty="0" err="1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erstin</a:t>
                      </a:r>
                      <a:r>
                        <a:rPr lang="en" sz="11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.</a:t>
                      </a:r>
                      <a:r>
                        <a:rPr lang="en-US" sz="11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J</a:t>
                      </a:r>
                      <a:r>
                        <a:rPr lang="en" sz="1100" dirty="0" err="1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ohnsson@nokia.com</a:t>
                      </a:r>
                      <a:endParaRPr sz="1100" dirty="0"/>
                    </a:p>
                  </a:txBody>
                  <a:tcPr marL="68600" marR="68600" marT="34300" marB="343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865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Klaus Doppler </a:t>
                      </a:r>
                      <a:endParaRPr sz="110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600" marR="68600" marT="34300" marB="343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600" marR="68600" marT="34300" marB="343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600" marR="68600" marT="34300" marB="343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865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Salvatore </a:t>
                      </a:r>
                      <a:r>
                        <a:rPr lang="en" sz="11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Talrico</a:t>
                      </a:r>
                      <a:endParaRPr sz="1100" u="none" strike="noStrike" cap="none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600" marR="68600" marT="34300" marB="343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 dirty="0"/>
                    </a:p>
                  </a:txBody>
                  <a:tcPr marL="68600" marR="68600" marT="34300" marB="343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1100" dirty="0"/>
                    </a:p>
                  </a:txBody>
                  <a:tcPr marL="68600" marR="68600" marT="34300" marB="343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865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strike="noStrike" cap="none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Behnam </a:t>
                      </a:r>
                      <a:r>
                        <a:rPr lang="en-US" sz="1100" u="none" strike="noStrike" cap="none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Dezfouli</a:t>
                      </a:r>
                      <a:endParaRPr sz="1100" u="none" strike="noStrike" cap="none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600" marR="68600" marT="34300" marB="343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 dirty="0"/>
                    </a:p>
                  </a:txBody>
                  <a:tcPr marL="68600" marR="68600" marT="34300" marB="343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dirty="0"/>
                    </a:p>
                  </a:txBody>
                  <a:tcPr marL="68600" marR="68600" marT="34300" marB="343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865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Juhyung</a:t>
                      </a:r>
                      <a:r>
                        <a:rPr lang="en-US" sz="1100" u="none" strike="noStrike" cap="none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Lee</a:t>
                      </a:r>
                      <a:endParaRPr sz="1100" u="none" strike="noStrike" cap="none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600" marR="68600" marT="34300" marB="343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 dirty="0"/>
                    </a:p>
                  </a:txBody>
                  <a:tcPr marL="68600" marR="68600" marT="34300" marB="343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600" marR="68600" marT="34300" marB="343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865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Prabodh Varshney</a:t>
                      </a:r>
                      <a:endParaRPr sz="1100" u="none" strike="noStrike" cap="none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600" marR="68600" marT="34300" marB="343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600" marR="68600" marT="34300" marB="343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 dirty="0"/>
                    </a:p>
                  </a:txBody>
                  <a:tcPr marL="68600" marR="68600" marT="34300" marB="343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600" marR="68600" marT="34300" marB="343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4653045"/>
                  </a:ext>
                </a:extLst>
              </a:tr>
              <a:tr h="19865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Okan </a:t>
                      </a:r>
                      <a:r>
                        <a:rPr lang="en-US" sz="1100" u="none" strike="noStrike" cap="none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Mutgan</a:t>
                      </a:r>
                      <a:endParaRPr sz="1100" u="none" strike="noStrike" cap="none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600" marR="68600" marT="34300" marB="343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600" marR="68600" marT="34300" marB="343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 dirty="0"/>
                    </a:p>
                  </a:txBody>
                  <a:tcPr marL="68600" marR="68600" marT="34300" marB="343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600" marR="68600" marT="34300" marB="343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5709313"/>
                  </a:ext>
                </a:extLst>
              </a:tr>
              <a:tr h="19865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Mikhail </a:t>
                      </a:r>
                      <a:r>
                        <a:rPr lang="en-US" sz="1100" u="none" strike="noStrike" cap="none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Liubogoshchev</a:t>
                      </a:r>
                      <a:endParaRPr sz="1100" u="none" strike="noStrike" cap="none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600" marR="68600" marT="34300" marB="343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600" marR="68600" marT="34300" marB="343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 dirty="0"/>
                    </a:p>
                  </a:txBody>
                  <a:tcPr marL="68600" marR="68600" marT="34300" marB="343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600" marR="68600" marT="34300" marB="343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166649"/>
                  </a:ext>
                </a:extLst>
              </a:tr>
              <a:tr h="19865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Mika </a:t>
                      </a:r>
                      <a:r>
                        <a:rPr lang="en-US" sz="1100" u="none" strike="noStrike" cap="none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Kasslin</a:t>
                      </a:r>
                      <a:endParaRPr sz="1100" u="none" strike="noStrike" cap="none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600" marR="68600" marT="34300" marB="343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600" marR="68600" marT="34300" marB="343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 dirty="0"/>
                    </a:p>
                  </a:txBody>
                  <a:tcPr marL="68600" marR="68600" marT="34300" marB="343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600" marR="68600" marT="34300" marB="343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2100120"/>
                  </a:ext>
                </a:extLst>
              </a:tr>
              <a:tr h="19865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Mario Costa</a:t>
                      </a:r>
                      <a:endParaRPr sz="1100" u="none" strike="noStrike" cap="none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600" marR="68600" marT="34300" marB="343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600" marR="68600" marT="34300" marB="343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 dirty="0"/>
                    </a:p>
                  </a:txBody>
                  <a:tcPr marL="68600" marR="68600" marT="34300" marB="343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600" marR="68600" marT="34300" marB="343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7872585"/>
                  </a:ext>
                </a:extLst>
              </a:tr>
              <a:tr h="19865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Eda </a:t>
                      </a:r>
                      <a:r>
                        <a:rPr lang="en-US" sz="1100" u="none" strike="noStrike" cap="none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Genc</a:t>
                      </a:r>
                      <a:endParaRPr sz="1100" u="none" strike="noStrike" cap="none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600" marR="68600" marT="34300" marB="343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600" marR="68600" marT="34300" marB="343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 dirty="0"/>
                    </a:p>
                  </a:txBody>
                  <a:tcPr marL="68600" marR="68600" marT="34300" marB="343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600" marR="68600" marT="34300" marB="343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934957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7"/>
          <p:cNvSpPr txBox="1">
            <a:spLocks noGrp="1"/>
          </p:cNvSpPr>
          <p:nvPr>
            <p:ph type="title"/>
          </p:nvPr>
        </p:nvSpPr>
        <p:spPr>
          <a:xfrm>
            <a:off x="669275" y="593972"/>
            <a:ext cx="77292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2200" dirty="0"/>
              <a:t>Straw Poll #1 </a:t>
            </a:r>
            <a:endParaRPr sz="2200" dirty="0"/>
          </a:p>
        </p:txBody>
      </p:sp>
      <p:sp>
        <p:nvSpPr>
          <p:cNvPr id="249" name="Google Shape;249;p37"/>
          <p:cNvSpPr txBox="1">
            <a:spLocks noGrp="1"/>
          </p:cNvSpPr>
          <p:nvPr>
            <p:ph type="body" idx="1"/>
          </p:nvPr>
        </p:nvSpPr>
        <p:spPr>
          <a:xfrm>
            <a:off x="667430" y="1031372"/>
            <a:ext cx="8102475" cy="37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indent="0" algn="just">
              <a:spcBef>
                <a:spcPts val="900"/>
              </a:spcBef>
              <a:buNone/>
            </a:pPr>
            <a:r>
              <a:rPr lang="en-US" sz="1800" b="0" i="0" u="none" strike="noStrike" dirty="0">
                <a:solidFill>
                  <a:srgbClr val="212121"/>
                </a:solidFill>
                <a:effectLst/>
              </a:rPr>
              <a:t>As part of 802.11bn, do you agree to enable a UHR AP to temporarily move a UHR non-AP STA away from </a:t>
            </a:r>
            <a:r>
              <a:rPr lang="en-US" sz="1800" b="0" dirty="0">
                <a:solidFill>
                  <a:srgbClr val="212121"/>
                </a:solidFill>
              </a:rPr>
              <a:t>its </a:t>
            </a:r>
            <a:r>
              <a:rPr lang="en-US" sz="1800" b="0" i="0" u="none" strike="noStrike" dirty="0">
                <a:solidFill>
                  <a:srgbClr val="212121"/>
                </a:solidFill>
                <a:effectLst/>
              </a:rPr>
              <a:t>primary location to </a:t>
            </a:r>
            <a:r>
              <a:rPr lang="en-US" sz="1800" b="0" dirty="0">
                <a:solidFill>
                  <a:srgbClr val="212121"/>
                </a:solidFill>
              </a:rPr>
              <a:t>a predefined </a:t>
            </a:r>
            <a:r>
              <a:rPr lang="en-US" sz="1800" b="0" i="0" u="none" strike="noStrike" dirty="0">
                <a:solidFill>
                  <a:srgbClr val="212121"/>
                </a:solidFill>
                <a:effectLst/>
              </a:rPr>
              <a:t>part of the BSS operating BW</a:t>
            </a:r>
            <a:r>
              <a:rPr lang="en-US" sz="1800" b="0" dirty="0">
                <a:solidFill>
                  <a:srgbClr val="212121"/>
                </a:solidFill>
              </a:rPr>
              <a:t> that does not include the primary channel</a:t>
            </a:r>
            <a:r>
              <a:rPr lang="en-US" sz="1800" b="0" i="0" u="none" strike="noStrike" dirty="0">
                <a:solidFill>
                  <a:srgbClr val="212121"/>
                </a:solidFill>
                <a:effectLst/>
              </a:rPr>
              <a:t>?</a:t>
            </a:r>
            <a:r>
              <a:rPr lang="en-US" sz="1800" b="0" dirty="0">
                <a:solidFill>
                  <a:srgbClr val="212121"/>
                </a:solidFill>
              </a:rPr>
              <a:t> </a:t>
            </a:r>
            <a:endParaRPr lang="en-US" dirty="0"/>
          </a:p>
          <a:p>
            <a:pPr marL="0" indent="0" algn="just">
              <a:spcBef>
                <a:spcPts val="900"/>
              </a:spcBef>
              <a:buNone/>
            </a:pPr>
            <a:endParaRPr sz="1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e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Y/N/A</a:t>
            </a:r>
            <a:endParaRPr sz="1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0" algn="just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None/>
            </a:pPr>
            <a:endParaRPr sz="1700" dirty="0"/>
          </a:p>
          <a:p>
            <a:pPr marL="0" lvl="0" indent="0" algn="just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None/>
            </a:pPr>
            <a:endParaRPr sz="2000" dirty="0"/>
          </a:p>
        </p:txBody>
      </p:sp>
      <p:sp>
        <p:nvSpPr>
          <p:cNvPr id="250" name="Google Shape;250;p37"/>
          <p:cNvSpPr txBox="1">
            <a:spLocks noGrp="1"/>
          </p:cNvSpPr>
          <p:nvPr>
            <p:ph type="sldNum" idx="12"/>
          </p:nvPr>
        </p:nvSpPr>
        <p:spPr>
          <a:xfrm>
            <a:off x="4344988" y="4856560"/>
            <a:ext cx="530100" cy="136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/>
              <a:t>Slide </a:t>
            </a:r>
            <a:fld id="{00000000-1234-1234-1234-123412341234}" type="slidenum">
              <a:rPr lang="en"/>
              <a:t>10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>
          <a:extLst>
            <a:ext uri="{FF2B5EF4-FFF2-40B4-BE49-F238E27FC236}">
              <a16:creationId xmlns:a16="http://schemas.microsoft.com/office/drawing/2014/main" id="{28138668-032B-C5B7-6F55-6AA16FAB83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7">
            <a:extLst>
              <a:ext uri="{FF2B5EF4-FFF2-40B4-BE49-F238E27FC236}">
                <a16:creationId xmlns:a16="http://schemas.microsoft.com/office/drawing/2014/main" id="{6D3F0467-C327-3783-F420-F2D51ED1B52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69275" y="593972"/>
            <a:ext cx="77292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2200" dirty="0"/>
              <a:t>Straw Poll #2 </a:t>
            </a:r>
            <a:endParaRPr sz="2200" dirty="0"/>
          </a:p>
        </p:txBody>
      </p:sp>
      <p:sp>
        <p:nvSpPr>
          <p:cNvPr id="249" name="Google Shape;249;p37">
            <a:extLst>
              <a:ext uri="{FF2B5EF4-FFF2-40B4-BE49-F238E27FC236}">
                <a16:creationId xmlns:a16="http://schemas.microsoft.com/office/drawing/2014/main" id="{436E4423-A37C-0C88-E984-E00D517E96F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67430" y="1031372"/>
            <a:ext cx="8102475" cy="37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indent="0" algn="just">
              <a:spcBef>
                <a:spcPts val="900"/>
              </a:spcBef>
              <a:buNone/>
            </a:pPr>
            <a:r>
              <a:rPr lang="en-US" sz="1800" b="0" i="0" u="none" strike="noStrike" dirty="0">
                <a:solidFill>
                  <a:srgbClr val="212121"/>
                </a:solidFill>
                <a:effectLst/>
              </a:rPr>
              <a:t>As part of 802.11bn, do you agree to add a </a:t>
            </a:r>
            <a:r>
              <a:rPr lang="en-US" sz="1800" b="0" dirty="0">
                <a:solidFill>
                  <a:srgbClr val="212121"/>
                </a:solidFill>
              </a:rPr>
              <a:t>1-bit </a:t>
            </a:r>
            <a:r>
              <a:rPr lang="en-US" sz="1800" b="0" i="0" u="none" strike="noStrike" dirty="0">
                <a:solidFill>
                  <a:srgbClr val="212121"/>
                </a:solidFill>
                <a:effectLst/>
              </a:rPr>
              <a:t>flag in the data and BA </a:t>
            </a:r>
            <a:r>
              <a:rPr lang="en-US" sz="1800" b="0" dirty="0">
                <a:solidFill>
                  <a:srgbClr val="212121"/>
                </a:solidFill>
              </a:rPr>
              <a:t>frame headers </a:t>
            </a:r>
            <a:r>
              <a:rPr lang="en-US" sz="1800" b="0" i="0" u="none" strike="noStrike" dirty="0">
                <a:solidFill>
                  <a:srgbClr val="212121"/>
                </a:solidFill>
                <a:effectLst/>
              </a:rPr>
              <a:t>that </a:t>
            </a:r>
            <a:r>
              <a:rPr lang="en-US" sz="1800" b="0" dirty="0">
                <a:solidFill>
                  <a:srgbClr val="212121"/>
                </a:solidFill>
              </a:rPr>
              <a:t>indicates an end to frame exchanges on the DSO channel? </a:t>
            </a:r>
            <a:endParaRPr lang="en-US" dirty="0"/>
          </a:p>
          <a:p>
            <a:pPr marL="0" indent="0" algn="just">
              <a:spcBef>
                <a:spcPts val="900"/>
              </a:spcBef>
              <a:buNone/>
            </a:pPr>
            <a:endParaRPr sz="1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e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Y/N/A</a:t>
            </a:r>
            <a:endParaRPr sz="1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0" algn="just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None/>
            </a:pPr>
            <a:endParaRPr sz="1700" dirty="0"/>
          </a:p>
          <a:p>
            <a:pPr marL="0" lvl="0" indent="0" algn="just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None/>
            </a:pPr>
            <a:endParaRPr sz="2000" dirty="0"/>
          </a:p>
        </p:txBody>
      </p:sp>
      <p:sp>
        <p:nvSpPr>
          <p:cNvPr id="250" name="Google Shape;250;p37">
            <a:extLst>
              <a:ext uri="{FF2B5EF4-FFF2-40B4-BE49-F238E27FC236}">
                <a16:creationId xmlns:a16="http://schemas.microsoft.com/office/drawing/2014/main" id="{B12BD38A-CFC4-7235-6D82-7EA6F897A1DE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4344988" y="4856560"/>
            <a:ext cx="530100" cy="136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/>
              <a:t>Slide </a:t>
            </a:r>
            <a:fld id="{00000000-1234-1234-1234-123412341234}" type="slidenum">
              <a:rPr lang="en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790890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0501DC4-FC74-FCDF-699B-C067FE510C7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Slide </a:t>
            </a:r>
            <a:fld id="{00000000-1234-1234-1234-123412341234}" type="slidenum">
              <a:rPr lang="en" smtClean="0"/>
              <a:t>12</a:t>
            </a:fld>
            <a:endParaRPr/>
          </a:p>
        </p:txBody>
      </p:sp>
      <p:sp>
        <p:nvSpPr>
          <p:cNvPr id="6" name="Google Shape;248;p37">
            <a:extLst>
              <a:ext uri="{FF2B5EF4-FFF2-40B4-BE49-F238E27FC236}">
                <a16:creationId xmlns:a16="http://schemas.microsoft.com/office/drawing/2014/main" id="{97C46AAA-A9A8-0A14-E221-A3C7A9CFC71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84716" y="602361"/>
            <a:ext cx="77292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2200" dirty="0"/>
              <a:t>Reference</a:t>
            </a:r>
            <a:endParaRPr sz="2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D4B5E21-FDD1-B80A-2857-4F26E8A2DE4E}"/>
              </a:ext>
            </a:extLst>
          </p:cNvPr>
          <p:cNvSpPr txBox="1"/>
          <p:nvPr/>
        </p:nvSpPr>
        <p:spPr>
          <a:xfrm>
            <a:off x="484716" y="1308683"/>
            <a:ext cx="78455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imes New Roman" panose="02020603050405020304" pitchFamily="18" charset="0"/>
                <a:ea typeface="Malgun Gothic" panose="020B0503020000020004" pitchFamily="34" charset="-127"/>
              </a:rPr>
              <a:t>[1] 11-24/2054  “</a:t>
            </a:r>
            <a:r>
              <a:rPr lang="en-GB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Detailed text proposal for Dynamic </a:t>
            </a:r>
            <a:r>
              <a:rPr lang="en-GB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Subband</a:t>
            </a:r>
            <a:r>
              <a:rPr lang="en-GB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 Operation (DSO)”, Morteza </a:t>
            </a:r>
            <a:r>
              <a:rPr lang="en-US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Mehrnoush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2732155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7"/>
          <p:cNvSpPr txBox="1">
            <a:spLocks noGrp="1"/>
          </p:cNvSpPr>
          <p:nvPr>
            <p:ph type="title"/>
          </p:nvPr>
        </p:nvSpPr>
        <p:spPr>
          <a:xfrm>
            <a:off x="681644" y="615211"/>
            <a:ext cx="8005156" cy="3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</a:pPr>
            <a:r>
              <a:rPr lang="en" sz="2400" dirty="0"/>
              <a:t>Outline</a:t>
            </a:r>
            <a:endParaRPr sz="2400" dirty="0"/>
          </a:p>
        </p:txBody>
      </p:sp>
      <p:sp>
        <p:nvSpPr>
          <p:cNvPr id="139" name="Google Shape;139;p27"/>
          <p:cNvSpPr txBox="1">
            <a:spLocks noGrp="1"/>
          </p:cNvSpPr>
          <p:nvPr>
            <p:ph type="body" idx="1"/>
          </p:nvPr>
        </p:nvSpPr>
        <p:spPr>
          <a:xfrm>
            <a:off x="681644" y="1046813"/>
            <a:ext cx="8279356" cy="35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algn="just">
              <a:lnSpc>
                <a:spcPct val="150000"/>
              </a:lnSpc>
              <a:spcBef>
                <a:spcPts val="900"/>
              </a:spcBef>
            </a:pPr>
            <a:r>
              <a:rPr lang="en-US" sz="1800" dirty="0"/>
              <a:t>DSO resolves gap in current bandwidth utilization</a:t>
            </a:r>
          </a:p>
          <a:p>
            <a:pPr algn="just">
              <a:lnSpc>
                <a:spcPct val="150000"/>
              </a:lnSpc>
              <a:spcBef>
                <a:spcPts val="900"/>
              </a:spcBef>
            </a:pPr>
            <a:r>
              <a:rPr lang="en-US" sz="1800" dirty="0">
                <a:solidFill>
                  <a:schemeClr val="tx2"/>
                </a:solidFill>
              </a:rPr>
              <a:t>Remaining gap in DSO</a:t>
            </a:r>
            <a:endParaRPr sz="1800" dirty="0">
              <a:solidFill>
                <a:schemeClr val="tx2"/>
              </a:solidFill>
            </a:endParaRPr>
          </a:p>
        </p:txBody>
      </p:sp>
      <p:sp>
        <p:nvSpPr>
          <p:cNvPr id="140" name="Google Shape;140;p27"/>
          <p:cNvSpPr txBox="1">
            <a:spLocks noGrp="1"/>
          </p:cNvSpPr>
          <p:nvPr>
            <p:ph type="sldNum" idx="12"/>
          </p:nvPr>
        </p:nvSpPr>
        <p:spPr>
          <a:xfrm>
            <a:off x="4344988" y="4856560"/>
            <a:ext cx="530100" cy="136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/>
              <a:t>Slide </a:t>
            </a: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8"/>
          <p:cNvSpPr txBox="1">
            <a:spLocks noGrp="1"/>
          </p:cNvSpPr>
          <p:nvPr>
            <p:ph type="title"/>
          </p:nvPr>
        </p:nvSpPr>
        <p:spPr>
          <a:xfrm>
            <a:off x="656705" y="532604"/>
            <a:ext cx="8121447" cy="3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2400" dirty="0"/>
              <a:t>Unused bandwidth</a:t>
            </a:r>
            <a:endParaRPr sz="2400" dirty="0"/>
          </a:p>
        </p:txBody>
      </p:sp>
      <p:sp>
        <p:nvSpPr>
          <p:cNvPr id="146" name="Google Shape;146;p28"/>
          <p:cNvSpPr txBox="1">
            <a:spLocks noGrp="1"/>
          </p:cNvSpPr>
          <p:nvPr>
            <p:ph type="body" idx="1"/>
          </p:nvPr>
        </p:nvSpPr>
        <p:spPr>
          <a:xfrm>
            <a:off x="556953" y="847898"/>
            <a:ext cx="8221199" cy="3943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457200" lvl="0" indent="-34925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700"/>
              <a:buFont typeface="Arial" panose="020B0604020202020204" pitchFamily="34" charset="0"/>
              <a:buChar char="•"/>
            </a:pPr>
            <a:r>
              <a:rPr lang="en" sz="1700" b="0" dirty="0"/>
              <a:t>802.11be supports APs/BSSs with up to 320MHz operating bandwidth</a:t>
            </a:r>
          </a:p>
          <a:p>
            <a:pPr marL="457200" lvl="0" indent="-34925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700"/>
              <a:buFont typeface="Arial" panose="020B0604020202020204" pitchFamily="34" charset="0"/>
              <a:buChar char="•"/>
            </a:pPr>
            <a:r>
              <a:rPr lang="en" sz="1700" b="0" dirty="0"/>
              <a:t>However, non-AP STAs </a:t>
            </a:r>
            <a:r>
              <a:rPr lang="en-US" sz="1700" b="0" dirty="0"/>
              <a:t>are often limited to much smaller bandwidths (e.g., 80 MHz) </a:t>
            </a:r>
          </a:p>
          <a:p>
            <a:pPr marL="457200" lvl="0" indent="-34925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700"/>
              <a:buFont typeface="Arial" panose="020B0604020202020204" pitchFamily="34" charset="0"/>
              <a:buChar char="•"/>
            </a:pPr>
            <a:r>
              <a:rPr lang="en-US" sz="1700" b="0" dirty="0"/>
              <a:t>Since a STA’s operating BW </a:t>
            </a:r>
            <a:r>
              <a:rPr lang="en-US" sz="1700" b="0" i="1" dirty="0"/>
              <a:t>must</a:t>
            </a:r>
            <a:r>
              <a:rPr lang="en-US" sz="1700" b="0" dirty="0"/>
              <a:t> include the primary channel, a BW mismatch between an AP and its associated non-AP STAs can result in large parts of BSS operating BW going </a:t>
            </a:r>
            <a:r>
              <a:rPr lang="en-US" sz="1700" b="0" i="1" dirty="0"/>
              <a:t>unused</a:t>
            </a:r>
            <a:endParaRPr sz="1700" b="0" dirty="0"/>
          </a:p>
          <a:p>
            <a:pPr marL="457200" lvl="0" indent="0" algn="just" rtl="0">
              <a:spcBef>
                <a:spcPts val="900"/>
              </a:spcBef>
              <a:spcAft>
                <a:spcPts val="0"/>
              </a:spcAft>
              <a:buNone/>
            </a:pPr>
            <a:endParaRPr sz="1500" b="0" dirty="0">
              <a:solidFill>
                <a:srgbClr val="000000"/>
              </a:solidFill>
            </a:endParaRPr>
          </a:p>
        </p:txBody>
      </p:sp>
      <p:sp>
        <p:nvSpPr>
          <p:cNvPr id="147" name="Google Shape;147;p28"/>
          <p:cNvSpPr txBox="1">
            <a:spLocks noGrp="1"/>
          </p:cNvSpPr>
          <p:nvPr>
            <p:ph type="sldNum" idx="12"/>
          </p:nvPr>
        </p:nvSpPr>
        <p:spPr>
          <a:xfrm>
            <a:off x="4344988" y="4856560"/>
            <a:ext cx="530100" cy="136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/>
              <a:t>Slide </a:t>
            </a:r>
            <a:fld id="{00000000-1234-1234-1234-123412341234}" type="slidenum">
              <a:rPr lang="en"/>
              <a:t>3</a:t>
            </a:fld>
            <a:endParaRPr/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642810C2-DF7B-781F-8107-3771D49EE5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228" y="2849480"/>
            <a:ext cx="7772400" cy="190441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>
          <a:extLst>
            <a:ext uri="{FF2B5EF4-FFF2-40B4-BE49-F238E27FC236}">
              <a16:creationId xmlns:a16="http://schemas.microsoft.com/office/drawing/2014/main" id="{16C8B37B-3B34-E006-7696-E908C9B315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8">
            <a:extLst>
              <a:ext uri="{FF2B5EF4-FFF2-40B4-BE49-F238E27FC236}">
                <a16:creationId xmlns:a16="http://schemas.microsoft.com/office/drawing/2014/main" id="{B1526B4F-5CB5-8318-8E5C-AC39FA89E21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7897" y="578974"/>
            <a:ext cx="8347236" cy="384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2400" dirty="0"/>
              <a:t>Dynamic Sub-band Operation (DSO)</a:t>
            </a:r>
            <a:endParaRPr sz="2400" dirty="0"/>
          </a:p>
        </p:txBody>
      </p:sp>
      <p:sp>
        <p:nvSpPr>
          <p:cNvPr id="146" name="Google Shape;146;p28">
            <a:extLst>
              <a:ext uri="{FF2B5EF4-FFF2-40B4-BE49-F238E27FC236}">
                <a16:creationId xmlns:a16="http://schemas.microsoft.com/office/drawing/2014/main" id="{6CF982D5-048C-E9CF-8844-80D9CC7E3B0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95617" y="1051249"/>
            <a:ext cx="8131615" cy="387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393700" indent="-285750" algn="just">
              <a:spcBef>
                <a:spcPts val="900"/>
              </a:spcBef>
              <a:buSzPts val="1700"/>
            </a:pPr>
            <a:r>
              <a:rPr lang="en-US" sz="1700" b="0" dirty="0"/>
              <a:t>DSO enables APs to </a:t>
            </a:r>
            <a:r>
              <a:rPr lang="en-US" sz="1700" b="0" i="1" dirty="0"/>
              <a:t>utilize more of its available bandwidth </a:t>
            </a:r>
            <a:r>
              <a:rPr lang="en-US" sz="1700" b="0" dirty="0"/>
              <a:t>by allowing them to create allocations that don’t include the primary 20 MHz channel</a:t>
            </a:r>
          </a:p>
          <a:p>
            <a:pPr marL="393700" indent="-285750" algn="just">
              <a:spcBef>
                <a:spcPts val="900"/>
              </a:spcBef>
              <a:buSzPts val="1700"/>
            </a:pPr>
            <a:r>
              <a:rPr lang="en-US" sz="1700" b="0" dirty="0"/>
              <a:t>DSO has already been proposed in many contributions:  </a:t>
            </a:r>
          </a:p>
          <a:p>
            <a:pPr marL="850900" lvl="1" indent="-285750" algn="just">
              <a:spcBef>
                <a:spcPts val="900"/>
              </a:spcBef>
              <a:buSzPts val="1700"/>
            </a:pPr>
            <a:r>
              <a:rPr lang="en-US" sz="1300" b="0" dirty="0"/>
              <a:t>2204 and 0843r1 from SG </a:t>
            </a:r>
          </a:p>
          <a:p>
            <a:pPr marL="850900" lvl="1" indent="-285750" algn="just">
              <a:spcBef>
                <a:spcPts val="900"/>
              </a:spcBef>
              <a:buSzPts val="1700"/>
            </a:pPr>
            <a:r>
              <a:rPr lang="en-US" sz="1300" b="0" dirty="0"/>
              <a:t>1496, 2027r2, 2141r3, 0517, 0783r1, 0949r1, 1244, 1474, 1553, 1564r2, 1587r1, 1588r1, 2054 from TG</a:t>
            </a:r>
            <a:endParaRPr lang="en-US" sz="1300" dirty="0"/>
          </a:p>
          <a:p>
            <a:pPr marL="393700" indent="-285750" algn="just">
              <a:spcBef>
                <a:spcPts val="900"/>
              </a:spcBef>
              <a:buSzPts val="1700"/>
            </a:pPr>
            <a:r>
              <a:rPr lang="en-US" sz="1700" b="0" dirty="0"/>
              <a:t>Contributions generally cover one/both of the following:</a:t>
            </a:r>
          </a:p>
          <a:p>
            <a:pPr marL="850900" lvl="1" indent="-285750" algn="just">
              <a:spcBef>
                <a:spcPts val="900"/>
              </a:spcBef>
              <a:buSzPts val="1700"/>
            </a:pPr>
            <a:r>
              <a:rPr lang="en-US" sz="1300" dirty="0"/>
              <a:t>Pre-negotiation between AP and its associated non-AP STAs of DSO capabilities (turn on/off DSO, sub-bands available for DSO, switching time per sub-band, etc.)</a:t>
            </a:r>
          </a:p>
          <a:p>
            <a:pPr marL="850900" lvl="1" indent="-285750" algn="just">
              <a:spcBef>
                <a:spcPts val="900"/>
              </a:spcBef>
              <a:buSzPts val="1700"/>
            </a:pPr>
            <a:r>
              <a:rPr lang="en-US" sz="1300" b="0" dirty="0"/>
              <a:t>DSO trigger (either in a standalone control frame or enabled via existing control frames like MU-RTS/BSRP) along w/ required contents/changes to said frames</a:t>
            </a:r>
          </a:p>
          <a:p>
            <a:pPr marL="393700" indent="-285750" algn="just">
              <a:spcBef>
                <a:spcPts val="900"/>
              </a:spcBef>
              <a:buSzPts val="1700"/>
            </a:pPr>
            <a:r>
              <a:rPr lang="en-US" sz="1700" b="0" dirty="0"/>
              <a:t>Proposed spec impacts are minimal, while performance gains can be substantial </a:t>
            </a:r>
            <a:endParaRPr lang="en-US" sz="1300" b="0" dirty="0"/>
          </a:p>
        </p:txBody>
      </p:sp>
      <p:sp>
        <p:nvSpPr>
          <p:cNvPr id="147" name="Google Shape;147;p28">
            <a:extLst>
              <a:ext uri="{FF2B5EF4-FFF2-40B4-BE49-F238E27FC236}">
                <a16:creationId xmlns:a16="http://schemas.microsoft.com/office/drawing/2014/main" id="{A2D029A2-1899-79A4-7070-EA366A46E39E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4344988" y="4856560"/>
            <a:ext cx="530100" cy="136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/>
              <a:t>Slide </a:t>
            </a:r>
            <a:fld id="{00000000-1234-1234-1234-123412341234}" type="slidenum">
              <a:rPr lang="en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70973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>
          <a:extLst>
            <a:ext uri="{FF2B5EF4-FFF2-40B4-BE49-F238E27FC236}">
              <a16:creationId xmlns:a16="http://schemas.microsoft.com/office/drawing/2014/main" id="{EF949301-FF71-57D9-AF2D-D035C38F07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8">
            <a:extLst>
              <a:ext uri="{FF2B5EF4-FFF2-40B4-BE49-F238E27FC236}">
                <a16:creationId xmlns:a16="http://schemas.microsoft.com/office/drawing/2014/main" id="{66C4F2E1-1DCE-C064-68BC-5FDB7F7E867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61307" y="578974"/>
            <a:ext cx="8373826" cy="384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lvl="0" algn="l">
              <a:lnSpc>
                <a:spcPct val="85000"/>
              </a:lnSpc>
              <a:buClr>
                <a:schemeClr val="dk2"/>
              </a:buClr>
              <a:buSzPts val="1100"/>
            </a:pPr>
            <a:r>
              <a:rPr lang="en" sz="2400" dirty="0"/>
              <a:t>Example of proposed DSO protocol</a:t>
            </a:r>
            <a:endParaRPr sz="2400" dirty="0"/>
          </a:p>
        </p:txBody>
      </p:sp>
      <p:sp>
        <p:nvSpPr>
          <p:cNvPr id="146" name="Google Shape;146;p28">
            <a:extLst>
              <a:ext uri="{FF2B5EF4-FFF2-40B4-BE49-F238E27FC236}">
                <a16:creationId xmlns:a16="http://schemas.microsoft.com/office/drawing/2014/main" id="{77D5BED5-4B75-E7AF-F79A-54A82B48355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82601" y="1040580"/>
            <a:ext cx="4580466" cy="3815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349250" lvl="1" indent="-215900" algn="just">
              <a:spcBef>
                <a:spcPts val="0"/>
              </a:spcBef>
              <a:spcAft>
                <a:spcPts val="800"/>
              </a:spcAft>
              <a:buSzPts val="1500"/>
              <a:buFont typeface="Arial" panose="020B0604020202020204" pitchFamily="34" charset="0"/>
              <a:buChar char="•"/>
            </a:pPr>
            <a:r>
              <a:rPr lang="en-US" sz="1400" b="0" dirty="0"/>
              <a:t>AP and non-AP STAs exchange DSO parameters during association and/or separate DSO setup procedure.</a:t>
            </a:r>
          </a:p>
          <a:p>
            <a:pPr marL="349250" lvl="1" indent="-215900" algn="just">
              <a:spcBef>
                <a:spcPts val="0"/>
              </a:spcBef>
              <a:spcAft>
                <a:spcPts val="800"/>
              </a:spcAft>
              <a:buSzPts val="1500"/>
              <a:buFont typeface="Arial" panose="020B0604020202020204" pitchFamily="34" charset="0"/>
              <a:buChar char="•"/>
            </a:pPr>
            <a:r>
              <a:rPr lang="en-US" sz="1400" b="0" dirty="0"/>
              <a:t>DSO </a:t>
            </a:r>
            <a:r>
              <a:rPr lang="en-US" sz="1400" dirty="0"/>
              <a:t>parameters </a:t>
            </a:r>
            <a:r>
              <a:rPr lang="en-US" sz="1400" b="0" dirty="0"/>
              <a:t>include whether to engage in DSO, potential </a:t>
            </a:r>
            <a:r>
              <a:rPr lang="en-US" sz="1400" dirty="0"/>
              <a:t>DSO channel(s) and their </a:t>
            </a:r>
            <a:r>
              <a:rPr lang="en-US" sz="1400" b="0" dirty="0"/>
              <a:t>switching times, etc.</a:t>
            </a:r>
            <a:endParaRPr lang="en-US" sz="1400" dirty="0"/>
          </a:p>
          <a:p>
            <a:pPr marL="349250" lvl="1" indent="-215900" algn="just">
              <a:spcBef>
                <a:spcPts val="0"/>
              </a:spcBef>
              <a:spcAft>
                <a:spcPts val="800"/>
              </a:spcAft>
              <a:buSzPts val="1500"/>
              <a:buFont typeface="Arial" panose="020B0604020202020204" pitchFamily="34" charset="0"/>
              <a:buChar char="•"/>
            </a:pPr>
            <a:r>
              <a:rPr lang="en-US" sz="1400" dirty="0"/>
              <a:t>When allocating resources, AP transmits a modified MU-RTS or BSRP that includes:</a:t>
            </a:r>
          </a:p>
          <a:p>
            <a:pPr marL="520700" lvl="2" indent="-171450" algn="just">
              <a:spcBef>
                <a:spcPts val="0"/>
              </a:spcBef>
              <a:spcAft>
                <a:spcPts val="800"/>
              </a:spcAft>
              <a:buSzPct val="80000"/>
              <a:buFont typeface="Courier New" panose="02070309020205020404" pitchFamily="49" charset="0"/>
              <a:buChar char="o"/>
            </a:pPr>
            <a:r>
              <a:rPr lang="en-US" sz="1200" dirty="0"/>
              <a:t>RU allocations specifying where each non-AP STA should move (some non-AP STAs may not be moved)</a:t>
            </a:r>
          </a:p>
          <a:p>
            <a:pPr marL="520700" lvl="2" indent="-171450" algn="just">
              <a:spcBef>
                <a:spcPts val="0"/>
              </a:spcBef>
              <a:spcAft>
                <a:spcPts val="800"/>
              </a:spcAft>
              <a:buSzPct val="80000"/>
              <a:buFont typeface="Courier New" panose="02070309020205020404" pitchFamily="49" charset="0"/>
              <a:buChar char="o"/>
            </a:pPr>
            <a:r>
              <a:rPr lang="en-US" sz="1200" dirty="0"/>
              <a:t>Intermediate FCS that allows non-AP STAs to decode MU-RTS/BSRP before end of the frame</a:t>
            </a:r>
          </a:p>
          <a:p>
            <a:pPr marL="520700" lvl="2" indent="-171450" algn="just">
              <a:spcBef>
                <a:spcPts val="0"/>
              </a:spcBef>
              <a:spcAft>
                <a:spcPts val="800"/>
              </a:spcAft>
              <a:buSzPct val="80000"/>
              <a:buFont typeface="Courier New" panose="02070309020205020404" pitchFamily="49" charset="0"/>
              <a:buChar char="o"/>
            </a:pPr>
            <a:r>
              <a:rPr lang="en-US" sz="1200" dirty="0"/>
              <a:t>Padding that gives non-AP STAs time to move to their RU allocations</a:t>
            </a:r>
          </a:p>
          <a:p>
            <a:pPr marL="349250" indent="-215900" algn="just">
              <a:spcBef>
                <a:spcPts val="0"/>
              </a:spcBef>
              <a:spcAft>
                <a:spcPts val="800"/>
              </a:spcAft>
              <a:buSzPts val="1500"/>
              <a:buFont typeface="Arial" panose="020B0604020202020204" pitchFamily="34" charset="0"/>
              <a:buChar char="•"/>
            </a:pPr>
            <a:r>
              <a:rPr lang="en-US" sz="1400" b="0" dirty="0"/>
              <a:t>Non-AP STAs move to their RU allocations for current TxOP, then return to their primary locations.</a:t>
            </a:r>
          </a:p>
          <a:p>
            <a:pPr marL="565150" lvl="1" indent="0" algn="just">
              <a:spcBef>
                <a:spcPts val="900"/>
              </a:spcBef>
              <a:buSzPts val="1700"/>
              <a:buNone/>
            </a:pPr>
            <a:endParaRPr lang="en-US" sz="1300" b="0" dirty="0"/>
          </a:p>
        </p:txBody>
      </p:sp>
      <p:sp>
        <p:nvSpPr>
          <p:cNvPr id="147" name="Google Shape;147;p28">
            <a:extLst>
              <a:ext uri="{FF2B5EF4-FFF2-40B4-BE49-F238E27FC236}">
                <a16:creationId xmlns:a16="http://schemas.microsoft.com/office/drawing/2014/main" id="{81D7F736-9A29-40D8-4A6D-08334943207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4344988" y="4856560"/>
            <a:ext cx="530100" cy="136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/>
              <a:t>Slide </a:t>
            </a:r>
            <a:fld id="{00000000-1234-1234-1234-123412341234}" type="slidenum">
              <a:rPr lang="en"/>
              <a:t>5</a:t>
            </a:fld>
            <a:endParaRPr/>
          </a:p>
        </p:txBody>
      </p:sp>
      <p:pic>
        <p:nvPicPr>
          <p:cNvPr id="3" name="Picture 2" descr="A screenshot of a computer screen&#10;&#10;AI-generated content may be incorrect.">
            <a:extLst>
              <a:ext uri="{FF2B5EF4-FFF2-40B4-BE49-F238E27FC236}">
                <a16:creationId xmlns:a16="http://schemas.microsoft.com/office/drawing/2014/main" id="{2BDF5C37-9D65-1786-818D-79FEAE153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9265" y="473997"/>
            <a:ext cx="3534735" cy="434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6719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>
          <a:extLst>
            <a:ext uri="{FF2B5EF4-FFF2-40B4-BE49-F238E27FC236}">
              <a16:creationId xmlns:a16="http://schemas.microsoft.com/office/drawing/2014/main" id="{5E7C234C-AB9A-C1A3-DF9D-6DB419F921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8">
            <a:extLst>
              <a:ext uri="{FF2B5EF4-FFF2-40B4-BE49-F238E27FC236}">
                <a16:creationId xmlns:a16="http://schemas.microsoft.com/office/drawing/2014/main" id="{73E73943-DDA7-C990-7747-CB04FE53BFB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6115" y="525870"/>
            <a:ext cx="8710937" cy="3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2400" dirty="0"/>
              <a:t>DSO performance benefits</a:t>
            </a:r>
            <a:endParaRPr sz="2400" dirty="0"/>
          </a:p>
        </p:txBody>
      </p:sp>
      <p:sp>
        <p:nvSpPr>
          <p:cNvPr id="146" name="Google Shape;146;p28">
            <a:extLst>
              <a:ext uri="{FF2B5EF4-FFF2-40B4-BE49-F238E27FC236}">
                <a16:creationId xmlns:a16="http://schemas.microsoft.com/office/drawing/2014/main" id="{DB2E6D4B-FA63-8AC9-0A0A-18761137ACE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90155" y="1100659"/>
            <a:ext cx="3988522" cy="3643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290513" indent="-182563" algn="just">
              <a:spcBef>
                <a:spcPts val="900"/>
              </a:spcBef>
              <a:buSzPts val="1700"/>
            </a:pPr>
            <a:r>
              <a:rPr lang="en-US" sz="1100" i="1" dirty="0"/>
              <a:t>Statistical model </a:t>
            </a:r>
            <a:r>
              <a:rPr lang="en-US" sz="1100" dirty="0"/>
              <a:t>of Wi-Fi</a:t>
            </a:r>
          </a:p>
          <a:p>
            <a:pPr marL="290513" indent="-182563" algn="just">
              <a:spcBef>
                <a:spcPts val="900"/>
              </a:spcBef>
              <a:buSzPts val="1700"/>
            </a:pPr>
            <a:r>
              <a:rPr lang="en-US" sz="1100" b="0" dirty="0"/>
              <a:t>4x4 BSS Wi-Fi deployment</a:t>
            </a:r>
          </a:p>
          <a:p>
            <a:pPr marL="290513" indent="-182563" algn="just">
              <a:spcBef>
                <a:spcPts val="900"/>
              </a:spcBef>
              <a:buSzPts val="1700"/>
            </a:pPr>
            <a:r>
              <a:rPr lang="en-US" sz="1100" b="0" dirty="0"/>
              <a:t>320 MHz APs, 80 MHz STAs</a:t>
            </a:r>
          </a:p>
          <a:p>
            <a:pPr marL="290513" indent="-182563" algn="just">
              <a:spcBef>
                <a:spcPts val="900"/>
              </a:spcBef>
              <a:buSzPts val="1700"/>
            </a:pPr>
            <a:r>
              <a:rPr lang="en-US" sz="1100" b="0" dirty="0"/>
              <a:t>Reuse 4, i.e., in cluster of 4 APs, each is assigned diff primary 80 MHz from 320 MHz BW</a:t>
            </a:r>
          </a:p>
          <a:p>
            <a:pPr marL="290513" indent="-182563" algn="just">
              <a:spcBef>
                <a:spcPts val="900"/>
              </a:spcBef>
              <a:buSzPts val="1700"/>
            </a:pPr>
            <a:r>
              <a:rPr lang="en-US" sz="1100" dirty="0"/>
              <a:t>W/out DSO</a:t>
            </a:r>
            <a:r>
              <a:rPr lang="en-US" sz="1100" b="0" dirty="0"/>
              <a:t>, AP/STA can only use primary 80 MHz</a:t>
            </a:r>
          </a:p>
          <a:p>
            <a:pPr marL="290513" indent="-182563" algn="just">
              <a:spcBef>
                <a:spcPts val="900"/>
              </a:spcBef>
              <a:buSzPts val="1700"/>
            </a:pPr>
            <a:r>
              <a:rPr lang="en-US" sz="1100" dirty="0"/>
              <a:t>W/ DSO, </a:t>
            </a:r>
            <a:r>
              <a:rPr lang="en-US" sz="1100" b="0" dirty="0"/>
              <a:t>AP/STA can use any available part of 320 MHz; but when non-primary 80MHz used, </a:t>
            </a:r>
            <a:r>
              <a:rPr lang="en-US" sz="1100" dirty="0"/>
              <a:t>TXOP reduced by 1/5 to account for switch time</a:t>
            </a:r>
          </a:p>
          <a:p>
            <a:pPr marL="290513" indent="-182563" algn="just">
              <a:spcBef>
                <a:spcPts val="900"/>
              </a:spcBef>
              <a:buSzPts val="1700"/>
            </a:pPr>
            <a:r>
              <a:rPr lang="en-US" sz="1100" b="0" dirty="0"/>
              <a:t>STAs per AP  = [16, 31, 50]</a:t>
            </a:r>
          </a:p>
          <a:p>
            <a:pPr marL="290513" indent="-182563" algn="just">
              <a:spcBef>
                <a:spcPts val="900"/>
              </a:spcBef>
              <a:buSzPts val="1700"/>
            </a:pPr>
            <a:r>
              <a:rPr lang="en-US" sz="1100" b="0" dirty="0"/>
              <a:t>Avg UL/DL traffic per STA = [low, med, high, very high]</a:t>
            </a:r>
          </a:p>
          <a:p>
            <a:pPr marL="290513" indent="-182563" algn="just">
              <a:spcBef>
                <a:spcPts val="900"/>
              </a:spcBef>
              <a:buSzPts val="1700"/>
            </a:pPr>
            <a:r>
              <a:rPr lang="en-US" sz="1100" b="0" dirty="0"/>
              <a:t>Blocking range = [1.4R, 2R], where APs are 2R distance apart</a:t>
            </a:r>
          </a:p>
        </p:txBody>
      </p:sp>
      <p:sp>
        <p:nvSpPr>
          <p:cNvPr id="147" name="Google Shape;147;p28">
            <a:extLst>
              <a:ext uri="{FF2B5EF4-FFF2-40B4-BE49-F238E27FC236}">
                <a16:creationId xmlns:a16="http://schemas.microsoft.com/office/drawing/2014/main" id="{DA43765A-A63E-A7A7-57F4-4E7E0051E30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4344988" y="4856560"/>
            <a:ext cx="530100" cy="136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/>
              <a:t>Slide </a:t>
            </a: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3BBC3EC-95C9-E4FE-80C6-94C70D1AE5BA}"/>
              </a:ext>
            </a:extLst>
          </p:cNvPr>
          <p:cNvSpPr txBox="1"/>
          <p:nvPr/>
        </p:nvSpPr>
        <p:spPr>
          <a:xfrm>
            <a:off x="316115" y="4479130"/>
            <a:ext cx="82804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</a:rPr>
              <a:t>➢ </a:t>
            </a:r>
            <a:r>
              <a:rPr lang="en-US" sz="1200" b="1" i="1" dirty="0">
                <a:solidFill>
                  <a:schemeClr val="tx1"/>
                </a:solidFill>
              </a:rPr>
              <a:t>DSO gains increase w/traffic load, reaching ~1.5x-3x baseline throughput depending on blocking range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1EB4FF-2482-9145-9973-F39F802D3B1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6525" t="18098" r="26503" b="3632"/>
          <a:stretch/>
        </p:blipFill>
        <p:spPr>
          <a:xfrm>
            <a:off x="2455455" y="1100660"/>
            <a:ext cx="801834" cy="801839"/>
          </a:xfrm>
          <a:prstGeom prst="rect">
            <a:avLst/>
          </a:prstGeom>
        </p:spPr>
      </p:pic>
      <p:pic>
        <p:nvPicPr>
          <p:cNvPr id="22" name="Picture 21" descr="A screenshot of a video game&#10;&#10;Description automatically generated">
            <a:extLst>
              <a:ext uri="{FF2B5EF4-FFF2-40B4-BE49-F238E27FC236}">
                <a16:creationId xmlns:a16="http://schemas.microsoft.com/office/drawing/2014/main" id="{E9BD2178-F9C7-4BB2-7196-7D486FB037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0516" y="1100659"/>
            <a:ext cx="520343" cy="80183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84FFD90-3F22-ABB0-4BC9-655E47BEA7D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4739" t="2166" r="2359" b="1303"/>
          <a:stretch/>
        </p:blipFill>
        <p:spPr>
          <a:xfrm>
            <a:off x="4311338" y="933896"/>
            <a:ext cx="4774914" cy="3397840"/>
          </a:xfrm>
          <a:prstGeom prst="rect">
            <a:avLst/>
          </a:prstGeom>
        </p:spPr>
      </p:pic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A903CCE-6CE2-88F7-1D81-CF0295F4481E}"/>
              </a:ext>
            </a:extLst>
          </p:cNvPr>
          <p:cNvCxnSpPr>
            <a:cxnSpLocks/>
          </p:cNvCxnSpPr>
          <p:nvPr/>
        </p:nvCxnSpPr>
        <p:spPr>
          <a:xfrm flipV="1">
            <a:off x="8916477" y="1501578"/>
            <a:ext cx="0" cy="1642667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C56BB88-6A70-CA55-CA8B-04DE0D0BB66C}"/>
              </a:ext>
            </a:extLst>
          </p:cNvPr>
          <p:cNvCxnSpPr>
            <a:cxnSpLocks/>
          </p:cNvCxnSpPr>
          <p:nvPr/>
        </p:nvCxnSpPr>
        <p:spPr>
          <a:xfrm flipV="1">
            <a:off x="8817117" y="2668553"/>
            <a:ext cx="0" cy="475692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E2A713B5-AB74-2848-2061-78444AA2E0FB}"/>
              </a:ext>
            </a:extLst>
          </p:cNvPr>
          <p:cNvSpPr txBox="1"/>
          <p:nvPr/>
        </p:nvSpPr>
        <p:spPr>
          <a:xfrm>
            <a:off x="8447075" y="2780060"/>
            <a:ext cx="4337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1.6x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E077828-C222-A09E-440E-52ED4F052665}"/>
              </a:ext>
            </a:extLst>
          </p:cNvPr>
          <p:cNvSpPr txBox="1"/>
          <p:nvPr/>
        </p:nvSpPr>
        <p:spPr>
          <a:xfrm>
            <a:off x="8663953" y="2067844"/>
            <a:ext cx="3247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3x</a:t>
            </a:r>
          </a:p>
        </p:txBody>
      </p:sp>
    </p:spTree>
    <p:extLst>
      <p:ext uri="{BB962C8B-B14F-4D97-AF65-F5344CB8AC3E}">
        <p14:creationId xmlns:p14="http://schemas.microsoft.com/office/powerpoint/2010/main" val="11334421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>
          <a:extLst>
            <a:ext uri="{FF2B5EF4-FFF2-40B4-BE49-F238E27FC236}">
              <a16:creationId xmlns:a16="http://schemas.microsoft.com/office/drawing/2014/main" id="{3B0FA063-A66E-081B-8AA7-2A6E337D74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7">
            <a:extLst>
              <a:ext uri="{FF2B5EF4-FFF2-40B4-BE49-F238E27FC236}">
                <a16:creationId xmlns:a16="http://schemas.microsoft.com/office/drawing/2014/main" id="{F8BB0F0A-9C9F-734B-B7E7-A551FBEC984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1644" y="615211"/>
            <a:ext cx="8005156" cy="3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</a:pPr>
            <a:r>
              <a:rPr lang="en" sz="2400" dirty="0"/>
              <a:t>Outline</a:t>
            </a:r>
            <a:endParaRPr sz="2400" dirty="0"/>
          </a:p>
        </p:txBody>
      </p:sp>
      <p:sp>
        <p:nvSpPr>
          <p:cNvPr id="139" name="Google Shape;139;p27">
            <a:extLst>
              <a:ext uri="{FF2B5EF4-FFF2-40B4-BE49-F238E27FC236}">
                <a16:creationId xmlns:a16="http://schemas.microsoft.com/office/drawing/2014/main" id="{2FC00E35-378D-7799-C047-89C3E7DD944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1644" y="1046813"/>
            <a:ext cx="8279356" cy="35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algn="just">
              <a:lnSpc>
                <a:spcPct val="150000"/>
              </a:lnSpc>
              <a:spcBef>
                <a:spcPts val="900"/>
              </a:spcBef>
            </a:pPr>
            <a:r>
              <a:rPr lang="en-US" sz="1800" dirty="0">
                <a:solidFill>
                  <a:schemeClr val="tx2"/>
                </a:solidFill>
              </a:rPr>
              <a:t>DSO resolves gap in current bandwidth utilization</a:t>
            </a:r>
          </a:p>
          <a:p>
            <a:pPr algn="just">
              <a:lnSpc>
                <a:spcPct val="150000"/>
              </a:lnSpc>
              <a:spcBef>
                <a:spcPts val="900"/>
              </a:spcBef>
            </a:pPr>
            <a:r>
              <a:rPr lang="en-US" sz="1800" dirty="0">
                <a:solidFill>
                  <a:schemeClr val="tx1"/>
                </a:solidFill>
              </a:rPr>
              <a:t>Remaining gap in DSO</a:t>
            </a:r>
          </a:p>
        </p:txBody>
      </p:sp>
      <p:sp>
        <p:nvSpPr>
          <p:cNvPr id="140" name="Google Shape;140;p27">
            <a:extLst>
              <a:ext uri="{FF2B5EF4-FFF2-40B4-BE49-F238E27FC236}">
                <a16:creationId xmlns:a16="http://schemas.microsoft.com/office/drawing/2014/main" id="{EB92EC4E-D983-186D-5EB1-DB10F7DBB432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4344988" y="4856560"/>
            <a:ext cx="530100" cy="136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/>
              <a:t>Slide </a:t>
            </a:r>
            <a:fld id="{00000000-1234-1234-1234-123412341234}" type="slidenum">
              <a:rPr lang="en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222718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>
          <a:extLst>
            <a:ext uri="{FF2B5EF4-FFF2-40B4-BE49-F238E27FC236}">
              <a16:creationId xmlns:a16="http://schemas.microsoft.com/office/drawing/2014/main" id="{BFB58AE5-2219-E8E9-D648-77745CE80E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8">
            <a:extLst>
              <a:ext uri="{FF2B5EF4-FFF2-40B4-BE49-F238E27FC236}">
                <a16:creationId xmlns:a16="http://schemas.microsoft.com/office/drawing/2014/main" id="{3E7D3C60-75F8-584D-AE97-B51D4655C7E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53162" y="576339"/>
            <a:ext cx="8174072" cy="452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2400" dirty="0"/>
              <a:t>Some non-AP STAs miss contention period post DSO TxOP</a:t>
            </a:r>
            <a:endParaRPr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6" name="Google Shape;146;p28">
                <a:extLst>
                  <a:ext uri="{FF2B5EF4-FFF2-40B4-BE49-F238E27FC236}">
                    <a16:creationId xmlns:a16="http://schemas.microsoft.com/office/drawing/2014/main" id="{B74A6D19-3914-B23C-6D99-48CF320001BC}"/>
                  </a:ext>
                </a:extLst>
              </p:cNvPr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553159" y="963386"/>
                <a:ext cx="8037679" cy="39615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75" tIns="68575" rIns="68575" bIns="68575" anchor="t" anchorCtr="0">
                <a:noAutofit/>
              </a:bodyPr>
              <a:lstStyle/>
              <a:p>
                <a:pPr marL="393700" indent="-285750" algn="just">
                  <a:spcBef>
                    <a:spcPts val="900"/>
                  </a:spcBef>
                  <a:buSzPts val="1700"/>
                </a:pPr>
                <a:r>
                  <a:rPr lang="en-US" sz="1700" b="0" dirty="0"/>
                  <a:t>Depending on non-AP STA firmware and assigned DSO location, switching time from DSO location to primary channel can range from a few </a:t>
                </a:r>
                <a14:m>
                  <m:oMath xmlns:m="http://schemas.openxmlformats.org/officeDocument/2006/math">
                    <m:r>
                      <a:rPr lang="en-US" sz="17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sz="17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1700" b="0" dirty="0"/>
                  <a:t> to one </a:t>
                </a:r>
                <a14:m>
                  <m:oMath xmlns:m="http://schemas.openxmlformats.org/officeDocument/2006/math">
                    <m:r>
                      <a:rPr lang="en-US" sz="1700" b="0" i="1" smtClean="0">
                        <a:latin typeface="Cambria Math" panose="02040503050406030204" pitchFamily="18" charset="0"/>
                      </a:rPr>
                      <m:t>𝑚𝑠</m:t>
                    </m:r>
                  </m:oMath>
                </a14:m>
                <a:endParaRPr lang="en-US" sz="1700" b="0" dirty="0"/>
              </a:p>
              <a:p>
                <a:pPr marL="393700" indent="-285750" algn="just">
                  <a:spcBef>
                    <a:spcPts val="900"/>
                  </a:spcBef>
                  <a:buSzPts val="1700"/>
                </a:pPr>
                <a:r>
                  <a:rPr lang="en-US" sz="1700" b="0" dirty="0"/>
                  <a:t>Some non-AP STAs may end up </a:t>
                </a:r>
                <a:r>
                  <a:rPr lang="en-US" sz="1700" b="0" u="sng" dirty="0"/>
                  <a:t>missing</a:t>
                </a:r>
                <a:r>
                  <a:rPr lang="en-US" sz="1700" b="0" dirty="0"/>
                  <a:t> contention period immediately following DSO TxOP</a:t>
                </a:r>
              </a:p>
              <a:p>
                <a:pPr marL="393700" indent="-285750" algn="just">
                  <a:spcBef>
                    <a:spcPts val="900"/>
                  </a:spcBef>
                  <a:buSzPts val="1700"/>
                </a:pPr>
                <a:r>
                  <a:rPr lang="en-US" sz="1700" b="0" dirty="0"/>
                  <a:t>[1] proposes that non-AP STAs on DSO locations return to primary 20 MHz channel after a time-out period during which they do not receive a qualifying frame from AP</a:t>
                </a:r>
              </a:p>
              <a:p>
                <a:pPr marL="850900" lvl="1" indent="-285750" algn="just">
                  <a:spcBef>
                    <a:spcPts val="900"/>
                  </a:spcBef>
                  <a:buSzPts val="1700"/>
                </a:pPr>
                <a:r>
                  <a:rPr lang="en-US" sz="1600" dirty="0"/>
                  <a:t>AP can stop transmitting to non-AP STA prior to end of DSO TxOP to give it more time to return to primary channel</a:t>
                </a:r>
              </a:p>
              <a:p>
                <a:pPr marL="850900" lvl="1" indent="-285750" algn="just">
                  <a:spcBef>
                    <a:spcPts val="900"/>
                  </a:spcBef>
                  <a:buSzPts val="1700"/>
                </a:pPr>
                <a:r>
                  <a:rPr lang="en-US" sz="1600" dirty="0"/>
                  <a:t>However, this still incurs unneeded delay </a:t>
                </a:r>
                <a:endParaRPr lang="en-US" sz="1600" b="0" dirty="0"/>
              </a:p>
              <a:p>
                <a:pPr marL="393700" indent="-285750" algn="just">
                  <a:spcBef>
                    <a:spcPts val="900"/>
                  </a:spcBef>
                  <a:buSzPts val="1700"/>
                </a:pPr>
                <a:r>
                  <a:rPr lang="en-US" sz="1700" b="0" dirty="0"/>
                  <a:t>Moreover, a non-AP STA may want to have more control over when it returns to the primary channel, so it can adapt to its traffic status</a:t>
                </a:r>
              </a:p>
            </p:txBody>
          </p:sp>
        </mc:Choice>
        <mc:Fallback xmlns="">
          <p:sp>
            <p:nvSpPr>
              <p:cNvPr id="146" name="Google Shape;146;p28">
                <a:extLst>
                  <a:ext uri="{FF2B5EF4-FFF2-40B4-BE49-F238E27FC236}">
                    <a16:creationId xmlns:a16="http://schemas.microsoft.com/office/drawing/2014/main" id="{B74A6D19-3914-B23C-6D99-48CF320001BC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53159" y="963386"/>
                <a:ext cx="8037679" cy="3961575"/>
              </a:xfrm>
              <a:prstGeom prst="rect">
                <a:avLst/>
              </a:prstGeom>
              <a:blipFill>
                <a:blip r:embed="rId3"/>
                <a:stretch>
                  <a:fillRect r="-78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7" name="Google Shape;147;p28">
            <a:extLst>
              <a:ext uri="{FF2B5EF4-FFF2-40B4-BE49-F238E27FC236}">
                <a16:creationId xmlns:a16="http://schemas.microsoft.com/office/drawing/2014/main" id="{863A25C8-49B5-0FBF-0C2F-8E08009510CF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4344988" y="4856560"/>
            <a:ext cx="530100" cy="136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/>
              <a:t>Slide </a:t>
            </a:r>
            <a:fld id="{00000000-1234-1234-1234-123412341234}" type="slidenum">
              <a:rPr lang="en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023619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>
          <a:extLst>
            <a:ext uri="{FF2B5EF4-FFF2-40B4-BE49-F238E27FC236}">
              <a16:creationId xmlns:a16="http://schemas.microsoft.com/office/drawing/2014/main" id="{DD66473E-F51D-A25F-A1DB-A7C7816356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8">
            <a:extLst>
              <a:ext uri="{FF2B5EF4-FFF2-40B4-BE49-F238E27FC236}">
                <a16:creationId xmlns:a16="http://schemas.microsoft.com/office/drawing/2014/main" id="{72E2972D-AA68-FD24-7FFC-62BDA562428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53673" y="476374"/>
            <a:ext cx="8208656" cy="452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2400" dirty="0"/>
              <a:t>Proposed solution</a:t>
            </a:r>
            <a:endParaRPr sz="2400" dirty="0"/>
          </a:p>
        </p:txBody>
      </p:sp>
      <p:sp>
        <p:nvSpPr>
          <p:cNvPr id="146" name="Google Shape;146;p28">
            <a:extLst>
              <a:ext uri="{FF2B5EF4-FFF2-40B4-BE49-F238E27FC236}">
                <a16:creationId xmlns:a16="http://schemas.microsoft.com/office/drawing/2014/main" id="{C2D16CFF-4F83-1E33-BAA5-1DF9CC5CCF1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53673" y="838899"/>
            <a:ext cx="8053432" cy="4051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393700" indent="-285750" algn="just">
              <a:spcBef>
                <a:spcPts val="1200"/>
              </a:spcBef>
              <a:buSzPts val="1700"/>
            </a:pPr>
            <a:r>
              <a:rPr lang="en-US" sz="1700" dirty="0">
                <a:solidFill>
                  <a:schemeClr val="tx1"/>
                </a:solidFill>
              </a:rPr>
              <a:t>1-bit flag in header of data/BA frame indicating an end to DSO frame exchange releases non-AP STA to return to primary channel prior to end of DSO TxOP</a:t>
            </a:r>
          </a:p>
          <a:p>
            <a:pPr marL="393700" indent="-285750" algn="just">
              <a:spcBef>
                <a:spcPts val="1200"/>
              </a:spcBef>
              <a:buSzPts val="1700"/>
            </a:pPr>
            <a:r>
              <a:rPr lang="en-US" sz="1700" b="0" dirty="0">
                <a:solidFill>
                  <a:schemeClr val="tx1"/>
                </a:solidFill>
              </a:rPr>
              <a:t>Flag only has </a:t>
            </a:r>
            <a:r>
              <a:rPr lang="en-US" sz="1700" b="0" i="1" dirty="0">
                <a:solidFill>
                  <a:schemeClr val="tx1"/>
                </a:solidFill>
              </a:rPr>
              <a:t>this</a:t>
            </a:r>
            <a:r>
              <a:rPr lang="en-US" sz="1700" b="0" dirty="0">
                <a:solidFill>
                  <a:schemeClr val="tx1"/>
                </a:solidFill>
              </a:rPr>
              <a:t> meaning while AP/non-AP STAS on DSO locations</a:t>
            </a:r>
          </a:p>
          <a:p>
            <a:pPr marL="393700" indent="-285750" algn="just">
              <a:spcBef>
                <a:spcPts val="1200"/>
              </a:spcBef>
              <a:buSzPts val="1700"/>
            </a:pPr>
            <a:r>
              <a:rPr lang="en-US" sz="1700" b="0" dirty="0"/>
              <a:t>Non-AP STA can set flag to inform AP it will return to primary channel upon completion of current frame exchange, allowing STA to adapt to its traffic status</a:t>
            </a:r>
          </a:p>
          <a:p>
            <a:pPr marL="692150" lvl="1" indent="-284163" algn="just">
              <a:spcBef>
                <a:spcPts val="1200"/>
              </a:spcBef>
              <a:buSzPts val="1700"/>
            </a:pPr>
            <a:r>
              <a:rPr lang="en-US" sz="1600" dirty="0"/>
              <a:t>E.g., non-AP STA sets flag in next data/BA frame when it has urgent UL traffic and needs remaining TxOP time to switch back to primary channel</a:t>
            </a:r>
          </a:p>
          <a:p>
            <a:pPr marL="692150" lvl="1" indent="-284163" algn="just">
              <a:spcBef>
                <a:spcPts val="1200"/>
              </a:spcBef>
              <a:buSzPts val="1700"/>
            </a:pPr>
            <a:r>
              <a:rPr lang="en-US" sz="1600" b="0" dirty="0"/>
              <a:t>E.g., if non-AP STA has no urgent UL traffic, it leaves flag unset </a:t>
            </a:r>
            <a:r>
              <a:rPr lang="en-US" sz="1600" dirty="0"/>
              <a:t>to inform AP that it can remain on DSO location for any/all DL traffic until end of DSO TxOP</a:t>
            </a:r>
            <a:endParaRPr lang="en-US" sz="1800" b="0" dirty="0"/>
          </a:p>
          <a:p>
            <a:pPr marL="393700" indent="-285750" algn="just">
              <a:spcBef>
                <a:spcPts val="1200"/>
              </a:spcBef>
              <a:buSzPts val="1700"/>
            </a:pPr>
            <a:r>
              <a:rPr lang="en-US" sz="1700" b="0" dirty="0"/>
              <a:t>AP can set flag to tell a non-AP STA there will be no more frame exchanges, releasing non-AP STA to return to primary channel immediately rather than wait for time-out</a:t>
            </a:r>
          </a:p>
          <a:p>
            <a:pPr marL="393700" indent="-285750" algn="just">
              <a:spcBef>
                <a:spcPts val="900"/>
              </a:spcBef>
              <a:buSzPts val="1700"/>
            </a:pPr>
            <a:endParaRPr lang="en-US" sz="1700" b="0" dirty="0"/>
          </a:p>
        </p:txBody>
      </p:sp>
      <p:sp>
        <p:nvSpPr>
          <p:cNvPr id="147" name="Google Shape;147;p28">
            <a:extLst>
              <a:ext uri="{FF2B5EF4-FFF2-40B4-BE49-F238E27FC236}">
                <a16:creationId xmlns:a16="http://schemas.microsoft.com/office/drawing/2014/main" id="{3A7E06AD-73BF-2669-4766-0048F59CC9E0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4344988" y="4856560"/>
            <a:ext cx="530100" cy="136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/>
              <a:t>Slide </a:t>
            </a:r>
            <a:fld id="{00000000-1234-1234-1234-123412341234}" type="slidenum">
              <a:rPr lang="en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02108233"/>
      </p:ext>
    </p:extLst>
  </p:cSld>
  <p:clrMapOvr>
    <a:masterClrMapping/>
  </p:clrMapOvr>
</p:sld>
</file>

<file path=ppt/theme/theme1.xml><?xml version="1.0" encoding="utf-8"?>
<a:theme xmlns:a="http://schemas.openxmlformats.org/drawingml/2006/main" name="802-11-Submissio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3B77BD6E7512047A33E10170DD9B502" ma:contentTypeVersion="9" ma:contentTypeDescription="Create a new document." ma:contentTypeScope="" ma:versionID="4d5cbf71e02af222af3b6307b08f7188">
  <xsd:schema xmlns:xsd="http://www.w3.org/2001/XMLSchema" xmlns:xs="http://www.w3.org/2001/XMLSchema" xmlns:p="http://schemas.microsoft.com/office/2006/metadata/properties" xmlns:ns2="71c5aaf6-e6ce-465b-b873-5148d2a4c105" xmlns:ns3="2414ebc4-bdb1-4c0a-bae0-d1994832959e" xmlns:ns4="96d9372c-c30d-4a13-8faf-5ed990fd219f" targetNamespace="http://schemas.microsoft.com/office/2006/metadata/properties" ma:root="true" ma:fieldsID="9c833bba164137b64564560c89354361" ns2:_="" ns3:_="" ns4:_="">
    <xsd:import namespace="71c5aaf6-e6ce-465b-b873-5148d2a4c105"/>
    <xsd:import namespace="2414ebc4-bdb1-4c0a-bae0-d1994832959e"/>
    <xsd:import namespace="96d9372c-c30d-4a13-8faf-5ed990fd219f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HideFromDelve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4:SharedWithUsers" minOccurs="0"/>
                <xsd:element ref="ns4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c5aaf6-e6ce-465b-b873-5148d2a4c105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HideFromDelve" ma:index="11" nillable="true" ma:displayName="HideFromDelve" ma:default="0" ma:internalName="HideFromDelv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14ebc4-bdb1-4c0a-bae0-d1994832959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d9372c-c30d-4a13-8faf-5ed990fd219f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HideFromDelve xmlns="71c5aaf6-e6ce-465b-b873-5148d2a4c105">false</HideFromDelve>
  </documentManagement>
</p:properties>
</file>

<file path=customXml/item3.xml><?xml version="1.0" encoding="utf-8"?>
<?mso-contentType ?>
<SharedContentType xmlns="Microsoft.SharePoint.Taxonomy.ContentTypeSync" SourceId="34c87397-5fc1-491e-85e7-d6110dbe9cbd" ContentTypeId="0x0101" PreviousValue="false"/>
</file>

<file path=customXml/item4.xml><?xml version="1.0" encoding="utf-8"?>
<?mso-contentType ?>
<spe:Receivers xmlns:spe="http://schemas.microsoft.com/sharepoint/events"/>
</file>

<file path=customXml/item5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D7AA518-8A6F-4B8A-BAEB-DD84CC5759B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c5aaf6-e6ce-465b-b873-5148d2a4c105"/>
    <ds:schemaRef ds:uri="2414ebc4-bdb1-4c0a-bae0-d1994832959e"/>
    <ds:schemaRef ds:uri="96d9372c-c30d-4a13-8faf-5ed990fd219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326B421-2313-40AB-A124-0CC61E9508D1}">
  <ds:schemaRefs>
    <ds:schemaRef ds:uri="http://schemas.microsoft.com/office/2006/metadata/properties"/>
    <ds:schemaRef ds:uri="http://schemas.microsoft.com/office/infopath/2007/PartnerControls"/>
    <ds:schemaRef ds:uri="71c5aaf6-e6ce-465b-b873-5148d2a4c105"/>
  </ds:schemaRefs>
</ds:datastoreItem>
</file>

<file path=customXml/itemProps3.xml><?xml version="1.0" encoding="utf-8"?>
<ds:datastoreItem xmlns:ds="http://schemas.openxmlformats.org/officeDocument/2006/customXml" ds:itemID="{5205982F-7D7C-44F5-8477-F181D86ACFC4}">
  <ds:schemaRefs>
    <ds:schemaRef ds:uri="Microsoft.SharePoint.Taxonomy.ContentTypeSync"/>
  </ds:schemaRefs>
</ds:datastoreItem>
</file>

<file path=customXml/itemProps4.xml><?xml version="1.0" encoding="utf-8"?>
<ds:datastoreItem xmlns:ds="http://schemas.openxmlformats.org/officeDocument/2006/customXml" ds:itemID="{E530D314-DDFA-46A1-8BD2-84439A86244D}">
  <ds:schemaRefs>
    <ds:schemaRef ds:uri="http://schemas.microsoft.com/sharepoint/events"/>
  </ds:schemaRefs>
</ds:datastoreItem>
</file>

<file path=customXml/itemProps5.xml><?xml version="1.0" encoding="utf-8"?>
<ds:datastoreItem xmlns:ds="http://schemas.openxmlformats.org/officeDocument/2006/customXml" ds:itemID="{BD558DBC-E8FB-4265-8E08-E37685CB08B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1871</TotalTime>
  <Words>1029</Words>
  <Application>Microsoft Macintosh PowerPoint</Application>
  <PresentationFormat>On-screen Show (16:9)</PresentationFormat>
  <Paragraphs>101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Cambria Math</vt:lpstr>
      <vt:lpstr>Courier New</vt:lpstr>
      <vt:lpstr>Times New Roman</vt:lpstr>
      <vt:lpstr>802-11-Submission</vt:lpstr>
      <vt:lpstr>Performance Benefits of DSO</vt:lpstr>
      <vt:lpstr>Outline</vt:lpstr>
      <vt:lpstr>Unused bandwidth</vt:lpstr>
      <vt:lpstr>Dynamic Sub-band Operation (DSO)</vt:lpstr>
      <vt:lpstr>Example of proposed DSO protocol</vt:lpstr>
      <vt:lpstr>DSO performance benefits</vt:lpstr>
      <vt:lpstr>Outline</vt:lpstr>
      <vt:lpstr>Some non-AP STAs miss contention period post DSO TxOP</vt:lpstr>
      <vt:lpstr>Proposed solution</vt:lpstr>
      <vt:lpstr>Straw Poll #1 </vt:lpstr>
      <vt:lpstr>Straw Poll #2 </vt:lpstr>
      <vt:lpstr>Reference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Kerstin Johnsson (Nokia)</cp:lastModifiedBy>
  <cp:revision>82</cp:revision>
  <dcterms:modified xsi:type="dcterms:W3CDTF">2025-03-10T15:14:28Z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0x01010083B77BD6E7512047A33E10170DD9B502</vt:lpwstr>
  </property>
</Properties>
</file>