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91" r:id="rId2"/>
    <p:sldId id="352" r:id="rId3"/>
    <p:sldId id="353" r:id="rId4"/>
    <p:sldId id="354" r:id="rId5"/>
    <p:sldId id="355" r:id="rId6"/>
    <p:sldId id="356" r:id="rId7"/>
    <p:sldId id="351" r:id="rId8"/>
    <p:sldId id="360" r:id="rId9"/>
    <p:sldId id="368" r:id="rId10"/>
    <p:sldId id="363" r:id="rId11"/>
    <p:sldId id="362" r:id="rId12"/>
    <p:sldId id="366" r:id="rId13"/>
    <p:sldId id="365" r:id="rId14"/>
    <p:sldId id="367" r:id="rId15"/>
  </p:sldIdLst>
  <p:sldSz cx="12192000" cy="6858000"/>
  <p:notesSz cx="6858000" cy="91440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4C4C4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50" d="100"/>
          <a:sy n="150" d="100"/>
        </p:scale>
        <p:origin x="2400"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E390A9-49FF-4786-9698-CC872B5F569E}" type="datetimeFigureOut">
              <a:rPr lang="en-US" smtClean="0"/>
              <a:t>1/7/2025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C5F607-1D49-4894-9CFD-4DF902E96B80}" type="slidenum">
              <a:rPr lang="en-US" smtClean="0"/>
              <a:t>‹#›</a:t>
            </a:fld>
            <a:endParaRPr lang="en-US"/>
          </a:p>
        </p:txBody>
      </p:sp>
    </p:spTree>
    <p:extLst>
      <p:ext uri="{BB962C8B-B14F-4D97-AF65-F5344CB8AC3E}">
        <p14:creationId xmlns:p14="http://schemas.microsoft.com/office/powerpoint/2010/main" val="590289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12648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2025</a:t>
            </a:r>
          </a:p>
        </p:txBody>
      </p:sp>
      <p:sp>
        <p:nvSpPr>
          <p:cNvPr id="5" name="Footer Placeholder 4"/>
          <p:cNvSpPr>
            <a:spLocks noGrp="1"/>
          </p:cNvSpPr>
          <p:nvPr>
            <p:ph type="ftr" idx="11"/>
          </p:nvPr>
        </p:nvSpPr>
        <p:spPr/>
        <p:txBody>
          <a:bodyPr/>
          <a:lstStyle>
            <a:lvl1pPr>
              <a:defRPr/>
            </a:lvl1pPr>
          </a:lstStyle>
          <a:p>
            <a:r>
              <a:rPr lang="da-DK"/>
              <a:t>Thomas Handte (Sony), et al.</a:t>
            </a:r>
            <a:endParaRPr lang="en-US"/>
          </a:p>
        </p:txBody>
      </p:sp>
      <p:sp>
        <p:nvSpPr>
          <p:cNvPr id="6" name="Slide Number Placeholder 5"/>
          <p:cNvSpPr>
            <a:spLocks noGrp="1"/>
          </p:cNvSpPr>
          <p:nvPr>
            <p:ph type="sldNum" idx="12"/>
          </p:nvPr>
        </p:nvSpPr>
        <p:spPr/>
        <p:txBody>
          <a:bodyPr/>
          <a:lstStyle>
            <a:lvl1pPr>
              <a:defRPr/>
            </a:lvl1pPr>
          </a:lstStyle>
          <a:p>
            <a:fld id="{817A5EC4-AB74-4A60-9357-B7937A4BEBE7}" type="slidenum">
              <a:rPr lang="en-US" smtClean="0"/>
              <a:t>‹#›</a:t>
            </a:fld>
            <a:endParaRPr lang="en-US"/>
          </a:p>
        </p:txBody>
      </p:sp>
    </p:spTree>
    <p:extLst>
      <p:ext uri="{BB962C8B-B14F-4D97-AF65-F5344CB8AC3E}">
        <p14:creationId xmlns:p14="http://schemas.microsoft.com/office/powerpoint/2010/main" val="2598587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fld id="{817A5EC4-AB74-4A60-9357-B7937A4BEBE7}" type="slidenum">
              <a:rPr lang="en-US" smtClean="0"/>
              <a:t>‹#›</a:t>
            </a:fld>
            <a:endParaRPr lang="en-US"/>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a:t>Thomas Handte (Sony), et al.</a:t>
            </a:r>
            <a:endParaRPr lang="en-US"/>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2025</a:t>
            </a:r>
          </a:p>
        </p:txBody>
      </p:sp>
    </p:spTree>
    <p:extLst>
      <p:ext uri="{BB962C8B-B14F-4D97-AF65-F5344CB8AC3E}">
        <p14:creationId xmlns:p14="http://schemas.microsoft.com/office/powerpoint/2010/main" val="4175040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2025</a:t>
            </a:r>
          </a:p>
        </p:txBody>
      </p:sp>
      <p:sp>
        <p:nvSpPr>
          <p:cNvPr id="5" name="Footer Placeholder 4"/>
          <p:cNvSpPr>
            <a:spLocks noGrp="1"/>
          </p:cNvSpPr>
          <p:nvPr>
            <p:ph type="ftr" idx="11"/>
          </p:nvPr>
        </p:nvSpPr>
        <p:spPr/>
        <p:txBody>
          <a:bodyPr/>
          <a:lstStyle>
            <a:lvl1pPr>
              <a:defRPr/>
            </a:lvl1pPr>
          </a:lstStyle>
          <a:p>
            <a:r>
              <a:rPr lang="da-DK"/>
              <a:t>Thomas Handte (Sony), et al.</a:t>
            </a:r>
            <a:endParaRPr lang="en-US"/>
          </a:p>
        </p:txBody>
      </p:sp>
      <p:sp>
        <p:nvSpPr>
          <p:cNvPr id="6" name="Slide Number Placeholder 5"/>
          <p:cNvSpPr>
            <a:spLocks noGrp="1"/>
          </p:cNvSpPr>
          <p:nvPr>
            <p:ph type="sldNum" idx="12"/>
          </p:nvPr>
        </p:nvSpPr>
        <p:spPr/>
        <p:txBody>
          <a:bodyPr/>
          <a:lstStyle>
            <a:lvl1pPr>
              <a:defRPr/>
            </a:lvl1pPr>
          </a:lstStyle>
          <a:p>
            <a:fld id="{817A5EC4-AB74-4A60-9357-B7937A4BEBE7}" type="slidenum">
              <a:rPr lang="en-US" smtClean="0"/>
              <a:t>‹#›</a:t>
            </a:fld>
            <a:endParaRPr lang="en-US"/>
          </a:p>
        </p:txBody>
      </p:sp>
    </p:spTree>
    <p:extLst>
      <p:ext uri="{BB962C8B-B14F-4D97-AF65-F5344CB8AC3E}">
        <p14:creationId xmlns:p14="http://schemas.microsoft.com/office/powerpoint/2010/main" val="385032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2025</a:t>
            </a:r>
          </a:p>
        </p:txBody>
      </p:sp>
      <p:sp>
        <p:nvSpPr>
          <p:cNvPr id="6" name="Footer Placeholder 5"/>
          <p:cNvSpPr>
            <a:spLocks noGrp="1"/>
          </p:cNvSpPr>
          <p:nvPr>
            <p:ph type="ftr" idx="11"/>
          </p:nvPr>
        </p:nvSpPr>
        <p:spPr/>
        <p:txBody>
          <a:bodyPr/>
          <a:lstStyle>
            <a:lvl1pPr>
              <a:defRPr/>
            </a:lvl1pPr>
          </a:lstStyle>
          <a:p>
            <a:r>
              <a:rPr lang="da-DK"/>
              <a:t>Thomas Handte (Sony), et al.</a:t>
            </a:r>
            <a:endParaRPr lang="en-US"/>
          </a:p>
        </p:txBody>
      </p:sp>
      <p:sp>
        <p:nvSpPr>
          <p:cNvPr id="7" name="Slide Number Placeholder 6"/>
          <p:cNvSpPr>
            <a:spLocks noGrp="1"/>
          </p:cNvSpPr>
          <p:nvPr>
            <p:ph type="sldNum" idx="12"/>
          </p:nvPr>
        </p:nvSpPr>
        <p:spPr/>
        <p:txBody>
          <a:bodyPr/>
          <a:lstStyle>
            <a:lvl1pPr>
              <a:defRPr/>
            </a:lvl1pPr>
          </a:lstStyle>
          <a:p>
            <a:fld id="{817A5EC4-AB74-4A60-9357-B7937A4BEBE7}" type="slidenum">
              <a:rPr lang="en-US" smtClean="0"/>
              <a:t>‹#›</a:t>
            </a:fld>
            <a:endParaRPr lang="en-US"/>
          </a:p>
        </p:txBody>
      </p:sp>
    </p:spTree>
    <p:extLst>
      <p:ext uri="{BB962C8B-B14F-4D97-AF65-F5344CB8AC3E}">
        <p14:creationId xmlns:p14="http://schemas.microsoft.com/office/powerpoint/2010/main" val="1273363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2025</a:t>
            </a:r>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da-DK"/>
              <a:t>Thomas Handte (Sony), et al.</a:t>
            </a:r>
            <a:endParaRPr lang="en-US"/>
          </a:p>
        </p:txBody>
      </p:sp>
      <p:sp>
        <p:nvSpPr>
          <p:cNvPr id="9" name="Slide Number Placeholder 8"/>
          <p:cNvSpPr>
            <a:spLocks noGrp="1"/>
          </p:cNvSpPr>
          <p:nvPr>
            <p:ph type="sldNum" idx="12"/>
          </p:nvPr>
        </p:nvSpPr>
        <p:spPr/>
        <p:txBody>
          <a:bodyPr/>
          <a:lstStyle>
            <a:lvl1pPr>
              <a:defRPr/>
            </a:lvl1pPr>
          </a:lstStyle>
          <a:p>
            <a:fld id="{817A5EC4-AB74-4A60-9357-B7937A4BEBE7}" type="slidenum">
              <a:rPr lang="en-US" smtClean="0"/>
              <a:t>‹#›</a:t>
            </a:fld>
            <a:endParaRPr lang="en-US"/>
          </a:p>
        </p:txBody>
      </p:sp>
    </p:spTree>
    <p:extLst>
      <p:ext uri="{BB962C8B-B14F-4D97-AF65-F5344CB8AC3E}">
        <p14:creationId xmlns:p14="http://schemas.microsoft.com/office/powerpoint/2010/main" val="3503692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2025</a:t>
            </a:r>
          </a:p>
        </p:txBody>
      </p:sp>
      <p:sp>
        <p:nvSpPr>
          <p:cNvPr id="4" name="Footer Placeholder 3"/>
          <p:cNvSpPr>
            <a:spLocks noGrp="1"/>
          </p:cNvSpPr>
          <p:nvPr>
            <p:ph type="ftr" idx="11"/>
          </p:nvPr>
        </p:nvSpPr>
        <p:spPr/>
        <p:txBody>
          <a:bodyPr/>
          <a:lstStyle>
            <a:lvl1pPr>
              <a:defRPr/>
            </a:lvl1pPr>
          </a:lstStyle>
          <a:p>
            <a:r>
              <a:rPr lang="da-DK"/>
              <a:t>Thomas Handte (Sony), et al.</a:t>
            </a:r>
            <a:endParaRPr lang="en-US"/>
          </a:p>
        </p:txBody>
      </p:sp>
      <p:sp>
        <p:nvSpPr>
          <p:cNvPr id="5" name="Slide Number Placeholder 4"/>
          <p:cNvSpPr>
            <a:spLocks noGrp="1"/>
          </p:cNvSpPr>
          <p:nvPr>
            <p:ph type="sldNum" idx="12"/>
          </p:nvPr>
        </p:nvSpPr>
        <p:spPr/>
        <p:txBody>
          <a:bodyPr/>
          <a:lstStyle>
            <a:lvl1pPr>
              <a:defRPr/>
            </a:lvl1pPr>
          </a:lstStyle>
          <a:p>
            <a:fld id="{817A5EC4-AB74-4A60-9357-B7937A4BEBE7}" type="slidenum">
              <a:rPr lang="en-US" smtClean="0"/>
              <a:t>‹#›</a:t>
            </a:fld>
            <a:endParaRPr lang="en-US"/>
          </a:p>
        </p:txBody>
      </p:sp>
    </p:spTree>
    <p:extLst>
      <p:ext uri="{BB962C8B-B14F-4D97-AF65-F5344CB8AC3E}">
        <p14:creationId xmlns:p14="http://schemas.microsoft.com/office/powerpoint/2010/main" val="625648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2025</a:t>
            </a:r>
          </a:p>
        </p:txBody>
      </p:sp>
      <p:sp>
        <p:nvSpPr>
          <p:cNvPr id="3" name="Footer Placeholder 2"/>
          <p:cNvSpPr>
            <a:spLocks noGrp="1"/>
          </p:cNvSpPr>
          <p:nvPr>
            <p:ph type="ftr" idx="11"/>
          </p:nvPr>
        </p:nvSpPr>
        <p:spPr/>
        <p:txBody>
          <a:bodyPr/>
          <a:lstStyle>
            <a:lvl1pPr>
              <a:defRPr/>
            </a:lvl1pPr>
          </a:lstStyle>
          <a:p>
            <a:r>
              <a:rPr lang="da-DK"/>
              <a:t>Thomas Handte (Sony), et al.</a:t>
            </a:r>
            <a:endParaRPr lang="en-US"/>
          </a:p>
        </p:txBody>
      </p:sp>
      <p:sp>
        <p:nvSpPr>
          <p:cNvPr id="4" name="Slide Number Placeholder 3"/>
          <p:cNvSpPr>
            <a:spLocks noGrp="1"/>
          </p:cNvSpPr>
          <p:nvPr>
            <p:ph type="sldNum" idx="12"/>
          </p:nvPr>
        </p:nvSpPr>
        <p:spPr/>
        <p:txBody>
          <a:bodyPr/>
          <a:lstStyle>
            <a:lvl1pPr>
              <a:defRPr/>
            </a:lvl1pPr>
          </a:lstStyle>
          <a:p>
            <a:fld id="{817A5EC4-AB74-4A60-9357-B7937A4BEBE7}" type="slidenum">
              <a:rPr lang="en-US" smtClean="0"/>
              <a:t>‹#›</a:t>
            </a:fld>
            <a:endParaRPr lang="en-US"/>
          </a:p>
        </p:txBody>
      </p:sp>
    </p:spTree>
    <p:extLst>
      <p:ext uri="{BB962C8B-B14F-4D97-AF65-F5344CB8AC3E}">
        <p14:creationId xmlns:p14="http://schemas.microsoft.com/office/powerpoint/2010/main" val="1378187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2025</a:t>
            </a:r>
          </a:p>
        </p:txBody>
      </p:sp>
      <p:sp>
        <p:nvSpPr>
          <p:cNvPr id="5" name="Footer Placeholder 4"/>
          <p:cNvSpPr>
            <a:spLocks noGrp="1"/>
          </p:cNvSpPr>
          <p:nvPr>
            <p:ph type="ftr" idx="11"/>
          </p:nvPr>
        </p:nvSpPr>
        <p:spPr/>
        <p:txBody>
          <a:bodyPr/>
          <a:lstStyle>
            <a:lvl1pPr>
              <a:defRPr/>
            </a:lvl1pPr>
          </a:lstStyle>
          <a:p>
            <a:r>
              <a:rPr lang="da-DK"/>
              <a:t>Thomas Handte (Sony), et al.</a:t>
            </a:r>
            <a:endParaRPr lang="en-US"/>
          </a:p>
        </p:txBody>
      </p:sp>
      <p:sp>
        <p:nvSpPr>
          <p:cNvPr id="6" name="Slide Number Placeholder 5"/>
          <p:cNvSpPr>
            <a:spLocks noGrp="1"/>
          </p:cNvSpPr>
          <p:nvPr>
            <p:ph type="sldNum" idx="12"/>
          </p:nvPr>
        </p:nvSpPr>
        <p:spPr/>
        <p:txBody>
          <a:bodyPr/>
          <a:lstStyle>
            <a:lvl1pPr>
              <a:defRPr/>
            </a:lvl1pPr>
          </a:lstStyle>
          <a:p>
            <a:fld id="{817A5EC4-AB74-4A60-9357-B7937A4BEBE7}" type="slidenum">
              <a:rPr lang="en-US" smtClean="0"/>
              <a:t>‹#›</a:t>
            </a:fld>
            <a:endParaRPr lang="en-US"/>
          </a:p>
        </p:txBody>
      </p:sp>
    </p:spTree>
    <p:extLst>
      <p:ext uri="{BB962C8B-B14F-4D97-AF65-F5344CB8AC3E}">
        <p14:creationId xmlns:p14="http://schemas.microsoft.com/office/powerpoint/2010/main" val="2785427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2025</a:t>
            </a:r>
          </a:p>
        </p:txBody>
      </p:sp>
      <p:sp>
        <p:nvSpPr>
          <p:cNvPr id="5" name="Footer Placeholder 4"/>
          <p:cNvSpPr>
            <a:spLocks noGrp="1"/>
          </p:cNvSpPr>
          <p:nvPr>
            <p:ph type="ftr" idx="11"/>
          </p:nvPr>
        </p:nvSpPr>
        <p:spPr/>
        <p:txBody>
          <a:bodyPr/>
          <a:lstStyle>
            <a:lvl1pPr>
              <a:defRPr/>
            </a:lvl1pPr>
          </a:lstStyle>
          <a:p>
            <a:r>
              <a:rPr lang="da-DK"/>
              <a:t>Thomas Handte (Sony), et al.</a:t>
            </a:r>
            <a:endParaRPr lang="en-US"/>
          </a:p>
        </p:txBody>
      </p:sp>
      <p:sp>
        <p:nvSpPr>
          <p:cNvPr id="6" name="Slide Number Placeholder 5"/>
          <p:cNvSpPr>
            <a:spLocks noGrp="1"/>
          </p:cNvSpPr>
          <p:nvPr>
            <p:ph type="sldNum" idx="12"/>
          </p:nvPr>
        </p:nvSpPr>
        <p:spPr/>
        <p:txBody>
          <a:bodyPr/>
          <a:lstStyle>
            <a:lvl1pPr>
              <a:defRPr/>
            </a:lvl1pPr>
          </a:lstStyle>
          <a:p>
            <a:fld id="{817A5EC4-AB74-4A60-9357-B7937A4BEBE7}" type="slidenum">
              <a:rPr lang="en-US" smtClean="0"/>
              <a:t>‹#›</a:t>
            </a:fld>
            <a:endParaRPr lang="en-US"/>
          </a:p>
        </p:txBody>
      </p:sp>
    </p:spTree>
    <p:extLst>
      <p:ext uri="{BB962C8B-B14F-4D97-AF65-F5344CB8AC3E}">
        <p14:creationId xmlns:p14="http://schemas.microsoft.com/office/powerpoint/2010/main" val="21725105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29216" y="685801"/>
            <a:ext cx="10460567" cy="57184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29217" y="1420717"/>
            <a:ext cx="10449982" cy="4960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2025</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a:t>Thomas Handte (Sony), et al.</a:t>
            </a:r>
            <a:endParaRPr lang="en-US"/>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fld id="{817A5EC4-AB74-4A60-9357-B7937A4BEBE7}" type="slidenum">
              <a:rPr lang="en-US" smtClean="0"/>
              <a:t>‹#›</a:t>
            </a:fld>
            <a:endParaRPr lang="en-US"/>
          </a:p>
        </p:txBody>
      </p:sp>
      <p:sp>
        <p:nvSpPr>
          <p:cNvPr id="1030" name="Line 6"/>
          <p:cNvSpPr>
            <a:spLocks noChangeShapeType="1"/>
          </p:cNvSpPr>
          <p:nvPr/>
        </p:nvSpPr>
        <p:spPr bwMode="auto">
          <a:xfrm flipV="1">
            <a:off x="929215" y="620688"/>
            <a:ext cx="10460567" cy="0"/>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802.11-24/1851r1</a:t>
            </a:r>
          </a:p>
        </p:txBody>
      </p:sp>
    </p:spTree>
    <p:extLst>
      <p:ext uri="{BB962C8B-B14F-4D97-AF65-F5344CB8AC3E}">
        <p14:creationId xmlns:p14="http://schemas.microsoft.com/office/powerpoint/2010/main" val="16372263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4pPr>
      <a:lvl5pPr marL="21145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Context transfer per TID for seamless roaming</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2024-01-07</a:t>
            </a:r>
          </a:p>
        </p:txBody>
      </p:sp>
      <p:sp>
        <p:nvSpPr>
          <p:cNvPr id="6" name="Date Placeholder 3"/>
          <p:cNvSpPr>
            <a:spLocks noGrp="1"/>
          </p:cNvSpPr>
          <p:nvPr>
            <p:ph type="dt" idx="10"/>
          </p:nvPr>
        </p:nvSpPr>
        <p:spPr/>
        <p:txBody>
          <a:bodyPr/>
          <a:lstStyle/>
          <a:p>
            <a:r>
              <a:rPr lang="en-US" dirty="0"/>
              <a:t>January 2025</a:t>
            </a:r>
            <a:endParaRPr lang="en-GB" dirty="0"/>
          </a:p>
        </p:txBody>
      </p:sp>
      <p:sp>
        <p:nvSpPr>
          <p:cNvPr id="7" name="Footer Placeholder 4"/>
          <p:cNvSpPr>
            <a:spLocks noGrp="1"/>
          </p:cNvSpPr>
          <p:nvPr>
            <p:ph type="ftr" idx="11"/>
          </p:nvPr>
        </p:nvSpPr>
        <p:spPr/>
        <p:txBody>
          <a:bodyPr/>
          <a:lstStyle/>
          <a:p>
            <a:r>
              <a:rPr lang="da-DK"/>
              <a:t>Thomas Handte (Sony),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1302459629"/>
              </p:ext>
            </p:extLst>
          </p:nvPr>
        </p:nvGraphicFramePr>
        <p:xfrm>
          <a:off x="1006584" y="2353991"/>
          <a:ext cx="9764611" cy="3992880"/>
        </p:xfrm>
        <a:graphic>
          <a:graphicData uri="http://schemas.openxmlformats.org/drawingml/2006/table">
            <a:tbl>
              <a:tblPr firstRow="1" bandRow="1">
                <a:tableStyleId>{5940675A-B579-460E-94D1-54222C63F5DA}</a:tableStyleId>
              </a:tblPr>
              <a:tblGrid>
                <a:gridCol w="1918716">
                  <a:extLst>
                    <a:ext uri="{9D8B030D-6E8A-4147-A177-3AD203B41FA5}">
                      <a16:colId xmlns:a16="http://schemas.microsoft.com/office/drawing/2014/main" val="20000"/>
                    </a:ext>
                  </a:extLst>
                </a:gridCol>
                <a:gridCol w="2016224">
                  <a:extLst>
                    <a:ext uri="{9D8B030D-6E8A-4147-A177-3AD203B41FA5}">
                      <a16:colId xmlns:a16="http://schemas.microsoft.com/office/drawing/2014/main" val="20001"/>
                    </a:ext>
                  </a:extLst>
                </a:gridCol>
                <a:gridCol w="1512168">
                  <a:extLst>
                    <a:ext uri="{9D8B030D-6E8A-4147-A177-3AD203B41FA5}">
                      <a16:colId xmlns:a16="http://schemas.microsoft.com/office/drawing/2014/main" val="20002"/>
                    </a:ext>
                  </a:extLst>
                </a:gridCol>
                <a:gridCol w="1440160">
                  <a:extLst>
                    <a:ext uri="{9D8B030D-6E8A-4147-A177-3AD203B41FA5}">
                      <a16:colId xmlns:a16="http://schemas.microsoft.com/office/drawing/2014/main" val="20003"/>
                    </a:ext>
                  </a:extLst>
                </a:gridCol>
                <a:gridCol w="2877343">
                  <a:extLst>
                    <a:ext uri="{9D8B030D-6E8A-4147-A177-3AD203B41FA5}">
                      <a16:colId xmlns:a16="http://schemas.microsoft.com/office/drawing/2014/main" val="20004"/>
                    </a:ext>
                  </a:extLst>
                </a:gridCol>
              </a:tblGrid>
              <a:tr h="0">
                <a:tc>
                  <a:txBody>
                    <a:bodyPr/>
                    <a:lstStyle/>
                    <a:p>
                      <a:r>
                        <a:rPr lang="de-DE" b="1" dirty="0"/>
                        <a:t>Name</a:t>
                      </a:r>
                    </a:p>
                  </a:txBody>
                  <a:tcPr/>
                </a:tc>
                <a:tc>
                  <a:txBody>
                    <a:bodyPr/>
                    <a:lstStyle/>
                    <a:p>
                      <a:r>
                        <a:rPr lang="de-DE" b="1" dirty="0"/>
                        <a:t>Affiliations</a:t>
                      </a:r>
                    </a:p>
                  </a:txBody>
                  <a:tcPr/>
                </a:tc>
                <a:tc>
                  <a:txBody>
                    <a:bodyPr/>
                    <a:lstStyle/>
                    <a:p>
                      <a:r>
                        <a:rPr lang="de-DE" b="1" dirty="0"/>
                        <a:t>Address</a:t>
                      </a:r>
                    </a:p>
                  </a:txBody>
                  <a:tcPr/>
                </a:tc>
                <a:tc>
                  <a:txBody>
                    <a:bodyPr/>
                    <a:lstStyle/>
                    <a:p>
                      <a:r>
                        <a:rPr lang="de-DE" b="1" dirty="0"/>
                        <a:t>Phone</a:t>
                      </a:r>
                    </a:p>
                  </a:txBody>
                  <a:tcPr/>
                </a:tc>
                <a:tc>
                  <a:txBody>
                    <a:bodyPr/>
                    <a:lstStyle/>
                    <a:p>
                      <a:r>
                        <a:rPr lang="de-DE" b="1" dirty="0"/>
                        <a:t>email</a:t>
                      </a:r>
                    </a:p>
                  </a:txBody>
                  <a:tcPr/>
                </a:tc>
                <a:extLst>
                  <a:ext uri="{0D108BD9-81ED-4DB2-BD59-A6C34878D82A}">
                    <a16:rowId xmlns:a16="http://schemas.microsoft.com/office/drawing/2014/main" val="10000"/>
                  </a:ext>
                </a:extLst>
              </a:tr>
              <a:tr h="324000">
                <a:tc>
                  <a:txBody>
                    <a:bodyPr/>
                    <a:lstStyle/>
                    <a:p>
                      <a:r>
                        <a:rPr lang="de-DE" sz="1600" dirty="0"/>
                        <a:t>Thomas Handte</a:t>
                      </a:r>
                    </a:p>
                  </a:txBody>
                  <a:tcPr anchor="ctr"/>
                </a:tc>
                <a:tc rowSpan="9">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Times New Roman" panose="02020603050405020304" pitchFamily="18" charset="0"/>
                          <a:ea typeface="Times New Roman" panose="02020603050405020304" pitchFamily="18" charset="0"/>
                        </a:rPr>
                        <a:t>Sony Group Corporation</a:t>
                      </a:r>
                      <a:endParaRPr lang="de-DE" sz="1600" dirty="0">
                        <a:solidFill>
                          <a:schemeClr val="tx1"/>
                        </a:solidFill>
                        <a:effectLst/>
                        <a:latin typeface="Times New Roman" panose="02020603050405020304" pitchFamily="18" charset="0"/>
                        <a:ea typeface="Times New Roman" panose="02020603050405020304" pitchFamily="18" charset="0"/>
                      </a:endParaRPr>
                    </a:p>
                  </a:txBody>
                  <a:tcPr anchor="ctr">
                    <a:lnB w="12700" cap="flat" cmpd="sng" algn="ctr">
                      <a:solidFill>
                        <a:schemeClr val="tx1"/>
                      </a:solidFill>
                      <a:prstDash val="solid"/>
                      <a:round/>
                      <a:headEnd type="none" w="med" len="med"/>
                      <a:tailEnd type="none" w="med" len="med"/>
                    </a:lnB>
                  </a:tcPr>
                </a:tc>
                <a:tc>
                  <a:txBody>
                    <a:bodyPr/>
                    <a:lstStyle/>
                    <a:p>
                      <a:endParaRPr lang="de-DE" sz="1600" dirty="0"/>
                    </a:p>
                  </a:txBody>
                  <a:tcPr anchor="ctr"/>
                </a:tc>
                <a:tc>
                  <a:txBody>
                    <a:bodyPr/>
                    <a:lstStyle/>
                    <a:p>
                      <a:endParaRPr lang="de-DE" sz="1600" dirty="0"/>
                    </a:p>
                  </a:txBody>
                  <a:tcPr anchor="ctr"/>
                </a:tc>
                <a:tc>
                  <a:txBody>
                    <a:bodyPr/>
                    <a:lstStyle/>
                    <a:p>
                      <a:pPr algn="l"/>
                      <a:r>
                        <a:rPr lang="de-DE" sz="1600" dirty="0"/>
                        <a:t>Thomas.Handte</a:t>
                      </a:r>
                      <a:r>
                        <a:rPr lang="de-DE" sz="1600" baseline="0" dirty="0"/>
                        <a:t>@sony.com</a:t>
                      </a:r>
                      <a:endParaRPr lang="de-DE" sz="1600" dirty="0"/>
                    </a:p>
                  </a:txBody>
                  <a:tcPr anchor="ctr"/>
                </a:tc>
                <a:extLst>
                  <a:ext uri="{0D108BD9-81ED-4DB2-BD59-A6C34878D82A}">
                    <a16:rowId xmlns:a16="http://schemas.microsoft.com/office/drawing/2014/main" val="10001"/>
                  </a:ext>
                </a:extLst>
              </a:tr>
              <a:tr h="0">
                <a:tc>
                  <a:txBody>
                    <a:bodyPr/>
                    <a:lstStyle/>
                    <a:p>
                      <a:r>
                        <a:rPr lang="de-DE" sz="1600" dirty="0">
                          <a:solidFill>
                            <a:schemeClr val="tx1"/>
                          </a:solidFill>
                        </a:rPr>
                        <a:t>Yusuke Tanaka</a:t>
                      </a:r>
                    </a:p>
                  </a:txBody>
                  <a:tcPr anchor="ct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8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endParaRPr lang="de-DE" sz="1800" dirty="0"/>
                    </a:p>
                  </a:txBody>
                  <a:tcPr anchor="ctr"/>
                </a:tc>
                <a:tc>
                  <a:txBody>
                    <a:bodyPr/>
                    <a:lstStyle/>
                    <a:p>
                      <a:endParaRPr lang="de-DE" sz="1800" dirty="0"/>
                    </a:p>
                  </a:txBody>
                  <a:tcPr anchor="ctr"/>
                </a:tc>
                <a:tc>
                  <a:txBody>
                    <a:bodyPr/>
                    <a:lstStyle/>
                    <a:p>
                      <a:pPr algn="l"/>
                      <a:r>
                        <a:rPr lang="de-DE" sz="1600" dirty="0">
                          <a:solidFill>
                            <a:schemeClr val="tx1"/>
                          </a:solidFill>
                        </a:rPr>
                        <a:t>Yusuke.YT.Tanaka@sony.com</a:t>
                      </a:r>
                    </a:p>
                  </a:txBody>
                  <a:tcPr anchor="ctr"/>
                </a:tc>
                <a:extLst>
                  <a:ext uri="{0D108BD9-81ED-4DB2-BD59-A6C34878D82A}">
                    <a16:rowId xmlns:a16="http://schemas.microsoft.com/office/drawing/2014/main" val="10002"/>
                  </a:ext>
                </a:extLst>
              </a:tr>
              <a:tr h="0">
                <a:tc>
                  <a:txBody>
                    <a:bodyPr/>
                    <a:lstStyle/>
                    <a:p>
                      <a:r>
                        <a:rPr kumimoji="1" lang="en-US" altLang="ja-JP" sz="1600" dirty="0"/>
                        <a:t>Dana Ciochina</a:t>
                      </a:r>
                      <a:endParaRPr kumimoji="1" lang="ja-JP" altLang="en-US" sz="1600" dirty="0"/>
                    </a:p>
                  </a:txBody>
                  <a:tcPr anchor="ct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8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endParaRPr lang="de-DE" sz="1800" dirty="0"/>
                    </a:p>
                  </a:txBody>
                  <a:tcPr anchor="ctr"/>
                </a:tc>
                <a:tc>
                  <a:txBody>
                    <a:bodyPr/>
                    <a:lstStyle/>
                    <a:p>
                      <a:endParaRPr lang="de-DE" sz="18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6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0">
                <a:tc>
                  <a:txBody>
                    <a:bodyPr/>
                    <a:lstStyle/>
                    <a:p>
                      <a:r>
                        <a:rPr kumimoji="1" lang="de-DE" altLang="ja-JP" sz="1600" dirty="0"/>
                        <a:t>Daniel Verenzuela</a:t>
                      </a:r>
                      <a:endParaRPr kumimoji="1" lang="ja-JP" altLang="en-US" sz="1600" dirty="0"/>
                    </a:p>
                  </a:txBody>
                  <a:tcPr anchor="ct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8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endParaRPr lang="de-DE" sz="1800" dirty="0">
                        <a:solidFill>
                          <a:schemeClr val="tx1"/>
                        </a:solidFill>
                      </a:endParaRPr>
                    </a:p>
                  </a:txBody>
                  <a:tcPr anchor="ctr"/>
                </a:tc>
                <a:tc>
                  <a:txBody>
                    <a:bodyPr/>
                    <a:lstStyle/>
                    <a:p>
                      <a:endParaRPr lang="de-DE" sz="18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4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r h="0">
                <a:tc>
                  <a:txBody>
                    <a:bodyPr/>
                    <a:lstStyle/>
                    <a:p>
                      <a:r>
                        <a:rPr kumimoji="1" lang="de-DE" altLang="ja-JP" sz="1600" dirty="0"/>
                        <a:t>Ken Tanaka</a:t>
                      </a:r>
                      <a:endParaRPr kumimoji="1" lang="ja-JP" altLang="en-US" sz="1600" dirty="0"/>
                    </a:p>
                  </a:txBody>
                  <a:tcPr anchor="ctr">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800" dirty="0">
                        <a:solidFill>
                          <a:schemeClr val="tx1"/>
                        </a:solidFill>
                        <a:effectLst/>
                        <a:latin typeface="Times New Roman" panose="02020603050405020304" pitchFamily="18" charset="0"/>
                        <a:ea typeface="Times New Roman" panose="02020603050405020304" pitchFamily="18" charset="0"/>
                      </a:endParaRPr>
                    </a:p>
                  </a:txBody>
                  <a:tcPr anchor="ctr">
                    <a:lnB w="12700" cap="flat" cmpd="sng" algn="ctr">
                      <a:solidFill>
                        <a:schemeClr val="tx1"/>
                      </a:solidFill>
                      <a:prstDash val="solid"/>
                      <a:round/>
                      <a:headEnd type="none" w="med" len="med"/>
                      <a:tailEnd type="none" w="med" len="med"/>
                    </a:lnB>
                  </a:tcPr>
                </a:tc>
                <a:tc>
                  <a:txBody>
                    <a:bodyPr/>
                    <a:lstStyle/>
                    <a:p>
                      <a:endParaRPr lang="de-DE" sz="1800" dirty="0"/>
                    </a:p>
                  </a:txBody>
                  <a:tcPr anchor="ctr">
                    <a:lnB w="12700" cap="flat" cmpd="sng" algn="ctr">
                      <a:solidFill>
                        <a:schemeClr val="tx1"/>
                      </a:solidFill>
                      <a:prstDash val="solid"/>
                      <a:round/>
                      <a:headEnd type="none" w="med" len="med"/>
                      <a:tailEnd type="none" w="med" len="med"/>
                    </a:lnB>
                  </a:tcPr>
                </a:tc>
                <a:tc>
                  <a:txBody>
                    <a:bodyPr/>
                    <a:lstStyle/>
                    <a:p>
                      <a:endParaRPr lang="de-DE" sz="1800" dirty="0"/>
                    </a:p>
                  </a:txBody>
                  <a:tcPr anchor="ctr">
                    <a:lnB w="12700" cap="flat" cmpd="sng" algn="ctr">
                      <a:solidFill>
                        <a:schemeClr val="tx1"/>
                      </a:solidFill>
                      <a:prstDash val="solid"/>
                      <a:round/>
                      <a:headEnd type="none" w="med" len="med"/>
                      <a:tailEnd type="none" w="med" len="med"/>
                    </a:lnB>
                  </a:tcPr>
                </a:tc>
                <a:tc>
                  <a:txBody>
                    <a:bodyPr/>
                    <a:lstStyle/>
                    <a:p>
                      <a:pPr algn="l">
                        <a:spcAft>
                          <a:spcPts val="0"/>
                        </a:spcAft>
                      </a:pPr>
                      <a:endParaRPr lang="de-DE" sz="1400" dirty="0">
                        <a:solidFill>
                          <a:schemeClr val="bg1">
                            <a:lumMod val="85000"/>
                          </a:schemeClr>
                        </a:solidFill>
                        <a:effectLst/>
                        <a:latin typeface="Times New Roman" panose="02020603050405020304" pitchFamily="18" charset="0"/>
                        <a:ea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0">
                <a:tc>
                  <a:txBody>
                    <a:bodyPr/>
                    <a:lstStyle/>
                    <a:p>
                      <a:r>
                        <a:rPr lang="de-DE" sz="1600" dirty="0"/>
                        <a:t>Kosuke Aio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0">
                <a:tc>
                  <a:txBody>
                    <a:bodyPr/>
                    <a:lstStyle/>
                    <a:p>
                      <a:r>
                        <a:rPr lang="de-DE" sz="1600" dirty="0"/>
                        <a:t>Ryuichi Hirata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4912149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t>Qing Xia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4411193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10430370"/>
                  </a:ext>
                </a:extLst>
              </a:tr>
              <a:tr h="0">
                <a:tc>
                  <a:txBody>
                    <a:bodyPr/>
                    <a:lstStyle/>
                    <a:p>
                      <a:endParaRPr lang="de-DE"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6988600"/>
                  </a:ext>
                </a:extLst>
              </a:tr>
            </a:tbl>
          </a:graphicData>
        </a:graphic>
      </p:graphicFrame>
    </p:spTree>
    <p:extLst>
      <p:ext uri="{BB962C8B-B14F-4D97-AF65-F5344CB8AC3E}">
        <p14:creationId xmlns:p14="http://schemas.microsoft.com/office/powerpoint/2010/main" val="40602788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18F0572-05E7-3C2A-8B72-DE5C7DFCFE85}"/>
              </a:ext>
            </a:extLst>
          </p:cNvPr>
          <p:cNvSpPr>
            <a:spLocks noGrp="1"/>
          </p:cNvSpPr>
          <p:nvPr>
            <p:ph type="title"/>
          </p:nvPr>
        </p:nvSpPr>
        <p:spPr/>
        <p:txBody>
          <a:bodyPr/>
          <a:lstStyle/>
          <a:p>
            <a:r>
              <a:rPr lang="en-US" dirty="0"/>
              <a:t>Appendix</a:t>
            </a:r>
          </a:p>
        </p:txBody>
      </p:sp>
      <p:sp>
        <p:nvSpPr>
          <p:cNvPr id="8" name="Text Placeholder 7">
            <a:extLst>
              <a:ext uri="{FF2B5EF4-FFF2-40B4-BE49-F238E27FC236}">
                <a16:creationId xmlns:a16="http://schemas.microsoft.com/office/drawing/2014/main" id="{1AF16627-B1BE-CA4B-E751-D3DEBDFE6C36}"/>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5A8BE708-65A9-3871-1BBD-B9BCE2713D89}"/>
              </a:ext>
            </a:extLst>
          </p:cNvPr>
          <p:cNvSpPr>
            <a:spLocks noGrp="1"/>
          </p:cNvSpPr>
          <p:nvPr>
            <p:ph type="dt" idx="10"/>
          </p:nvPr>
        </p:nvSpPr>
        <p:spPr/>
        <p:txBody>
          <a:bodyPr/>
          <a:lstStyle/>
          <a:p>
            <a:r>
              <a:rPr lang="en-US"/>
              <a:t>January 2025</a:t>
            </a:r>
          </a:p>
        </p:txBody>
      </p:sp>
      <p:sp>
        <p:nvSpPr>
          <p:cNvPr id="5" name="Footer Placeholder 4">
            <a:extLst>
              <a:ext uri="{FF2B5EF4-FFF2-40B4-BE49-F238E27FC236}">
                <a16:creationId xmlns:a16="http://schemas.microsoft.com/office/drawing/2014/main" id="{0678A2A2-0C87-D473-3CC4-C63D6DA93EE4}"/>
              </a:ext>
            </a:extLst>
          </p:cNvPr>
          <p:cNvSpPr>
            <a:spLocks noGrp="1"/>
          </p:cNvSpPr>
          <p:nvPr>
            <p:ph type="ftr" idx="11"/>
          </p:nvPr>
        </p:nvSpPr>
        <p:spPr/>
        <p:txBody>
          <a:bodyPr/>
          <a:lstStyle/>
          <a:p>
            <a:r>
              <a:rPr lang="da-DK"/>
              <a:t>Thomas Handte (Sony), et al.</a:t>
            </a:r>
            <a:endParaRPr lang="en-US"/>
          </a:p>
        </p:txBody>
      </p:sp>
      <p:sp>
        <p:nvSpPr>
          <p:cNvPr id="4" name="Slide Number Placeholder 3">
            <a:extLst>
              <a:ext uri="{FF2B5EF4-FFF2-40B4-BE49-F238E27FC236}">
                <a16:creationId xmlns:a16="http://schemas.microsoft.com/office/drawing/2014/main" id="{18F643E9-1ED7-3E6A-8AD6-3C8CA7657B15}"/>
              </a:ext>
            </a:extLst>
          </p:cNvPr>
          <p:cNvSpPr>
            <a:spLocks noGrp="1"/>
          </p:cNvSpPr>
          <p:nvPr>
            <p:ph type="sldNum" idx="12"/>
          </p:nvPr>
        </p:nvSpPr>
        <p:spPr/>
        <p:txBody>
          <a:bodyPr/>
          <a:lstStyle/>
          <a:p>
            <a:fld id="{817A5EC4-AB74-4A60-9357-B7937A4BEBE7}" type="slidenum">
              <a:rPr lang="en-US" smtClean="0"/>
              <a:t>10</a:t>
            </a:fld>
            <a:endParaRPr lang="en-US"/>
          </a:p>
        </p:txBody>
      </p:sp>
    </p:spTree>
    <p:extLst>
      <p:ext uri="{BB962C8B-B14F-4D97-AF65-F5344CB8AC3E}">
        <p14:creationId xmlns:p14="http://schemas.microsoft.com/office/powerpoint/2010/main" val="1153992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2B955EC4-1D88-00AA-8D8D-00126D25BE61}"/>
              </a:ext>
            </a:extLst>
          </p:cNvPr>
          <p:cNvPicPr>
            <a:picLocks noChangeAspect="1"/>
          </p:cNvPicPr>
          <p:nvPr/>
        </p:nvPicPr>
        <p:blipFill>
          <a:blip r:embed="rId2"/>
          <a:stretch>
            <a:fillRect/>
          </a:stretch>
        </p:blipFill>
        <p:spPr>
          <a:xfrm>
            <a:off x="6037194" y="2057682"/>
            <a:ext cx="6118189" cy="4248000"/>
          </a:xfrm>
          <a:prstGeom prst="rect">
            <a:avLst/>
          </a:prstGeom>
        </p:spPr>
      </p:pic>
      <p:sp>
        <p:nvSpPr>
          <p:cNvPr id="2" name="Title 1">
            <a:extLst>
              <a:ext uri="{FF2B5EF4-FFF2-40B4-BE49-F238E27FC236}">
                <a16:creationId xmlns:a16="http://schemas.microsoft.com/office/drawing/2014/main" id="{184BBAD1-D7AD-3857-0197-4741C6FEEF2A}"/>
              </a:ext>
            </a:extLst>
          </p:cNvPr>
          <p:cNvSpPr>
            <a:spLocks noGrp="1"/>
          </p:cNvSpPr>
          <p:nvPr>
            <p:ph type="title"/>
          </p:nvPr>
        </p:nvSpPr>
        <p:spPr/>
        <p:txBody>
          <a:bodyPr/>
          <a:lstStyle/>
          <a:p>
            <a:r>
              <a:rPr lang="en-US" dirty="0"/>
              <a:t>Data flows</a:t>
            </a:r>
          </a:p>
        </p:txBody>
      </p:sp>
      <p:sp>
        <p:nvSpPr>
          <p:cNvPr id="3" name="Content Placeholder 2">
            <a:extLst>
              <a:ext uri="{FF2B5EF4-FFF2-40B4-BE49-F238E27FC236}">
                <a16:creationId xmlns:a16="http://schemas.microsoft.com/office/drawing/2014/main" id="{3149D34A-DE23-EFC8-12DF-9A06978CB341}"/>
              </a:ext>
            </a:extLst>
          </p:cNvPr>
          <p:cNvSpPr>
            <a:spLocks noGrp="1"/>
          </p:cNvSpPr>
          <p:nvPr>
            <p:ph idx="1"/>
          </p:nvPr>
        </p:nvSpPr>
        <p:spPr/>
        <p:txBody>
          <a:bodyPr/>
          <a:lstStyle/>
          <a:p>
            <a:r>
              <a:rPr lang="en-US" dirty="0"/>
              <a:t>The following diagram shows the data flows, when “DS mapping change” is before “last TID transferred”</a:t>
            </a:r>
          </a:p>
          <a:p>
            <a:pPr lvl="1"/>
            <a:r>
              <a:rPr lang="en-US" dirty="0"/>
              <a:t>For example, a DS mapping change</a:t>
            </a:r>
            <a:br>
              <a:rPr lang="en-US" dirty="0"/>
            </a:br>
            <a:r>
              <a:rPr lang="en-US" dirty="0"/>
              <a:t>before the last TID is transferred may </a:t>
            </a:r>
            <a:br>
              <a:rPr lang="en-US" dirty="0"/>
            </a:br>
            <a:r>
              <a:rPr lang="en-US" dirty="0"/>
              <a:t>make sense when half of the TIDs have</a:t>
            </a:r>
            <a:br>
              <a:rPr lang="en-US" dirty="0"/>
            </a:br>
            <a:r>
              <a:rPr lang="en-US" dirty="0"/>
              <a:t>been transferred</a:t>
            </a:r>
          </a:p>
          <a:p>
            <a:pPr lvl="2"/>
            <a:r>
              <a:rPr lang="en-US" dirty="0"/>
              <a:t>If TIDs are equally used, the DS load due</a:t>
            </a:r>
            <a:br>
              <a:rPr lang="en-US" dirty="0"/>
            </a:br>
            <a:r>
              <a:rPr lang="en-US" dirty="0"/>
              <a:t>to data forwarding is minimized</a:t>
            </a:r>
          </a:p>
        </p:txBody>
      </p:sp>
      <p:sp>
        <p:nvSpPr>
          <p:cNvPr id="4" name="Slide Number Placeholder 3">
            <a:extLst>
              <a:ext uri="{FF2B5EF4-FFF2-40B4-BE49-F238E27FC236}">
                <a16:creationId xmlns:a16="http://schemas.microsoft.com/office/drawing/2014/main" id="{90A5A7BE-7ACF-B0B2-BB05-9926F87CCD2E}"/>
              </a:ext>
            </a:extLst>
          </p:cNvPr>
          <p:cNvSpPr>
            <a:spLocks noGrp="1"/>
          </p:cNvSpPr>
          <p:nvPr>
            <p:ph type="sldNum" idx="12"/>
          </p:nvPr>
        </p:nvSpPr>
        <p:spPr/>
        <p:txBody>
          <a:bodyPr/>
          <a:lstStyle/>
          <a:p>
            <a:fld id="{817A5EC4-AB74-4A60-9357-B7937A4BEBE7}" type="slidenum">
              <a:rPr lang="en-US" smtClean="0"/>
              <a:t>11</a:t>
            </a:fld>
            <a:endParaRPr lang="en-US"/>
          </a:p>
        </p:txBody>
      </p:sp>
      <p:sp>
        <p:nvSpPr>
          <p:cNvPr id="5" name="Footer Placeholder 4">
            <a:extLst>
              <a:ext uri="{FF2B5EF4-FFF2-40B4-BE49-F238E27FC236}">
                <a16:creationId xmlns:a16="http://schemas.microsoft.com/office/drawing/2014/main" id="{D3A30ED3-54FE-B203-FAC3-FEB89487523C}"/>
              </a:ext>
            </a:extLst>
          </p:cNvPr>
          <p:cNvSpPr>
            <a:spLocks noGrp="1"/>
          </p:cNvSpPr>
          <p:nvPr>
            <p:ph type="ftr" idx="14"/>
          </p:nvPr>
        </p:nvSpPr>
        <p:spPr/>
        <p:txBody>
          <a:bodyPr/>
          <a:lstStyle/>
          <a:p>
            <a:r>
              <a:rPr lang="da-DK"/>
              <a:t>Thomas Handte (Sony), et al.</a:t>
            </a:r>
            <a:endParaRPr lang="en-US"/>
          </a:p>
        </p:txBody>
      </p:sp>
      <p:sp>
        <p:nvSpPr>
          <p:cNvPr id="6" name="Date Placeholder 5">
            <a:extLst>
              <a:ext uri="{FF2B5EF4-FFF2-40B4-BE49-F238E27FC236}">
                <a16:creationId xmlns:a16="http://schemas.microsoft.com/office/drawing/2014/main" id="{751D84AB-675E-AF45-5F38-CD2922B51715}"/>
              </a:ext>
            </a:extLst>
          </p:cNvPr>
          <p:cNvSpPr>
            <a:spLocks noGrp="1"/>
          </p:cNvSpPr>
          <p:nvPr>
            <p:ph type="dt" idx="15"/>
          </p:nvPr>
        </p:nvSpPr>
        <p:spPr/>
        <p:txBody>
          <a:bodyPr/>
          <a:lstStyle/>
          <a:p>
            <a:r>
              <a:rPr lang="en-US"/>
              <a:t>January 2025</a:t>
            </a:r>
          </a:p>
        </p:txBody>
      </p:sp>
    </p:spTree>
    <p:extLst>
      <p:ext uri="{BB962C8B-B14F-4D97-AF65-F5344CB8AC3E}">
        <p14:creationId xmlns:p14="http://schemas.microsoft.com/office/powerpoint/2010/main" val="3620513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DF8B6-1A37-F674-8EAE-605FA3D3102D}"/>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F9CE6C53-4851-8ECF-7500-6A99D1781022}"/>
              </a:ext>
            </a:extLst>
          </p:cNvPr>
          <p:cNvSpPr>
            <a:spLocks noGrp="1"/>
          </p:cNvSpPr>
          <p:nvPr>
            <p:ph idx="1"/>
          </p:nvPr>
        </p:nvSpPr>
        <p:spPr/>
        <p:txBody>
          <a:bodyPr/>
          <a:lstStyle/>
          <a:p>
            <a:r>
              <a:rPr lang="en-US" dirty="0"/>
              <a:t>Do you agree to add the following to the SFD?</a:t>
            </a:r>
            <a:br>
              <a:rPr lang="en-US" dirty="0"/>
            </a:br>
            <a:r>
              <a:rPr lang="en-US" b="0" i="0" dirty="0">
                <a:solidFill>
                  <a:srgbClr val="000000"/>
                </a:solidFill>
                <a:effectLst/>
                <a:latin typeface="Times New Roman" panose="02020603050405020304" pitchFamily="18" charset="0"/>
              </a:rPr>
              <a:t>As part of the seamless roaming procedure, the context information is transferred per TID from the current to the target AP MLD.</a:t>
            </a:r>
            <a:br>
              <a:rPr lang="en-US" b="0" i="0" dirty="0">
                <a:solidFill>
                  <a:srgbClr val="000000"/>
                </a:solidFill>
                <a:effectLst/>
                <a:latin typeface="Times New Roman" panose="02020603050405020304" pitchFamily="18" charset="0"/>
              </a:rPr>
            </a:br>
            <a:endParaRPr lang="en-US" dirty="0"/>
          </a:p>
        </p:txBody>
      </p:sp>
      <p:sp>
        <p:nvSpPr>
          <p:cNvPr id="4" name="Slide Number Placeholder 3">
            <a:extLst>
              <a:ext uri="{FF2B5EF4-FFF2-40B4-BE49-F238E27FC236}">
                <a16:creationId xmlns:a16="http://schemas.microsoft.com/office/drawing/2014/main" id="{7A184BA7-6816-17DA-F262-800FF18812C7}"/>
              </a:ext>
            </a:extLst>
          </p:cNvPr>
          <p:cNvSpPr>
            <a:spLocks noGrp="1"/>
          </p:cNvSpPr>
          <p:nvPr>
            <p:ph type="sldNum" idx="12"/>
          </p:nvPr>
        </p:nvSpPr>
        <p:spPr/>
        <p:txBody>
          <a:bodyPr/>
          <a:lstStyle/>
          <a:p>
            <a:fld id="{817A5EC4-AB74-4A60-9357-B7937A4BEBE7}" type="slidenum">
              <a:rPr lang="en-US" smtClean="0"/>
              <a:t>12</a:t>
            </a:fld>
            <a:endParaRPr lang="en-US"/>
          </a:p>
        </p:txBody>
      </p:sp>
      <p:sp>
        <p:nvSpPr>
          <p:cNvPr id="5" name="Footer Placeholder 4">
            <a:extLst>
              <a:ext uri="{FF2B5EF4-FFF2-40B4-BE49-F238E27FC236}">
                <a16:creationId xmlns:a16="http://schemas.microsoft.com/office/drawing/2014/main" id="{103E8E9E-3391-D2E7-72D2-F3856C315115}"/>
              </a:ext>
            </a:extLst>
          </p:cNvPr>
          <p:cNvSpPr>
            <a:spLocks noGrp="1"/>
          </p:cNvSpPr>
          <p:nvPr>
            <p:ph type="ftr" idx="14"/>
          </p:nvPr>
        </p:nvSpPr>
        <p:spPr/>
        <p:txBody>
          <a:bodyPr/>
          <a:lstStyle/>
          <a:p>
            <a:r>
              <a:rPr lang="da-DK"/>
              <a:t>Thomas Handte (Sony), et al.</a:t>
            </a:r>
            <a:endParaRPr lang="en-US"/>
          </a:p>
        </p:txBody>
      </p:sp>
      <p:sp>
        <p:nvSpPr>
          <p:cNvPr id="6" name="Date Placeholder 5">
            <a:extLst>
              <a:ext uri="{FF2B5EF4-FFF2-40B4-BE49-F238E27FC236}">
                <a16:creationId xmlns:a16="http://schemas.microsoft.com/office/drawing/2014/main" id="{D3BEB474-07E6-DC23-96C2-AAAE8366AF9E}"/>
              </a:ext>
            </a:extLst>
          </p:cNvPr>
          <p:cNvSpPr>
            <a:spLocks noGrp="1"/>
          </p:cNvSpPr>
          <p:nvPr>
            <p:ph type="dt" idx="15"/>
          </p:nvPr>
        </p:nvSpPr>
        <p:spPr/>
        <p:txBody>
          <a:bodyPr/>
          <a:lstStyle/>
          <a:p>
            <a:r>
              <a:rPr lang="en-US"/>
              <a:t>January 2025</a:t>
            </a:r>
          </a:p>
        </p:txBody>
      </p:sp>
    </p:spTree>
    <p:extLst>
      <p:ext uri="{BB962C8B-B14F-4D97-AF65-F5344CB8AC3E}">
        <p14:creationId xmlns:p14="http://schemas.microsoft.com/office/powerpoint/2010/main" val="2076724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E97E7-B571-268C-7ED9-9BDECD33B26E}"/>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A6DB1F22-9C9F-F200-1535-53A5A68D2FCF}"/>
              </a:ext>
            </a:extLst>
          </p:cNvPr>
          <p:cNvSpPr>
            <a:spLocks noGrp="1"/>
          </p:cNvSpPr>
          <p:nvPr>
            <p:ph idx="1"/>
          </p:nvPr>
        </p:nvSpPr>
        <p:spPr/>
        <p:txBody>
          <a:bodyPr/>
          <a:lstStyle/>
          <a:p>
            <a:pPr algn="l"/>
            <a:r>
              <a:rPr lang="en-US" dirty="0"/>
              <a:t>Do you agree to add the following to the SFD?</a:t>
            </a:r>
            <a:br>
              <a:rPr lang="en-US" dirty="0"/>
            </a:br>
            <a:r>
              <a:rPr lang="en-US" b="0" i="0" dirty="0">
                <a:solidFill>
                  <a:srgbClr val="000000"/>
                </a:solidFill>
                <a:effectLst/>
                <a:latin typeface="Times New Roman" panose="02020603050405020304" pitchFamily="18" charset="0"/>
              </a:rPr>
              <a:t>As part of the seamless roaming procedure, during roaming,</a:t>
            </a:r>
          </a:p>
          <a:p>
            <a:pPr marL="0" indent="0" algn="l">
              <a:buNone/>
            </a:pPr>
            <a:r>
              <a:rPr lang="en-US" b="0" dirty="0">
                <a:latin typeface="Times New Roman" panose="02020603050405020304" pitchFamily="18" charset="0"/>
              </a:rPr>
              <a:t> </a:t>
            </a:r>
            <a:r>
              <a:rPr lang="en-US" b="0" i="0" dirty="0">
                <a:solidFill>
                  <a:srgbClr val="000000"/>
                </a:solidFill>
                <a:effectLst/>
                <a:latin typeface="Times New Roman" panose="02020603050405020304" pitchFamily="18" charset="0"/>
              </a:rPr>
              <a:t>   the target AP MLD may forward uplink data to the current AP MLD.</a:t>
            </a:r>
          </a:p>
          <a:p>
            <a:pPr marL="0" indent="0" algn="l">
              <a:buNone/>
            </a:pPr>
            <a:r>
              <a:rPr lang="en-US" b="0" i="0" dirty="0">
                <a:solidFill>
                  <a:srgbClr val="000000"/>
                </a:solidFill>
                <a:effectLst/>
                <a:latin typeface="Times New Roman" panose="02020603050405020304" pitchFamily="18" charset="0"/>
              </a:rPr>
              <a:t>	- when and how to initiate the forwarding of uplink data is TBD.</a:t>
            </a:r>
          </a:p>
          <a:p>
            <a:endParaRPr lang="en-US" dirty="0"/>
          </a:p>
          <a:p>
            <a:pPr marL="0" indent="0">
              <a:buNone/>
            </a:pPr>
            <a:br>
              <a:rPr lang="en-US" dirty="0"/>
            </a:br>
            <a:endParaRPr lang="en-US" dirty="0"/>
          </a:p>
          <a:p>
            <a:endParaRPr lang="en-US" dirty="0"/>
          </a:p>
          <a:p>
            <a:pPr lvl="1"/>
            <a:endParaRPr lang="en-US" dirty="0"/>
          </a:p>
        </p:txBody>
      </p:sp>
      <p:sp>
        <p:nvSpPr>
          <p:cNvPr id="4" name="Slide Number Placeholder 3">
            <a:extLst>
              <a:ext uri="{FF2B5EF4-FFF2-40B4-BE49-F238E27FC236}">
                <a16:creationId xmlns:a16="http://schemas.microsoft.com/office/drawing/2014/main" id="{DD8040D1-0EFF-2A98-2CBE-6B67FFF5109E}"/>
              </a:ext>
            </a:extLst>
          </p:cNvPr>
          <p:cNvSpPr>
            <a:spLocks noGrp="1"/>
          </p:cNvSpPr>
          <p:nvPr>
            <p:ph type="sldNum" idx="12"/>
          </p:nvPr>
        </p:nvSpPr>
        <p:spPr/>
        <p:txBody>
          <a:bodyPr/>
          <a:lstStyle/>
          <a:p>
            <a:fld id="{817A5EC4-AB74-4A60-9357-B7937A4BEBE7}" type="slidenum">
              <a:rPr lang="en-US" smtClean="0"/>
              <a:t>13</a:t>
            </a:fld>
            <a:endParaRPr lang="en-US"/>
          </a:p>
        </p:txBody>
      </p:sp>
      <p:sp>
        <p:nvSpPr>
          <p:cNvPr id="5" name="Footer Placeholder 4">
            <a:extLst>
              <a:ext uri="{FF2B5EF4-FFF2-40B4-BE49-F238E27FC236}">
                <a16:creationId xmlns:a16="http://schemas.microsoft.com/office/drawing/2014/main" id="{A649E2AE-EDF7-E2CA-F052-E82781CEC7CB}"/>
              </a:ext>
            </a:extLst>
          </p:cNvPr>
          <p:cNvSpPr>
            <a:spLocks noGrp="1"/>
          </p:cNvSpPr>
          <p:nvPr>
            <p:ph type="ftr" idx="14"/>
          </p:nvPr>
        </p:nvSpPr>
        <p:spPr/>
        <p:txBody>
          <a:bodyPr/>
          <a:lstStyle/>
          <a:p>
            <a:r>
              <a:rPr lang="da-DK"/>
              <a:t>Thomas Handte (Sony), et al.</a:t>
            </a:r>
            <a:endParaRPr lang="en-US"/>
          </a:p>
        </p:txBody>
      </p:sp>
      <p:sp>
        <p:nvSpPr>
          <p:cNvPr id="6" name="Date Placeholder 5">
            <a:extLst>
              <a:ext uri="{FF2B5EF4-FFF2-40B4-BE49-F238E27FC236}">
                <a16:creationId xmlns:a16="http://schemas.microsoft.com/office/drawing/2014/main" id="{DE68F5E6-A561-D92B-3E79-FD94F49F6E8F}"/>
              </a:ext>
            </a:extLst>
          </p:cNvPr>
          <p:cNvSpPr>
            <a:spLocks noGrp="1"/>
          </p:cNvSpPr>
          <p:nvPr>
            <p:ph type="dt" idx="15"/>
          </p:nvPr>
        </p:nvSpPr>
        <p:spPr/>
        <p:txBody>
          <a:bodyPr/>
          <a:lstStyle/>
          <a:p>
            <a:r>
              <a:rPr lang="en-US"/>
              <a:t>January 2025</a:t>
            </a:r>
          </a:p>
        </p:txBody>
      </p:sp>
    </p:spTree>
    <p:extLst>
      <p:ext uri="{BB962C8B-B14F-4D97-AF65-F5344CB8AC3E}">
        <p14:creationId xmlns:p14="http://schemas.microsoft.com/office/powerpoint/2010/main" val="12070067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DF8B6-1A37-F674-8EAE-605FA3D3102D}"/>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F9CE6C53-4851-8ECF-7500-6A99D1781022}"/>
              </a:ext>
            </a:extLst>
          </p:cNvPr>
          <p:cNvSpPr>
            <a:spLocks noGrp="1"/>
          </p:cNvSpPr>
          <p:nvPr>
            <p:ph idx="1"/>
          </p:nvPr>
        </p:nvSpPr>
        <p:spPr/>
        <p:txBody>
          <a:bodyPr/>
          <a:lstStyle/>
          <a:p>
            <a:r>
              <a:rPr lang="en-US" dirty="0"/>
              <a:t>Do you agree to add the following to the SFD?</a:t>
            </a:r>
            <a:br>
              <a:rPr lang="en-US" dirty="0"/>
            </a:br>
            <a:r>
              <a:rPr lang="en-US" b="0" i="0" dirty="0">
                <a:solidFill>
                  <a:srgbClr val="000000"/>
                </a:solidFill>
                <a:effectLst/>
                <a:latin typeface="Times New Roman" panose="02020603050405020304" pitchFamily="18" charset="0"/>
              </a:rPr>
              <a:t>As part of the seamless roaming procedure, if the context information is transferred per TID from the current to the target AP MLD.</a:t>
            </a:r>
            <a:br>
              <a:rPr lang="en-US" b="0" i="0" dirty="0">
                <a:solidFill>
                  <a:srgbClr val="000000"/>
                </a:solidFill>
                <a:effectLst/>
                <a:latin typeface="Times New Roman" panose="02020603050405020304" pitchFamily="18" charset="0"/>
              </a:rPr>
            </a:br>
            <a:r>
              <a:rPr lang="en-US" b="0" i="0" dirty="0">
                <a:solidFill>
                  <a:srgbClr val="000000"/>
                </a:solidFill>
                <a:effectLst/>
                <a:latin typeface="Times New Roman" panose="02020603050405020304" pitchFamily="18" charset="0"/>
              </a:rPr>
              <a:t>- The AP MLD which is connected to the DS (AP1) forwards DL data units to the AP MLD which is not connected to the DS (AP2) for TIDs that have been transferred to AP2.</a:t>
            </a:r>
            <a:br>
              <a:rPr lang="en-US" b="0" i="0" dirty="0">
                <a:solidFill>
                  <a:srgbClr val="000000"/>
                </a:solidFill>
                <a:effectLst/>
                <a:latin typeface="Times New Roman" panose="02020603050405020304" pitchFamily="18" charset="0"/>
              </a:rPr>
            </a:br>
            <a:r>
              <a:rPr lang="en-US" b="0" i="0" dirty="0">
                <a:solidFill>
                  <a:srgbClr val="000000"/>
                </a:solidFill>
                <a:effectLst/>
                <a:latin typeface="Times New Roman" panose="02020603050405020304" pitchFamily="18" charset="0"/>
              </a:rPr>
              <a:t>- The AP MLD which is not connected to the DS (AP2) forwards UL data units to the AP MLD which is connected to the DS (AP1).</a:t>
            </a:r>
          </a:p>
          <a:p>
            <a:pPr marL="0" indent="0">
              <a:buNone/>
            </a:pPr>
            <a:endParaRPr lang="en-US" dirty="0"/>
          </a:p>
        </p:txBody>
      </p:sp>
      <p:sp>
        <p:nvSpPr>
          <p:cNvPr id="4" name="Slide Number Placeholder 3">
            <a:extLst>
              <a:ext uri="{FF2B5EF4-FFF2-40B4-BE49-F238E27FC236}">
                <a16:creationId xmlns:a16="http://schemas.microsoft.com/office/drawing/2014/main" id="{7A184BA7-6816-17DA-F262-800FF18812C7}"/>
              </a:ext>
            </a:extLst>
          </p:cNvPr>
          <p:cNvSpPr>
            <a:spLocks noGrp="1"/>
          </p:cNvSpPr>
          <p:nvPr>
            <p:ph type="sldNum" idx="12"/>
          </p:nvPr>
        </p:nvSpPr>
        <p:spPr/>
        <p:txBody>
          <a:bodyPr/>
          <a:lstStyle/>
          <a:p>
            <a:fld id="{817A5EC4-AB74-4A60-9357-B7937A4BEBE7}" type="slidenum">
              <a:rPr lang="en-US" smtClean="0"/>
              <a:t>14</a:t>
            </a:fld>
            <a:endParaRPr lang="en-US"/>
          </a:p>
        </p:txBody>
      </p:sp>
      <p:sp>
        <p:nvSpPr>
          <p:cNvPr id="5" name="Footer Placeholder 4">
            <a:extLst>
              <a:ext uri="{FF2B5EF4-FFF2-40B4-BE49-F238E27FC236}">
                <a16:creationId xmlns:a16="http://schemas.microsoft.com/office/drawing/2014/main" id="{103E8E9E-3391-D2E7-72D2-F3856C315115}"/>
              </a:ext>
            </a:extLst>
          </p:cNvPr>
          <p:cNvSpPr>
            <a:spLocks noGrp="1"/>
          </p:cNvSpPr>
          <p:nvPr>
            <p:ph type="ftr" idx="14"/>
          </p:nvPr>
        </p:nvSpPr>
        <p:spPr/>
        <p:txBody>
          <a:bodyPr/>
          <a:lstStyle/>
          <a:p>
            <a:r>
              <a:rPr lang="da-DK"/>
              <a:t>Thomas Handte (Sony), et al.</a:t>
            </a:r>
            <a:endParaRPr lang="en-US"/>
          </a:p>
        </p:txBody>
      </p:sp>
      <p:sp>
        <p:nvSpPr>
          <p:cNvPr id="6" name="Date Placeholder 5">
            <a:extLst>
              <a:ext uri="{FF2B5EF4-FFF2-40B4-BE49-F238E27FC236}">
                <a16:creationId xmlns:a16="http://schemas.microsoft.com/office/drawing/2014/main" id="{D3BEB474-07E6-DC23-96C2-AAAE8366AF9E}"/>
              </a:ext>
            </a:extLst>
          </p:cNvPr>
          <p:cNvSpPr>
            <a:spLocks noGrp="1"/>
          </p:cNvSpPr>
          <p:nvPr>
            <p:ph type="dt" idx="15"/>
          </p:nvPr>
        </p:nvSpPr>
        <p:spPr/>
        <p:txBody>
          <a:bodyPr/>
          <a:lstStyle/>
          <a:p>
            <a:r>
              <a:rPr lang="en-US"/>
              <a:t>January 2025</a:t>
            </a:r>
          </a:p>
        </p:txBody>
      </p:sp>
    </p:spTree>
    <p:extLst>
      <p:ext uri="{BB962C8B-B14F-4D97-AF65-F5344CB8AC3E}">
        <p14:creationId xmlns:p14="http://schemas.microsoft.com/office/powerpoint/2010/main" val="1904639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3942B-CEA6-65AD-57C5-FA57949D2A29}"/>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5E0D676C-3A46-DEFD-A23B-7EBE93E79D83}"/>
              </a:ext>
            </a:extLst>
          </p:cNvPr>
          <p:cNvSpPr>
            <a:spLocks noGrp="1"/>
          </p:cNvSpPr>
          <p:nvPr>
            <p:ph idx="1"/>
          </p:nvPr>
        </p:nvSpPr>
        <p:spPr/>
        <p:txBody>
          <a:bodyPr>
            <a:normAutofit fontScale="92500" lnSpcReduction="10000"/>
          </a:bodyPr>
          <a:lstStyle/>
          <a:p>
            <a:r>
              <a:rPr lang="en-US" dirty="0"/>
              <a:t>Seamless roaming has been addressed in numerous contributions e.g. [1-13]</a:t>
            </a:r>
          </a:p>
          <a:p>
            <a:pPr lvl="1"/>
            <a:r>
              <a:rPr lang="en-US" dirty="0"/>
              <a:t>Submissions address architecture, data flow, context transfer, and security aspects</a:t>
            </a:r>
          </a:p>
          <a:p>
            <a:pPr lvl="1"/>
            <a:r>
              <a:rPr lang="en-US" dirty="0"/>
              <a:t>Six SFD entries capture the current consensus on seamless roaming operation [14]</a:t>
            </a:r>
          </a:p>
          <a:p>
            <a:endParaRPr lang="en-US" dirty="0"/>
          </a:p>
          <a:p>
            <a:r>
              <a:rPr lang="en-US" dirty="0"/>
              <a:t>In order to make the roaming truly seamless, its critical phase needs to be carefully considered [1-3]</a:t>
            </a:r>
          </a:p>
          <a:p>
            <a:pPr lvl="1"/>
            <a:r>
              <a:rPr lang="en-US" dirty="0"/>
              <a:t>The critical phase … </a:t>
            </a:r>
          </a:p>
          <a:p>
            <a:pPr lvl="2"/>
            <a:r>
              <a:rPr lang="en-US" dirty="0"/>
              <a:t>… starts with initiation of the context transfer, and</a:t>
            </a:r>
          </a:p>
          <a:p>
            <a:pPr lvl="2"/>
            <a:r>
              <a:rPr lang="en-US" dirty="0"/>
              <a:t>… ends after the DS mapping changed to target AP</a:t>
            </a:r>
          </a:p>
          <a:p>
            <a:pPr lvl="1"/>
            <a:r>
              <a:rPr lang="en-US" dirty="0"/>
              <a:t>During this time span, the data service to/from a non-AP MLD is limited</a:t>
            </a:r>
          </a:p>
          <a:p>
            <a:pPr lvl="2"/>
            <a:r>
              <a:rPr lang="en-US" dirty="0"/>
              <a:t>Only buffered downlink (DL) data can be conveyed to the non-AP MLD</a:t>
            </a:r>
          </a:p>
          <a:p>
            <a:pPr lvl="2"/>
            <a:r>
              <a:rPr lang="en-US" dirty="0"/>
              <a:t>No uplink (UL) data can be conveyed to source or target AP</a:t>
            </a:r>
          </a:p>
          <a:p>
            <a:r>
              <a:rPr lang="en-US" dirty="0"/>
              <a:t>This submission addresses context information and its separation</a:t>
            </a:r>
          </a:p>
          <a:p>
            <a:pPr lvl="1"/>
            <a:r>
              <a:rPr lang="en-US" dirty="0"/>
              <a:t>A context transfer per TID can limit the impact of the critical phase</a:t>
            </a:r>
          </a:p>
          <a:p>
            <a:pPr lvl="2"/>
            <a:r>
              <a:rPr lang="en-US" dirty="0"/>
              <a:t>… contributing to enhanced user experience</a:t>
            </a:r>
          </a:p>
          <a:p>
            <a:pPr lvl="1"/>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50ABA264-0802-3AB9-C039-D867B44EC6C0}"/>
              </a:ext>
            </a:extLst>
          </p:cNvPr>
          <p:cNvSpPr>
            <a:spLocks noGrp="1"/>
          </p:cNvSpPr>
          <p:nvPr>
            <p:ph type="sldNum" idx="12"/>
          </p:nvPr>
        </p:nvSpPr>
        <p:spPr/>
        <p:txBody>
          <a:bodyPr/>
          <a:lstStyle/>
          <a:p>
            <a:fld id="{817A5EC4-AB74-4A60-9357-B7937A4BEBE7}" type="slidenum">
              <a:rPr lang="en-US" smtClean="0"/>
              <a:t>2</a:t>
            </a:fld>
            <a:endParaRPr lang="en-US"/>
          </a:p>
        </p:txBody>
      </p:sp>
      <p:sp>
        <p:nvSpPr>
          <p:cNvPr id="5" name="Footer Placeholder 4">
            <a:extLst>
              <a:ext uri="{FF2B5EF4-FFF2-40B4-BE49-F238E27FC236}">
                <a16:creationId xmlns:a16="http://schemas.microsoft.com/office/drawing/2014/main" id="{6FE3D6B5-7A84-DF63-CB79-188FC9212DEB}"/>
              </a:ext>
            </a:extLst>
          </p:cNvPr>
          <p:cNvSpPr>
            <a:spLocks noGrp="1"/>
          </p:cNvSpPr>
          <p:nvPr>
            <p:ph type="ftr" idx="14"/>
          </p:nvPr>
        </p:nvSpPr>
        <p:spPr/>
        <p:txBody>
          <a:bodyPr/>
          <a:lstStyle/>
          <a:p>
            <a:r>
              <a:rPr lang="da-DK"/>
              <a:t>Thomas Handte (Sony), et al.</a:t>
            </a:r>
            <a:endParaRPr lang="en-US"/>
          </a:p>
        </p:txBody>
      </p:sp>
      <p:sp>
        <p:nvSpPr>
          <p:cNvPr id="6" name="Date Placeholder 5">
            <a:extLst>
              <a:ext uri="{FF2B5EF4-FFF2-40B4-BE49-F238E27FC236}">
                <a16:creationId xmlns:a16="http://schemas.microsoft.com/office/drawing/2014/main" id="{3B5BAD15-CEE0-61F1-1A9D-DB6963A8A278}"/>
              </a:ext>
            </a:extLst>
          </p:cNvPr>
          <p:cNvSpPr>
            <a:spLocks noGrp="1"/>
          </p:cNvSpPr>
          <p:nvPr>
            <p:ph type="dt" idx="15"/>
          </p:nvPr>
        </p:nvSpPr>
        <p:spPr/>
        <p:txBody>
          <a:bodyPr/>
          <a:lstStyle/>
          <a:p>
            <a:r>
              <a:rPr lang="en-US"/>
              <a:t>January 2025</a:t>
            </a:r>
          </a:p>
        </p:txBody>
      </p:sp>
    </p:spTree>
    <p:extLst>
      <p:ext uri="{BB962C8B-B14F-4D97-AF65-F5344CB8AC3E}">
        <p14:creationId xmlns:p14="http://schemas.microsoft.com/office/powerpoint/2010/main" val="2371726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B2501A-016C-7477-EBCD-CDCFEC5ED913}"/>
              </a:ext>
            </a:extLst>
          </p:cNvPr>
          <p:cNvSpPr>
            <a:spLocks noGrp="1"/>
          </p:cNvSpPr>
          <p:nvPr>
            <p:ph type="title"/>
          </p:nvPr>
        </p:nvSpPr>
        <p:spPr/>
        <p:txBody>
          <a:bodyPr/>
          <a:lstStyle/>
          <a:p>
            <a:r>
              <a:rPr lang="en-US" dirty="0"/>
              <a:t>Context information</a:t>
            </a:r>
          </a:p>
        </p:txBody>
      </p:sp>
      <p:sp>
        <p:nvSpPr>
          <p:cNvPr id="3" name="Content Placeholder 2">
            <a:extLst>
              <a:ext uri="{FF2B5EF4-FFF2-40B4-BE49-F238E27FC236}">
                <a16:creationId xmlns:a16="http://schemas.microsoft.com/office/drawing/2014/main" id="{00233702-6F34-2A95-3819-AA4BCD96CE3F}"/>
              </a:ext>
            </a:extLst>
          </p:cNvPr>
          <p:cNvSpPr>
            <a:spLocks noGrp="1"/>
          </p:cNvSpPr>
          <p:nvPr>
            <p:ph idx="1"/>
          </p:nvPr>
        </p:nvSpPr>
        <p:spPr/>
        <p:txBody>
          <a:bodyPr/>
          <a:lstStyle/>
          <a:p>
            <a:r>
              <a:rPr lang="en-US" dirty="0"/>
              <a:t>Several submissions address information within the context</a:t>
            </a:r>
          </a:p>
          <a:p>
            <a:pPr lvl="1"/>
            <a:r>
              <a:rPr lang="en-US" dirty="0"/>
              <a:t>Context information may be divided into a rather static and a dynamic part [1-8]</a:t>
            </a:r>
          </a:p>
          <a:p>
            <a:pPr lvl="1"/>
            <a:r>
              <a:rPr lang="en-US" dirty="0"/>
              <a:t>Information to be included contains</a:t>
            </a:r>
          </a:p>
          <a:p>
            <a:pPr lvl="2"/>
            <a:r>
              <a:rPr lang="en-US" dirty="0"/>
              <a:t>PMK/PTK [4, 7, 9]</a:t>
            </a:r>
          </a:p>
          <a:p>
            <a:pPr lvl="2"/>
            <a:r>
              <a:rPr lang="en-US" dirty="0"/>
              <a:t>BAck context [4, 7-11]</a:t>
            </a:r>
          </a:p>
          <a:p>
            <a:pPr lvl="2"/>
            <a:r>
              <a:rPr lang="en-US" dirty="0"/>
              <a:t>Agreements (e.g. SCS, MSCS, TWT) [7, 9, 11]</a:t>
            </a:r>
          </a:p>
          <a:p>
            <a:pPr lvl="2"/>
            <a:r>
              <a:rPr lang="en-US" dirty="0"/>
              <a:t>Packet number [4-5, 9]</a:t>
            </a:r>
          </a:p>
          <a:p>
            <a:pPr lvl="2"/>
            <a:r>
              <a:rPr lang="en-US" dirty="0"/>
              <a:t>Sequence number [1, 4-5, 8-10]</a:t>
            </a:r>
          </a:p>
          <a:p>
            <a:pPr lvl="2"/>
            <a:r>
              <a:rPr lang="en-US" dirty="0"/>
              <a:t>Capabilities [4]</a:t>
            </a:r>
          </a:p>
          <a:p>
            <a:pPr lvl="1"/>
            <a:r>
              <a:rPr lang="en-US" dirty="0"/>
              <a:t>Content of transmit buffer (aka data forwarding) may be useful [9, 12-13]</a:t>
            </a:r>
          </a:p>
          <a:p>
            <a:r>
              <a:rPr lang="en-US" dirty="0"/>
              <a:t>The context information above is</a:t>
            </a:r>
          </a:p>
          <a:p>
            <a:pPr lvl="1"/>
            <a:r>
              <a:rPr lang="en-US" dirty="0"/>
              <a:t>Valid for all TIDs but rather static (e.g. PTK, agreements), or</a:t>
            </a:r>
          </a:p>
          <a:p>
            <a:pPr lvl="1"/>
            <a:r>
              <a:rPr lang="en-US" dirty="0"/>
              <a:t>TID specific (e.g. sequence number, BAck context, transmit and receive buffer), or</a:t>
            </a:r>
          </a:p>
          <a:p>
            <a:pPr lvl="1"/>
            <a:r>
              <a:rPr lang="en-US" dirty="0"/>
              <a:t>evaluated per TID (packet number)</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99D5581C-1535-6D64-2BC8-8BD231A9B9C7}"/>
              </a:ext>
            </a:extLst>
          </p:cNvPr>
          <p:cNvSpPr>
            <a:spLocks noGrp="1"/>
          </p:cNvSpPr>
          <p:nvPr>
            <p:ph type="sldNum" idx="12"/>
          </p:nvPr>
        </p:nvSpPr>
        <p:spPr/>
        <p:txBody>
          <a:bodyPr/>
          <a:lstStyle/>
          <a:p>
            <a:fld id="{817A5EC4-AB74-4A60-9357-B7937A4BEBE7}" type="slidenum">
              <a:rPr lang="en-US" smtClean="0"/>
              <a:t>3</a:t>
            </a:fld>
            <a:endParaRPr lang="en-US"/>
          </a:p>
        </p:txBody>
      </p:sp>
      <p:sp>
        <p:nvSpPr>
          <p:cNvPr id="5" name="Footer Placeholder 4">
            <a:extLst>
              <a:ext uri="{FF2B5EF4-FFF2-40B4-BE49-F238E27FC236}">
                <a16:creationId xmlns:a16="http://schemas.microsoft.com/office/drawing/2014/main" id="{40DF05BD-CC60-6EC1-71C5-52AA1143C205}"/>
              </a:ext>
            </a:extLst>
          </p:cNvPr>
          <p:cNvSpPr>
            <a:spLocks noGrp="1"/>
          </p:cNvSpPr>
          <p:nvPr>
            <p:ph type="ftr" idx="14"/>
          </p:nvPr>
        </p:nvSpPr>
        <p:spPr/>
        <p:txBody>
          <a:bodyPr/>
          <a:lstStyle/>
          <a:p>
            <a:r>
              <a:rPr lang="da-DK"/>
              <a:t>Thomas Handte (Sony), et al.</a:t>
            </a:r>
            <a:endParaRPr lang="en-US"/>
          </a:p>
        </p:txBody>
      </p:sp>
      <p:sp>
        <p:nvSpPr>
          <p:cNvPr id="6" name="Date Placeholder 5">
            <a:extLst>
              <a:ext uri="{FF2B5EF4-FFF2-40B4-BE49-F238E27FC236}">
                <a16:creationId xmlns:a16="http://schemas.microsoft.com/office/drawing/2014/main" id="{E5871E14-A735-2CC2-19C2-2792546AC305}"/>
              </a:ext>
            </a:extLst>
          </p:cNvPr>
          <p:cNvSpPr>
            <a:spLocks noGrp="1"/>
          </p:cNvSpPr>
          <p:nvPr>
            <p:ph type="dt" idx="15"/>
          </p:nvPr>
        </p:nvSpPr>
        <p:spPr/>
        <p:txBody>
          <a:bodyPr/>
          <a:lstStyle/>
          <a:p>
            <a:r>
              <a:rPr lang="en-US"/>
              <a:t>January 2025</a:t>
            </a:r>
          </a:p>
        </p:txBody>
      </p:sp>
    </p:spTree>
    <p:extLst>
      <p:ext uri="{BB962C8B-B14F-4D97-AF65-F5344CB8AC3E}">
        <p14:creationId xmlns:p14="http://schemas.microsoft.com/office/powerpoint/2010/main" val="4104817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190A1-685F-EF59-7B39-8691147F91EA}"/>
              </a:ext>
            </a:extLst>
          </p:cNvPr>
          <p:cNvSpPr>
            <a:spLocks noGrp="1"/>
          </p:cNvSpPr>
          <p:nvPr>
            <p:ph type="title"/>
          </p:nvPr>
        </p:nvSpPr>
        <p:spPr/>
        <p:txBody>
          <a:bodyPr/>
          <a:lstStyle/>
          <a:p>
            <a:r>
              <a:rPr lang="en-US" dirty="0"/>
              <a:t>Context transfer per TID</a:t>
            </a:r>
          </a:p>
        </p:txBody>
      </p:sp>
      <p:sp>
        <p:nvSpPr>
          <p:cNvPr id="3" name="Content Placeholder 2">
            <a:extLst>
              <a:ext uri="{FF2B5EF4-FFF2-40B4-BE49-F238E27FC236}">
                <a16:creationId xmlns:a16="http://schemas.microsoft.com/office/drawing/2014/main" id="{90E3EDF5-478B-1A51-3D83-D4DA3DF6A712}"/>
              </a:ext>
            </a:extLst>
          </p:cNvPr>
          <p:cNvSpPr>
            <a:spLocks noGrp="1"/>
          </p:cNvSpPr>
          <p:nvPr>
            <p:ph idx="1"/>
          </p:nvPr>
        </p:nvSpPr>
        <p:spPr/>
        <p:txBody>
          <a:bodyPr>
            <a:normAutofit fontScale="92500" lnSpcReduction="10000"/>
          </a:bodyPr>
          <a:lstStyle/>
          <a:p>
            <a:r>
              <a:rPr lang="en-US" dirty="0"/>
              <a:t>Initially, static context is transferred</a:t>
            </a:r>
          </a:p>
          <a:p>
            <a:pPr lvl="1"/>
            <a:r>
              <a:rPr lang="en-US" dirty="0"/>
              <a:t>Includes PMK/PTK, agreements, PN</a:t>
            </a:r>
          </a:p>
          <a:p>
            <a:pPr lvl="2"/>
            <a:r>
              <a:rPr lang="en-US" dirty="0"/>
              <a:t>PN space may be split into lower and higher part; lower/ higher part stays with source/ target AP [5]</a:t>
            </a:r>
          </a:p>
          <a:p>
            <a:r>
              <a:rPr lang="en-US" dirty="0"/>
              <a:t>Subsequently, dynamic context is transferred per TID</a:t>
            </a:r>
          </a:p>
          <a:p>
            <a:pPr lvl="1"/>
            <a:r>
              <a:rPr lang="en-US" dirty="0"/>
              <a:t>Order of transferred TIDs and/or context aggregation of several TIDs can be optimized</a:t>
            </a:r>
            <a:br>
              <a:rPr lang="en-US" dirty="0"/>
            </a:br>
            <a:r>
              <a:rPr lang="en-US" dirty="0"/>
              <a:t>and is implementation dependent</a:t>
            </a:r>
          </a:p>
          <a:p>
            <a:pPr lvl="1"/>
            <a:r>
              <a:rPr lang="en-US" dirty="0"/>
              <a:t>For example,</a:t>
            </a:r>
          </a:p>
          <a:p>
            <a:pPr lvl="2"/>
            <a:r>
              <a:rPr lang="en-US" dirty="0"/>
              <a:t>high priority TIDs can be </a:t>
            </a:r>
            <a:br>
              <a:rPr lang="en-US" dirty="0"/>
            </a:br>
            <a:r>
              <a:rPr lang="en-US" dirty="0"/>
              <a:t>transferred first</a:t>
            </a:r>
          </a:p>
          <a:p>
            <a:pPr lvl="2"/>
            <a:r>
              <a:rPr lang="en-US" dirty="0"/>
              <a:t>TIDs with currently empty </a:t>
            </a:r>
            <a:br>
              <a:rPr lang="en-US" dirty="0"/>
            </a:br>
            <a:r>
              <a:rPr lang="en-US" dirty="0"/>
              <a:t>buffer can be transferred first</a:t>
            </a:r>
          </a:p>
          <a:p>
            <a:r>
              <a:rPr lang="en-US" dirty="0"/>
              <a:t>There is no DL/UL data </a:t>
            </a:r>
            <a:br>
              <a:rPr lang="en-US" dirty="0"/>
            </a:br>
            <a:r>
              <a:rPr lang="en-US" dirty="0"/>
              <a:t>service for the currently </a:t>
            </a:r>
            <a:br>
              <a:rPr lang="en-US" dirty="0"/>
            </a:br>
            <a:r>
              <a:rPr lang="en-US" dirty="0"/>
              <a:t>transferred TID </a:t>
            </a:r>
          </a:p>
          <a:p>
            <a:pPr lvl="1"/>
            <a:r>
              <a:rPr lang="en-US" dirty="0"/>
              <a:t>except buffered DL</a:t>
            </a:r>
          </a:p>
        </p:txBody>
      </p:sp>
      <p:sp>
        <p:nvSpPr>
          <p:cNvPr id="4" name="Slide Number Placeholder 3">
            <a:extLst>
              <a:ext uri="{FF2B5EF4-FFF2-40B4-BE49-F238E27FC236}">
                <a16:creationId xmlns:a16="http://schemas.microsoft.com/office/drawing/2014/main" id="{B4E68CCB-8B9D-2209-48FF-9DBC31017945}"/>
              </a:ext>
            </a:extLst>
          </p:cNvPr>
          <p:cNvSpPr>
            <a:spLocks noGrp="1"/>
          </p:cNvSpPr>
          <p:nvPr>
            <p:ph type="sldNum" idx="12"/>
          </p:nvPr>
        </p:nvSpPr>
        <p:spPr/>
        <p:txBody>
          <a:bodyPr/>
          <a:lstStyle/>
          <a:p>
            <a:fld id="{817A5EC4-AB74-4A60-9357-B7937A4BEBE7}" type="slidenum">
              <a:rPr lang="en-US" smtClean="0"/>
              <a:t>4</a:t>
            </a:fld>
            <a:endParaRPr lang="en-US" dirty="0"/>
          </a:p>
        </p:txBody>
      </p:sp>
      <p:sp>
        <p:nvSpPr>
          <p:cNvPr id="5" name="Footer Placeholder 4">
            <a:extLst>
              <a:ext uri="{FF2B5EF4-FFF2-40B4-BE49-F238E27FC236}">
                <a16:creationId xmlns:a16="http://schemas.microsoft.com/office/drawing/2014/main" id="{A874A10E-0F10-CD3F-4C32-AB24EAB1F5D3}"/>
              </a:ext>
            </a:extLst>
          </p:cNvPr>
          <p:cNvSpPr>
            <a:spLocks noGrp="1"/>
          </p:cNvSpPr>
          <p:nvPr>
            <p:ph type="ftr" idx="14"/>
          </p:nvPr>
        </p:nvSpPr>
        <p:spPr/>
        <p:txBody>
          <a:bodyPr/>
          <a:lstStyle/>
          <a:p>
            <a:r>
              <a:rPr lang="da-DK"/>
              <a:t>Thomas Handte (Sony), et al.</a:t>
            </a:r>
            <a:endParaRPr lang="en-US"/>
          </a:p>
        </p:txBody>
      </p:sp>
      <p:sp>
        <p:nvSpPr>
          <p:cNvPr id="6" name="Date Placeholder 5">
            <a:extLst>
              <a:ext uri="{FF2B5EF4-FFF2-40B4-BE49-F238E27FC236}">
                <a16:creationId xmlns:a16="http://schemas.microsoft.com/office/drawing/2014/main" id="{F1059FAA-3421-2142-9167-D3766C4E2B86}"/>
              </a:ext>
            </a:extLst>
          </p:cNvPr>
          <p:cNvSpPr>
            <a:spLocks noGrp="1"/>
          </p:cNvSpPr>
          <p:nvPr>
            <p:ph type="dt" idx="15"/>
          </p:nvPr>
        </p:nvSpPr>
        <p:spPr/>
        <p:txBody>
          <a:bodyPr/>
          <a:lstStyle/>
          <a:p>
            <a:r>
              <a:rPr lang="en-US"/>
              <a:t>January 2025</a:t>
            </a:r>
          </a:p>
        </p:txBody>
      </p:sp>
      <p:pic>
        <p:nvPicPr>
          <p:cNvPr id="8" name="Picture 7">
            <a:extLst>
              <a:ext uri="{FF2B5EF4-FFF2-40B4-BE49-F238E27FC236}">
                <a16:creationId xmlns:a16="http://schemas.microsoft.com/office/drawing/2014/main" id="{1C6F5866-1E3D-4A44-99A6-81A069D56C76}"/>
              </a:ext>
            </a:extLst>
          </p:cNvPr>
          <p:cNvPicPr>
            <a:picLocks noChangeAspect="1"/>
          </p:cNvPicPr>
          <p:nvPr/>
        </p:nvPicPr>
        <p:blipFill>
          <a:blip r:embed="rId2"/>
          <a:stretch>
            <a:fillRect/>
          </a:stretch>
        </p:blipFill>
        <p:spPr>
          <a:xfrm>
            <a:off x="5179967" y="3096714"/>
            <a:ext cx="7012033" cy="3366000"/>
          </a:xfrm>
          <a:prstGeom prst="rect">
            <a:avLst/>
          </a:prstGeom>
        </p:spPr>
      </p:pic>
    </p:spTree>
    <p:extLst>
      <p:ext uri="{BB962C8B-B14F-4D97-AF65-F5344CB8AC3E}">
        <p14:creationId xmlns:p14="http://schemas.microsoft.com/office/powerpoint/2010/main" val="1290194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E489C-3A26-9426-78D0-6A9314C3DD77}"/>
              </a:ext>
            </a:extLst>
          </p:cNvPr>
          <p:cNvSpPr>
            <a:spLocks noGrp="1"/>
          </p:cNvSpPr>
          <p:nvPr>
            <p:ph type="title"/>
          </p:nvPr>
        </p:nvSpPr>
        <p:spPr/>
        <p:txBody>
          <a:bodyPr/>
          <a:lstStyle/>
          <a:p>
            <a:r>
              <a:rPr lang="en-US" dirty="0"/>
              <a:t>DS mapping and data forwarding</a:t>
            </a:r>
          </a:p>
        </p:txBody>
      </p:sp>
      <p:sp>
        <p:nvSpPr>
          <p:cNvPr id="3" name="Content Placeholder 2">
            <a:extLst>
              <a:ext uri="{FF2B5EF4-FFF2-40B4-BE49-F238E27FC236}">
                <a16:creationId xmlns:a16="http://schemas.microsoft.com/office/drawing/2014/main" id="{0532287F-736C-30FA-E41E-94FCA57B558C}"/>
              </a:ext>
            </a:extLst>
          </p:cNvPr>
          <p:cNvSpPr>
            <a:spLocks noGrp="1"/>
          </p:cNvSpPr>
          <p:nvPr>
            <p:ph idx="1"/>
          </p:nvPr>
        </p:nvSpPr>
        <p:spPr/>
        <p:txBody>
          <a:bodyPr>
            <a:normAutofit fontScale="92500" lnSpcReduction="10000"/>
          </a:bodyPr>
          <a:lstStyle/>
          <a:p>
            <a:r>
              <a:rPr lang="en-US" dirty="0"/>
              <a:t>DS mapping</a:t>
            </a:r>
          </a:p>
          <a:p>
            <a:pPr lvl="1"/>
            <a:r>
              <a:rPr lang="en-US" dirty="0"/>
              <a:t>Initially DS mapping is to source AP and stays with source AP even though the dynamic context of a TID has been transferred</a:t>
            </a:r>
          </a:p>
          <a:p>
            <a:r>
              <a:rPr lang="en-US" dirty="0"/>
              <a:t>Data forwarding</a:t>
            </a:r>
          </a:p>
          <a:p>
            <a:pPr lvl="1"/>
            <a:r>
              <a:rPr lang="en-US" dirty="0"/>
              <a:t>While DS mapping is with </a:t>
            </a:r>
            <a:br>
              <a:rPr lang="en-US" dirty="0"/>
            </a:br>
            <a:r>
              <a:rPr lang="en-US" dirty="0"/>
              <a:t>source AP, data units of those </a:t>
            </a:r>
            <a:br>
              <a:rPr lang="en-US" dirty="0"/>
            </a:br>
            <a:r>
              <a:rPr lang="en-US" dirty="0"/>
              <a:t>TIDs whose context has been </a:t>
            </a:r>
            <a:br>
              <a:rPr lang="en-US" dirty="0"/>
            </a:br>
            <a:r>
              <a:rPr lang="en-US" dirty="0"/>
              <a:t>transferred to target AP … </a:t>
            </a:r>
          </a:p>
          <a:p>
            <a:pPr lvl="2"/>
            <a:r>
              <a:rPr lang="en-US" dirty="0"/>
              <a:t>… are forwarded from source</a:t>
            </a:r>
            <a:br>
              <a:rPr lang="en-US" dirty="0"/>
            </a:br>
            <a:r>
              <a:rPr lang="en-US" dirty="0"/>
              <a:t>to target AP in downlink (DL)</a:t>
            </a:r>
          </a:p>
          <a:p>
            <a:pPr lvl="2"/>
            <a:r>
              <a:rPr lang="en-US" dirty="0"/>
              <a:t>… are forwarded from target</a:t>
            </a:r>
            <a:br>
              <a:rPr lang="en-US" dirty="0"/>
            </a:br>
            <a:r>
              <a:rPr lang="en-US" dirty="0"/>
              <a:t>to source AP in uplink (UL)</a:t>
            </a:r>
          </a:p>
          <a:p>
            <a:pPr lvl="1"/>
            <a:r>
              <a:rPr lang="en-US" dirty="0"/>
              <a:t>While DS mapping is with</a:t>
            </a:r>
            <a:br>
              <a:rPr lang="en-US" dirty="0"/>
            </a:br>
            <a:r>
              <a:rPr lang="en-US" dirty="0"/>
              <a:t>source AP, data units of those </a:t>
            </a:r>
            <a:br>
              <a:rPr lang="en-US" dirty="0"/>
            </a:br>
            <a:r>
              <a:rPr lang="en-US" dirty="0"/>
              <a:t>TIDs whose context has not</a:t>
            </a:r>
            <a:br>
              <a:rPr lang="en-US" dirty="0"/>
            </a:br>
            <a:r>
              <a:rPr lang="en-US" dirty="0"/>
              <a:t>been transferred to target AP </a:t>
            </a:r>
            <a:br>
              <a:rPr lang="en-US" dirty="0"/>
            </a:br>
            <a:r>
              <a:rPr lang="en-US" dirty="0"/>
              <a:t>are normally processed</a:t>
            </a:r>
          </a:p>
          <a:p>
            <a:pPr lvl="1"/>
            <a:endParaRPr lang="en-US" dirty="0"/>
          </a:p>
          <a:p>
            <a:pPr lvl="3"/>
            <a:endParaRPr lang="en-US" dirty="0"/>
          </a:p>
          <a:p>
            <a:pPr lvl="2"/>
            <a:endParaRPr lang="en-US" dirty="0"/>
          </a:p>
          <a:p>
            <a:pPr lvl="2"/>
            <a:endParaRPr lang="en-US" dirty="0"/>
          </a:p>
          <a:p>
            <a:endParaRPr lang="en-US" dirty="0"/>
          </a:p>
        </p:txBody>
      </p:sp>
      <p:sp>
        <p:nvSpPr>
          <p:cNvPr id="4" name="Slide Number Placeholder 3">
            <a:extLst>
              <a:ext uri="{FF2B5EF4-FFF2-40B4-BE49-F238E27FC236}">
                <a16:creationId xmlns:a16="http://schemas.microsoft.com/office/drawing/2014/main" id="{533D6F5F-BA2D-C035-7554-4BDC3F5DE921}"/>
              </a:ext>
            </a:extLst>
          </p:cNvPr>
          <p:cNvSpPr>
            <a:spLocks noGrp="1"/>
          </p:cNvSpPr>
          <p:nvPr>
            <p:ph type="sldNum" idx="12"/>
          </p:nvPr>
        </p:nvSpPr>
        <p:spPr/>
        <p:txBody>
          <a:bodyPr/>
          <a:lstStyle/>
          <a:p>
            <a:fld id="{817A5EC4-AB74-4A60-9357-B7937A4BEBE7}" type="slidenum">
              <a:rPr lang="en-US" smtClean="0"/>
              <a:t>5</a:t>
            </a:fld>
            <a:endParaRPr lang="en-US"/>
          </a:p>
        </p:txBody>
      </p:sp>
      <p:sp>
        <p:nvSpPr>
          <p:cNvPr id="5" name="Footer Placeholder 4">
            <a:extLst>
              <a:ext uri="{FF2B5EF4-FFF2-40B4-BE49-F238E27FC236}">
                <a16:creationId xmlns:a16="http://schemas.microsoft.com/office/drawing/2014/main" id="{CC524B27-9AF4-14C9-790D-6C171EA9243F}"/>
              </a:ext>
            </a:extLst>
          </p:cNvPr>
          <p:cNvSpPr>
            <a:spLocks noGrp="1"/>
          </p:cNvSpPr>
          <p:nvPr>
            <p:ph type="ftr" idx="14"/>
          </p:nvPr>
        </p:nvSpPr>
        <p:spPr/>
        <p:txBody>
          <a:bodyPr/>
          <a:lstStyle/>
          <a:p>
            <a:r>
              <a:rPr lang="da-DK" dirty="0"/>
              <a:t>Thomas Handte (Sony), et al.</a:t>
            </a:r>
            <a:endParaRPr lang="en-US" dirty="0"/>
          </a:p>
        </p:txBody>
      </p:sp>
      <p:sp>
        <p:nvSpPr>
          <p:cNvPr id="6" name="Date Placeholder 5">
            <a:extLst>
              <a:ext uri="{FF2B5EF4-FFF2-40B4-BE49-F238E27FC236}">
                <a16:creationId xmlns:a16="http://schemas.microsoft.com/office/drawing/2014/main" id="{DD6F075E-407E-E689-6D0B-CBA9865ACA5C}"/>
              </a:ext>
            </a:extLst>
          </p:cNvPr>
          <p:cNvSpPr>
            <a:spLocks noGrp="1"/>
          </p:cNvSpPr>
          <p:nvPr>
            <p:ph type="dt" idx="15"/>
          </p:nvPr>
        </p:nvSpPr>
        <p:spPr/>
        <p:txBody>
          <a:bodyPr/>
          <a:lstStyle/>
          <a:p>
            <a:r>
              <a:rPr lang="en-US"/>
              <a:t>January 2025</a:t>
            </a:r>
          </a:p>
        </p:txBody>
      </p:sp>
      <p:pic>
        <p:nvPicPr>
          <p:cNvPr id="8" name="Picture 7">
            <a:extLst>
              <a:ext uri="{FF2B5EF4-FFF2-40B4-BE49-F238E27FC236}">
                <a16:creationId xmlns:a16="http://schemas.microsoft.com/office/drawing/2014/main" id="{ADBF4B9B-07B8-4875-34C5-20D9B391F8D2}"/>
              </a:ext>
            </a:extLst>
          </p:cNvPr>
          <p:cNvPicPr>
            <a:picLocks noChangeAspect="1"/>
          </p:cNvPicPr>
          <p:nvPr/>
        </p:nvPicPr>
        <p:blipFill>
          <a:blip r:embed="rId2"/>
          <a:stretch>
            <a:fillRect/>
          </a:stretch>
        </p:blipFill>
        <p:spPr>
          <a:xfrm>
            <a:off x="4992000" y="2868056"/>
            <a:ext cx="7200000" cy="3560315"/>
          </a:xfrm>
          <a:prstGeom prst="rect">
            <a:avLst/>
          </a:prstGeom>
        </p:spPr>
      </p:pic>
    </p:spTree>
    <p:extLst>
      <p:ext uri="{BB962C8B-B14F-4D97-AF65-F5344CB8AC3E}">
        <p14:creationId xmlns:p14="http://schemas.microsoft.com/office/powerpoint/2010/main" val="2955183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244E440-B811-C9C6-C825-929F7244F787}"/>
              </a:ext>
            </a:extLst>
          </p:cNvPr>
          <p:cNvPicPr>
            <a:picLocks noChangeAspect="1"/>
          </p:cNvPicPr>
          <p:nvPr/>
        </p:nvPicPr>
        <p:blipFill>
          <a:blip r:embed="rId2"/>
          <a:stretch>
            <a:fillRect/>
          </a:stretch>
        </p:blipFill>
        <p:spPr>
          <a:xfrm>
            <a:off x="5251921" y="2250710"/>
            <a:ext cx="6940079" cy="3477600"/>
          </a:xfrm>
          <a:prstGeom prst="rect">
            <a:avLst/>
          </a:prstGeom>
        </p:spPr>
      </p:pic>
      <p:sp>
        <p:nvSpPr>
          <p:cNvPr id="2" name="Title 1">
            <a:extLst>
              <a:ext uri="{FF2B5EF4-FFF2-40B4-BE49-F238E27FC236}">
                <a16:creationId xmlns:a16="http://schemas.microsoft.com/office/drawing/2014/main" id="{F7801236-26DC-3B1D-743E-72B55CA9EFD7}"/>
              </a:ext>
            </a:extLst>
          </p:cNvPr>
          <p:cNvSpPr>
            <a:spLocks noGrp="1"/>
          </p:cNvSpPr>
          <p:nvPr>
            <p:ph type="title"/>
          </p:nvPr>
        </p:nvSpPr>
        <p:spPr/>
        <p:txBody>
          <a:bodyPr/>
          <a:lstStyle/>
          <a:p>
            <a:r>
              <a:rPr lang="en-US" dirty="0"/>
              <a:t>Data flows</a:t>
            </a:r>
          </a:p>
        </p:txBody>
      </p:sp>
      <p:sp>
        <p:nvSpPr>
          <p:cNvPr id="3" name="Content Placeholder 2">
            <a:extLst>
              <a:ext uri="{FF2B5EF4-FFF2-40B4-BE49-F238E27FC236}">
                <a16:creationId xmlns:a16="http://schemas.microsoft.com/office/drawing/2014/main" id="{DE0F8683-2AA9-AEB3-59B1-A7BB97F62D67}"/>
              </a:ext>
            </a:extLst>
          </p:cNvPr>
          <p:cNvSpPr>
            <a:spLocks noGrp="1"/>
          </p:cNvSpPr>
          <p:nvPr>
            <p:ph idx="1"/>
          </p:nvPr>
        </p:nvSpPr>
        <p:spPr/>
        <p:txBody>
          <a:bodyPr>
            <a:noAutofit/>
          </a:bodyPr>
          <a:lstStyle/>
          <a:p>
            <a:r>
              <a:rPr lang="en-US" dirty="0"/>
              <a:t>The data flow to/from non-AP MLD depends on</a:t>
            </a:r>
          </a:p>
          <a:p>
            <a:pPr lvl="1"/>
            <a:r>
              <a:rPr lang="en-US" dirty="0"/>
              <a:t>DS mapping, used TID, and status of the TID (transferred to target AP or not)</a:t>
            </a:r>
          </a:p>
          <a:p>
            <a:endParaRPr lang="en-US" dirty="0">
              <a:sym typeface="Wingdings" panose="05000000000000000000" pitchFamily="2" charset="2"/>
            </a:endParaRPr>
          </a:p>
          <a:p>
            <a:endParaRPr lang="en-US" dirty="0">
              <a:sym typeface="Wingdings" panose="05000000000000000000" pitchFamily="2" charset="2"/>
            </a:endParaRPr>
          </a:p>
          <a:p>
            <a:endParaRPr lang="en-US" dirty="0">
              <a:sym typeface="Wingdings" panose="05000000000000000000" pitchFamily="2" charset="2"/>
            </a:endParaRPr>
          </a:p>
          <a:p>
            <a:endParaRPr lang="en-US" dirty="0">
              <a:sym typeface="Wingdings" panose="05000000000000000000" pitchFamily="2" charset="2"/>
            </a:endParaRPr>
          </a:p>
          <a:p>
            <a:endParaRPr lang="en-US" dirty="0">
              <a:sym typeface="Wingdings" panose="05000000000000000000" pitchFamily="2" charset="2"/>
            </a:endParaRPr>
          </a:p>
          <a:p>
            <a:endParaRPr lang="en-US" dirty="0">
              <a:sym typeface="Wingdings" panose="05000000000000000000" pitchFamily="2" charset="2"/>
            </a:endParaRPr>
          </a:p>
          <a:p>
            <a:endParaRPr lang="en-US" sz="1800" dirty="0">
              <a:sym typeface="Wingdings" panose="05000000000000000000" pitchFamily="2" charset="2"/>
            </a:endParaRPr>
          </a:p>
          <a:p>
            <a:r>
              <a:rPr lang="en-US" dirty="0">
                <a:sym typeface="Wingdings" panose="05000000000000000000" pitchFamily="2" charset="2"/>
              </a:rPr>
              <a:t>Note that</a:t>
            </a:r>
          </a:p>
          <a:p>
            <a:pPr lvl="1"/>
            <a:r>
              <a:rPr lang="en-US" dirty="0">
                <a:sym typeface="Wingdings" panose="05000000000000000000" pitchFamily="2" charset="2"/>
              </a:rPr>
              <a:t>Buffered DL data can be served by source AP at any time</a:t>
            </a:r>
          </a:p>
          <a:p>
            <a:pPr lvl="1"/>
            <a:r>
              <a:rPr lang="en-US" dirty="0">
                <a:sym typeface="Wingdings" panose="05000000000000000000" pitchFamily="2" charset="2"/>
              </a:rPr>
              <a:t>DS mapping change can happen before the last TID is transferred (example see Appendix)</a:t>
            </a:r>
            <a:endParaRPr lang="en-US" dirty="0"/>
          </a:p>
        </p:txBody>
      </p:sp>
      <p:sp>
        <p:nvSpPr>
          <p:cNvPr id="4" name="Slide Number Placeholder 3">
            <a:extLst>
              <a:ext uri="{FF2B5EF4-FFF2-40B4-BE49-F238E27FC236}">
                <a16:creationId xmlns:a16="http://schemas.microsoft.com/office/drawing/2014/main" id="{9675503A-7FBD-5199-A556-FB13498F487E}"/>
              </a:ext>
            </a:extLst>
          </p:cNvPr>
          <p:cNvSpPr>
            <a:spLocks noGrp="1"/>
          </p:cNvSpPr>
          <p:nvPr>
            <p:ph type="sldNum" idx="12"/>
          </p:nvPr>
        </p:nvSpPr>
        <p:spPr/>
        <p:txBody>
          <a:bodyPr/>
          <a:lstStyle/>
          <a:p>
            <a:fld id="{817A5EC4-AB74-4A60-9357-B7937A4BEBE7}" type="slidenum">
              <a:rPr lang="en-US" smtClean="0"/>
              <a:t>6</a:t>
            </a:fld>
            <a:endParaRPr lang="en-US"/>
          </a:p>
        </p:txBody>
      </p:sp>
      <p:sp>
        <p:nvSpPr>
          <p:cNvPr id="5" name="Footer Placeholder 4">
            <a:extLst>
              <a:ext uri="{FF2B5EF4-FFF2-40B4-BE49-F238E27FC236}">
                <a16:creationId xmlns:a16="http://schemas.microsoft.com/office/drawing/2014/main" id="{E2A805E2-23F4-70F8-6F2A-9E47838809CD}"/>
              </a:ext>
            </a:extLst>
          </p:cNvPr>
          <p:cNvSpPr>
            <a:spLocks noGrp="1"/>
          </p:cNvSpPr>
          <p:nvPr>
            <p:ph type="ftr" idx="14"/>
          </p:nvPr>
        </p:nvSpPr>
        <p:spPr/>
        <p:txBody>
          <a:bodyPr/>
          <a:lstStyle/>
          <a:p>
            <a:r>
              <a:rPr lang="da-DK"/>
              <a:t>Thomas Handte (Sony), et al.</a:t>
            </a:r>
            <a:endParaRPr lang="en-US"/>
          </a:p>
        </p:txBody>
      </p:sp>
      <p:sp>
        <p:nvSpPr>
          <p:cNvPr id="6" name="Date Placeholder 5">
            <a:extLst>
              <a:ext uri="{FF2B5EF4-FFF2-40B4-BE49-F238E27FC236}">
                <a16:creationId xmlns:a16="http://schemas.microsoft.com/office/drawing/2014/main" id="{7336EF5B-5BE7-18D3-B3FA-82694BD4C2A4}"/>
              </a:ext>
            </a:extLst>
          </p:cNvPr>
          <p:cNvSpPr>
            <a:spLocks noGrp="1"/>
          </p:cNvSpPr>
          <p:nvPr>
            <p:ph type="dt" idx="15"/>
          </p:nvPr>
        </p:nvSpPr>
        <p:spPr/>
        <p:txBody>
          <a:bodyPr/>
          <a:lstStyle/>
          <a:p>
            <a:r>
              <a:rPr lang="en-US"/>
              <a:t>January 2025</a:t>
            </a:r>
          </a:p>
        </p:txBody>
      </p:sp>
      <p:sp>
        <p:nvSpPr>
          <p:cNvPr id="12" name="Rectangle: Rounded Corners 11">
            <a:extLst>
              <a:ext uri="{FF2B5EF4-FFF2-40B4-BE49-F238E27FC236}">
                <a16:creationId xmlns:a16="http://schemas.microsoft.com/office/drawing/2014/main" id="{5EC73591-6BDA-0E1F-0693-EFE36DA72064}"/>
              </a:ext>
            </a:extLst>
          </p:cNvPr>
          <p:cNvSpPr/>
          <p:nvPr/>
        </p:nvSpPr>
        <p:spPr bwMode="auto">
          <a:xfrm>
            <a:off x="1078412" y="2462796"/>
            <a:ext cx="4701137" cy="2686050"/>
          </a:xfrm>
          <a:prstGeom prst="roundRect">
            <a:avLst>
              <a:gd name="adj" fmla="val 5034"/>
            </a:avLst>
          </a:prstGeom>
          <a:noFill/>
          <a:ln w="25400" cmpd="thickThin">
            <a:no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r>
              <a:rPr lang="en-US" sz="1650" dirty="0">
                <a:solidFill>
                  <a:schemeClr val="tx1"/>
                </a:solidFill>
              </a:rPr>
              <a:t>The data flow is</a:t>
            </a:r>
          </a:p>
          <a:p>
            <a:pPr marL="342900" indent="-342900">
              <a:buFont typeface="Arial" panose="020B0604020202020204" pitchFamily="34" charset="0"/>
              <a:buChar char="•"/>
            </a:pPr>
            <a:r>
              <a:rPr lang="en-US" sz="1650" i="1" dirty="0">
                <a:solidFill>
                  <a:schemeClr val="tx1"/>
                </a:solidFill>
                <a:sym typeface="Wingdings" panose="05000000000000000000" pitchFamily="2" charset="2"/>
              </a:rPr>
              <a:t>(before first TID is transferred) </a:t>
            </a:r>
            <a:br>
              <a:rPr lang="en-US" sz="1650" dirty="0">
                <a:solidFill>
                  <a:schemeClr val="tx1"/>
                </a:solidFill>
                <a:sym typeface="Wingdings" panose="05000000000000000000" pitchFamily="2" charset="2"/>
              </a:rPr>
            </a:br>
            <a:r>
              <a:rPr lang="en-US" sz="1650" dirty="0">
                <a:solidFill>
                  <a:schemeClr val="tx1"/>
                </a:solidFill>
              </a:rPr>
              <a:t>DS </a:t>
            </a:r>
            <a:r>
              <a:rPr lang="en-US" sz="1650" dirty="0">
                <a:solidFill>
                  <a:schemeClr val="tx1"/>
                </a:solidFill>
                <a:sym typeface="Wingdings" panose="05000000000000000000" pitchFamily="2" charset="2"/>
              </a:rPr>
              <a:t> source AP  non-AP MLD </a:t>
            </a:r>
          </a:p>
          <a:p>
            <a:pPr marL="342900" indent="-342900">
              <a:buFont typeface="Arial" panose="020B0604020202020204" pitchFamily="34" charset="0"/>
              <a:buChar char="•"/>
            </a:pPr>
            <a:r>
              <a:rPr lang="en-US" sz="1650" i="1" dirty="0">
                <a:solidFill>
                  <a:schemeClr val="tx1"/>
                </a:solidFill>
                <a:sym typeface="Wingdings" panose="05000000000000000000" pitchFamily="2" charset="2"/>
              </a:rPr>
              <a:t>(after first TID is transferred)</a:t>
            </a:r>
            <a:r>
              <a:rPr lang="en-US" sz="1650" dirty="0">
                <a:solidFill>
                  <a:schemeClr val="tx1"/>
                </a:solidFill>
                <a:sym typeface="Wingdings" panose="05000000000000000000" pitchFamily="2" charset="2"/>
              </a:rPr>
              <a:t> </a:t>
            </a:r>
            <a:br>
              <a:rPr lang="en-US" sz="1650" dirty="0">
                <a:solidFill>
                  <a:schemeClr val="tx1"/>
                </a:solidFill>
                <a:sym typeface="Wingdings" panose="05000000000000000000" pitchFamily="2" charset="2"/>
              </a:rPr>
            </a:br>
            <a:r>
              <a:rPr lang="en-US" sz="1650" dirty="0">
                <a:solidFill>
                  <a:schemeClr val="tx1"/>
                </a:solidFill>
              </a:rPr>
              <a:t>DS </a:t>
            </a:r>
            <a:r>
              <a:rPr lang="en-US" sz="1650" dirty="0">
                <a:solidFill>
                  <a:schemeClr val="tx1"/>
                </a:solidFill>
                <a:sym typeface="Wingdings" panose="05000000000000000000" pitchFamily="2" charset="2"/>
              </a:rPr>
              <a:t> source AP  non-AP MLD </a:t>
            </a:r>
            <a:br>
              <a:rPr lang="en-US" sz="1650" dirty="0">
                <a:solidFill>
                  <a:schemeClr val="tx1"/>
                </a:solidFill>
                <a:sym typeface="Wingdings" panose="05000000000000000000" pitchFamily="2" charset="2"/>
              </a:rPr>
            </a:br>
            <a:r>
              <a:rPr lang="en-US" sz="1650" dirty="0">
                <a:solidFill>
                  <a:schemeClr val="tx1"/>
                </a:solidFill>
                <a:sym typeface="Wingdings" panose="05000000000000000000" pitchFamily="2" charset="2"/>
              </a:rPr>
              <a:t>for non-transferred TIDs or </a:t>
            </a:r>
            <a:br>
              <a:rPr lang="en-US" sz="1650" dirty="0">
                <a:solidFill>
                  <a:schemeClr val="tx1"/>
                </a:solidFill>
                <a:sym typeface="Wingdings" panose="05000000000000000000" pitchFamily="2" charset="2"/>
              </a:rPr>
            </a:br>
            <a:r>
              <a:rPr lang="en-US" sz="1650" dirty="0">
                <a:solidFill>
                  <a:schemeClr val="tx1"/>
                </a:solidFill>
              </a:rPr>
              <a:t>DS </a:t>
            </a:r>
            <a:r>
              <a:rPr lang="en-US" sz="1650" dirty="0">
                <a:solidFill>
                  <a:schemeClr val="tx1"/>
                </a:solidFill>
                <a:sym typeface="Wingdings" panose="05000000000000000000" pitchFamily="2" charset="2"/>
              </a:rPr>
              <a:t> source AP  target AP  non-AP MLD </a:t>
            </a:r>
            <a:br>
              <a:rPr lang="en-US" sz="1650" dirty="0">
                <a:solidFill>
                  <a:schemeClr val="tx1"/>
                </a:solidFill>
                <a:sym typeface="Wingdings" panose="05000000000000000000" pitchFamily="2" charset="2"/>
              </a:rPr>
            </a:br>
            <a:r>
              <a:rPr lang="en-US" sz="1650" dirty="0">
                <a:solidFill>
                  <a:schemeClr val="tx1"/>
                </a:solidFill>
                <a:sym typeface="Wingdings" panose="05000000000000000000" pitchFamily="2" charset="2"/>
              </a:rPr>
              <a:t>for transferred TIDs</a:t>
            </a:r>
          </a:p>
          <a:p>
            <a:pPr marL="342900" indent="-342900">
              <a:buFont typeface="Arial" panose="020B0604020202020204" pitchFamily="34" charset="0"/>
              <a:buChar char="•"/>
            </a:pPr>
            <a:r>
              <a:rPr lang="en-US" sz="1650" i="1" dirty="0">
                <a:solidFill>
                  <a:schemeClr val="tx1"/>
                </a:solidFill>
                <a:sym typeface="Wingdings" panose="05000000000000000000" pitchFamily="2" charset="2"/>
              </a:rPr>
              <a:t>(after DS mapping change)</a:t>
            </a:r>
            <a:br>
              <a:rPr lang="en-US" sz="1650" i="1" dirty="0">
                <a:solidFill>
                  <a:schemeClr val="tx1"/>
                </a:solidFill>
                <a:sym typeface="Wingdings" panose="05000000000000000000" pitchFamily="2" charset="2"/>
              </a:rPr>
            </a:br>
            <a:r>
              <a:rPr lang="en-US" sz="1650" dirty="0">
                <a:solidFill>
                  <a:schemeClr val="tx1"/>
                </a:solidFill>
              </a:rPr>
              <a:t>DS </a:t>
            </a:r>
            <a:r>
              <a:rPr lang="en-US" sz="1650" dirty="0">
                <a:solidFill>
                  <a:schemeClr val="tx1"/>
                </a:solidFill>
                <a:sym typeface="Wingdings" panose="05000000000000000000" pitchFamily="2" charset="2"/>
              </a:rPr>
              <a:t> target AP  non-AP MLD</a:t>
            </a:r>
            <a:endParaRPr lang="en-US" sz="1650" dirty="0">
              <a:solidFill>
                <a:schemeClr val="tx1"/>
              </a:solidFill>
            </a:endParaRPr>
          </a:p>
        </p:txBody>
      </p:sp>
    </p:spTree>
    <p:extLst>
      <p:ext uri="{BB962C8B-B14F-4D97-AF65-F5344CB8AC3E}">
        <p14:creationId xmlns:p14="http://schemas.microsoft.com/office/powerpoint/2010/main" val="3342880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91CB7-22E7-B62F-FF2E-9AC35E36971D}"/>
              </a:ext>
            </a:extLst>
          </p:cNvPr>
          <p:cNvSpPr>
            <a:spLocks noGrp="1"/>
          </p:cNvSpPr>
          <p:nvPr>
            <p:ph type="title"/>
          </p:nvPr>
        </p:nvSpPr>
        <p:spPr/>
        <p:txBody>
          <a:bodyPr/>
          <a:lstStyle/>
          <a:p>
            <a:r>
              <a:rPr lang="en-US" dirty="0"/>
              <a:t>Benefits</a:t>
            </a:r>
          </a:p>
        </p:txBody>
      </p:sp>
      <p:sp>
        <p:nvSpPr>
          <p:cNvPr id="3" name="Content Placeholder 2">
            <a:extLst>
              <a:ext uri="{FF2B5EF4-FFF2-40B4-BE49-F238E27FC236}">
                <a16:creationId xmlns:a16="http://schemas.microsoft.com/office/drawing/2014/main" id="{3022779D-6CDC-B5FC-5E2E-45355EFC19AB}"/>
              </a:ext>
            </a:extLst>
          </p:cNvPr>
          <p:cNvSpPr>
            <a:spLocks noGrp="1"/>
          </p:cNvSpPr>
          <p:nvPr>
            <p:ph idx="1"/>
          </p:nvPr>
        </p:nvSpPr>
        <p:spPr/>
        <p:txBody>
          <a:bodyPr>
            <a:normAutofit/>
          </a:bodyPr>
          <a:lstStyle/>
          <a:p>
            <a:r>
              <a:rPr lang="en-US" dirty="0"/>
              <a:t>Data service interruption during roaming is just for one TID, not for all</a:t>
            </a:r>
          </a:p>
          <a:p>
            <a:r>
              <a:rPr lang="en-US" dirty="0"/>
              <a:t>The information fragments transferred during context transfer are smaller</a:t>
            </a:r>
          </a:p>
          <a:p>
            <a:pPr lvl="1"/>
            <a:r>
              <a:rPr lang="en-US" dirty="0"/>
              <a:t>Service interruption for one TID is shorter compared to all TID transfer</a:t>
            </a:r>
          </a:p>
          <a:p>
            <a:r>
              <a:rPr lang="en-US" dirty="0"/>
              <a:t>Roaming is future-ready i.e., two APs can serve a non-AP MLD at same time</a:t>
            </a:r>
          </a:p>
          <a:p>
            <a:pPr lvl="1"/>
            <a:r>
              <a:rPr lang="en-US" dirty="0"/>
              <a:t>For the application of seamless roaming, this state is transient</a:t>
            </a:r>
          </a:p>
          <a:p>
            <a:r>
              <a:rPr lang="en-US" dirty="0"/>
              <a:t>Data forwarding just applies during a transient phase</a:t>
            </a:r>
          </a:p>
          <a:p>
            <a:pPr lvl="1"/>
            <a:r>
              <a:rPr lang="en-US" dirty="0"/>
              <a:t>Thus, the DS load is only increased while not all TIDs are transferred</a:t>
            </a:r>
          </a:p>
          <a:p>
            <a:pPr lvl="1"/>
            <a:r>
              <a:rPr lang="en-US" dirty="0"/>
              <a:t>Afterwards, the DS mapping is changed, and DS load is back to normal</a:t>
            </a:r>
          </a:p>
          <a:p>
            <a:r>
              <a:rPr lang="en-US" dirty="0"/>
              <a:t>Adjust context transfer to buffer status of certain TIDs</a:t>
            </a:r>
          </a:p>
          <a:p>
            <a:pPr lvl="1"/>
            <a:r>
              <a:rPr lang="en-US" dirty="0"/>
              <a:t>Transferring TIDs with empty buffer saves time for emptying or forwarding the buffer content</a:t>
            </a:r>
          </a:p>
        </p:txBody>
      </p:sp>
      <p:sp>
        <p:nvSpPr>
          <p:cNvPr id="4" name="Slide Number Placeholder 3">
            <a:extLst>
              <a:ext uri="{FF2B5EF4-FFF2-40B4-BE49-F238E27FC236}">
                <a16:creationId xmlns:a16="http://schemas.microsoft.com/office/drawing/2014/main" id="{EB7E4FF2-B71A-075A-0AE4-9A047B0FB8B9}"/>
              </a:ext>
            </a:extLst>
          </p:cNvPr>
          <p:cNvSpPr>
            <a:spLocks noGrp="1"/>
          </p:cNvSpPr>
          <p:nvPr>
            <p:ph type="sldNum" idx="12"/>
          </p:nvPr>
        </p:nvSpPr>
        <p:spPr/>
        <p:txBody>
          <a:bodyPr/>
          <a:lstStyle/>
          <a:p>
            <a:fld id="{817A5EC4-AB74-4A60-9357-B7937A4BEBE7}" type="slidenum">
              <a:rPr lang="en-US" smtClean="0"/>
              <a:t>7</a:t>
            </a:fld>
            <a:endParaRPr lang="en-US"/>
          </a:p>
        </p:txBody>
      </p:sp>
      <p:sp>
        <p:nvSpPr>
          <p:cNvPr id="5" name="Footer Placeholder 4">
            <a:extLst>
              <a:ext uri="{FF2B5EF4-FFF2-40B4-BE49-F238E27FC236}">
                <a16:creationId xmlns:a16="http://schemas.microsoft.com/office/drawing/2014/main" id="{5A02F0FE-6815-EC92-4FC4-F75FA0556CB2}"/>
              </a:ext>
            </a:extLst>
          </p:cNvPr>
          <p:cNvSpPr>
            <a:spLocks noGrp="1"/>
          </p:cNvSpPr>
          <p:nvPr>
            <p:ph type="ftr" idx="14"/>
          </p:nvPr>
        </p:nvSpPr>
        <p:spPr/>
        <p:txBody>
          <a:bodyPr/>
          <a:lstStyle/>
          <a:p>
            <a:r>
              <a:rPr lang="da-DK"/>
              <a:t>Thomas Handte (Sony), et al.</a:t>
            </a:r>
            <a:endParaRPr lang="en-US"/>
          </a:p>
        </p:txBody>
      </p:sp>
      <p:sp>
        <p:nvSpPr>
          <p:cNvPr id="6" name="Date Placeholder 5">
            <a:extLst>
              <a:ext uri="{FF2B5EF4-FFF2-40B4-BE49-F238E27FC236}">
                <a16:creationId xmlns:a16="http://schemas.microsoft.com/office/drawing/2014/main" id="{9B3EA2AB-31BC-B636-0726-AD942B5F6976}"/>
              </a:ext>
            </a:extLst>
          </p:cNvPr>
          <p:cNvSpPr>
            <a:spLocks noGrp="1"/>
          </p:cNvSpPr>
          <p:nvPr>
            <p:ph type="dt" idx="15"/>
          </p:nvPr>
        </p:nvSpPr>
        <p:spPr/>
        <p:txBody>
          <a:bodyPr/>
          <a:lstStyle/>
          <a:p>
            <a:r>
              <a:rPr lang="en-US"/>
              <a:t>January 2025</a:t>
            </a:r>
          </a:p>
        </p:txBody>
      </p:sp>
    </p:spTree>
    <p:extLst>
      <p:ext uri="{BB962C8B-B14F-4D97-AF65-F5344CB8AC3E}">
        <p14:creationId xmlns:p14="http://schemas.microsoft.com/office/powerpoint/2010/main" val="2960975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6D181-9628-F1A5-85E3-C09F81B6C213}"/>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48B7F92F-6A1A-C5C4-086D-BC5E7E49593D}"/>
              </a:ext>
            </a:extLst>
          </p:cNvPr>
          <p:cNvSpPr>
            <a:spLocks noGrp="1"/>
          </p:cNvSpPr>
          <p:nvPr>
            <p:ph idx="1"/>
          </p:nvPr>
        </p:nvSpPr>
        <p:spPr/>
        <p:txBody>
          <a:bodyPr>
            <a:normAutofit fontScale="92500" lnSpcReduction="10000"/>
          </a:bodyPr>
          <a:lstStyle/>
          <a:p>
            <a:r>
              <a:rPr lang="en-US" dirty="0"/>
              <a:t>Context transfer is the critical phase in seamless roaming</a:t>
            </a:r>
          </a:p>
          <a:p>
            <a:pPr lvl="1"/>
            <a:r>
              <a:rPr lang="en-US" dirty="0"/>
              <a:t>During this phase data service to/ from non-AP MLD is limited which degrades user experience</a:t>
            </a:r>
          </a:p>
          <a:p>
            <a:r>
              <a:rPr lang="en-US" dirty="0"/>
              <a:t>We suggest to implement a TID specific context transfer</a:t>
            </a:r>
          </a:p>
          <a:p>
            <a:pPr lvl="1"/>
            <a:r>
              <a:rPr lang="en-US" dirty="0"/>
              <a:t>Initially (rather) static context is transferred from source to target AP</a:t>
            </a:r>
          </a:p>
          <a:p>
            <a:pPr lvl="1"/>
            <a:r>
              <a:rPr lang="en-US" dirty="0"/>
              <a:t>Subsequently, the dynamic context of each TID is transferred until the entire context is with target AP</a:t>
            </a:r>
          </a:p>
          <a:p>
            <a:r>
              <a:rPr lang="en-US" dirty="0"/>
              <a:t>DL/UL data service to a non-AP MLD can be maintained during the context transfer for all TIDs except the currently transferred TID</a:t>
            </a:r>
          </a:p>
          <a:p>
            <a:pPr lvl="1"/>
            <a:r>
              <a:rPr lang="en-US" dirty="0"/>
              <a:t>Data service for non-transferred TIDs is provided by the source AP, which is connected to the DS</a:t>
            </a:r>
          </a:p>
          <a:p>
            <a:pPr lvl="1"/>
            <a:r>
              <a:rPr lang="en-US" dirty="0"/>
              <a:t>Data service for transferred TIDs is provided by the target AP, which receives/ forwards data from/ to the source AP connected to the DS</a:t>
            </a:r>
          </a:p>
          <a:p>
            <a:r>
              <a:rPr lang="en-US" dirty="0"/>
              <a:t>We see significant benefits such as</a:t>
            </a:r>
          </a:p>
          <a:p>
            <a:pPr lvl="1"/>
            <a:r>
              <a:rPr lang="en-US" dirty="0"/>
              <a:t>Quasi uninterrupted data flow during seamless roaming</a:t>
            </a:r>
          </a:p>
          <a:p>
            <a:pPr lvl="1"/>
            <a:r>
              <a:rPr lang="en-US" dirty="0"/>
              <a:t>Future readiness of roaming architecture for applications beyond seamless roaming</a:t>
            </a:r>
          </a:p>
          <a:p>
            <a:pPr lvl="1"/>
            <a:endParaRPr lang="en-US" dirty="0"/>
          </a:p>
          <a:p>
            <a:endParaRPr lang="en-US" dirty="0"/>
          </a:p>
          <a:p>
            <a:pPr lvl="1"/>
            <a:endParaRPr lang="en-US" dirty="0"/>
          </a:p>
        </p:txBody>
      </p:sp>
      <p:sp>
        <p:nvSpPr>
          <p:cNvPr id="4" name="Slide Number Placeholder 3">
            <a:extLst>
              <a:ext uri="{FF2B5EF4-FFF2-40B4-BE49-F238E27FC236}">
                <a16:creationId xmlns:a16="http://schemas.microsoft.com/office/drawing/2014/main" id="{F32B682C-55F6-D1EE-DFFE-39964BCD43CB}"/>
              </a:ext>
            </a:extLst>
          </p:cNvPr>
          <p:cNvSpPr>
            <a:spLocks noGrp="1"/>
          </p:cNvSpPr>
          <p:nvPr>
            <p:ph type="sldNum" idx="12"/>
          </p:nvPr>
        </p:nvSpPr>
        <p:spPr/>
        <p:txBody>
          <a:bodyPr/>
          <a:lstStyle/>
          <a:p>
            <a:fld id="{817A5EC4-AB74-4A60-9357-B7937A4BEBE7}" type="slidenum">
              <a:rPr lang="en-US" smtClean="0"/>
              <a:t>8</a:t>
            </a:fld>
            <a:endParaRPr lang="en-US"/>
          </a:p>
        </p:txBody>
      </p:sp>
      <p:sp>
        <p:nvSpPr>
          <p:cNvPr id="5" name="Footer Placeholder 4">
            <a:extLst>
              <a:ext uri="{FF2B5EF4-FFF2-40B4-BE49-F238E27FC236}">
                <a16:creationId xmlns:a16="http://schemas.microsoft.com/office/drawing/2014/main" id="{D9E6DA29-E125-530D-A328-DABA5DE149B8}"/>
              </a:ext>
            </a:extLst>
          </p:cNvPr>
          <p:cNvSpPr>
            <a:spLocks noGrp="1"/>
          </p:cNvSpPr>
          <p:nvPr>
            <p:ph type="ftr" idx="14"/>
          </p:nvPr>
        </p:nvSpPr>
        <p:spPr/>
        <p:txBody>
          <a:bodyPr/>
          <a:lstStyle/>
          <a:p>
            <a:r>
              <a:rPr lang="da-DK"/>
              <a:t>Thomas Handte (Sony), et al.</a:t>
            </a:r>
            <a:endParaRPr lang="en-US"/>
          </a:p>
        </p:txBody>
      </p:sp>
      <p:sp>
        <p:nvSpPr>
          <p:cNvPr id="6" name="Date Placeholder 5">
            <a:extLst>
              <a:ext uri="{FF2B5EF4-FFF2-40B4-BE49-F238E27FC236}">
                <a16:creationId xmlns:a16="http://schemas.microsoft.com/office/drawing/2014/main" id="{9F3CF42B-9BF3-4D24-87A6-5BBD8E0862F7}"/>
              </a:ext>
            </a:extLst>
          </p:cNvPr>
          <p:cNvSpPr>
            <a:spLocks noGrp="1"/>
          </p:cNvSpPr>
          <p:nvPr>
            <p:ph type="dt" idx="15"/>
          </p:nvPr>
        </p:nvSpPr>
        <p:spPr/>
        <p:txBody>
          <a:bodyPr/>
          <a:lstStyle/>
          <a:p>
            <a:r>
              <a:rPr lang="en-US"/>
              <a:t>January 2025</a:t>
            </a:r>
          </a:p>
        </p:txBody>
      </p:sp>
    </p:spTree>
    <p:extLst>
      <p:ext uri="{BB962C8B-B14F-4D97-AF65-F5344CB8AC3E}">
        <p14:creationId xmlns:p14="http://schemas.microsoft.com/office/powerpoint/2010/main" val="773237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746BB-0C3F-D055-5B5F-DD7785FF0FEE}"/>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DDADBAC0-8288-4E13-8663-1F851E1F3B5B}"/>
              </a:ext>
            </a:extLst>
          </p:cNvPr>
          <p:cNvSpPr>
            <a:spLocks noGrp="1"/>
          </p:cNvSpPr>
          <p:nvPr>
            <p:ph idx="1"/>
          </p:nvPr>
        </p:nvSpPr>
        <p:spPr/>
        <p:txBody>
          <a:bodyPr>
            <a:normAutofit fontScale="85000" lnSpcReduction="20000"/>
          </a:bodyPr>
          <a:lstStyle/>
          <a:p>
            <a:r>
              <a:rPr lang="en-US" b="0" dirty="0"/>
              <a:t>[1] 11-24/1898 “Low Latency Roaming Flow”</a:t>
            </a:r>
          </a:p>
          <a:p>
            <a:r>
              <a:rPr lang="en-US" b="0" dirty="0"/>
              <a:t>[2] 11-24/1883 “Seamless Roaming”</a:t>
            </a:r>
          </a:p>
          <a:p>
            <a:r>
              <a:rPr lang="en-US" b="0" dirty="0"/>
              <a:t>[3] 11-24/1882 “Link Setup for Seamless Roaming”</a:t>
            </a:r>
          </a:p>
          <a:p>
            <a:r>
              <a:rPr lang="en-US" b="0" dirty="0"/>
              <a:t>[4] 11-24/1812 “Seamless roaming through a target AP follow up”</a:t>
            </a:r>
          </a:p>
          <a:p>
            <a:r>
              <a:rPr lang="en-US" b="0" dirty="0"/>
              <a:t>[5] 11-24/0052 “Seamless Roaming details”</a:t>
            </a:r>
          </a:p>
          <a:p>
            <a:r>
              <a:rPr lang="en-US" b="0" dirty="0"/>
              <a:t>[6] 11-24/1884 “Seamless Roaming” </a:t>
            </a:r>
          </a:p>
          <a:p>
            <a:r>
              <a:rPr lang="en-US" b="0" dirty="0"/>
              <a:t>[7] 11-24/0396 “Seamless roaming within a mobility domain - follow up” </a:t>
            </a:r>
          </a:p>
          <a:p>
            <a:r>
              <a:rPr lang="en-US" b="0" dirty="0"/>
              <a:t>[8] 11-24/0830 “Improve roaming between MLDs follow up” </a:t>
            </a:r>
          </a:p>
          <a:p>
            <a:r>
              <a:rPr lang="en-US" b="0" dirty="0"/>
              <a:t>[9] 11-24/101 “MLD roaming”</a:t>
            </a:r>
          </a:p>
          <a:p>
            <a:r>
              <a:rPr lang="en-US" b="0" dirty="0"/>
              <a:t>[10] 11-24/830 “Improve roaming between MLDs follow up”</a:t>
            </a:r>
          </a:p>
          <a:p>
            <a:r>
              <a:rPr lang="en-US" b="0" dirty="0"/>
              <a:t>[11] 11-24/679 “Thoughts on Functionality and Security Architecture for UHR Seamless Roaming”</a:t>
            </a:r>
          </a:p>
          <a:p>
            <a:r>
              <a:rPr lang="en-US" b="0" dirty="0"/>
              <a:t>[12] 11-24/1740 “UL Data Transmission for Seamless Roaming”</a:t>
            </a:r>
          </a:p>
          <a:p>
            <a:r>
              <a:rPr lang="en-US" b="0" dirty="0"/>
              <a:t>[13] 11-24/1517 “Seamless Roaming Data Transfer”</a:t>
            </a:r>
          </a:p>
          <a:p>
            <a:r>
              <a:rPr lang="en-US" b="0" dirty="0"/>
              <a:t>[14] 11-24/0209 “Specification Framework for </a:t>
            </a:r>
            <a:r>
              <a:rPr lang="en-US" b="0" dirty="0" err="1"/>
              <a:t>TGbn</a:t>
            </a:r>
            <a:r>
              <a:rPr lang="en-US" b="0" dirty="0"/>
              <a:t>”</a:t>
            </a:r>
          </a:p>
        </p:txBody>
      </p:sp>
      <p:sp>
        <p:nvSpPr>
          <p:cNvPr id="4" name="Slide Number Placeholder 3">
            <a:extLst>
              <a:ext uri="{FF2B5EF4-FFF2-40B4-BE49-F238E27FC236}">
                <a16:creationId xmlns:a16="http://schemas.microsoft.com/office/drawing/2014/main" id="{636D0B21-D75A-82DB-0E15-42F38986307B}"/>
              </a:ext>
            </a:extLst>
          </p:cNvPr>
          <p:cNvSpPr>
            <a:spLocks noGrp="1"/>
          </p:cNvSpPr>
          <p:nvPr>
            <p:ph type="sldNum" idx="12"/>
          </p:nvPr>
        </p:nvSpPr>
        <p:spPr/>
        <p:txBody>
          <a:bodyPr/>
          <a:lstStyle/>
          <a:p>
            <a:fld id="{817A5EC4-AB74-4A60-9357-B7937A4BEBE7}" type="slidenum">
              <a:rPr lang="en-US" smtClean="0"/>
              <a:t>9</a:t>
            </a:fld>
            <a:endParaRPr lang="en-US"/>
          </a:p>
        </p:txBody>
      </p:sp>
      <p:sp>
        <p:nvSpPr>
          <p:cNvPr id="5" name="Footer Placeholder 4">
            <a:extLst>
              <a:ext uri="{FF2B5EF4-FFF2-40B4-BE49-F238E27FC236}">
                <a16:creationId xmlns:a16="http://schemas.microsoft.com/office/drawing/2014/main" id="{D40E90AA-A5F1-A5B7-01D3-B6A952F7E7C7}"/>
              </a:ext>
            </a:extLst>
          </p:cNvPr>
          <p:cNvSpPr>
            <a:spLocks noGrp="1"/>
          </p:cNvSpPr>
          <p:nvPr>
            <p:ph type="ftr" idx="14"/>
          </p:nvPr>
        </p:nvSpPr>
        <p:spPr/>
        <p:txBody>
          <a:bodyPr/>
          <a:lstStyle/>
          <a:p>
            <a:r>
              <a:rPr lang="da-DK"/>
              <a:t>Thomas Handte (Sony), et al.</a:t>
            </a:r>
            <a:endParaRPr lang="en-US"/>
          </a:p>
        </p:txBody>
      </p:sp>
      <p:sp>
        <p:nvSpPr>
          <p:cNvPr id="6" name="Date Placeholder 5">
            <a:extLst>
              <a:ext uri="{FF2B5EF4-FFF2-40B4-BE49-F238E27FC236}">
                <a16:creationId xmlns:a16="http://schemas.microsoft.com/office/drawing/2014/main" id="{79196AFD-98FA-DF28-B8DD-974ABA5ED8A2}"/>
              </a:ext>
            </a:extLst>
          </p:cNvPr>
          <p:cNvSpPr>
            <a:spLocks noGrp="1"/>
          </p:cNvSpPr>
          <p:nvPr>
            <p:ph type="dt" idx="15"/>
          </p:nvPr>
        </p:nvSpPr>
        <p:spPr/>
        <p:txBody>
          <a:bodyPr/>
          <a:lstStyle/>
          <a:p>
            <a:r>
              <a:rPr lang="en-US"/>
              <a:t>January 2025</a:t>
            </a:r>
          </a:p>
        </p:txBody>
      </p:sp>
    </p:spTree>
    <p:extLst>
      <p:ext uri="{BB962C8B-B14F-4D97-AF65-F5344CB8AC3E}">
        <p14:creationId xmlns:p14="http://schemas.microsoft.com/office/powerpoint/2010/main" val="984144413"/>
      </p:ext>
    </p:extLst>
  </p:cSld>
  <p:clrMapOvr>
    <a:masterClrMapping/>
  </p:clrMapOvr>
</p:sld>
</file>

<file path=ppt/theme/theme1.xml><?xml version="1.0" encoding="utf-8"?>
<a:theme xmlns:a="http://schemas.openxmlformats.org/drawingml/2006/main" name="IEEE templat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IEEE template" id="{5C2A57D6-96D6-4B95-84D3-7C5521E8E681}" vid="{8AA07784-D56F-40CE-A568-892E1AC95C8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 template</Template>
  <TotalTime>6676</TotalTime>
  <Words>1598</Words>
  <Application>Microsoft Office PowerPoint</Application>
  <PresentationFormat>Widescreen</PresentationFormat>
  <Paragraphs>189</Paragraphs>
  <Slides>14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Arial Unicode MS</vt:lpstr>
      <vt:lpstr>Calibri</vt:lpstr>
      <vt:lpstr>Times New Roman</vt:lpstr>
      <vt:lpstr>Wingdings</vt:lpstr>
      <vt:lpstr>IEEE template</vt:lpstr>
      <vt:lpstr>Context transfer per TID for seamless roaming</vt:lpstr>
      <vt:lpstr>Introduction</vt:lpstr>
      <vt:lpstr>Context information</vt:lpstr>
      <vt:lpstr>Context transfer per TID</vt:lpstr>
      <vt:lpstr>DS mapping and data forwarding</vt:lpstr>
      <vt:lpstr>Data flows</vt:lpstr>
      <vt:lpstr>Benefits</vt:lpstr>
      <vt:lpstr>Conclusion</vt:lpstr>
      <vt:lpstr>References</vt:lpstr>
      <vt:lpstr>Appendix</vt:lpstr>
      <vt:lpstr>Data flows</vt:lpstr>
      <vt:lpstr>SP #1</vt:lpstr>
      <vt:lpstr>SP #2</vt:lpstr>
      <vt:lpstr>SP #3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Context transfer per TID for seamless roaming</dc:title>
  <dc:creator>Handte, Thomas</dc:creator>
  <cp:lastModifiedBy>Handte, Thomas</cp:lastModifiedBy>
  <cp:revision>1</cp:revision>
  <dcterms:created xsi:type="dcterms:W3CDTF">2023-12-13T17:21:19Z</dcterms:created>
  <dcterms:modified xsi:type="dcterms:W3CDTF">2025-01-07T13:08:51Z</dcterms:modified>
</cp:coreProperties>
</file>