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3848" r:id="rId3"/>
    <p:sldId id="3849" r:id="rId4"/>
    <p:sldId id="3862" r:id="rId5"/>
    <p:sldId id="3867" r:id="rId6"/>
    <p:sldId id="3866" r:id="rId7"/>
    <p:sldId id="1291" r:id="rId8"/>
    <p:sldId id="1292" r:id="rId9"/>
    <p:sldId id="1293" r:id="rId10"/>
    <p:sldId id="3864" r:id="rId11"/>
    <p:sldId id="3871" r:id="rId12"/>
    <p:sldId id="3869" r:id="rId13"/>
    <p:sldId id="3870" r:id="rId14"/>
    <p:sldId id="3863" r:id="rId15"/>
    <p:sldId id="3861" r:id="rId1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B3C198-C5B1-7E7D-5BF2-340E67F54701}" name="Friedbert Berens" initials="FB" userId="96efff74bdd54fdd" providerId="Windows Live"/>
  <p188:author id="{7A3F57BF-F96D-5E65-339F-37B39A694ED8}" name="John Kenney (TEMA)" initials="JK" userId="S::john.kenney@toyota.com::e854eec1-ada6-42ef-8652-7bb96aac53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lcomb, Jay" initials="HJ" lastIdx="2" clrIdx="0">
    <p:extLst>
      <p:ext uri="{19B8F6BF-5375-455C-9EA6-DF929625EA0E}">
        <p15:presenceInfo xmlns:p15="http://schemas.microsoft.com/office/powerpoint/2012/main" userId="S::jholcomb@itron.com::aee8fcb3-73df-479f-8979-0e12987586b3" providerId="AD"/>
      </p:ext>
    </p:extLst>
  </p:cmAuthor>
  <p:cmAuthor id="2" name="Al Petrick" initials="AP" lastIdx="1" clrIdx="1">
    <p:extLst>
      <p:ext uri="{19B8F6BF-5375-455C-9EA6-DF929625EA0E}">
        <p15:presenceInfo xmlns:p15="http://schemas.microsoft.com/office/powerpoint/2012/main" userId="b177fa8dd07d8d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D5F4FF"/>
    <a:srgbClr val="85DFFF"/>
    <a:srgbClr val="FF9999"/>
    <a:srgbClr val="990033"/>
    <a:srgbClr val="99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11" autoAdjust="0"/>
    <p:restoredTop sz="93977" autoAdjust="0"/>
  </p:normalViewPr>
  <p:slideViewPr>
    <p:cSldViewPr>
      <p:cViewPr>
        <p:scale>
          <a:sx n="149" d="100"/>
          <a:sy n="149" d="100"/>
        </p:scale>
        <p:origin x="944" y="216"/>
      </p:cViewPr>
      <p:guideLst>
        <p:guide orient="horz" pos="2160"/>
        <p:guide pos="3840"/>
      </p:guideLst>
    </p:cSldViewPr>
  </p:slideViewPr>
  <p:outlineViewPr>
    <p:cViewPr varScale="1">
      <p:scale>
        <a:sx n="170" d="200"/>
        <a:sy n="170" d="200"/>
      </p:scale>
      <p:origin x="0" y="-165486"/>
    </p:cViewPr>
  </p:outlineViewPr>
  <p:notesTextViewPr>
    <p:cViewPr>
      <p:scale>
        <a:sx n="3" d="2"/>
        <a:sy n="3" d="2"/>
      </p:scale>
      <p:origin x="0" y="0"/>
    </p:cViewPr>
  </p:notesTextViewPr>
  <p:sorterViewPr>
    <p:cViewPr>
      <p:scale>
        <a:sx n="100" d="100"/>
        <a:sy n="100" d="100"/>
      </p:scale>
      <p:origin x="0" y="-2746"/>
    </p:cViewPr>
  </p:sorterViewPr>
  <p:notesViewPr>
    <p:cSldViewPr>
      <p:cViewPr varScale="1">
        <p:scale>
          <a:sx n="123" d="100"/>
          <a:sy n="123" d="100"/>
        </p:scale>
        <p:origin x="464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11/8/24</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923" userDrawn="1">
          <p15:clr>
            <a:srgbClr val="F26B43"/>
          </p15:clr>
        </p15:guide>
        <p15:guide id="2" pos="218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dirty="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‹Nr.›</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F5A7A8-0253-FA46-B1CC-BF869F30B091}" type="slidenum">
              <a:rPr lang="de-DE" smtClean="0"/>
              <a:t>2</a:t>
            </a:fld>
            <a:endParaRPr lang="de-DE"/>
          </a:p>
        </p:txBody>
      </p:sp>
    </p:spTree>
    <p:extLst>
      <p:ext uri="{BB962C8B-B14F-4D97-AF65-F5344CB8AC3E}">
        <p14:creationId xmlns:p14="http://schemas.microsoft.com/office/powerpoint/2010/main" val="349984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Kopfzeilenplatzhalter 3"/>
          <p:cNvSpPr>
            <a:spLocks noGrp="1"/>
          </p:cNvSpPr>
          <p:nvPr>
            <p:ph type="hdr"/>
          </p:nvPr>
        </p:nvSpPr>
        <p:spPr/>
        <p:txBody>
          <a:bodyPr/>
          <a:lstStyle/>
          <a:p>
            <a:r>
              <a:rPr lang="en-US"/>
              <a:t>doc.: IEEE 802.11-yy/xxxxr0</a:t>
            </a:r>
            <a:endParaRPr lang="en-US" dirty="0"/>
          </a:p>
        </p:txBody>
      </p:sp>
      <p:sp>
        <p:nvSpPr>
          <p:cNvPr id="5" name="Datumsplatzhalter 4"/>
          <p:cNvSpPr>
            <a:spLocks noGrp="1"/>
          </p:cNvSpPr>
          <p:nvPr>
            <p:ph type="dt"/>
          </p:nvPr>
        </p:nvSpPr>
        <p:spPr/>
        <p:txBody>
          <a:bodyPr/>
          <a:lstStyle/>
          <a:p>
            <a:r>
              <a:rPr lang="en-US"/>
              <a:t>Month Year</a:t>
            </a:r>
            <a:endParaRPr lang="en-US" dirty="0"/>
          </a:p>
        </p:txBody>
      </p:sp>
      <p:sp>
        <p:nvSpPr>
          <p:cNvPr id="6" name="Fußzeilenplatzhalter 5"/>
          <p:cNvSpPr>
            <a:spLocks noGrp="1"/>
          </p:cNvSpPr>
          <p:nvPr>
            <p:ph type="ftr"/>
          </p:nvPr>
        </p:nvSpPr>
        <p:spPr/>
        <p:txBody>
          <a:bodyPr/>
          <a:lstStyle/>
          <a:p>
            <a:r>
              <a:rPr lang="en-US"/>
              <a:t>John Doe, Some Company</a:t>
            </a:r>
            <a:endParaRPr lang="en-US" dirty="0"/>
          </a:p>
        </p:txBody>
      </p:sp>
      <p:sp>
        <p:nvSpPr>
          <p:cNvPr id="7" name="Foliennummernplatzhalter 6"/>
          <p:cNvSpPr>
            <a:spLocks noGrp="1"/>
          </p:cNvSpPr>
          <p:nvPr>
            <p:ph type="sldNum"/>
          </p:nvPr>
        </p:nvSpPr>
        <p:spPr/>
        <p:txBody>
          <a:bodyPr/>
          <a:lstStyle/>
          <a:p>
            <a:r>
              <a:rPr lang="en-US"/>
              <a:t>Page </a:t>
            </a:r>
            <a:fld id="{47A7FEEB-9CD2-43FE-843C-C5350BEACB45}" type="slidenum">
              <a:rPr lang="en-US" smtClean="0"/>
              <a:pPr/>
              <a:t>9</a:t>
            </a:fld>
            <a:endParaRPr lang="en-US" dirty="0"/>
          </a:p>
        </p:txBody>
      </p:sp>
    </p:spTree>
    <p:extLst>
      <p:ext uri="{BB962C8B-B14F-4D97-AF65-F5344CB8AC3E}">
        <p14:creationId xmlns:p14="http://schemas.microsoft.com/office/powerpoint/2010/main" val="235929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a:xfrm>
            <a:off x="5689601" y="6475414"/>
            <a:ext cx="808567" cy="363537"/>
          </a:xfrm>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12" name="Rectangle 3"/>
          <p:cNvSpPr>
            <a:spLocks noGrp="1" noChangeArrowheads="1"/>
          </p:cNvSpPr>
          <p:nvPr>
            <p:ph type="dt" idx="15"/>
          </p:nvPr>
        </p:nvSpPr>
        <p:spPr bwMode="auto">
          <a:xfrm>
            <a:off x="914400" y="304800"/>
            <a:ext cx="3048000"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a:t>November 2024</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912285" y="382970"/>
            <a:ext cx="2948516" cy="273050"/>
          </a:xfrm>
        </p:spPr>
        <p:txBody>
          <a:bodyPr/>
          <a:lstStyle>
            <a:lvl1pPr>
              <a:defRPr/>
            </a:lvl1pPr>
          </a:lstStyle>
          <a:p>
            <a:r>
              <a:rPr lang="de-DE" dirty="0" err="1"/>
              <a:t>July</a:t>
            </a:r>
            <a:r>
              <a:rPr lang="de-DE" dirty="0"/>
              <a:t> 2024</a:t>
            </a:r>
            <a:endParaRPr lang="en-GB" dirty="0"/>
          </a:p>
        </p:txBody>
      </p:sp>
      <p:sp>
        <p:nvSpPr>
          <p:cNvPr id="3" name="Footer Placeholder 2"/>
          <p:cNvSpPr>
            <a:spLocks noGrp="1"/>
          </p:cNvSpPr>
          <p:nvPr>
            <p:ph type="ftr" idx="11"/>
          </p:nvPr>
        </p:nvSpPr>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4" name="Slide Number Placeholder 3"/>
          <p:cNvSpPr>
            <a:spLocks noGrp="1"/>
          </p:cNvSpPr>
          <p:nvPr>
            <p:ph type="sldNum" idx="12"/>
          </p:nvPr>
        </p:nvSpPr>
        <p:spPr>
          <a:xfrm>
            <a:off x="5588001" y="6475414"/>
            <a:ext cx="910167" cy="363537"/>
          </a:xfrm>
        </p:spPr>
        <p:txBody>
          <a:bodyPr/>
          <a:lstStyle>
            <a:lvl1pPr>
              <a:defRPr/>
            </a:lvl1pPr>
          </a:lstStyle>
          <a:p>
            <a:r>
              <a:rPr lang="en-GB" dirty="0"/>
              <a:t>Slide </a:t>
            </a:r>
            <a:fld id="{F5D8E26B-7BCF-4D25-9C89-0168A6618F18}" type="slidenum">
              <a:rPr lang="en-GB"/>
              <a:pPr/>
              <a:t>‹Nr.›</a:t>
            </a:fld>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0E76FE-E13F-774D-BCDF-B27A335E2F1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pic>
        <p:nvPicPr>
          <p:cNvPr id="7" name="Image 6">
            <a:extLst>
              <a:ext uri="{FF2B5EF4-FFF2-40B4-BE49-F238E27FC236}">
                <a16:creationId xmlns:a16="http://schemas.microsoft.com/office/drawing/2014/main" id="{A2B700E6-3430-1646-99A8-D42310481B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5" name="Oval 6">
            <a:extLst>
              <a:ext uri="{FF2B5EF4-FFF2-40B4-BE49-F238E27FC236}">
                <a16:creationId xmlns:a16="http://schemas.microsoft.com/office/drawing/2014/main" id="{FF70B89E-E7DD-2448-956E-EACDF1D07A8E}"/>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803A344B-3258-6743-9F2C-9DA9E7A488D9}"/>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a:p>
        </p:txBody>
      </p:sp>
      <p:sp>
        <p:nvSpPr>
          <p:cNvPr id="2" name="Espace réservé du pied de page 1">
            <a:extLst>
              <a:ext uri="{FF2B5EF4-FFF2-40B4-BE49-F238E27FC236}">
                <a16:creationId xmlns:a16="http://schemas.microsoft.com/office/drawing/2014/main" id="{06819E75-0966-E6AF-5013-6BBB0C2671B6}"/>
              </a:ext>
            </a:extLst>
          </p:cNvPr>
          <p:cNvSpPr>
            <a:spLocks noGrp="1"/>
          </p:cNvSpPr>
          <p:nvPr>
            <p:ph type="ftr" sz="quarter" idx="10"/>
          </p:nvPr>
        </p:nvSpPr>
        <p:spPr/>
        <p:txBody>
          <a:bodyPr/>
          <a:lstStyle/>
          <a:p>
            <a:r>
              <a:rPr lang="en-US"/>
              <a:t>Friedbert Berens (FBConsulting Sarl)</a:t>
            </a:r>
            <a:endParaRPr lang="en-US" dirty="0"/>
          </a:p>
        </p:txBody>
      </p:sp>
    </p:spTree>
    <p:extLst>
      <p:ext uri="{BB962C8B-B14F-4D97-AF65-F5344CB8AC3E}">
        <p14:creationId xmlns:p14="http://schemas.microsoft.com/office/powerpoint/2010/main" val="268350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3FCE0-3E98-D342-B7AF-A05C8C5E762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E0D93D8-31F2-D140-B130-53281CB31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4D9A5DB-3374-2943-83C4-EE0B979C5060}"/>
              </a:ext>
            </a:extLst>
          </p:cNvPr>
          <p:cNvSpPr>
            <a:spLocks noGrp="1"/>
          </p:cNvSpPr>
          <p:nvPr>
            <p:ph type="dt" sz="half" idx="10"/>
          </p:nvPr>
        </p:nvSpPr>
        <p:spPr/>
        <p:txBody>
          <a:bodyPr/>
          <a:lstStyle/>
          <a:p>
            <a:r>
              <a:rPr lang="de-DE" dirty="0" err="1"/>
              <a:t>July</a:t>
            </a:r>
            <a:r>
              <a:rPr lang="de-DE" dirty="0"/>
              <a:t> 2024</a:t>
            </a:r>
            <a:endParaRPr lang="en-GB" dirty="0"/>
          </a:p>
        </p:txBody>
      </p:sp>
      <p:sp>
        <p:nvSpPr>
          <p:cNvPr id="5" name="Fußzeilenplatzhalter 4">
            <a:extLst>
              <a:ext uri="{FF2B5EF4-FFF2-40B4-BE49-F238E27FC236}">
                <a16:creationId xmlns:a16="http://schemas.microsoft.com/office/drawing/2014/main" id="{8D87CCF1-8986-D542-A9B6-92722AF492EB}"/>
              </a:ext>
            </a:extLst>
          </p:cNvPr>
          <p:cNvSpPr>
            <a:spLocks noGrp="1"/>
          </p:cNvSpPr>
          <p:nvPr>
            <p:ph type="ftr" sz="quarter" idx="11"/>
          </p:nvPr>
        </p:nvSpPr>
        <p:spPr/>
        <p:txBody>
          <a:bodyPr/>
          <a:lstStyle/>
          <a:p>
            <a:r>
              <a:rPr lang="de-DE"/>
              <a:t>Friedbert Berens (FBConsulting Sarl)</a:t>
            </a:r>
            <a:endParaRPr lang="de-DE" dirty="0"/>
          </a:p>
        </p:txBody>
      </p:sp>
      <p:sp>
        <p:nvSpPr>
          <p:cNvPr id="6" name="Foliennummernplatzhalter 5">
            <a:extLst>
              <a:ext uri="{FF2B5EF4-FFF2-40B4-BE49-F238E27FC236}">
                <a16:creationId xmlns:a16="http://schemas.microsoft.com/office/drawing/2014/main" id="{55292EA8-FE29-EE41-87CF-EF38A0EDDAC3}"/>
              </a:ext>
            </a:extLst>
          </p:cNvPr>
          <p:cNvSpPr>
            <a:spLocks noGrp="1"/>
          </p:cNvSpPr>
          <p:nvPr>
            <p:ph type="sldNum" sz="quarter" idx="12"/>
          </p:nvPr>
        </p:nvSpPr>
        <p:spPr/>
        <p:txBody>
          <a:bodyPr/>
          <a:lstStyle/>
          <a:p>
            <a:r>
              <a:rPr lang="de-DE" dirty="0"/>
              <a:t>Slide </a:t>
            </a:r>
          </a:p>
        </p:txBody>
      </p:sp>
    </p:spTree>
    <p:extLst>
      <p:ext uri="{BB962C8B-B14F-4D97-AF65-F5344CB8AC3E}">
        <p14:creationId xmlns:p14="http://schemas.microsoft.com/office/powerpoint/2010/main" val="248031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6">
            <a:extLst>
              <a:ext uri="{FF2B5EF4-FFF2-40B4-BE49-F238E27FC236}">
                <a16:creationId xmlns:a16="http://schemas.microsoft.com/office/drawing/2014/main" id="{98C25F3A-106F-495C-AE0A-9B863105DF9E}"/>
              </a:ext>
            </a:extLst>
          </p:cNvPr>
          <p:cNvSpPr>
            <a:spLocks noGrp="1"/>
          </p:cNvSpPr>
          <p:nvPr>
            <p:ph type="dt" sz="half" idx="10"/>
          </p:nvPr>
        </p:nvSpPr>
        <p:spPr/>
        <p:txBody>
          <a:bodyPr/>
          <a:lstStyle>
            <a:lvl1pPr>
              <a:defRPr/>
            </a:lvl1pPr>
          </a:lstStyle>
          <a:p>
            <a:pPr>
              <a:defRPr/>
            </a:pPr>
            <a:r>
              <a:rPr lang="de-DE"/>
              <a:t>08/11/2023</a:t>
            </a:r>
          </a:p>
        </p:txBody>
      </p:sp>
      <p:sp>
        <p:nvSpPr>
          <p:cNvPr id="4" name="Foliennummernplatzhalter 7">
            <a:extLst>
              <a:ext uri="{FF2B5EF4-FFF2-40B4-BE49-F238E27FC236}">
                <a16:creationId xmlns:a16="http://schemas.microsoft.com/office/drawing/2014/main" id="{B6FE14E8-3AF7-4424-A47C-BA39BF53111C}"/>
              </a:ext>
            </a:extLst>
          </p:cNvPr>
          <p:cNvSpPr>
            <a:spLocks noGrp="1"/>
          </p:cNvSpPr>
          <p:nvPr>
            <p:ph type="sldNum" sz="quarter" idx="11"/>
          </p:nvPr>
        </p:nvSpPr>
        <p:spPr/>
        <p:txBody>
          <a:bodyPr/>
          <a:lstStyle>
            <a:lvl1pPr>
              <a:defRPr/>
            </a:lvl1pPr>
          </a:lstStyle>
          <a:p>
            <a:pPr>
              <a:defRPr/>
            </a:pPr>
            <a:fld id="{3FD33A3A-9482-4EC7-AA0F-75198E64BEAA}" type="slidenum">
              <a:rPr lang="de-DE"/>
              <a:pPr>
                <a:defRPr/>
              </a:pPr>
              <a:t>‹Nr.›</a:t>
            </a:fld>
            <a:endParaRPr lang="de-DE"/>
          </a:p>
        </p:txBody>
      </p:sp>
      <p:sp>
        <p:nvSpPr>
          <p:cNvPr id="5" name="Fußzeilenplatzhalter 8">
            <a:extLst>
              <a:ext uri="{FF2B5EF4-FFF2-40B4-BE49-F238E27FC236}">
                <a16:creationId xmlns:a16="http://schemas.microsoft.com/office/drawing/2014/main" id="{CD3D9914-CF3C-49C3-ACC0-2E28792DAE49}"/>
              </a:ext>
            </a:extLst>
          </p:cNvPr>
          <p:cNvSpPr>
            <a:spLocks noGrp="1"/>
          </p:cNvSpPr>
          <p:nvPr>
            <p:ph type="ftr" sz="quarter" idx="12"/>
          </p:nvPr>
        </p:nvSpPr>
        <p:spPr/>
        <p:txBody>
          <a:bodyPr/>
          <a:lstStyle>
            <a:lvl1pPr>
              <a:defRPr/>
            </a:lvl1pPr>
          </a:lstStyle>
          <a:p>
            <a:pPr>
              <a:defRPr/>
            </a:pPr>
            <a:r>
              <a:rPr lang="de-DE" dirty="0"/>
              <a:t>B. Erdem, F. Berens, M. Sepulcre  C2C-CC Forum</a:t>
            </a:r>
          </a:p>
        </p:txBody>
      </p:sp>
    </p:spTree>
    <p:extLst>
      <p:ext uri="{BB962C8B-B14F-4D97-AF65-F5344CB8AC3E}">
        <p14:creationId xmlns:p14="http://schemas.microsoft.com/office/powerpoint/2010/main" val="3616412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14400" y="335735"/>
            <a:ext cx="2948516"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a:t>November 2024</a:t>
            </a:r>
            <a:endParaRPr lang="en-GB" dirty="0"/>
          </a:p>
        </p:txBody>
      </p:sp>
      <p:sp>
        <p:nvSpPr>
          <p:cNvPr id="1028" name="Rectangle 4"/>
          <p:cNvSpPr>
            <a:spLocks noGrp="1" noChangeArrowheads="1"/>
          </p:cNvSpPr>
          <p:nvPr>
            <p:ph type="ftr"/>
          </p:nvPr>
        </p:nvSpPr>
        <p:spPr bwMode="auto">
          <a:xfrm>
            <a:off x="7112000"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err="1"/>
              <a:t>Fridbert</a:t>
            </a:r>
            <a:r>
              <a:rPr lang="en-US" dirty="0"/>
              <a:t> Berens (</a:t>
            </a:r>
            <a:r>
              <a:rPr lang="en-US" dirty="0" err="1"/>
              <a:t>FBConsulting</a:t>
            </a:r>
            <a:r>
              <a:rPr lang="en-US" dirty="0"/>
              <a:t> Sarl)</a:t>
            </a:r>
            <a:endParaRPr lang="en-GB" dirty="0"/>
          </a:p>
        </p:txBody>
      </p:sp>
      <p:sp>
        <p:nvSpPr>
          <p:cNvPr id="1029" name="Rectangle 5"/>
          <p:cNvSpPr>
            <a:spLocks noGrp="1" noChangeArrowheads="1"/>
          </p:cNvSpPr>
          <p:nvPr>
            <p:ph type="sldNum"/>
          </p:nvPr>
        </p:nvSpPr>
        <p:spPr bwMode="auto">
          <a:xfrm>
            <a:off x="5588001" y="6475414"/>
            <a:ext cx="91016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‹Nr.›</a:t>
            </a:fld>
            <a:endParaRPr lang="en-GB" dirty="0"/>
          </a:p>
        </p:txBody>
      </p:sp>
      <p:sp>
        <p:nvSpPr>
          <p:cNvPr id="1030" name="Line 6"/>
          <p:cNvSpPr>
            <a:spLocks noChangeShapeType="1"/>
          </p:cNvSpPr>
          <p:nvPr/>
        </p:nvSpPr>
        <p:spPr bwMode="auto">
          <a:xfrm>
            <a:off x="861484" y="628628"/>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4400" y="6475413"/>
            <a:ext cx="261751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i="1" dirty="0">
                <a:solidFill>
                  <a:srgbClr val="000000"/>
                </a:solidFill>
              </a:rPr>
              <a:t>Existing ITS based on 802.11 technologies</a:t>
            </a:r>
            <a:endParaRPr lang="en-GB" sz="1200" dirty="0">
              <a:solidFill>
                <a:srgbClr val="000000"/>
              </a:solidFill>
            </a:endParaRP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534117"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802.11-24-1845-00-auto</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8" r:id="rId3"/>
    <p:sldLayoutId id="2147483659" r:id="rId4"/>
    <p:sldLayoutId id="2147483660" r:id="rId5"/>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r-2-car.org/" TargetMode="External"/><Relationship Id="rId2" Type="http://schemas.openxmlformats.org/officeDocument/2006/relationships/hyperlink" Target="https://www.car-2-car.org/documents/basic-system-profile/"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portal.etsi.org/TB-SiteMap/ITS/its-to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ae.org/standards/content/j2735_202409/" TargetMode="External"/><Relationship Id="rId2" Type="http://schemas.openxmlformats.org/officeDocument/2006/relationships/hyperlink" Target="https://www.etsi.org/deliver/etsi_ts/103900_103999/103900/02.01.01_60/ts_103900v020101p.pdf" TargetMode="External"/><Relationship Id="rId1" Type="http://schemas.openxmlformats.org/officeDocument/2006/relationships/slideLayout" Target="../slideLayouts/slideLayout1.xml"/><Relationship Id="rId4" Type="http://schemas.openxmlformats.org/officeDocument/2006/relationships/hyperlink" Target="https://www.sae.org/standards/content/j3161/1_20240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ae.org/standards/content/j3224_202208/" TargetMode="External"/><Relationship Id="rId2" Type="http://schemas.openxmlformats.org/officeDocument/2006/relationships/hyperlink" Target="https://www.etsi.org/deliver/etsi_ts/103300_103399/103324/02.01.01_60/ts_103324v020101p.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111170" y="1224359"/>
            <a:ext cx="101346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IEEE 802.11 Auto TIG</a:t>
            </a:r>
            <a:br>
              <a:rPr lang="en-US" dirty="0">
                <a:latin typeface="Times New Roman" charset="0"/>
              </a:rPr>
            </a:br>
            <a:r>
              <a:rPr lang="en-US" dirty="0">
                <a:latin typeface="Times New Roman" charset="0"/>
              </a:rPr>
              <a:t>Consideration on existing systems and standards for ITS using IEEE802.11 technologies</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11 November 2024</a:t>
            </a:r>
          </a:p>
        </p:txBody>
      </p:sp>
      <p:sp>
        <p:nvSpPr>
          <p:cNvPr id="11" name="Rectangle 4"/>
          <p:cNvSpPr>
            <a:spLocks noChangeArrowheads="1"/>
          </p:cNvSpPr>
          <p:nvPr/>
        </p:nvSpPr>
        <p:spPr bwMode="auto">
          <a:xfrm>
            <a:off x="1447800" y="367268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sp>
        <p:nvSpPr>
          <p:cNvPr id="4" name="Fußzeilenplatzhalter 3">
            <a:extLst>
              <a:ext uri="{FF2B5EF4-FFF2-40B4-BE49-F238E27FC236}">
                <a16:creationId xmlns:a16="http://schemas.microsoft.com/office/drawing/2014/main" id="{D72E6683-7D30-36D2-DCD8-47121B57D43A}"/>
              </a:ext>
            </a:extLst>
          </p:cNvPr>
          <p:cNvSpPr>
            <a:spLocks noGrp="1"/>
          </p:cNvSpPr>
          <p:nvPr>
            <p:ph type="ftr" idx="14"/>
          </p:nvPr>
        </p:nvSpPr>
        <p:spPr/>
        <p:txBody>
          <a:bodyPr/>
          <a:lstStyle/>
          <a:p>
            <a:r>
              <a:rPr lang="en-US" dirty="0"/>
              <a:t>John Kenney (TMNA), Friedbert Berens (FBConsulting Sarl)</a:t>
            </a:r>
            <a:endParaRPr lang="en-GB" dirty="0"/>
          </a:p>
        </p:txBody>
      </p:sp>
      <p:graphicFrame>
        <p:nvGraphicFramePr>
          <p:cNvPr id="2" name="Table 1">
            <a:extLst>
              <a:ext uri="{FF2B5EF4-FFF2-40B4-BE49-F238E27FC236}">
                <a16:creationId xmlns:a16="http://schemas.microsoft.com/office/drawing/2014/main" id="{B0E6731E-561B-2C6A-873E-A492EDC2F965}"/>
              </a:ext>
            </a:extLst>
          </p:cNvPr>
          <p:cNvGraphicFramePr>
            <a:graphicFrameLocks noGrp="1"/>
          </p:cNvGraphicFramePr>
          <p:nvPr>
            <p:extLst>
              <p:ext uri="{D42A27DB-BD31-4B8C-83A1-F6EECF244321}">
                <p14:modId xmlns:p14="http://schemas.microsoft.com/office/powerpoint/2010/main" val="2233118700"/>
              </p:ext>
            </p:extLst>
          </p:nvPr>
        </p:nvGraphicFramePr>
        <p:xfrm>
          <a:off x="1524000" y="4102100"/>
          <a:ext cx="9488488" cy="116347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023454291"/>
                    </a:ext>
                  </a:extLst>
                </a:gridCol>
                <a:gridCol w="2991644">
                  <a:extLst>
                    <a:ext uri="{9D8B030D-6E8A-4147-A177-3AD203B41FA5}">
                      <a16:colId xmlns:a16="http://schemas.microsoft.com/office/drawing/2014/main" val="2562596391"/>
                    </a:ext>
                  </a:extLst>
                </a:gridCol>
                <a:gridCol w="1772444">
                  <a:extLst>
                    <a:ext uri="{9D8B030D-6E8A-4147-A177-3AD203B41FA5}">
                      <a16:colId xmlns:a16="http://schemas.microsoft.com/office/drawing/2014/main" val="2699951056"/>
                    </a:ext>
                  </a:extLst>
                </a:gridCol>
                <a:gridCol w="2971800">
                  <a:extLst>
                    <a:ext uri="{9D8B030D-6E8A-4147-A177-3AD203B41FA5}">
                      <a16:colId xmlns:a16="http://schemas.microsoft.com/office/drawing/2014/main" val="1609142984"/>
                    </a:ext>
                  </a:extLst>
                </a:gridCol>
              </a:tblGrid>
              <a:tr h="370840">
                <a:tc>
                  <a:txBody>
                    <a:bodyPr/>
                    <a:lstStyle/>
                    <a:p>
                      <a:r>
                        <a:rPr lang="en-US"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Address   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625526"/>
                  </a:ext>
                </a:extLst>
              </a:tr>
              <a:tr h="370840">
                <a:tc>
                  <a:txBody>
                    <a:bodyPr/>
                    <a:lstStyle/>
                    <a:p>
                      <a:r>
                        <a:rPr lang="en-US" dirty="0">
                          <a:solidFill>
                            <a:schemeClr val="tx1"/>
                          </a:solidFill>
                        </a:rPr>
                        <a:t>Friedbert Berens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FBConsulting Sarl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Friedbert.berens@me.com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318928"/>
                  </a:ext>
                </a:extLst>
              </a:tr>
              <a:tr h="421797">
                <a:tc>
                  <a:txBody>
                    <a:bodyPr/>
                    <a:lstStyle/>
                    <a:p>
                      <a:r>
                        <a:rPr lang="en-US" dirty="0">
                          <a:solidFill>
                            <a:schemeClr val="tx1"/>
                          </a:solidFill>
                        </a:rPr>
                        <a:t>John Kenney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Toyota Motor North America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jkenney@us.Toyota-itc.com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6373446"/>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14BC9-C6CB-3FB3-1EBF-C7374BF1C5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C2753EF-0D1A-0D2C-1510-80B31CCCBE90}"/>
              </a:ext>
            </a:extLst>
          </p:cNvPr>
          <p:cNvSpPr>
            <a:spLocks noGrp="1"/>
          </p:cNvSpPr>
          <p:nvPr>
            <p:ph type="title"/>
          </p:nvPr>
        </p:nvSpPr>
        <p:spPr/>
        <p:txBody>
          <a:bodyPr/>
          <a:lstStyle/>
          <a:p>
            <a:r>
              <a:rPr lang="en-GB" dirty="0"/>
              <a:t>Car-2-Car Communication Consortium</a:t>
            </a:r>
          </a:p>
        </p:txBody>
      </p:sp>
      <p:sp>
        <p:nvSpPr>
          <p:cNvPr id="3" name="Inhaltsplatzhalter 2">
            <a:extLst>
              <a:ext uri="{FF2B5EF4-FFF2-40B4-BE49-F238E27FC236}">
                <a16:creationId xmlns:a16="http://schemas.microsoft.com/office/drawing/2014/main" id="{7986CEBF-FADF-9311-4BB6-29D9CDBD4B73}"/>
              </a:ext>
            </a:extLst>
          </p:cNvPr>
          <p:cNvSpPr>
            <a:spLocks noGrp="1"/>
          </p:cNvSpPr>
          <p:nvPr>
            <p:ph idx="1"/>
          </p:nvPr>
        </p:nvSpPr>
        <p:spPr/>
        <p:txBody>
          <a:bodyPr/>
          <a:lstStyle/>
          <a:p>
            <a:pPr>
              <a:buFont typeface="Arial" panose="020B0604020202020204" pitchFamily="34" charset="0"/>
              <a:buChar char="•"/>
            </a:pPr>
            <a:r>
              <a:rPr lang="en-GB" dirty="0"/>
              <a:t>The Car-2-Car Communication Consortium:</a:t>
            </a:r>
          </a:p>
          <a:p>
            <a:pPr lvl="1">
              <a:buFont typeface="Arial" panose="020B0604020202020204" pitchFamily="34" charset="0"/>
              <a:buChar char="•"/>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Enhancing road safety and traffic efficiency by means of Cooperative Intelligent Transport Systems and Services (C-ITS) is the dedicated goal of the CAR 2 CAR Communication Consortium. The industrial driven, non-commercial association was founded in 2002 by vehicle manufacturers affiliated with the idea of cooperative road traffic based on Vehicle-to-Vehicle Communications (V2V) and supported by Vehicle-to-Infrastructure Communications (V2I). The Consortium members represent worldwide major vehicle manufactures, equipment suppliers and research organisations.</a:t>
            </a:r>
          </a:p>
          <a:p>
            <a:pPr lvl="1">
              <a:buFont typeface="Arial" panose="020B0604020202020204" pitchFamily="34" charset="0"/>
              <a:buChar char="•"/>
            </a:pPr>
            <a:r>
              <a:rPr lang="en-GB" sz="1800" dirty="0">
                <a:latin typeface="Times New Roman" panose="02020603050405020304" pitchFamily="18" charset="0"/>
                <a:cs typeface="Arial" panose="020B0604020202020204" pitchFamily="34" charset="0"/>
              </a:rPr>
              <a:t>The principal output of C2C-CC is the </a:t>
            </a:r>
            <a:r>
              <a:rPr lang="en-GB" sz="1800" dirty="0">
                <a:latin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Basic System Profile (BSP), </a:t>
            </a:r>
            <a:r>
              <a:rPr lang="en-GB" sz="1800" dirty="0">
                <a:latin typeface="Times New Roman" panose="02020603050405020304" pitchFamily="18" charset="0"/>
                <a:cs typeface="Arial" panose="020B0604020202020204" pitchFamily="34" charset="0"/>
              </a:rPr>
              <a:t>currently at version 2.0.1</a:t>
            </a:r>
          </a:p>
          <a:p>
            <a:pPr lvl="1">
              <a:buFont typeface="Arial" panose="020B0604020202020204" pitchFamily="34" charset="0"/>
              <a:buChar char="•"/>
            </a:pPr>
            <a:endParaRPr lang="en-GB" sz="1800" u="sng" dirty="0">
              <a:latin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en-GB" dirty="0">
                <a:hlinkClick r:id="rId3"/>
              </a:rPr>
              <a:t>https://www.car-2-car.org</a:t>
            </a:r>
            <a:r>
              <a:rPr lang="en-GB" dirty="0"/>
              <a:t>  </a:t>
            </a:r>
          </a:p>
        </p:txBody>
      </p:sp>
      <p:sp>
        <p:nvSpPr>
          <p:cNvPr id="4" name="Foliennummernplatzhalter 3">
            <a:extLst>
              <a:ext uri="{FF2B5EF4-FFF2-40B4-BE49-F238E27FC236}">
                <a16:creationId xmlns:a16="http://schemas.microsoft.com/office/drawing/2014/main" id="{668CCD3F-C2E2-CCDF-D13D-2C8EF03B6A2F}"/>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ußzeilenplatzhalter 4">
            <a:extLst>
              <a:ext uri="{FF2B5EF4-FFF2-40B4-BE49-F238E27FC236}">
                <a16:creationId xmlns:a16="http://schemas.microsoft.com/office/drawing/2014/main" id="{6D635555-1FD8-2EBB-49CC-D4CD394680F0}"/>
              </a:ext>
            </a:extLst>
          </p:cNvPr>
          <p:cNvSpPr>
            <a:spLocks noGrp="1"/>
          </p:cNvSpPr>
          <p:nvPr>
            <p:ph type="ftr" idx="14"/>
          </p:nvPr>
        </p:nvSpPr>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166381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4AD2A-85DC-8D87-A618-B42195A9AD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5E4ACF-A9C6-CE20-2892-31B1DA598BF4}"/>
              </a:ext>
            </a:extLst>
          </p:cNvPr>
          <p:cNvSpPr>
            <a:spLocks noGrp="1"/>
          </p:cNvSpPr>
          <p:nvPr>
            <p:ph type="title"/>
          </p:nvPr>
        </p:nvSpPr>
        <p:spPr/>
        <p:txBody>
          <a:bodyPr/>
          <a:lstStyle/>
          <a:p>
            <a:r>
              <a:rPr lang="en-GB" dirty="0"/>
              <a:t>802.11p PHY features (2010)</a:t>
            </a:r>
          </a:p>
        </p:txBody>
      </p:sp>
      <p:sp>
        <p:nvSpPr>
          <p:cNvPr id="3" name="Inhaltsplatzhalter 2">
            <a:extLst>
              <a:ext uri="{FF2B5EF4-FFF2-40B4-BE49-F238E27FC236}">
                <a16:creationId xmlns:a16="http://schemas.microsoft.com/office/drawing/2014/main" id="{DE7B9E90-D8B5-CAAB-90C6-0271FB7BBC21}"/>
              </a:ext>
            </a:extLst>
          </p:cNvPr>
          <p:cNvSpPr>
            <a:spLocks noGrp="1"/>
          </p:cNvSpPr>
          <p:nvPr>
            <p:ph idx="1"/>
          </p:nvPr>
        </p:nvSpPr>
        <p:spPr/>
        <p:txBody>
          <a:bodyPr/>
          <a:lstStyle/>
          <a:p>
            <a:pPr>
              <a:buFont typeface="Arial" panose="020B0604020202020204" pitchFamily="34" charset="0"/>
              <a:buChar char="•"/>
            </a:pPr>
            <a:r>
              <a:rPr lang="en-GB" dirty="0"/>
              <a:t>based on 802.11a and 802.11j allowing 5MHz, 10MHz and 20 MHZ channels</a:t>
            </a:r>
          </a:p>
          <a:p>
            <a:pPr lvl="1">
              <a:buFont typeface="Arial" panose="020B0604020202020204" pitchFamily="34" charset="0"/>
              <a:buChar char="•"/>
            </a:pPr>
            <a:r>
              <a:rPr lang="en-GB" dirty="0"/>
              <a:t>Only 10 MHz option is currently in use</a:t>
            </a:r>
          </a:p>
          <a:p>
            <a:pPr>
              <a:buFont typeface="Arial" panose="020B0604020202020204" pitchFamily="34" charset="0"/>
              <a:buChar char="•"/>
            </a:pPr>
            <a:r>
              <a:rPr lang="en-GB" dirty="0"/>
              <a:t>Traditional CC channel coder allowing for iterative channel estimation based on decoded data parts</a:t>
            </a:r>
          </a:p>
          <a:p>
            <a:pPr lvl="1">
              <a:buFont typeface="Arial" panose="020B0604020202020204" pitchFamily="34" charset="0"/>
              <a:buChar char="•"/>
            </a:pPr>
            <a:r>
              <a:rPr lang="en-GB" dirty="0"/>
              <a:t>Enhanced receivers for 802.11p support very high relative speeds above 500 km/h, see measurements in high-speed trains</a:t>
            </a:r>
          </a:p>
          <a:p>
            <a:pPr>
              <a:buFont typeface="Arial" panose="020B0604020202020204" pitchFamily="34" charset="0"/>
              <a:buChar char="•"/>
            </a:pPr>
            <a:r>
              <a:rPr lang="en-GB" dirty="0"/>
              <a:t>Introduced optional enhanced channel rejection specification</a:t>
            </a:r>
          </a:p>
          <a:p>
            <a:pPr lvl="1">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6515FD85-E1F6-4FF2-23D5-E67B2A419456}"/>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6" name="Fußzeilenplatzhalter 4">
            <a:extLst>
              <a:ext uri="{FF2B5EF4-FFF2-40B4-BE49-F238E27FC236}">
                <a16:creationId xmlns:a16="http://schemas.microsoft.com/office/drawing/2014/main" id="{628F6459-27AB-2547-77D8-557FCCC3BA07}"/>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282627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275CC-69A6-C67F-2EA2-79AD1A9F9AC1}"/>
              </a:ext>
            </a:extLst>
          </p:cNvPr>
          <p:cNvSpPr>
            <a:spLocks noGrp="1"/>
          </p:cNvSpPr>
          <p:nvPr>
            <p:ph type="title"/>
          </p:nvPr>
        </p:nvSpPr>
        <p:spPr/>
        <p:txBody>
          <a:bodyPr/>
          <a:lstStyle/>
          <a:p>
            <a:r>
              <a:rPr lang="en-GB" dirty="0"/>
              <a:t>802.11bd PHY features (2022)</a:t>
            </a:r>
          </a:p>
        </p:txBody>
      </p:sp>
      <p:sp>
        <p:nvSpPr>
          <p:cNvPr id="3" name="Inhaltsplatzhalter 2">
            <a:extLst>
              <a:ext uri="{FF2B5EF4-FFF2-40B4-BE49-F238E27FC236}">
                <a16:creationId xmlns:a16="http://schemas.microsoft.com/office/drawing/2014/main" id="{3FEFBB19-2837-91C6-517F-286C60C3E191}"/>
              </a:ext>
            </a:extLst>
          </p:cNvPr>
          <p:cNvSpPr>
            <a:spLocks noGrp="1"/>
          </p:cNvSpPr>
          <p:nvPr>
            <p:ph idx="1"/>
          </p:nvPr>
        </p:nvSpPr>
        <p:spPr/>
        <p:txBody>
          <a:bodyPr/>
          <a:lstStyle/>
          <a:p>
            <a:pPr>
              <a:buFont typeface="Arial" panose="020B0604020202020204" pitchFamily="34" charset="0"/>
              <a:buChar char="•"/>
            </a:pPr>
            <a:r>
              <a:rPr lang="en-GB" dirty="0"/>
              <a:t>Backwards compatible with 802.11p systems</a:t>
            </a:r>
          </a:p>
          <a:p>
            <a:pPr>
              <a:buFont typeface="Arial" panose="020B0604020202020204" pitchFamily="34" charset="0"/>
              <a:buChar char="•"/>
            </a:pPr>
            <a:r>
              <a:rPr lang="en-GB" dirty="0"/>
              <a:t>Pilots for enhanced channel estimation process in high mobility channels</a:t>
            </a:r>
          </a:p>
          <a:p>
            <a:pPr>
              <a:buFont typeface="Arial" panose="020B0604020202020204" pitchFamily="34" charset="0"/>
              <a:buChar char="•"/>
            </a:pPr>
            <a:r>
              <a:rPr lang="en-GB" dirty="0"/>
              <a:t>Enhanced channel coding (LDPC)</a:t>
            </a:r>
          </a:p>
          <a:p>
            <a:pPr>
              <a:buFont typeface="Arial" panose="020B0604020202020204" pitchFamily="34" charset="0"/>
              <a:buChar char="•"/>
            </a:pPr>
            <a:r>
              <a:rPr lang="en-GB" dirty="0"/>
              <a:t>Fully backward compatible 20 MHz channel operation</a:t>
            </a:r>
          </a:p>
          <a:p>
            <a:pPr lvl="1">
              <a:buFont typeface="Arial" panose="020B0604020202020204" pitchFamily="34" charset="0"/>
              <a:buChar char="•"/>
            </a:pPr>
            <a:r>
              <a:rPr lang="en-GB" dirty="0"/>
              <a:t>Possibility of 20 MHz and 10 MHz operation in overlapping channels</a:t>
            </a:r>
          </a:p>
          <a:p>
            <a:pPr>
              <a:buFont typeface="Arial" panose="020B0604020202020204" pitchFamily="34" charset="0"/>
              <a:buChar char="•"/>
            </a:pPr>
            <a:r>
              <a:rPr lang="en-GB" dirty="0"/>
              <a:t>Enhanced positioning capabilities based on 802.11az</a:t>
            </a:r>
          </a:p>
          <a:p>
            <a:pPr>
              <a:buFont typeface="Arial" panose="020B0604020202020204" pitchFamily="34" charset="0"/>
              <a:buChar char="•"/>
            </a:pPr>
            <a:r>
              <a:rPr lang="en-GB" dirty="0"/>
              <a:t>60 GHz option added </a:t>
            </a:r>
          </a:p>
        </p:txBody>
      </p:sp>
      <p:sp>
        <p:nvSpPr>
          <p:cNvPr id="4" name="Foliennummernplatzhalter 3">
            <a:extLst>
              <a:ext uri="{FF2B5EF4-FFF2-40B4-BE49-F238E27FC236}">
                <a16:creationId xmlns:a16="http://schemas.microsoft.com/office/drawing/2014/main" id="{84A56F7C-E584-0711-F654-2FEB6B19E09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6" name="Fußzeilenplatzhalter 4">
            <a:extLst>
              <a:ext uri="{FF2B5EF4-FFF2-40B4-BE49-F238E27FC236}">
                <a16:creationId xmlns:a16="http://schemas.microsoft.com/office/drawing/2014/main" id="{31A4E30C-0CE9-C0DF-FE06-445A9D0775DF}"/>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204439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06B3A-2755-D3D3-DC5B-9EF32BE9D2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2A3B48-1EBA-4F2E-20F6-C8E07D167C83}"/>
              </a:ext>
            </a:extLst>
          </p:cNvPr>
          <p:cNvSpPr>
            <a:spLocks noGrp="1"/>
          </p:cNvSpPr>
          <p:nvPr>
            <p:ph type="title"/>
          </p:nvPr>
        </p:nvSpPr>
        <p:spPr/>
        <p:txBody>
          <a:bodyPr/>
          <a:lstStyle/>
          <a:p>
            <a:r>
              <a:rPr lang="en-GB" dirty="0"/>
              <a:t>802.11p/bd MAC features</a:t>
            </a:r>
          </a:p>
        </p:txBody>
      </p:sp>
      <p:sp>
        <p:nvSpPr>
          <p:cNvPr id="3" name="Inhaltsplatzhalter 2">
            <a:extLst>
              <a:ext uri="{FF2B5EF4-FFF2-40B4-BE49-F238E27FC236}">
                <a16:creationId xmlns:a16="http://schemas.microsoft.com/office/drawing/2014/main" id="{8E29B45F-DD2E-DC20-C9BB-9F73F98A30FD}"/>
              </a:ext>
            </a:extLst>
          </p:cNvPr>
          <p:cNvSpPr>
            <a:spLocks noGrp="1"/>
          </p:cNvSpPr>
          <p:nvPr>
            <p:ph idx="1"/>
          </p:nvPr>
        </p:nvSpPr>
        <p:spPr/>
        <p:txBody>
          <a:bodyPr/>
          <a:lstStyle/>
          <a:p>
            <a:pPr>
              <a:buFont typeface="Arial" panose="020B0604020202020204" pitchFamily="34" charset="0"/>
              <a:buChar char="•"/>
            </a:pPr>
            <a:r>
              <a:rPr lang="en-GB" dirty="0"/>
              <a:t>Introduced communication “outside the context of a BSS” (i.e. OCB)</a:t>
            </a:r>
          </a:p>
          <a:p>
            <a:pPr>
              <a:buFont typeface="Arial" panose="020B0604020202020204" pitchFamily="34" charset="0"/>
              <a:buChar char="•"/>
            </a:pPr>
            <a:r>
              <a:rPr lang="en-GB" dirty="0"/>
              <a:t>STAs communicate directly with each other</a:t>
            </a:r>
          </a:p>
          <a:p>
            <a:pPr>
              <a:buFont typeface="Arial" panose="020B0604020202020204" pitchFamily="34" charset="0"/>
              <a:buChar char="•"/>
            </a:pPr>
            <a:r>
              <a:rPr lang="en-GB" dirty="0"/>
              <a:t>STAs do not join a BSS</a:t>
            </a:r>
          </a:p>
          <a:p>
            <a:pPr>
              <a:buFont typeface="Arial" panose="020B0604020202020204" pitchFamily="34" charset="0"/>
              <a:buChar char="•"/>
            </a:pPr>
            <a:r>
              <a:rPr lang="en-GB" dirty="0"/>
              <a:t>Note: CSMA/CA channel access is unchanged from “normal” IEEE 802.11</a:t>
            </a:r>
          </a:p>
        </p:txBody>
      </p:sp>
      <p:sp>
        <p:nvSpPr>
          <p:cNvPr id="4" name="Foliennummernplatzhalter 3">
            <a:extLst>
              <a:ext uri="{FF2B5EF4-FFF2-40B4-BE49-F238E27FC236}">
                <a16:creationId xmlns:a16="http://schemas.microsoft.com/office/drawing/2014/main" id="{BD35F403-0D41-94E4-78DE-C644A9775634}"/>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Fußzeilenplatzhalter 4">
            <a:extLst>
              <a:ext uri="{FF2B5EF4-FFF2-40B4-BE49-F238E27FC236}">
                <a16:creationId xmlns:a16="http://schemas.microsoft.com/office/drawing/2014/main" id="{58C4C06B-5B7A-BA37-4DF3-9AB30EE5315A}"/>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76744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4B735-9444-8BF2-5A33-ED76738C17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80D756-054F-6031-D88F-CD2A7C6082E5}"/>
              </a:ext>
            </a:extLst>
          </p:cNvPr>
          <p:cNvSpPr>
            <a:spLocks noGrp="1"/>
          </p:cNvSpPr>
          <p:nvPr>
            <p:ph type="title"/>
          </p:nvPr>
        </p:nvSpPr>
        <p:spPr/>
        <p:txBody>
          <a:bodyPr/>
          <a:lstStyle/>
          <a:p>
            <a:r>
              <a:rPr lang="en-GB" dirty="0"/>
              <a:t>Further discussions</a:t>
            </a:r>
          </a:p>
        </p:txBody>
      </p:sp>
      <p:sp>
        <p:nvSpPr>
          <p:cNvPr id="3" name="Inhaltsplatzhalter 2">
            <a:extLst>
              <a:ext uri="{FF2B5EF4-FFF2-40B4-BE49-F238E27FC236}">
                <a16:creationId xmlns:a16="http://schemas.microsoft.com/office/drawing/2014/main" id="{690751D1-9DC2-D621-C8F6-3B0E65EA7C58}"/>
              </a:ext>
            </a:extLst>
          </p:cNvPr>
          <p:cNvSpPr>
            <a:spLocks noGrp="1"/>
          </p:cNvSpPr>
          <p:nvPr>
            <p:ph idx="1"/>
          </p:nvPr>
        </p:nvSpPr>
        <p:spPr>
          <a:xfrm>
            <a:off x="914401" y="1766254"/>
            <a:ext cx="10361084" cy="4113213"/>
          </a:xfrm>
        </p:spPr>
        <p:txBody>
          <a:bodyPr/>
          <a:lstStyle/>
          <a:p>
            <a:pPr>
              <a:buFont typeface="Arial" panose="020B0604020202020204" pitchFamily="34" charset="0"/>
              <a:buChar char="•"/>
            </a:pPr>
            <a:r>
              <a:rPr lang="en-GB" dirty="0"/>
              <a:t>The existing cooperative ITS services involve vehicles, infrastructure and other road traffic participants</a:t>
            </a:r>
          </a:p>
          <a:p>
            <a:pPr>
              <a:buFont typeface="Arial" panose="020B0604020202020204" pitchFamily="34" charset="0"/>
              <a:buChar char="•"/>
            </a:pPr>
            <a:r>
              <a:rPr lang="en-GB" dirty="0"/>
              <a:t>Operation is in the 5.9 GHz frequency band, which is harmonized in most of the world</a:t>
            </a:r>
          </a:p>
          <a:p>
            <a:pPr>
              <a:buFont typeface="Arial" panose="020B0604020202020204" pitchFamily="34" charset="0"/>
              <a:buChar char="•"/>
            </a:pPr>
            <a:r>
              <a:rPr lang="en-GB" dirty="0"/>
              <a:t>In mobile environment it is essential to have systems capable of handling multipath fading channels at high vehicle speeds</a:t>
            </a:r>
          </a:p>
          <a:p>
            <a:pPr>
              <a:buFont typeface="Arial" panose="020B0604020202020204" pitchFamily="34" charset="0"/>
              <a:buChar char="•"/>
            </a:pPr>
            <a:r>
              <a:rPr lang="en-GB" dirty="0"/>
              <a:t>Even in quasistatic environments where the receiver and transmitter are static the reflections in a dense mobile environment can significantly influence the performance.</a:t>
            </a:r>
          </a:p>
          <a:p>
            <a:pPr>
              <a:buFont typeface="Arial" panose="020B0604020202020204" pitchFamily="34" charset="0"/>
              <a:buChar char="•"/>
            </a:pPr>
            <a:r>
              <a:rPr lang="en-GB" dirty="0"/>
              <a:t>Higher layer protocols like ITS-G5 and IEEE1609 should be taken  into account where possible</a:t>
            </a:r>
          </a:p>
          <a:p>
            <a:pPr>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D43176BC-FB74-02A1-756C-E3C32EB91AB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ußzeilenplatzhalter 4">
            <a:extLst>
              <a:ext uri="{FF2B5EF4-FFF2-40B4-BE49-F238E27FC236}">
                <a16:creationId xmlns:a16="http://schemas.microsoft.com/office/drawing/2014/main" id="{8D6D29BA-6317-6E7C-5DC6-44DEA3E2461A}"/>
              </a:ext>
            </a:extLst>
          </p:cNvPr>
          <p:cNvSpPr>
            <a:spLocks noGrp="1"/>
          </p:cNvSpPr>
          <p:nvPr>
            <p:ph type="ftr" idx="14"/>
          </p:nvPr>
        </p:nvSpPr>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387983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35902-2B9F-1288-B387-27B44F3751C7}"/>
              </a:ext>
            </a:extLst>
          </p:cNvPr>
          <p:cNvSpPr>
            <a:spLocks noGrp="1"/>
          </p:cNvSpPr>
          <p:nvPr>
            <p:ph type="title"/>
          </p:nvPr>
        </p:nvSpPr>
        <p:spPr/>
        <p:txBody>
          <a:bodyPr/>
          <a:lstStyle/>
          <a:p>
            <a:r>
              <a:rPr lang="en-GB" dirty="0"/>
              <a:t>Next steps in Automotive TIG</a:t>
            </a:r>
          </a:p>
        </p:txBody>
      </p:sp>
      <p:sp>
        <p:nvSpPr>
          <p:cNvPr id="3" name="Inhaltsplatzhalter 2">
            <a:extLst>
              <a:ext uri="{FF2B5EF4-FFF2-40B4-BE49-F238E27FC236}">
                <a16:creationId xmlns:a16="http://schemas.microsoft.com/office/drawing/2014/main" id="{6700508A-3218-A9E7-5944-283F3BD8FAEB}"/>
              </a:ext>
            </a:extLst>
          </p:cNvPr>
          <p:cNvSpPr>
            <a:spLocks noGrp="1"/>
          </p:cNvSpPr>
          <p:nvPr>
            <p:ph idx="1"/>
          </p:nvPr>
        </p:nvSpPr>
        <p:spPr>
          <a:xfrm>
            <a:off x="607484" y="1747369"/>
            <a:ext cx="10972800" cy="4113213"/>
          </a:xfrm>
        </p:spPr>
        <p:txBody>
          <a:bodyPr/>
          <a:lstStyle/>
          <a:p>
            <a:pPr>
              <a:buFont typeface="Arial" panose="020B0604020202020204" pitchFamily="34" charset="0"/>
              <a:buChar char="•"/>
            </a:pPr>
            <a:r>
              <a:rPr lang="en-GB" sz="2000" dirty="0"/>
              <a:t>The Automotive TIG should take the presented solutions and standards into account in the further development</a:t>
            </a:r>
          </a:p>
          <a:p>
            <a:pPr lvl="1">
              <a:buFont typeface="Arial" panose="020B0604020202020204" pitchFamily="34" charset="0"/>
              <a:buChar char="•"/>
            </a:pPr>
            <a:r>
              <a:rPr lang="en-GB" sz="1800" dirty="0"/>
              <a:t>Solutions could be re-used</a:t>
            </a:r>
          </a:p>
          <a:p>
            <a:pPr>
              <a:buFont typeface="Arial" panose="020B0604020202020204" pitchFamily="34" charset="0"/>
              <a:buChar char="•"/>
            </a:pPr>
            <a:r>
              <a:rPr lang="en-GB" sz="1800" dirty="0"/>
              <a:t>Finding during the development of 802.11p and 802.11db should be taken into account</a:t>
            </a:r>
          </a:p>
          <a:p>
            <a:pPr lvl="1">
              <a:buFont typeface="Arial" panose="020B0604020202020204" pitchFamily="34" charset="0"/>
              <a:buChar char="•"/>
            </a:pPr>
            <a:r>
              <a:rPr lang="en-GB" sz="1800" dirty="0"/>
              <a:t>OCB operation</a:t>
            </a:r>
          </a:p>
          <a:p>
            <a:pPr lvl="1">
              <a:buFont typeface="Arial" panose="020B0604020202020204" pitchFamily="34" charset="0"/>
              <a:buChar char="•"/>
            </a:pPr>
            <a:r>
              <a:rPr lang="en-GB" sz="1800" dirty="0"/>
              <a:t>Channel estimation for mobile channels</a:t>
            </a:r>
          </a:p>
          <a:p>
            <a:pPr lvl="1">
              <a:buFont typeface="Arial" panose="020B0604020202020204" pitchFamily="34" charset="0"/>
              <a:buChar char="•"/>
            </a:pPr>
            <a:r>
              <a:rPr lang="en-GB" sz="1800" dirty="0"/>
              <a:t>Channel bandwidth considerations</a:t>
            </a:r>
          </a:p>
          <a:p>
            <a:pPr>
              <a:buFont typeface="Arial" panose="020B0604020202020204" pitchFamily="34" charset="0"/>
              <a:buChar char="•"/>
            </a:pPr>
            <a:r>
              <a:rPr lang="en-GB" sz="2200" dirty="0"/>
              <a:t>Harmonization between the 802.11p/11bd systems with any new set of vehicle communication features should be taken into account</a:t>
            </a:r>
          </a:p>
          <a:p>
            <a:pPr>
              <a:buFont typeface="Arial" panose="020B0604020202020204" pitchFamily="34" charset="0"/>
              <a:buChar char="•"/>
            </a:pPr>
            <a:endParaRPr lang="en-GB" sz="2200" dirty="0"/>
          </a:p>
          <a:p>
            <a:pPr>
              <a:buFont typeface="Arial" panose="020B0604020202020204" pitchFamily="34" charset="0"/>
              <a:buChar char="•"/>
            </a:pPr>
            <a:endParaRPr lang="en-GB" sz="2000" dirty="0"/>
          </a:p>
        </p:txBody>
      </p:sp>
      <p:sp>
        <p:nvSpPr>
          <p:cNvPr id="4" name="Foliennummernplatzhalter 3">
            <a:extLst>
              <a:ext uri="{FF2B5EF4-FFF2-40B4-BE49-F238E27FC236}">
                <a16:creationId xmlns:a16="http://schemas.microsoft.com/office/drawing/2014/main" id="{D8EE3835-E0AB-228C-98F2-DCC47E8BC4B4}"/>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ußzeilenplatzhalter 4">
            <a:extLst>
              <a:ext uri="{FF2B5EF4-FFF2-40B4-BE49-F238E27FC236}">
                <a16:creationId xmlns:a16="http://schemas.microsoft.com/office/drawing/2014/main" id="{D63FFAED-E610-0E0D-BC0B-6E074A7C08CB}"/>
              </a:ext>
            </a:extLst>
          </p:cNvPr>
          <p:cNvSpPr>
            <a:spLocks noGrp="1"/>
          </p:cNvSpPr>
          <p:nvPr>
            <p:ph type="ftr" idx="14"/>
          </p:nvPr>
        </p:nvSpPr>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299886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01C32-C569-E543-97C6-C0DAFAA95945}"/>
              </a:ext>
            </a:extLst>
          </p:cNvPr>
          <p:cNvSpPr>
            <a:spLocks noGrp="1"/>
          </p:cNvSpPr>
          <p:nvPr>
            <p:ph type="ctrTitle"/>
          </p:nvPr>
        </p:nvSpPr>
        <p:spPr>
          <a:xfrm>
            <a:off x="304800" y="868362"/>
            <a:ext cx="11277600" cy="2387600"/>
          </a:xfrm>
        </p:spPr>
        <p:txBody>
          <a:bodyPr>
            <a:normAutofit fontScale="90000"/>
          </a:bodyPr>
          <a:lstStyle/>
          <a:p>
            <a:r>
              <a:rPr lang="en-US" dirty="0">
                <a:latin typeface="Times New Roman" charset="0"/>
              </a:rPr>
              <a:t>Consideration on existing systems and standards for ITS using IEEE802.11 technologies</a:t>
            </a:r>
            <a:r>
              <a:rPr lang="en-GB" dirty="0"/>
              <a:t> </a:t>
            </a:r>
          </a:p>
        </p:txBody>
      </p:sp>
      <p:sp>
        <p:nvSpPr>
          <p:cNvPr id="3" name="Untertitel 2">
            <a:extLst>
              <a:ext uri="{FF2B5EF4-FFF2-40B4-BE49-F238E27FC236}">
                <a16:creationId xmlns:a16="http://schemas.microsoft.com/office/drawing/2014/main" id="{5E616A88-5313-7C42-B4C9-6DD925870B88}"/>
              </a:ext>
            </a:extLst>
          </p:cNvPr>
          <p:cNvSpPr>
            <a:spLocks noGrp="1"/>
          </p:cNvSpPr>
          <p:nvPr>
            <p:ph type="subTitle" idx="1"/>
          </p:nvPr>
        </p:nvSpPr>
        <p:spPr/>
        <p:txBody>
          <a:bodyPr>
            <a:normAutofit/>
          </a:bodyPr>
          <a:lstStyle/>
          <a:p>
            <a:r>
              <a:rPr lang="de-DE" dirty="0"/>
              <a:t>11. November 2024</a:t>
            </a:r>
          </a:p>
          <a:p>
            <a:r>
              <a:rPr lang="de-DE" dirty="0"/>
              <a:t>John Kenney, Toyota Motor North America</a:t>
            </a:r>
          </a:p>
          <a:p>
            <a:r>
              <a:rPr lang="de-DE" dirty="0"/>
              <a:t>Friedbert Berens, </a:t>
            </a:r>
            <a:r>
              <a:rPr lang="de-DE" dirty="0" err="1"/>
              <a:t>FBConsulting</a:t>
            </a:r>
            <a:r>
              <a:rPr lang="de-DE" dirty="0"/>
              <a:t> </a:t>
            </a:r>
            <a:r>
              <a:rPr lang="de-DE" dirty="0" err="1"/>
              <a:t>Sarl</a:t>
            </a:r>
            <a:endParaRPr lang="de-DE" dirty="0"/>
          </a:p>
        </p:txBody>
      </p:sp>
      <p:sp>
        <p:nvSpPr>
          <p:cNvPr id="5" name="Fußzeilenplatzhalter 4">
            <a:extLst>
              <a:ext uri="{FF2B5EF4-FFF2-40B4-BE49-F238E27FC236}">
                <a16:creationId xmlns:a16="http://schemas.microsoft.com/office/drawing/2014/main" id="{1FDD1352-C61B-B498-6854-61365CCF75AB}"/>
              </a:ext>
            </a:extLst>
          </p:cNvPr>
          <p:cNvSpPr>
            <a:spLocks noGrp="1"/>
          </p:cNvSpPr>
          <p:nvPr>
            <p:ph type="ftr" sz="quarter" idx="11"/>
          </p:nvPr>
        </p:nvSpPr>
        <p:spPr/>
        <p:txBody>
          <a:bodyPr/>
          <a:lstStyle/>
          <a:p>
            <a:r>
              <a:rPr lang="en-US" dirty="0"/>
              <a:t>John Kenney (TMNA), </a:t>
            </a:r>
            <a:r>
              <a:rPr lang="de-DE" dirty="0"/>
              <a:t>Friedbert Berens (</a:t>
            </a:r>
            <a:r>
              <a:rPr lang="de-DE" dirty="0" err="1"/>
              <a:t>FBConsulting</a:t>
            </a:r>
            <a:r>
              <a:rPr lang="de-DE" dirty="0"/>
              <a:t> </a:t>
            </a:r>
            <a:r>
              <a:rPr lang="de-DE" dirty="0" err="1"/>
              <a:t>Sarl</a:t>
            </a:r>
            <a:r>
              <a:rPr lang="de-DE" dirty="0"/>
              <a:t>)</a:t>
            </a:r>
          </a:p>
        </p:txBody>
      </p:sp>
      <p:sp>
        <p:nvSpPr>
          <p:cNvPr id="6" name="Foliennummernplatzhalter 5">
            <a:extLst>
              <a:ext uri="{FF2B5EF4-FFF2-40B4-BE49-F238E27FC236}">
                <a16:creationId xmlns:a16="http://schemas.microsoft.com/office/drawing/2014/main" id="{991279D3-64D5-8A38-11C8-2A10264070CB}"/>
              </a:ext>
            </a:extLst>
          </p:cNvPr>
          <p:cNvSpPr>
            <a:spLocks noGrp="1"/>
          </p:cNvSpPr>
          <p:nvPr>
            <p:ph type="sldNum" sz="quarter" idx="12"/>
          </p:nvPr>
        </p:nvSpPr>
        <p:spPr/>
        <p:txBody>
          <a:bodyPr/>
          <a:lstStyle/>
          <a:p>
            <a:r>
              <a:rPr lang="de-DE"/>
              <a:t>Slide </a:t>
            </a:r>
            <a:endParaRPr lang="de-DE" dirty="0"/>
          </a:p>
        </p:txBody>
      </p:sp>
    </p:spTree>
    <p:extLst>
      <p:ext uri="{BB962C8B-B14F-4D97-AF65-F5344CB8AC3E}">
        <p14:creationId xmlns:p14="http://schemas.microsoft.com/office/powerpoint/2010/main" val="334907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30FDF-F620-25B6-3D3C-FFD5CFB8A343}"/>
              </a:ext>
            </a:extLst>
          </p:cNvPr>
          <p:cNvSpPr>
            <a:spLocks noGrp="1"/>
          </p:cNvSpPr>
          <p:nvPr>
            <p:ph type="title"/>
          </p:nvPr>
        </p:nvSpPr>
        <p:spPr/>
        <p:txBody>
          <a:bodyPr/>
          <a:lstStyle/>
          <a:p>
            <a:r>
              <a:rPr lang="en-GB" dirty="0"/>
              <a:t>Overview</a:t>
            </a:r>
          </a:p>
        </p:txBody>
      </p:sp>
      <p:sp>
        <p:nvSpPr>
          <p:cNvPr id="3" name="Inhaltsplatzhalter 2">
            <a:extLst>
              <a:ext uri="{FF2B5EF4-FFF2-40B4-BE49-F238E27FC236}">
                <a16:creationId xmlns:a16="http://schemas.microsoft.com/office/drawing/2014/main" id="{4636F9C3-0644-F037-7D9D-6C50A6B6477F}"/>
              </a:ext>
            </a:extLst>
          </p:cNvPr>
          <p:cNvSpPr>
            <a:spLocks noGrp="1"/>
          </p:cNvSpPr>
          <p:nvPr>
            <p:ph idx="1"/>
          </p:nvPr>
        </p:nvSpPr>
        <p:spPr>
          <a:xfrm>
            <a:off x="919163" y="1600200"/>
            <a:ext cx="10361084" cy="4113213"/>
          </a:xfrm>
        </p:spPr>
        <p:txBody>
          <a:bodyPr/>
          <a:lstStyle/>
          <a:p>
            <a:pPr>
              <a:buFont typeface="Arial" panose="020B0604020202020204" pitchFamily="34" charset="0"/>
              <a:buChar char="•"/>
            </a:pPr>
            <a:r>
              <a:rPr lang="en-GB" dirty="0"/>
              <a:t>Groups working on Intelligent Transport Systems (ITS) based on IEEE802.11 technologies</a:t>
            </a:r>
          </a:p>
          <a:p>
            <a:pPr lvl="1">
              <a:buFont typeface="Arial" panose="020B0604020202020204" pitchFamily="34" charset="0"/>
              <a:buChar char="•"/>
            </a:pPr>
            <a:r>
              <a:rPr lang="en-GB" dirty="0"/>
              <a:t>ETSI TC ITS</a:t>
            </a:r>
          </a:p>
          <a:p>
            <a:pPr lvl="1">
              <a:buFont typeface="Arial" panose="020B0604020202020204" pitchFamily="34" charset="0"/>
              <a:buChar char="•"/>
            </a:pPr>
            <a:r>
              <a:rPr lang="en-GB" dirty="0"/>
              <a:t>Car2Car Communication consortium</a:t>
            </a:r>
          </a:p>
          <a:p>
            <a:pPr lvl="1">
              <a:buFont typeface="Arial" panose="020B0604020202020204" pitchFamily="34" charset="0"/>
              <a:buChar char="•"/>
            </a:pPr>
            <a:r>
              <a:rPr lang="en-GB" dirty="0"/>
              <a:t>SAE</a:t>
            </a:r>
          </a:p>
          <a:p>
            <a:pPr lvl="1">
              <a:buFont typeface="Arial" panose="020B0604020202020204" pitchFamily="34" charset="0"/>
              <a:buChar char="•"/>
            </a:pPr>
            <a:r>
              <a:rPr lang="en-GB" dirty="0"/>
              <a:t>IEEE 802.11 WG previously produced IEEE 802.11p and IEEE 802.11bd</a:t>
            </a:r>
          </a:p>
          <a:p>
            <a:pPr>
              <a:buFont typeface="Arial" panose="020B0604020202020204" pitchFamily="34" charset="0"/>
              <a:buChar char="•"/>
            </a:pPr>
            <a:r>
              <a:rPr lang="en-GB" dirty="0"/>
              <a:t>Some deployed Use Cases in ITS based on IEEE802.11 technologies</a:t>
            </a:r>
          </a:p>
          <a:p>
            <a:pPr lvl="1">
              <a:buFont typeface="Arial" panose="020B0604020202020204" pitchFamily="34" charset="0"/>
              <a:buChar char="•"/>
            </a:pPr>
            <a:r>
              <a:rPr lang="en-GB" dirty="0"/>
              <a:t>Awareness services (e.g. CAM, BSM) promoting road safety</a:t>
            </a:r>
          </a:p>
          <a:p>
            <a:pPr lvl="1">
              <a:buFont typeface="Arial" panose="020B0604020202020204" pitchFamily="34" charset="0"/>
              <a:buChar char="•"/>
            </a:pPr>
            <a:r>
              <a:rPr lang="en-GB" dirty="0"/>
              <a:t>Cooperative Awareness messages (CPS) promoting road safety and automated driving</a:t>
            </a:r>
          </a:p>
          <a:p>
            <a:pPr lvl="1">
              <a:buFont typeface="Arial" panose="020B0604020202020204" pitchFamily="34" charset="0"/>
              <a:buChar char="•"/>
            </a:pPr>
            <a:r>
              <a:rPr lang="en-GB" dirty="0"/>
              <a:t>Infrastructure based service like greenlight assistance, priority switches, etc. promoting road safety and traffic efficiency</a:t>
            </a:r>
          </a:p>
          <a:p>
            <a:pPr>
              <a:buFont typeface="Arial" panose="020B0604020202020204" pitchFamily="34" charset="0"/>
              <a:buChar char="•"/>
            </a:pPr>
            <a:r>
              <a:rPr lang="en-GB" dirty="0"/>
              <a:t>Further discussions</a:t>
            </a:r>
          </a:p>
        </p:txBody>
      </p:sp>
      <p:sp>
        <p:nvSpPr>
          <p:cNvPr id="4" name="Foliennummernplatzhalter 3">
            <a:extLst>
              <a:ext uri="{FF2B5EF4-FFF2-40B4-BE49-F238E27FC236}">
                <a16:creationId xmlns:a16="http://schemas.microsoft.com/office/drawing/2014/main" id="{8B07D057-B4E9-CB42-6856-605688C5CBB4}"/>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ußzeilenplatzhalter 4">
            <a:extLst>
              <a:ext uri="{FF2B5EF4-FFF2-40B4-BE49-F238E27FC236}">
                <a16:creationId xmlns:a16="http://schemas.microsoft.com/office/drawing/2014/main" id="{F93AB47C-01F1-8F06-83BA-0FD017CBAD24}"/>
              </a:ext>
            </a:extLst>
          </p:cNvPr>
          <p:cNvSpPr>
            <a:spLocks noGrp="1"/>
          </p:cNvSpPr>
          <p:nvPr>
            <p:ph type="ftr" idx="14"/>
          </p:nvPr>
        </p:nvSpPr>
        <p:spPr/>
        <p:txBody>
          <a:bodyPr/>
          <a:lstStyle/>
          <a:p>
            <a:r>
              <a:rPr lang="en-US" dirty="0"/>
              <a:t>John Kenney (TMNA), Friedbert Berens (FBConsulting Sarl)</a:t>
            </a:r>
            <a:endParaRPr lang="en-GB" dirty="0"/>
          </a:p>
        </p:txBody>
      </p:sp>
      <p:sp>
        <p:nvSpPr>
          <p:cNvPr id="6" name="TextBox 5">
            <a:extLst>
              <a:ext uri="{FF2B5EF4-FFF2-40B4-BE49-F238E27FC236}">
                <a16:creationId xmlns:a16="http://schemas.microsoft.com/office/drawing/2014/main" id="{E211DB9B-0A01-C77E-91AA-0BF92365C20B}"/>
              </a:ext>
            </a:extLst>
          </p:cNvPr>
          <p:cNvSpPr txBox="1"/>
          <p:nvPr/>
        </p:nvSpPr>
        <p:spPr>
          <a:xfrm>
            <a:off x="9144000" y="5562600"/>
            <a:ext cx="2526654" cy="769441"/>
          </a:xfrm>
          <a:prstGeom prst="rect">
            <a:avLst/>
          </a:prstGeom>
          <a:noFill/>
        </p:spPr>
        <p:txBody>
          <a:bodyPr wrap="none" rtlCol="0">
            <a:spAutoFit/>
          </a:bodyPr>
          <a:lstStyle/>
          <a:p>
            <a:r>
              <a:rPr lang="en-US" sz="1100" dirty="0">
                <a:solidFill>
                  <a:srgbClr val="FF0000"/>
                </a:solidFill>
              </a:rPr>
              <a:t>Legend:</a:t>
            </a:r>
          </a:p>
          <a:p>
            <a:r>
              <a:rPr lang="en-US" sz="1100" dirty="0">
                <a:solidFill>
                  <a:srgbClr val="FF0000"/>
                </a:solidFill>
              </a:rPr>
              <a:t>CAM = Cooperative Awareness Message</a:t>
            </a:r>
          </a:p>
          <a:p>
            <a:r>
              <a:rPr lang="en-US" sz="1100" dirty="0">
                <a:solidFill>
                  <a:srgbClr val="FF0000"/>
                </a:solidFill>
              </a:rPr>
              <a:t>BSM = Basic Safety Message</a:t>
            </a:r>
          </a:p>
          <a:p>
            <a:r>
              <a:rPr lang="en-US" sz="1100" dirty="0">
                <a:solidFill>
                  <a:srgbClr val="FF0000"/>
                </a:solidFill>
              </a:rPr>
              <a:t>CPS = Collective Perception Service</a:t>
            </a:r>
          </a:p>
        </p:txBody>
      </p:sp>
    </p:spTree>
    <p:extLst>
      <p:ext uri="{BB962C8B-B14F-4D97-AF65-F5344CB8AC3E}">
        <p14:creationId xmlns:p14="http://schemas.microsoft.com/office/powerpoint/2010/main" val="40456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0E33E-2731-F03A-E5AB-7CCAA313919B}"/>
              </a:ext>
            </a:extLst>
          </p:cNvPr>
          <p:cNvSpPr>
            <a:spLocks noGrp="1"/>
          </p:cNvSpPr>
          <p:nvPr>
            <p:ph type="title"/>
          </p:nvPr>
        </p:nvSpPr>
        <p:spPr/>
        <p:txBody>
          <a:bodyPr/>
          <a:lstStyle/>
          <a:p>
            <a:r>
              <a:rPr lang="en-GB" dirty="0"/>
              <a:t>ETSI TC ITS</a:t>
            </a:r>
          </a:p>
        </p:txBody>
      </p:sp>
      <p:sp>
        <p:nvSpPr>
          <p:cNvPr id="3" name="Inhaltsplatzhalter 2">
            <a:extLst>
              <a:ext uri="{FF2B5EF4-FFF2-40B4-BE49-F238E27FC236}">
                <a16:creationId xmlns:a16="http://schemas.microsoft.com/office/drawing/2014/main" id="{36080418-E974-BEBA-F84B-B130C09C1BA1}"/>
              </a:ext>
            </a:extLst>
          </p:cNvPr>
          <p:cNvSpPr>
            <a:spLocks noGrp="1"/>
          </p:cNvSpPr>
          <p:nvPr>
            <p:ph idx="1"/>
          </p:nvPr>
        </p:nvSpPr>
        <p:spPr>
          <a:xfrm>
            <a:off x="990600" y="1600200"/>
            <a:ext cx="10361084" cy="4113213"/>
          </a:xfrm>
        </p:spPr>
        <p:txBody>
          <a:bodyPr/>
          <a:lstStyle/>
          <a:p>
            <a:pPr>
              <a:buFont typeface="Arial" panose="020B0604020202020204" pitchFamily="34" charset="0"/>
              <a:buChar char="•"/>
            </a:pPr>
            <a:r>
              <a:rPr lang="en-GB" dirty="0"/>
              <a:t>TC ITS shall have responsibility:</a:t>
            </a:r>
          </a:p>
          <a:p>
            <a:pPr lvl="1">
              <a:buFont typeface="Arial" panose="020B0604020202020204" pitchFamily="34" charset="0"/>
              <a:buChar char="•"/>
            </a:pPr>
            <a:endParaRPr lang="en-GB" dirty="0"/>
          </a:p>
          <a:p>
            <a:pPr lvl="1">
              <a:buFont typeface="Arial" panose="020B0604020202020204" pitchFamily="34" charset="0"/>
              <a:buChar char="•"/>
            </a:pPr>
            <a:r>
              <a:rPr lang="en-GB" dirty="0"/>
              <a:t>Development and maintenance of Standards, Specifications and other deliverables to support the development and implementation of ITS Service provision across the network, for transport networks, vehicles and transport users, including interface aspects and multiple modes of transport and interoperability between systems, but not including ITS application standards, radio matters, and EMC.</a:t>
            </a:r>
          </a:p>
          <a:p>
            <a:pPr lvl="1">
              <a:buFont typeface="Arial" panose="020B0604020202020204" pitchFamily="34" charset="0"/>
              <a:buChar char="•"/>
            </a:pPr>
            <a:r>
              <a:rPr lang="en-GB" dirty="0"/>
              <a:t>Scope includes communication media, and associated physical layer, transport layer, network layer, security, lawful intercept and the provision of generic web services</a:t>
            </a:r>
          </a:p>
          <a:p>
            <a:pPr lvl="1">
              <a:buFont typeface="Arial" panose="020B0604020202020204" pitchFamily="34" charset="0"/>
              <a:buChar char="•"/>
            </a:pPr>
            <a:endParaRPr lang="en-GB" dirty="0"/>
          </a:p>
          <a:p>
            <a:pPr lvl="1">
              <a:buFont typeface="Arial" panose="020B0604020202020204" pitchFamily="34" charset="0"/>
              <a:buChar char="•"/>
            </a:pPr>
            <a:r>
              <a:rPr lang="en-GB" dirty="0"/>
              <a:t>From: </a:t>
            </a:r>
            <a:r>
              <a:rPr lang="en-GB" dirty="0">
                <a:hlinkClick r:id="rId2"/>
              </a:rPr>
              <a:t>https://portal.etsi.org/TB-SiteMap/ITS/its-tor</a:t>
            </a:r>
            <a:r>
              <a:rPr lang="en-GB" dirty="0"/>
              <a:t> </a:t>
            </a:r>
          </a:p>
        </p:txBody>
      </p:sp>
      <p:sp>
        <p:nvSpPr>
          <p:cNvPr id="4" name="Foliennummernplatzhalter 3">
            <a:extLst>
              <a:ext uri="{FF2B5EF4-FFF2-40B4-BE49-F238E27FC236}">
                <a16:creationId xmlns:a16="http://schemas.microsoft.com/office/drawing/2014/main" id="{2FF4C7BD-CE1B-6C05-0995-6F661B467EBD}"/>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ußzeilenplatzhalter 4">
            <a:extLst>
              <a:ext uri="{FF2B5EF4-FFF2-40B4-BE49-F238E27FC236}">
                <a16:creationId xmlns:a16="http://schemas.microsoft.com/office/drawing/2014/main" id="{1A5BD634-A6FC-ACE7-7221-9C75155FBEAC}"/>
              </a:ext>
            </a:extLst>
          </p:cNvPr>
          <p:cNvSpPr>
            <a:spLocks noGrp="1"/>
          </p:cNvSpPr>
          <p:nvPr>
            <p:ph type="ftr" idx="14"/>
          </p:nvPr>
        </p:nvSpPr>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74792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70698-B8E6-32EB-937C-24A259470F9D}"/>
              </a:ext>
            </a:extLst>
          </p:cNvPr>
          <p:cNvSpPr>
            <a:spLocks noGrp="1"/>
          </p:cNvSpPr>
          <p:nvPr>
            <p:ph type="title"/>
          </p:nvPr>
        </p:nvSpPr>
        <p:spPr/>
        <p:txBody>
          <a:bodyPr/>
          <a:lstStyle/>
          <a:p>
            <a:r>
              <a:rPr lang="en-GB" dirty="0"/>
              <a:t>Awareness Services CAM and BSM</a:t>
            </a:r>
          </a:p>
        </p:txBody>
      </p:sp>
      <p:sp>
        <p:nvSpPr>
          <p:cNvPr id="3" name="Inhaltsplatzhalter 2">
            <a:extLst>
              <a:ext uri="{FF2B5EF4-FFF2-40B4-BE49-F238E27FC236}">
                <a16:creationId xmlns:a16="http://schemas.microsoft.com/office/drawing/2014/main" id="{BAD4E4C4-E391-AD7C-7EC6-4329CE25910F}"/>
              </a:ext>
            </a:extLst>
          </p:cNvPr>
          <p:cNvSpPr>
            <a:spLocks noGrp="1"/>
          </p:cNvSpPr>
          <p:nvPr>
            <p:ph idx="1"/>
          </p:nvPr>
        </p:nvSpPr>
        <p:spPr>
          <a:xfrm>
            <a:off x="838200" y="2133600"/>
            <a:ext cx="10361084" cy="4113213"/>
          </a:xfrm>
        </p:spPr>
        <p:txBody>
          <a:bodyPr/>
          <a:lstStyle/>
          <a:p>
            <a:pPr>
              <a:buFont typeface="Arial" panose="020B0604020202020204" pitchFamily="34" charset="0"/>
              <a:buChar char="•"/>
            </a:pPr>
            <a:r>
              <a:rPr lang="en-GB" noProof="0" dirty="0"/>
              <a:t>Cooperative Awareness Services:</a:t>
            </a:r>
          </a:p>
          <a:p>
            <a:pPr lvl="1">
              <a:buFont typeface="Arial" panose="020B0604020202020204" pitchFamily="34" charset="0"/>
              <a:buChar char="•"/>
            </a:pPr>
            <a:r>
              <a:rPr lang="en-GB" b="0" i="0" u="none" strike="noStrike" noProof="0" dirty="0">
                <a:solidFill>
                  <a:srgbClr val="02488D"/>
                </a:solidFill>
                <a:effectLst/>
                <a:latin typeface="Rubik"/>
                <a:hlinkClick r:id="rId2"/>
              </a:rPr>
              <a:t>ETSI TS 103 900 V2.1.1 (2023-11)</a:t>
            </a:r>
            <a:r>
              <a:rPr lang="en-GB" b="0" i="0" u="none" strike="noStrike" noProof="0" dirty="0">
                <a:solidFill>
                  <a:srgbClr val="02488D"/>
                </a:solidFill>
                <a:effectLst/>
                <a:latin typeface="Rubik"/>
              </a:rPr>
              <a:t>: „</a:t>
            </a:r>
            <a:r>
              <a:rPr lang="en-GB" b="0" i="0" u="none" strike="noStrike" noProof="0" dirty="0">
                <a:solidFill>
                  <a:srgbClr val="3E484F"/>
                </a:solidFill>
                <a:effectLst/>
                <a:latin typeface="Rubik"/>
              </a:rPr>
              <a:t>Intelligent Transport Systems (ITS); Vehicular Communications; Basic Set of Applications; Cooperative Awareness Service; Release 2“</a:t>
            </a:r>
          </a:p>
          <a:p>
            <a:pPr>
              <a:buFont typeface="Arial" panose="020B0604020202020204" pitchFamily="34" charset="0"/>
              <a:buChar char="•"/>
            </a:pPr>
            <a:endParaRPr lang="en-GB" b="0" noProof="0" dirty="0">
              <a:solidFill>
                <a:srgbClr val="3E484F"/>
              </a:solidFill>
              <a:latin typeface="Rubik"/>
            </a:endParaRPr>
          </a:p>
          <a:p>
            <a:pPr>
              <a:buFont typeface="Arial" panose="020B0604020202020204" pitchFamily="34" charset="0"/>
              <a:buChar char="•"/>
            </a:pPr>
            <a:r>
              <a:rPr lang="en-GB" b="0" i="0" u="none" strike="noStrike" noProof="0" dirty="0">
                <a:solidFill>
                  <a:srgbClr val="3E484F"/>
                </a:solidFill>
                <a:effectLst/>
                <a:latin typeface="Rubik"/>
              </a:rPr>
              <a:t>Basic Safety Message (BSM)</a:t>
            </a:r>
          </a:p>
          <a:p>
            <a:pPr lvl="1">
              <a:buFont typeface="Arial" panose="020B0604020202020204" pitchFamily="34" charset="0"/>
              <a:buChar char="•"/>
            </a:pPr>
            <a:r>
              <a:rPr lang="en-GB" dirty="0">
                <a:solidFill>
                  <a:srgbClr val="3E484F"/>
                </a:solidFill>
                <a:latin typeface="Rubik"/>
                <a:hlinkClick r:id="rId3"/>
              </a:rPr>
              <a:t>SAE J2735 (2024): </a:t>
            </a:r>
            <a:r>
              <a:rPr lang="en-GB" dirty="0"/>
              <a:t>V2X Communications Message Set Dictionary</a:t>
            </a:r>
          </a:p>
          <a:p>
            <a:pPr lvl="1">
              <a:buFont typeface="Arial" panose="020B0604020202020204" pitchFamily="34" charset="0"/>
              <a:buChar char="•"/>
            </a:pPr>
            <a:r>
              <a:rPr lang="en-GB" b="0" i="0" u="none" strike="noStrike" noProof="0" dirty="0">
                <a:solidFill>
                  <a:srgbClr val="3E484F"/>
                </a:solidFill>
                <a:effectLst/>
                <a:latin typeface="Rubik"/>
                <a:hlinkClick r:id="rId4"/>
              </a:rPr>
              <a:t>SAE J3161/1</a:t>
            </a:r>
            <a:r>
              <a:rPr lang="en-GB" b="0" i="0" u="none" strike="noStrike" noProof="0" dirty="0">
                <a:solidFill>
                  <a:srgbClr val="3E484F"/>
                </a:solidFill>
                <a:effectLst/>
                <a:latin typeface="Rubik"/>
              </a:rPr>
              <a:t>: </a:t>
            </a:r>
            <a:r>
              <a:rPr lang="en-GB" dirty="0"/>
              <a:t>Onboard System Reqs for LTE-V2X V2X Safety Communications </a:t>
            </a:r>
          </a:p>
        </p:txBody>
      </p:sp>
      <p:sp>
        <p:nvSpPr>
          <p:cNvPr id="4" name="Foliennummernplatzhalter 3">
            <a:extLst>
              <a:ext uri="{FF2B5EF4-FFF2-40B4-BE49-F238E27FC236}">
                <a16:creationId xmlns:a16="http://schemas.microsoft.com/office/drawing/2014/main" id="{35A6F0F3-E192-1D53-6D80-24C66643D5A6}"/>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ußzeilenplatzhalter 4">
            <a:extLst>
              <a:ext uri="{FF2B5EF4-FFF2-40B4-BE49-F238E27FC236}">
                <a16:creationId xmlns:a16="http://schemas.microsoft.com/office/drawing/2014/main" id="{EA1D8262-A75C-B251-9597-99BA4C248EE2}"/>
              </a:ext>
            </a:extLst>
          </p:cNvPr>
          <p:cNvSpPr>
            <a:spLocks noGrp="1"/>
          </p:cNvSpPr>
          <p:nvPr>
            <p:ph type="ftr" idx="14"/>
          </p:nvPr>
        </p:nvSpPr>
        <p:spPr/>
        <p:txBody>
          <a:bodyPr/>
          <a:lstStyle/>
          <a:p>
            <a:r>
              <a:rPr lang="en-US" dirty="0"/>
              <a:t>John Kenney (TMNA), Friedbert Berens (FBConsulting Sarl)</a:t>
            </a:r>
            <a:endParaRPr lang="en-GB" dirty="0"/>
          </a:p>
        </p:txBody>
      </p:sp>
      <p:sp>
        <p:nvSpPr>
          <p:cNvPr id="6" name="TextBox 5">
            <a:extLst>
              <a:ext uri="{FF2B5EF4-FFF2-40B4-BE49-F238E27FC236}">
                <a16:creationId xmlns:a16="http://schemas.microsoft.com/office/drawing/2014/main" id="{5B058F4C-A99F-3EEA-ADF6-D927AF65D12E}"/>
              </a:ext>
            </a:extLst>
          </p:cNvPr>
          <p:cNvSpPr txBox="1"/>
          <p:nvPr/>
        </p:nvSpPr>
        <p:spPr>
          <a:xfrm>
            <a:off x="9144000" y="5760950"/>
            <a:ext cx="2526654" cy="600164"/>
          </a:xfrm>
          <a:prstGeom prst="rect">
            <a:avLst/>
          </a:prstGeom>
          <a:noFill/>
        </p:spPr>
        <p:txBody>
          <a:bodyPr wrap="none" rtlCol="0">
            <a:spAutoFit/>
          </a:bodyPr>
          <a:lstStyle/>
          <a:p>
            <a:r>
              <a:rPr lang="en-US" sz="1100" dirty="0">
                <a:solidFill>
                  <a:srgbClr val="FF0000"/>
                </a:solidFill>
              </a:rPr>
              <a:t>Legend:</a:t>
            </a:r>
          </a:p>
          <a:p>
            <a:r>
              <a:rPr lang="en-US" sz="1100" dirty="0">
                <a:solidFill>
                  <a:srgbClr val="FF0000"/>
                </a:solidFill>
              </a:rPr>
              <a:t>CAM = Cooperative Awareness Message</a:t>
            </a:r>
          </a:p>
          <a:p>
            <a:r>
              <a:rPr lang="en-US" sz="1100" dirty="0">
                <a:solidFill>
                  <a:srgbClr val="FF0000"/>
                </a:solidFill>
              </a:rPr>
              <a:t>BSM = Basic Safety Message</a:t>
            </a:r>
          </a:p>
        </p:txBody>
      </p:sp>
    </p:spTree>
    <p:extLst>
      <p:ext uri="{BB962C8B-B14F-4D97-AF65-F5344CB8AC3E}">
        <p14:creationId xmlns:p14="http://schemas.microsoft.com/office/powerpoint/2010/main" val="173331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D3A8D-52E6-6C53-28CF-3686E25102E0}"/>
              </a:ext>
            </a:extLst>
          </p:cNvPr>
          <p:cNvSpPr>
            <a:spLocks noGrp="1"/>
          </p:cNvSpPr>
          <p:nvPr>
            <p:ph type="title"/>
          </p:nvPr>
        </p:nvSpPr>
        <p:spPr/>
        <p:txBody>
          <a:bodyPr/>
          <a:lstStyle/>
          <a:p>
            <a:r>
              <a:rPr lang="en-GB" dirty="0"/>
              <a:t>Advanced Services examples</a:t>
            </a:r>
          </a:p>
        </p:txBody>
      </p:sp>
      <p:sp>
        <p:nvSpPr>
          <p:cNvPr id="3" name="Inhaltsplatzhalter 2">
            <a:extLst>
              <a:ext uri="{FF2B5EF4-FFF2-40B4-BE49-F238E27FC236}">
                <a16:creationId xmlns:a16="http://schemas.microsoft.com/office/drawing/2014/main" id="{A6B7762A-42B0-FFD3-BE6B-F56FD3806A65}"/>
              </a:ext>
            </a:extLst>
          </p:cNvPr>
          <p:cNvSpPr>
            <a:spLocks noGrp="1"/>
          </p:cNvSpPr>
          <p:nvPr>
            <p:ph idx="1"/>
          </p:nvPr>
        </p:nvSpPr>
        <p:spPr/>
        <p:txBody>
          <a:bodyPr/>
          <a:lstStyle/>
          <a:p>
            <a:pPr>
              <a:buFont typeface="Arial" panose="020B0604020202020204" pitchFamily="34" charset="0"/>
              <a:buChar char="•"/>
            </a:pPr>
            <a:r>
              <a:rPr lang="de-DE" b="0" dirty="0"/>
              <a:t>ETSI draft TS 103 561 „</a:t>
            </a:r>
            <a:r>
              <a:rPr lang="en-US" b="0" dirty="0"/>
              <a:t>Intelligent Transport Systems (ITS); Vehicular Communications; Basic Set of Applications; </a:t>
            </a:r>
            <a:br>
              <a:rPr lang="en-US" dirty="0"/>
            </a:br>
            <a:r>
              <a:rPr lang="en-US" b="1" dirty="0" err="1"/>
              <a:t>Manoeuvre</a:t>
            </a:r>
            <a:r>
              <a:rPr lang="en-US" b="1" dirty="0"/>
              <a:t> Coordination Service (MCS) </a:t>
            </a:r>
            <a:r>
              <a:rPr lang="en-US" dirty="0"/>
              <a:t>Specification; </a:t>
            </a:r>
            <a:r>
              <a:rPr lang="en-US" b="0" dirty="0"/>
              <a:t>Release 2”</a:t>
            </a:r>
          </a:p>
          <a:p>
            <a:pPr>
              <a:buFont typeface="Arial" panose="020B0604020202020204" pitchFamily="34" charset="0"/>
              <a:buChar char="•"/>
            </a:pPr>
            <a:r>
              <a:rPr lang="en-US" b="0" dirty="0"/>
              <a:t>ETSI </a:t>
            </a:r>
            <a:r>
              <a:rPr lang="en-US" b="0" dirty="0">
                <a:hlinkClick r:id="rId2"/>
              </a:rPr>
              <a:t>TS 103 324 V2.1.1 </a:t>
            </a:r>
            <a:r>
              <a:rPr lang="en-US" b="0" dirty="0"/>
              <a:t>(2023/06) “Intelligent Transport System (ITS); Vehicular Communications; Basic Set of Applications; </a:t>
            </a:r>
            <a:br>
              <a:rPr lang="en-US" dirty="0"/>
            </a:br>
            <a:r>
              <a:rPr lang="en-US" b="1" dirty="0"/>
              <a:t>Collective Perception Service</a:t>
            </a:r>
            <a:r>
              <a:rPr lang="en-US" dirty="0"/>
              <a:t>; </a:t>
            </a:r>
            <a:r>
              <a:rPr lang="en-US" b="0" dirty="0"/>
              <a:t>Release 2” </a:t>
            </a:r>
          </a:p>
          <a:p>
            <a:pPr>
              <a:buFont typeface="Arial" panose="020B0604020202020204" pitchFamily="34" charset="0"/>
              <a:buChar char="•"/>
            </a:pPr>
            <a:r>
              <a:rPr lang="en-US" b="0" dirty="0">
                <a:hlinkClick r:id="rId3"/>
              </a:rPr>
              <a:t>SAE J3224 (2022)</a:t>
            </a:r>
            <a:r>
              <a:rPr lang="en-US" b="0" dirty="0"/>
              <a:t>: Sensor-Sharing for Cooperative and Automated Driving</a:t>
            </a:r>
          </a:p>
          <a:p>
            <a:endParaRPr lang="en-GB" dirty="0"/>
          </a:p>
        </p:txBody>
      </p:sp>
      <p:sp>
        <p:nvSpPr>
          <p:cNvPr id="4" name="Foliennummernplatzhalter 3">
            <a:extLst>
              <a:ext uri="{FF2B5EF4-FFF2-40B4-BE49-F238E27FC236}">
                <a16:creationId xmlns:a16="http://schemas.microsoft.com/office/drawing/2014/main" id="{3B6CA635-5838-090B-E1E4-1C91222E975E}"/>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ußzeilenplatzhalter 4">
            <a:extLst>
              <a:ext uri="{FF2B5EF4-FFF2-40B4-BE49-F238E27FC236}">
                <a16:creationId xmlns:a16="http://schemas.microsoft.com/office/drawing/2014/main" id="{9DCF6DC1-1B3E-4D95-104D-852574E57B0E}"/>
              </a:ext>
            </a:extLst>
          </p:cNvPr>
          <p:cNvSpPr>
            <a:spLocks noGrp="1"/>
          </p:cNvSpPr>
          <p:nvPr>
            <p:ph type="ftr" idx="14"/>
          </p:nvPr>
        </p:nvSpPr>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13471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61BDA-6B3E-BAB4-98C4-7DA79FF3FEBB}"/>
              </a:ext>
            </a:extLst>
          </p:cNvPr>
          <p:cNvSpPr>
            <a:spLocks noGrp="1"/>
          </p:cNvSpPr>
          <p:nvPr>
            <p:ph type="title"/>
          </p:nvPr>
        </p:nvSpPr>
        <p:spPr/>
        <p:txBody>
          <a:bodyPr/>
          <a:lstStyle/>
          <a:p>
            <a:r>
              <a:rPr lang="en-GB" dirty="0"/>
              <a:t>Example use cases for Manoeuvre Coordination Service </a:t>
            </a:r>
            <a:br>
              <a:rPr lang="en-GB" dirty="0"/>
            </a:br>
            <a:r>
              <a:rPr lang="en-GB" dirty="0"/>
              <a:t>(MCS)</a:t>
            </a:r>
          </a:p>
        </p:txBody>
      </p:sp>
      <p:sp>
        <p:nvSpPr>
          <p:cNvPr id="5" name="Foliennummernplatzhalter 4">
            <a:extLst>
              <a:ext uri="{FF2B5EF4-FFF2-40B4-BE49-F238E27FC236}">
                <a16:creationId xmlns:a16="http://schemas.microsoft.com/office/drawing/2014/main" id="{77A8CD3D-02D3-23EE-F2E6-804B50928B2C}"/>
              </a:ext>
            </a:extLst>
          </p:cNvPr>
          <p:cNvSpPr>
            <a:spLocks noGrp="1"/>
          </p:cNvSpPr>
          <p:nvPr>
            <p:ph type="sldNum" sz="quarter" idx="11"/>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300" b="1" kern="1200">
                <a:solidFill>
                  <a:srgbClr val="07264F"/>
                </a:solidFill>
                <a:latin typeface="Arial"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7</a:t>
            </a:fld>
            <a:endParaRPr lang="de-DE"/>
          </a:p>
        </p:txBody>
      </p:sp>
      <p:pic>
        <p:nvPicPr>
          <p:cNvPr id="7" name="Grafik 6">
            <a:extLst>
              <a:ext uri="{FF2B5EF4-FFF2-40B4-BE49-F238E27FC236}">
                <a16:creationId xmlns:a16="http://schemas.microsoft.com/office/drawing/2014/main" id="{A681333F-8E82-D295-D6BE-4CF9996883D3}"/>
              </a:ext>
            </a:extLst>
          </p:cNvPr>
          <p:cNvPicPr>
            <a:picLocks noChangeAspect="1"/>
          </p:cNvPicPr>
          <p:nvPr/>
        </p:nvPicPr>
        <p:blipFill>
          <a:blip r:embed="rId2"/>
          <a:stretch>
            <a:fillRect/>
          </a:stretch>
        </p:blipFill>
        <p:spPr>
          <a:xfrm>
            <a:off x="838200" y="2057400"/>
            <a:ext cx="3962400" cy="2518475"/>
          </a:xfrm>
          <a:prstGeom prst="rect">
            <a:avLst/>
          </a:prstGeom>
        </p:spPr>
      </p:pic>
      <p:pic>
        <p:nvPicPr>
          <p:cNvPr id="8" name="Grafik 7">
            <a:extLst>
              <a:ext uri="{FF2B5EF4-FFF2-40B4-BE49-F238E27FC236}">
                <a16:creationId xmlns:a16="http://schemas.microsoft.com/office/drawing/2014/main" id="{8DAC9637-A87D-E878-D1DE-6173841BF486}"/>
              </a:ext>
            </a:extLst>
          </p:cNvPr>
          <p:cNvPicPr>
            <a:picLocks noChangeAspect="1"/>
          </p:cNvPicPr>
          <p:nvPr/>
        </p:nvPicPr>
        <p:blipFill>
          <a:blip r:embed="rId3"/>
          <a:stretch>
            <a:fillRect/>
          </a:stretch>
        </p:blipFill>
        <p:spPr>
          <a:xfrm>
            <a:off x="5791200" y="3099500"/>
            <a:ext cx="4816543" cy="2952750"/>
          </a:xfrm>
          <a:prstGeom prst="rect">
            <a:avLst/>
          </a:prstGeom>
        </p:spPr>
      </p:pic>
      <p:sp>
        <p:nvSpPr>
          <p:cNvPr id="3" name="Fußzeilenplatzhalter 4">
            <a:extLst>
              <a:ext uri="{FF2B5EF4-FFF2-40B4-BE49-F238E27FC236}">
                <a16:creationId xmlns:a16="http://schemas.microsoft.com/office/drawing/2014/main" id="{E5011105-DB51-3A5D-C777-73C1BC5822DA}"/>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5860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C191C-6E46-CF27-5B78-59E5F3D30B28}"/>
              </a:ext>
            </a:extLst>
          </p:cNvPr>
          <p:cNvSpPr>
            <a:spLocks noGrp="1"/>
          </p:cNvSpPr>
          <p:nvPr>
            <p:ph type="title"/>
          </p:nvPr>
        </p:nvSpPr>
        <p:spPr/>
        <p:txBody>
          <a:bodyPr/>
          <a:lstStyle/>
          <a:p>
            <a:r>
              <a:rPr lang="en-GB" dirty="0"/>
              <a:t>Example use case for Collective Perception Service </a:t>
            </a:r>
            <a:br>
              <a:rPr lang="en-GB" dirty="0"/>
            </a:br>
            <a:r>
              <a:rPr lang="en-GB" dirty="0"/>
              <a:t>(CPS)</a:t>
            </a:r>
          </a:p>
        </p:txBody>
      </p:sp>
      <p:sp>
        <p:nvSpPr>
          <p:cNvPr id="5" name="Foliennummernplatzhalter 4">
            <a:extLst>
              <a:ext uri="{FF2B5EF4-FFF2-40B4-BE49-F238E27FC236}">
                <a16:creationId xmlns:a16="http://schemas.microsoft.com/office/drawing/2014/main" id="{91954ACF-EB6E-1628-15A8-4E68498F27CF}"/>
              </a:ext>
            </a:extLst>
          </p:cNvPr>
          <p:cNvSpPr>
            <a:spLocks noGrp="1"/>
          </p:cNvSpPr>
          <p:nvPr>
            <p:ph type="sldNum" sz="quarter" idx="11"/>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300" b="1" kern="1200">
                <a:solidFill>
                  <a:srgbClr val="07264F"/>
                </a:solidFill>
                <a:latin typeface="Arial"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8</a:t>
            </a:fld>
            <a:endParaRPr lang="de-DE"/>
          </a:p>
        </p:txBody>
      </p:sp>
      <p:pic>
        <p:nvPicPr>
          <p:cNvPr id="7" name="Grafik 6">
            <a:extLst>
              <a:ext uri="{FF2B5EF4-FFF2-40B4-BE49-F238E27FC236}">
                <a16:creationId xmlns:a16="http://schemas.microsoft.com/office/drawing/2014/main" id="{783DD83E-F00F-4019-B053-A2C3DA01FAA8}"/>
              </a:ext>
            </a:extLst>
          </p:cNvPr>
          <p:cNvPicPr>
            <a:picLocks noChangeAspect="1"/>
          </p:cNvPicPr>
          <p:nvPr/>
        </p:nvPicPr>
        <p:blipFill>
          <a:blip r:embed="rId2"/>
          <a:stretch>
            <a:fillRect/>
          </a:stretch>
        </p:blipFill>
        <p:spPr>
          <a:xfrm>
            <a:off x="2362200" y="1296396"/>
            <a:ext cx="6582832" cy="4265208"/>
          </a:xfrm>
          <a:prstGeom prst="rect">
            <a:avLst/>
          </a:prstGeom>
        </p:spPr>
      </p:pic>
      <p:sp>
        <p:nvSpPr>
          <p:cNvPr id="3" name="Textfeld 2">
            <a:extLst>
              <a:ext uri="{FF2B5EF4-FFF2-40B4-BE49-F238E27FC236}">
                <a16:creationId xmlns:a16="http://schemas.microsoft.com/office/drawing/2014/main" id="{0A22777C-4332-E516-5035-57D1A98BF4A5}"/>
              </a:ext>
            </a:extLst>
          </p:cNvPr>
          <p:cNvSpPr txBox="1"/>
          <p:nvPr/>
        </p:nvSpPr>
        <p:spPr>
          <a:xfrm>
            <a:off x="7162800" y="3962400"/>
            <a:ext cx="4800599" cy="2031325"/>
          </a:xfrm>
          <a:prstGeom prst="rect">
            <a:avLst/>
          </a:prstGeom>
          <a:noFill/>
        </p:spPr>
        <p:txBody>
          <a:bodyPr wrap="square" rtlCol="0">
            <a:spAutoFit/>
          </a:bodyPr>
          <a:lstStyle/>
          <a:p>
            <a:pPr marL="342900" indent="-342900">
              <a:buFont typeface="Arial" panose="020B0604020202020204" pitchFamily="34" charset="0"/>
              <a:buChar char="•"/>
            </a:pPr>
            <a:r>
              <a:rPr lang="en-GB" sz="1800" dirty="0">
                <a:solidFill>
                  <a:schemeClr val="tx1"/>
                </a:solidFill>
              </a:rPr>
              <a:t>Vehicle 2 is not equipped with C-ITS</a:t>
            </a:r>
          </a:p>
          <a:p>
            <a:pPr marL="342900" indent="-342900">
              <a:buFont typeface="Arial" panose="020B0604020202020204" pitchFamily="34" charset="0"/>
              <a:buChar char="•"/>
            </a:pPr>
            <a:r>
              <a:rPr lang="en-GB" sz="1800" dirty="0">
                <a:solidFill>
                  <a:schemeClr val="tx1"/>
                </a:solidFill>
              </a:rPr>
              <a:t>Vehicle Ego cannot see Vehicle 2, but it is aware of Vehicle 3 via CAM</a:t>
            </a:r>
          </a:p>
          <a:p>
            <a:pPr marL="342900" indent="-342900">
              <a:buFont typeface="Arial" panose="020B0604020202020204" pitchFamily="34" charset="0"/>
              <a:buChar char="•"/>
            </a:pPr>
            <a:r>
              <a:rPr lang="en-GB" sz="1800" dirty="0">
                <a:solidFill>
                  <a:schemeClr val="tx1"/>
                </a:solidFill>
              </a:rPr>
              <a:t>Vehicle 1 can see Vehicle 2 and can put this information into the CPM message</a:t>
            </a:r>
          </a:p>
          <a:p>
            <a:pPr marL="342900" indent="-342900">
              <a:buFont typeface="Arial" panose="020B0604020202020204" pitchFamily="34" charset="0"/>
              <a:buChar char="•"/>
            </a:pPr>
            <a:r>
              <a:rPr lang="en-GB" sz="1800" dirty="0">
                <a:solidFill>
                  <a:schemeClr val="tx1"/>
                </a:solidFill>
              </a:rPr>
              <a:t>Vehicle Ego is thus aware of Vehicle 2 via the received CPM from Vehicle 1</a:t>
            </a:r>
          </a:p>
        </p:txBody>
      </p:sp>
      <p:sp>
        <p:nvSpPr>
          <p:cNvPr id="4" name="Fußzeilenplatzhalter 4">
            <a:extLst>
              <a:ext uri="{FF2B5EF4-FFF2-40B4-BE49-F238E27FC236}">
                <a16:creationId xmlns:a16="http://schemas.microsoft.com/office/drawing/2014/main" id="{BADB9F0D-9203-6BF3-2B93-5FA62DDE8E3D}"/>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
        <p:nvSpPr>
          <p:cNvPr id="6" name="TextBox 5">
            <a:extLst>
              <a:ext uri="{FF2B5EF4-FFF2-40B4-BE49-F238E27FC236}">
                <a16:creationId xmlns:a16="http://schemas.microsoft.com/office/drawing/2014/main" id="{6883F5B8-133F-9221-513B-34E79151886B}"/>
              </a:ext>
            </a:extLst>
          </p:cNvPr>
          <p:cNvSpPr txBox="1"/>
          <p:nvPr/>
        </p:nvSpPr>
        <p:spPr>
          <a:xfrm>
            <a:off x="838200" y="5956755"/>
            <a:ext cx="2526654" cy="430887"/>
          </a:xfrm>
          <a:prstGeom prst="rect">
            <a:avLst/>
          </a:prstGeom>
          <a:noFill/>
        </p:spPr>
        <p:txBody>
          <a:bodyPr wrap="none" rtlCol="0">
            <a:spAutoFit/>
          </a:bodyPr>
          <a:lstStyle/>
          <a:p>
            <a:r>
              <a:rPr lang="en-US" sz="1100" dirty="0">
                <a:solidFill>
                  <a:srgbClr val="FF0000"/>
                </a:solidFill>
              </a:rPr>
              <a:t>CAM = Cooperative Awareness Message</a:t>
            </a:r>
          </a:p>
          <a:p>
            <a:r>
              <a:rPr lang="en-US" sz="1100" dirty="0">
                <a:solidFill>
                  <a:srgbClr val="FF0000"/>
                </a:solidFill>
              </a:rPr>
              <a:t>CPM = Collective Perception Message</a:t>
            </a:r>
          </a:p>
        </p:txBody>
      </p:sp>
    </p:spTree>
    <p:extLst>
      <p:ext uri="{BB962C8B-B14F-4D97-AF65-F5344CB8AC3E}">
        <p14:creationId xmlns:p14="http://schemas.microsoft.com/office/powerpoint/2010/main" val="222789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60800-9927-7DDE-09CA-42BFA756F890}"/>
              </a:ext>
            </a:extLst>
          </p:cNvPr>
          <p:cNvSpPr>
            <a:spLocks noGrp="1"/>
          </p:cNvSpPr>
          <p:nvPr>
            <p:ph type="title"/>
          </p:nvPr>
        </p:nvSpPr>
        <p:spPr/>
        <p:txBody>
          <a:bodyPr/>
          <a:lstStyle/>
          <a:p>
            <a:r>
              <a:rPr lang="en-GB" dirty="0"/>
              <a:t>Combined use case MCS and CPS</a:t>
            </a:r>
          </a:p>
        </p:txBody>
      </p:sp>
      <p:pic>
        <p:nvPicPr>
          <p:cNvPr id="6" name="Grafik 5">
            <a:extLst>
              <a:ext uri="{FF2B5EF4-FFF2-40B4-BE49-F238E27FC236}">
                <a16:creationId xmlns:a16="http://schemas.microsoft.com/office/drawing/2014/main" id="{C8BB2514-B6AA-F143-EE13-06DD225A3971}"/>
              </a:ext>
            </a:extLst>
          </p:cNvPr>
          <p:cNvPicPr>
            <a:picLocks noChangeAspect="1"/>
          </p:cNvPicPr>
          <p:nvPr/>
        </p:nvPicPr>
        <p:blipFill>
          <a:blip r:embed="rId3"/>
          <a:stretch>
            <a:fillRect/>
          </a:stretch>
        </p:blipFill>
        <p:spPr>
          <a:xfrm>
            <a:off x="685800" y="2819400"/>
            <a:ext cx="11079365" cy="2514600"/>
          </a:xfrm>
          <a:prstGeom prst="rect">
            <a:avLst/>
          </a:prstGeom>
        </p:spPr>
      </p:pic>
      <p:sp>
        <p:nvSpPr>
          <p:cNvPr id="4" name="TextBox 3">
            <a:extLst>
              <a:ext uri="{FF2B5EF4-FFF2-40B4-BE49-F238E27FC236}">
                <a16:creationId xmlns:a16="http://schemas.microsoft.com/office/drawing/2014/main" id="{D75F058A-8732-6EA7-54BE-EA09A63CFCA5}"/>
              </a:ext>
            </a:extLst>
          </p:cNvPr>
          <p:cNvSpPr txBox="1"/>
          <p:nvPr/>
        </p:nvSpPr>
        <p:spPr>
          <a:xfrm>
            <a:off x="9144000" y="5956755"/>
            <a:ext cx="2509020" cy="430887"/>
          </a:xfrm>
          <a:prstGeom prst="rect">
            <a:avLst/>
          </a:prstGeom>
          <a:noFill/>
        </p:spPr>
        <p:txBody>
          <a:bodyPr wrap="none" rtlCol="0">
            <a:spAutoFit/>
          </a:bodyPr>
          <a:lstStyle/>
          <a:p>
            <a:r>
              <a:rPr lang="en-US" sz="1100" dirty="0">
                <a:solidFill>
                  <a:srgbClr val="FF0000"/>
                </a:solidFill>
              </a:rPr>
              <a:t>MCS = </a:t>
            </a:r>
            <a:r>
              <a:rPr lang="en-US" sz="1100" dirty="0" err="1">
                <a:solidFill>
                  <a:srgbClr val="FF0000"/>
                </a:solidFill>
              </a:rPr>
              <a:t>Maneuover</a:t>
            </a:r>
            <a:r>
              <a:rPr lang="en-US" sz="1100" dirty="0">
                <a:solidFill>
                  <a:srgbClr val="FF0000"/>
                </a:solidFill>
              </a:rPr>
              <a:t> Coordination Service</a:t>
            </a:r>
          </a:p>
          <a:p>
            <a:r>
              <a:rPr lang="en-US" sz="1100" dirty="0">
                <a:solidFill>
                  <a:srgbClr val="FF0000"/>
                </a:solidFill>
              </a:rPr>
              <a:t>CPS = Collective Perception Service </a:t>
            </a:r>
          </a:p>
        </p:txBody>
      </p:sp>
      <p:sp>
        <p:nvSpPr>
          <p:cNvPr id="9" name="Fußzeilenplatzhalter 4">
            <a:extLst>
              <a:ext uri="{FF2B5EF4-FFF2-40B4-BE49-F238E27FC236}">
                <a16:creationId xmlns:a16="http://schemas.microsoft.com/office/drawing/2014/main" id="{D17953CA-A56C-4F32-92B7-7C047E646EEF}"/>
              </a:ext>
            </a:extLst>
          </p:cNvPr>
          <p:cNvSpPr txBox="1">
            <a:spLocks/>
          </p:cNvSpPr>
          <p:nvPr/>
        </p:nvSpPr>
        <p:spPr>
          <a:xfrm>
            <a:off x="7143757" y="6475414"/>
            <a:ext cx="4246027" cy="306386"/>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US" sz="1200" dirty="0">
                <a:solidFill>
                  <a:schemeClr val="tx1"/>
                </a:solidFill>
              </a:rPr>
              <a:t>John Kenney (TMNA), Friedbert Berens (</a:t>
            </a:r>
            <a:r>
              <a:rPr lang="en-US" sz="1200" dirty="0" err="1">
                <a:solidFill>
                  <a:schemeClr val="tx1"/>
                </a:solidFill>
              </a:rPr>
              <a:t>FBConsulting</a:t>
            </a:r>
            <a:r>
              <a:rPr lang="en-US" sz="1200" dirty="0">
                <a:solidFill>
                  <a:schemeClr val="tx1"/>
                </a:solidFill>
              </a:rPr>
              <a:t> Sarl)</a:t>
            </a:r>
            <a:endParaRPr lang="en-GB" sz="1200" dirty="0">
              <a:solidFill>
                <a:schemeClr val="tx1"/>
              </a:solidFill>
            </a:endParaRPr>
          </a:p>
        </p:txBody>
      </p:sp>
    </p:spTree>
    <p:extLst>
      <p:ext uri="{BB962C8B-B14F-4D97-AF65-F5344CB8AC3E}">
        <p14:creationId xmlns:p14="http://schemas.microsoft.com/office/powerpoint/2010/main" val="2536400442"/>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bb3c382-541a-4789-80ed-24b21ea5b276}" enabled="1" method="Standard" siteId="{8c642d1d-d709-47b0-ab10-080af10798fb}" removed="0"/>
</clbl:labelList>
</file>

<file path=docProps/app.xml><?xml version="1.0" encoding="utf-8"?>
<Properties xmlns="http://schemas.openxmlformats.org/officeDocument/2006/extended-properties" xmlns:vt="http://schemas.openxmlformats.org/officeDocument/2006/docPropsVTypes">
  <Template>802-11-Submission</Template>
  <TotalTime>0</TotalTime>
  <Words>1212</Words>
  <Application>Microsoft Macintosh PowerPoint</Application>
  <PresentationFormat>Breitbild</PresentationFormat>
  <Paragraphs>141</Paragraphs>
  <Slides>15</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 Unicode MS</vt:lpstr>
      <vt:lpstr>Arial</vt:lpstr>
      <vt:lpstr>Poppins</vt:lpstr>
      <vt:lpstr>Rubik</vt:lpstr>
      <vt:lpstr>Times New Roman</vt:lpstr>
      <vt:lpstr>Office Theme</vt:lpstr>
      <vt:lpstr>IEEE 802.11 Auto TIG Consideration on existing systems and standards for ITS using IEEE802.11 technologies</vt:lpstr>
      <vt:lpstr>Consideration on existing systems and standards for ITS using IEEE802.11 technologies </vt:lpstr>
      <vt:lpstr>Overview</vt:lpstr>
      <vt:lpstr>ETSI TC ITS</vt:lpstr>
      <vt:lpstr>Awareness Services CAM and BSM</vt:lpstr>
      <vt:lpstr>Advanced Services examples</vt:lpstr>
      <vt:lpstr>Example use cases for Manoeuvre Coordination Service  (MCS)</vt:lpstr>
      <vt:lpstr>Example use case for Collective Perception Service  (CPS)</vt:lpstr>
      <vt:lpstr>Combined use case MCS and CPS</vt:lpstr>
      <vt:lpstr>Car-2-Car Communication Consortium</vt:lpstr>
      <vt:lpstr>802.11p PHY features (2010)</vt:lpstr>
      <vt:lpstr>802.11bd PHY features (2022)</vt:lpstr>
      <vt:lpstr>802.11p/bd MAC features</vt:lpstr>
      <vt:lpstr>Further discussions</vt:lpstr>
      <vt:lpstr>Next steps in Automotive TIG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22/0139r2</dc:title>
  <dc:creator/>
  <cp:keywords>3 November 2022</cp:keywords>
  <cp:lastModifiedBy>Friedbert Berens</cp:lastModifiedBy>
  <cp:revision>5184</cp:revision>
  <cp:lastPrinted>1601-01-01T00:00:00Z</cp:lastPrinted>
  <dcterms:created xsi:type="dcterms:W3CDTF">2016-03-03T14:54:45Z</dcterms:created>
  <dcterms:modified xsi:type="dcterms:W3CDTF">2024-11-08T09:18:17Z</dcterms:modified>
  <cp:category>IEEE 802.18 RR-TAG 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Theme:3</vt:lpwstr>
  </property>
  <property fmtid="{D5CDD505-2E9C-101B-9397-08002B2CF9AE}" pid="3" name="ClassificationContentMarkingHeaderText">
    <vt:lpwstr>•• PROTECTED 関係者外秘</vt:lpwstr>
  </property>
</Properties>
</file>