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68" r:id="rId5"/>
    <p:sldId id="274" r:id="rId6"/>
    <p:sldId id="275" r:id="rId7"/>
    <p:sldId id="262" r:id="rId8"/>
    <p:sldId id="272" r:id="rId9"/>
  </p:sldIdLst>
  <p:sldSz cx="9144000" cy="6858000" type="screen4x3"/>
  <p:notesSz cx="6934200" cy="928052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4" roundtripDataSignature="AMtx7mi+wyN3dPcQGNtjsOeXuquR6v57a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A6004A5C-CBC5-4C12-ADC4-98C6133AA3B1}">
  <a:tblStyle styleId="{A6004A5C-CBC5-4C12-ADC4-98C6133AA3B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A2987ACB-9324-47BA-917B-88A973A3CDEC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4" autoAdjust="0"/>
    <p:restoredTop sz="94660"/>
  </p:normalViewPr>
  <p:slideViewPr>
    <p:cSldViewPr snapToGrid="0">
      <p:cViewPr varScale="1">
        <p:scale>
          <a:sx n="74" d="100"/>
          <a:sy n="74" d="100"/>
        </p:scale>
        <p:origin x="708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52525" y="701675"/>
            <a:ext cx="4629150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50" tIns="46025" rIns="93650" bIns="46025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" name="Google Shape;9;n"/>
          <p:cNvSpPr/>
          <p:nvPr/>
        </p:nvSpPr>
        <p:spPr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  <a:endParaRPr/>
          </a:p>
        </p:txBody>
      </p:sp>
      <p:cxnSp>
        <p:nvCxnSpPr>
          <p:cNvPr id="10" name="Google Shape;10;n"/>
          <p:cNvCxnSpPr/>
          <p:nvPr/>
        </p:nvCxnSpPr>
        <p:spPr>
          <a:xfrm>
            <a:off x="723900" y="8983663"/>
            <a:ext cx="54864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" name="Google Shape;11;n"/>
          <p:cNvCxnSpPr/>
          <p:nvPr/>
        </p:nvCxnSpPr>
        <p:spPr>
          <a:xfrm>
            <a:off x="647700" y="296863"/>
            <a:ext cx="56388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:notes"/>
          <p:cNvSpPr txBox="1">
            <a:spLocks noGrp="1"/>
          </p:cNvSpPr>
          <p:nvPr>
            <p:ph type="hdr" idx="2"/>
          </p:nvPr>
        </p:nvSpPr>
        <p:spPr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doc.: IEEE 802.11-yy/xxxxr0</a:t>
            </a:r>
            <a:endParaRPr/>
          </a:p>
        </p:txBody>
      </p:sp>
      <p:sp>
        <p:nvSpPr>
          <p:cNvPr id="96" name="Google Shape;96;p1:notes"/>
          <p:cNvSpPr txBox="1">
            <a:spLocks noGrp="1"/>
          </p:cNvSpPr>
          <p:nvPr>
            <p:ph type="dt" idx="10"/>
          </p:nvPr>
        </p:nvSpPr>
        <p:spPr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Month Year</a:t>
            </a:r>
            <a:endParaRPr/>
          </a:p>
        </p:txBody>
      </p:sp>
      <p:sp>
        <p:nvSpPr>
          <p:cNvPr id="97" name="Google Shape;97;p1:notes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457200" lvl="4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John Doe, Some Company</a:t>
            </a:r>
            <a:endParaRPr/>
          </a:p>
        </p:txBody>
      </p:sp>
      <p:sp>
        <p:nvSpPr>
          <p:cNvPr id="98" name="Google Shape;98;p1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1</a:t>
            </a:fld>
            <a:endParaRPr/>
          </a:p>
        </p:txBody>
      </p:sp>
      <p:sp>
        <p:nvSpPr>
          <p:cNvPr id="99" name="Google Shape;99;p1:notes"/>
          <p:cNvSpPr>
            <a:spLocks noGrp="1" noRot="1" noChangeAspect="1"/>
          </p:cNvSpPr>
          <p:nvPr>
            <p:ph type="sldImg" idx="3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00" name="Google Shape;100;p1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11" name="Google Shape;111;p2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2:notes"/>
          <p:cNvSpPr txBox="1">
            <a:spLocks noGrp="1"/>
          </p:cNvSpPr>
          <p:nvPr>
            <p:ph type="hdr" idx="3"/>
          </p:nvPr>
        </p:nvSpPr>
        <p:spPr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doc.: IEEE 802.11-yy/xxxxr0</a:t>
            </a:r>
            <a:endParaRPr/>
          </a:p>
        </p:txBody>
      </p:sp>
      <p:sp>
        <p:nvSpPr>
          <p:cNvPr id="113" name="Google Shape;113;p2:notes"/>
          <p:cNvSpPr txBox="1">
            <a:spLocks noGrp="1"/>
          </p:cNvSpPr>
          <p:nvPr>
            <p:ph type="dt" idx="10"/>
          </p:nvPr>
        </p:nvSpPr>
        <p:spPr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Month Year</a:t>
            </a:r>
            <a:endParaRPr/>
          </a:p>
        </p:txBody>
      </p:sp>
      <p:sp>
        <p:nvSpPr>
          <p:cNvPr id="114" name="Google Shape;114;p2:notes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457200" lvl="4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John Doe, Some Company</a:t>
            </a:r>
            <a:endParaRPr/>
          </a:p>
        </p:txBody>
      </p:sp>
      <p:sp>
        <p:nvSpPr>
          <p:cNvPr id="115" name="Google Shape;115;p2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2aa31e5db9d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2aa31e5db9d_0_0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500" cy="4176600"/>
          </a:xfrm>
          <a:prstGeom prst="rect">
            <a:avLst/>
          </a:prstGeom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g2aa31e5db9d_0_0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00" cy="18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2aa31e5db9d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2aa31e5db9d_0_0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500" cy="4176600"/>
          </a:xfrm>
          <a:prstGeom prst="rect">
            <a:avLst/>
          </a:prstGeom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g2aa31e5db9d_0_0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00" cy="18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278016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2aa31e5db9d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2aa31e5db9d_0_0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500" cy="4176600"/>
          </a:xfrm>
          <a:prstGeom prst="rect">
            <a:avLst/>
          </a:prstGeom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g2aa31e5db9d_0_0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00" cy="18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319987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2aa31e5db9d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2aa31e5db9d_0_0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500" cy="4176600"/>
          </a:xfrm>
          <a:prstGeom prst="rect">
            <a:avLst/>
          </a:prstGeom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g2aa31e5db9d_0_0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00" cy="18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031731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2aa31e5db9d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2aa31e5db9d_0_19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500" cy="4176600"/>
          </a:xfrm>
          <a:prstGeom prst="rect">
            <a:avLst/>
          </a:prstGeom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g2aa31e5db9d_0_19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00" cy="18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7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2aa31e5db9d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2aa31e5db9d_0_19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500" cy="4176600"/>
          </a:xfrm>
          <a:prstGeom prst="rect">
            <a:avLst/>
          </a:prstGeom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g2aa31e5db9d_0_19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00" cy="18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690067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8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8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8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7960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January 2025</a:t>
            </a:r>
            <a:endParaRPr/>
          </a:p>
        </p:txBody>
      </p:sp>
      <p:sp>
        <p:nvSpPr>
          <p:cNvPr id="26" name="Google Shape;26;p8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Ron Porat (Broadcom)</a:t>
            </a:r>
            <a:endParaRPr/>
          </a:p>
        </p:txBody>
      </p:sp>
      <p:sp>
        <p:nvSpPr>
          <p:cNvPr id="27" name="Google Shape;27;p8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7"/>
          <p:cNvSpPr txBox="1">
            <a:spLocks noGrp="1"/>
          </p:cNvSpPr>
          <p:nvPr>
            <p:ph type="body" idx="1"/>
          </p:nvPr>
        </p:nvSpPr>
        <p:spPr>
          <a:xfrm rot="5400000">
            <a:off x="2514600" y="152400"/>
            <a:ext cx="4114800" cy="777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2" name="Google Shape;82;p17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January 2025</a:t>
            </a:r>
            <a:endParaRPr/>
          </a:p>
        </p:txBody>
      </p:sp>
      <p:sp>
        <p:nvSpPr>
          <p:cNvPr id="83" name="Google Shape;83;p17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Ron Porat (Broadcom)</a:t>
            </a:r>
            <a:endParaRPr/>
          </a:p>
        </p:txBody>
      </p:sp>
      <p:sp>
        <p:nvSpPr>
          <p:cNvPr id="84" name="Google Shape;84;p17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8"/>
          <p:cNvSpPr txBox="1">
            <a:spLocks noGrp="1"/>
          </p:cNvSpPr>
          <p:nvPr>
            <p:ph type="title"/>
          </p:nvPr>
        </p:nvSpPr>
        <p:spPr>
          <a:xfrm rot="5400000">
            <a:off x="4781550" y="2419350"/>
            <a:ext cx="5410200" cy="19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8"/>
          <p:cNvSpPr txBox="1">
            <a:spLocks noGrp="1"/>
          </p:cNvSpPr>
          <p:nvPr>
            <p:ph type="body" idx="1"/>
          </p:nvPr>
        </p:nvSpPr>
        <p:spPr>
          <a:xfrm rot="5400000">
            <a:off x="819150" y="552450"/>
            <a:ext cx="5410200" cy="56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8" name="Google Shape;88;p18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January 2025</a:t>
            </a:r>
            <a:endParaRPr/>
          </a:p>
        </p:txBody>
      </p:sp>
      <p:sp>
        <p:nvSpPr>
          <p:cNvPr id="89" name="Google Shape;89;p18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Ron Porat (Broadcom)</a:t>
            </a:r>
            <a:endParaRPr/>
          </a:p>
        </p:txBody>
      </p:sp>
      <p:sp>
        <p:nvSpPr>
          <p:cNvPr id="90" name="Google Shape;90;p18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ullet">
  <p:cSld name="Bullet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9"/>
          <p:cNvSpPr txBox="1">
            <a:spLocks noGrp="1"/>
          </p:cNvSpPr>
          <p:nvPr>
            <p:ph type="body" idx="1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09880" algn="l">
              <a:lnSpc>
                <a:spcPct val="95000"/>
              </a:lnSpc>
              <a:spcBef>
                <a:spcPts val="1110"/>
              </a:spcBef>
              <a:spcAft>
                <a:spcPts val="0"/>
              </a:spcAft>
              <a:buClr>
                <a:schemeClr val="dk2"/>
              </a:buClr>
              <a:buSzPts val="1280"/>
              <a:buFont typeface="Noto Sans Symbols"/>
              <a:buChar char="▪"/>
              <a:defRPr sz="1600" b="0" i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lvl="1" indent="-299719" algn="l">
              <a:lnSpc>
                <a:spcPct val="95000"/>
              </a:lnSpc>
              <a:spcBef>
                <a:spcPts val="450"/>
              </a:spcBef>
              <a:spcAft>
                <a:spcPts val="0"/>
              </a:spcAft>
              <a:buClr>
                <a:schemeClr val="dk2"/>
              </a:buClr>
              <a:buSzPts val="1120"/>
              <a:buFont typeface="Noto Sans Symbols"/>
              <a:buChar char="▪"/>
              <a:defRPr sz="1400" b="0" i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lvl="2" indent="-289560" algn="l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960"/>
              <a:buFont typeface="Noto Sans Symbols"/>
              <a:buChar char="▪"/>
              <a:defRPr sz="1200" b="0" i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lvl="3" indent="-284480" algn="l">
              <a:spcBef>
                <a:spcPts val="220"/>
              </a:spcBef>
              <a:spcAft>
                <a:spcPts val="0"/>
              </a:spcAft>
              <a:buClr>
                <a:schemeClr val="dk2"/>
              </a:buClr>
              <a:buSzPts val="880"/>
              <a:buFont typeface="Noto Sans Symbols"/>
              <a:buChar char="▪"/>
              <a:defRPr sz="1100" b="0" i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lvl="4" indent="-281939" algn="l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840"/>
              <a:buFont typeface="Noto Sans Symbols"/>
              <a:buChar char="▪"/>
              <a:defRPr sz="1050" b="0" i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3" name="Google Shape;93;p19"/>
          <p:cNvSpPr txBox="1">
            <a:spLocks noGrp="1"/>
          </p:cNvSpPr>
          <p:nvPr>
            <p:ph type="ctrTitle"/>
          </p:nvPr>
        </p:nvSpPr>
        <p:spPr>
          <a:xfrm>
            <a:off x="259742" y="404085"/>
            <a:ext cx="8659976" cy="9717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500" b="0" i="0">
                <a:solidFill>
                  <a:srgbClr val="00A2B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9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lvl="0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/>
            </a:lvl1pPr>
            <a:lvl2pPr lvl="1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/>
            </a:lvl3pPr>
            <a:lvl4pPr lvl="3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4pPr>
            <a:lvl5pPr lvl="4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5pPr>
            <a:lvl6pPr lvl="5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6pPr>
            <a:lvl7pPr lvl="6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7pPr>
            <a:lvl8pPr lvl="7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8pPr>
            <a:lvl9pPr lvl="8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34011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January 2025</a:t>
            </a:r>
            <a:endParaRPr/>
          </a:p>
        </p:txBody>
      </p:sp>
      <p:sp>
        <p:nvSpPr>
          <p:cNvPr id="32" name="Google Shape;32;p9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Ron Porat (Broadcom)</a:t>
            </a:r>
            <a:endParaRPr/>
          </a:p>
        </p:txBody>
      </p:sp>
      <p:sp>
        <p:nvSpPr>
          <p:cNvPr id="33" name="Google Shape;33;p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0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0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/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/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9pPr>
          </a:lstStyle>
          <a:p>
            <a:endParaRPr/>
          </a:p>
        </p:txBody>
      </p:sp>
      <p:sp>
        <p:nvSpPr>
          <p:cNvPr id="37" name="Google Shape;37;p10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January 2025</a:t>
            </a:r>
            <a:endParaRPr/>
          </a:p>
        </p:txBody>
      </p:sp>
      <p:sp>
        <p:nvSpPr>
          <p:cNvPr id="38" name="Google Shape;38;p10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Ron Porat (Broadcom)</a:t>
            </a:r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1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1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9pPr>
          </a:lstStyle>
          <a:p>
            <a:endParaRPr/>
          </a:p>
        </p:txBody>
      </p:sp>
      <p:sp>
        <p:nvSpPr>
          <p:cNvPr id="43" name="Google Shape;43;p11"/>
          <p:cNvSpPr txBox="1">
            <a:spLocks noGrp="1"/>
          </p:cNvSpPr>
          <p:nvPr>
            <p:ph type="body" idx="2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9pPr>
          </a:lstStyle>
          <a:p>
            <a:endParaRPr/>
          </a:p>
        </p:txBody>
      </p:sp>
      <p:sp>
        <p:nvSpPr>
          <p:cNvPr id="44" name="Google Shape;44;p11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January 2025</a:t>
            </a:r>
            <a:endParaRPr/>
          </a:p>
        </p:txBody>
      </p:sp>
      <p:sp>
        <p:nvSpPr>
          <p:cNvPr id="45" name="Google Shape;45;p11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Ron Porat (Broadcom)</a:t>
            </a:r>
            <a:endParaRPr/>
          </a:p>
        </p:txBody>
      </p:sp>
      <p:sp>
        <p:nvSpPr>
          <p:cNvPr id="46" name="Google Shape;46;p11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50" name="Google Shape;50;p12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9pPr>
          </a:lstStyle>
          <a:p>
            <a:endParaRPr/>
          </a:p>
        </p:txBody>
      </p:sp>
      <p:sp>
        <p:nvSpPr>
          <p:cNvPr id="51" name="Google Shape;51;p12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52" name="Google Shape;52;p1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9pPr>
          </a:lstStyle>
          <a:p>
            <a:endParaRPr/>
          </a:p>
        </p:txBody>
      </p:sp>
      <p:sp>
        <p:nvSpPr>
          <p:cNvPr id="53" name="Google Shape;53;p12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January 2025</a:t>
            </a:r>
            <a:endParaRPr/>
          </a:p>
        </p:txBody>
      </p:sp>
      <p:sp>
        <p:nvSpPr>
          <p:cNvPr id="54" name="Google Shape;54;p12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Ron Porat (Broadcom)</a:t>
            </a:r>
            <a:endParaRPr/>
          </a:p>
        </p:txBody>
      </p:sp>
      <p:sp>
        <p:nvSpPr>
          <p:cNvPr id="55" name="Google Shape;55;p12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3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3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January 2025</a:t>
            </a:r>
            <a:endParaRPr/>
          </a:p>
        </p:txBody>
      </p:sp>
      <p:sp>
        <p:nvSpPr>
          <p:cNvPr id="59" name="Google Shape;59;p13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Ron Porat (Broadcom)</a:t>
            </a:r>
            <a:endParaRPr/>
          </a:p>
        </p:txBody>
      </p:sp>
      <p:sp>
        <p:nvSpPr>
          <p:cNvPr id="60" name="Google Shape;60;p13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January 2025</a:t>
            </a:r>
            <a:endParaRPr/>
          </a:p>
        </p:txBody>
      </p:sp>
      <p:sp>
        <p:nvSpPr>
          <p:cNvPr id="63" name="Google Shape;63;p14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Ron Porat (Broadcom)</a:t>
            </a:r>
            <a:endParaRPr/>
          </a:p>
        </p:txBody>
      </p:sp>
      <p:sp>
        <p:nvSpPr>
          <p:cNvPr id="64" name="Google Shape;64;p14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9pPr>
          </a:lstStyle>
          <a:p>
            <a:endParaRPr/>
          </a:p>
        </p:txBody>
      </p:sp>
      <p:sp>
        <p:nvSpPr>
          <p:cNvPr id="68" name="Google Shape;68;p15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5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January 2025</a:t>
            </a:r>
            <a:endParaRPr/>
          </a:p>
        </p:txBody>
      </p:sp>
      <p:sp>
        <p:nvSpPr>
          <p:cNvPr id="70" name="Google Shape;70;p15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Ron Porat (Broadcom)</a:t>
            </a:r>
            <a:endParaRPr/>
          </a:p>
        </p:txBody>
      </p:sp>
      <p:sp>
        <p:nvSpPr>
          <p:cNvPr id="71" name="Google Shape;71;p15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6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75" name="Google Shape;75;p16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>
            <a:endParaRPr/>
          </a:p>
        </p:txBody>
      </p:sp>
      <p:sp>
        <p:nvSpPr>
          <p:cNvPr id="76" name="Google Shape;76;p16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January 2025</a:t>
            </a:r>
            <a:endParaRPr/>
          </a:p>
        </p:txBody>
      </p:sp>
      <p:sp>
        <p:nvSpPr>
          <p:cNvPr id="77" name="Google Shape;77;p16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Ron Porat (Broadcom)</a:t>
            </a:r>
            <a:endParaRPr/>
          </a:p>
        </p:txBody>
      </p:sp>
      <p:sp>
        <p:nvSpPr>
          <p:cNvPr id="78" name="Google Shape;78;p16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7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4" name="Google Shape;14;p7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5" name="Google Shape;15;p7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January 2025</a:t>
            </a:r>
            <a:endParaRPr/>
          </a:p>
        </p:txBody>
      </p:sp>
      <p:sp>
        <p:nvSpPr>
          <p:cNvPr id="16" name="Google Shape;16;p7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Ron Porat (Broadcom)</a:t>
            </a:r>
            <a:endParaRPr/>
          </a:p>
        </p:txBody>
      </p:sp>
      <p:sp>
        <p:nvSpPr>
          <p:cNvPr id="17" name="Google Shape;17;p7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8" name="Google Shape;18;p7"/>
          <p:cNvSpPr/>
          <p:nvPr/>
        </p:nvSpPr>
        <p:spPr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457200" marR="0" lvl="4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</a:t>
            </a:r>
            <a:r>
              <a:rPr lang="en-US" sz="1800" b="1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802.11-24/1827r1</a:t>
            </a:r>
            <a:endParaRPr dirty="0"/>
          </a:p>
        </p:txBody>
      </p:sp>
      <p:cxnSp>
        <p:nvCxnSpPr>
          <p:cNvPr id="19" name="Google Shape;19;p7"/>
          <p:cNvCxnSpPr/>
          <p:nvPr/>
        </p:nvCxnSpPr>
        <p:spPr>
          <a:xfrm>
            <a:off x="685800" y="609600"/>
            <a:ext cx="77724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0" name="Google Shape;20;p7"/>
          <p:cNvSpPr/>
          <p:nvPr/>
        </p:nvSpPr>
        <p:spPr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  <a:endParaRPr/>
          </a:p>
        </p:txBody>
      </p:sp>
      <p:cxnSp>
        <p:nvCxnSpPr>
          <p:cNvPr id="21" name="Google Shape;21;p7"/>
          <p:cNvCxnSpPr/>
          <p:nvPr/>
        </p:nvCxnSpPr>
        <p:spPr>
          <a:xfrm>
            <a:off x="685800" y="6477000"/>
            <a:ext cx="78486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Ron Porat (Broadcom)</a:t>
            </a:r>
            <a:endParaRPr/>
          </a:p>
        </p:txBody>
      </p:sp>
      <p:sp>
        <p:nvSpPr>
          <p:cNvPr id="103" name="Google Shape;103;p1"/>
          <p:cNvSpPr txBox="1">
            <a:spLocks noGrp="1"/>
          </p:cNvSpPr>
          <p:nvPr>
            <p:ph type="title"/>
          </p:nvPr>
        </p:nvSpPr>
        <p:spPr>
          <a:xfrm>
            <a:off x="381000" y="685800"/>
            <a:ext cx="83058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On OFDMA and MU-MIMO</a:t>
            </a:r>
            <a:endParaRPr dirty="0"/>
          </a:p>
        </p:txBody>
      </p:sp>
      <p:sp>
        <p:nvSpPr>
          <p:cNvPr id="104" name="Google Shape;104;p1"/>
          <p:cNvSpPr txBox="1">
            <a:spLocks noGrp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lvl="0" indent="-34290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2025-01-12</a:t>
            </a:r>
            <a:endParaRPr dirty="0"/>
          </a:p>
        </p:txBody>
      </p:sp>
      <p:sp>
        <p:nvSpPr>
          <p:cNvPr id="105" name="Google Shape;105;p1"/>
          <p:cNvSpPr/>
          <p:nvPr/>
        </p:nvSpPr>
        <p:spPr>
          <a:xfrm>
            <a:off x="533400" y="2133600"/>
            <a:ext cx="14478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Authors:</a:t>
            </a:r>
            <a:endParaRPr sz="20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6" name="Google Shape;106;p1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1</a:t>
            </a:fld>
            <a:endParaRPr/>
          </a:p>
        </p:txBody>
      </p:sp>
      <p:sp>
        <p:nvSpPr>
          <p:cNvPr id="107" name="Google Shape;107;p1"/>
          <p:cNvSpPr txBox="1">
            <a:spLocks noGrp="1"/>
          </p:cNvSpPr>
          <p:nvPr>
            <p:ph type="dt" idx="10"/>
          </p:nvPr>
        </p:nvSpPr>
        <p:spPr>
          <a:xfrm>
            <a:off x="696925" y="332600"/>
            <a:ext cx="17007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mtClean="0"/>
              <a:t>January 2025</a:t>
            </a:r>
            <a:endParaRPr/>
          </a:p>
        </p:txBody>
      </p:sp>
      <p:graphicFrame>
        <p:nvGraphicFramePr>
          <p:cNvPr id="108" name="Google Shape;108;p1"/>
          <p:cNvGraphicFramePr/>
          <p:nvPr>
            <p:extLst>
              <p:ext uri="{D42A27DB-BD31-4B8C-83A1-F6EECF244321}">
                <p14:modId xmlns:p14="http://schemas.microsoft.com/office/powerpoint/2010/main" val="1458705163"/>
              </p:ext>
            </p:extLst>
          </p:nvPr>
        </p:nvGraphicFramePr>
        <p:xfrm>
          <a:off x="685800" y="2824688"/>
          <a:ext cx="7772425" cy="2427800"/>
        </p:xfrm>
        <a:graphic>
          <a:graphicData uri="http://schemas.openxmlformats.org/drawingml/2006/table">
            <a:tbl>
              <a:tblPr>
                <a:noFill/>
                <a:tableStyleId>{A6004A5C-CBC5-4C12-ADC4-98C6133AA3B1}</a:tableStyleId>
              </a:tblPr>
              <a:tblGrid>
                <a:gridCol w="1801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5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0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1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240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Name</a:t>
                      </a:r>
                      <a:endParaRPr/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Affiliations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Address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Phone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email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Ron Porat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Broadcom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ron.porat@broadcom.com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Srinath Puducheri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Broadcom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Karim Toussi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Broadcom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 dirty="0" err="1" smtClean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Youhan</a:t>
                      </a:r>
                      <a:r>
                        <a:rPr lang="en-US" sz="1200" u="none" strike="noStrike" cap="none" dirty="0" smtClean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Kim </a:t>
                      </a:r>
                      <a:r>
                        <a:rPr lang="en-US" sz="12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 dirty="0" smtClean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Qualcomm</a:t>
                      </a:r>
                      <a:endParaRPr sz="9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/>
              <a:t>Introduction</a:t>
            </a:r>
            <a:endParaRPr/>
          </a:p>
        </p:txBody>
      </p:sp>
      <p:sp>
        <p:nvSpPr>
          <p:cNvPr id="118" name="Google Shape;118;p2"/>
          <p:cNvSpPr txBox="1">
            <a:spLocks noGrp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  <a:p>
            <a:pPr marL="3429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</a:pPr>
            <a:r>
              <a:rPr lang="en-US" sz="1800" b="0" dirty="0" smtClean="0"/>
              <a:t>Supporting MU-MIMO on one or more RUs in an OFDMA PPDU exist since 11ax but not utilized</a:t>
            </a:r>
          </a:p>
          <a:p>
            <a:pPr marL="3429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</a:pPr>
            <a:endParaRPr lang="en-US" sz="1800" b="0" dirty="0" smtClean="0"/>
          </a:p>
          <a:p>
            <a:pPr marL="3429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</a:pPr>
            <a:r>
              <a:rPr lang="en-US" sz="1800" b="0" dirty="0" smtClean="0"/>
              <a:t>In 11be an attempt was made to simplify it by limiting MU-MIMO to RU&gt;=242 (as opposed to 106RU) but it didn’t help spur the adoption of this feature </a:t>
            </a:r>
          </a:p>
          <a:p>
            <a:pPr marL="3429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</a:pPr>
            <a:endParaRPr lang="en-US" sz="1800" b="0" dirty="0"/>
          </a:p>
          <a:p>
            <a:pPr marL="3429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</a:pPr>
            <a:r>
              <a:rPr lang="en-US" sz="1800" b="0" dirty="0" smtClean="0"/>
              <a:t>In this contribution we propose a set of combinations of OFDMA+MU-MIMO which we think are important to implement and test</a:t>
            </a:r>
            <a:endParaRPr sz="1400" dirty="0">
              <a:solidFill>
                <a:srgbClr val="FF0000"/>
              </a:solidFill>
            </a:endParaRPr>
          </a:p>
          <a:p>
            <a:pPr marL="742950" lvl="1" indent="-1841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endParaRPr sz="1600" b="0" dirty="0"/>
          </a:p>
          <a:p>
            <a:pPr marL="342900" lvl="0" indent="-2413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endParaRPr sz="1600" b="0" dirty="0"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  <a:p>
            <a:pPr marL="34290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  <a:p>
            <a:pPr marL="34290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  <a:p>
            <a:pPr marL="34290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  <a:p>
            <a:pPr marL="34290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</p:txBody>
      </p:sp>
      <p:sp>
        <p:nvSpPr>
          <p:cNvPr id="119" name="Google Shape;119;p2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Ron Porat (Broadcom)</a:t>
            </a:r>
            <a:endParaRPr/>
          </a:p>
        </p:txBody>
      </p:sp>
      <p:sp>
        <p:nvSpPr>
          <p:cNvPr id="120" name="Google Shape;120;p2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2</a:t>
            </a:fld>
            <a:endParaRPr/>
          </a:p>
        </p:txBody>
      </p:sp>
      <p:sp>
        <p:nvSpPr>
          <p:cNvPr id="121" name="Google Shape;121;p2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795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mtClean="0"/>
              <a:t>January 2025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aa31e5db9d_0_0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Use Cases</a:t>
            </a:r>
            <a:endParaRPr dirty="0"/>
          </a:p>
        </p:txBody>
      </p:sp>
      <p:sp>
        <p:nvSpPr>
          <p:cNvPr id="128" name="Google Shape;128;g2aa31e5db9d_0_0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457200" lvl="0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</a:pPr>
            <a:r>
              <a:rPr lang="en-US" sz="2000" b="0" dirty="0" smtClean="0"/>
              <a:t>Two main use cases are driving our renewed interest in MU-MIMO+OFDMA in 11bn:</a:t>
            </a:r>
          </a:p>
          <a:p>
            <a:pPr lvl="1">
              <a:buChar char="•"/>
            </a:pPr>
            <a:r>
              <a:rPr lang="en-US" sz="1800" dirty="0" smtClean="0"/>
              <a:t>DSO – in order to keep spectral efficiency high we need to be able to do MU-MIMO on the primary channel as well as the secondary channel servicing DSO clients</a:t>
            </a:r>
          </a:p>
          <a:p>
            <a:pPr lvl="1">
              <a:buChar char="•"/>
            </a:pPr>
            <a:r>
              <a:rPr lang="en-US" sz="1800" dirty="0" smtClean="0"/>
              <a:t>Mix of higher BW and lower BW clients where the lower BW clients on the primary channel and the higher BW clients on the secondary channel can use MU-MIMO</a:t>
            </a:r>
          </a:p>
          <a:p>
            <a:pPr lvl="1">
              <a:buChar char="•"/>
            </a:pPr>
            <a:endParaRPr lang="en-US" sz="1600" dirty="0"/>
          </a:p>
          <a:p>
            <a:r>
              <a:rPr lang="en-US" sz="2000" b="0" dirty="0" smtClean="0"/>
              <a:t>Based on these use cases we therefore limit ourselves to a maximum of two MU-MIMO RUs in 160MHz and 320MHz UHR PPDUs only  </a:t>
            </a:r>
            <a:endParaRPr sz="2000" b="0" dirty="0"/>
          </a:p>
        </p:txBody>
      </p:sp>
      <p:sp>
        <p:nvSpPr>
          <p:cNvPr id="129" name="Google Shape;129;g2aa31e5db9d_0_0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48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3</a:t>
            </a:fld>
            <a:endParaRPr/>
          </a:p>
        </p:txBody>
      </p:sp>
      <p:sp>
        <p:nvSpPr>
          <p:cNvPr id="130" name="Google Shape;130;g2aa31e5db9d_0_0"/>
          <p:cNvSpPr txBox="1">
            <a:spLocks noGrp="1"/>
          </p:cNvSpPr>
          <p:nvPr>
            <p:ph type="dt" idx="10"/>
          </p:nvPr>
        </p:nvSpPr>
        <p:spPr>
          <a:xfrm>
            <a:off x="696925" y="332600"/>
            <a:ext cx="17007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mtClean="0"/>
              <a:t>January 2025</a:t>
            </a:r>
            <a:endParaRPr/>
          </a:p>
        </p:txBody>
      </p:sp>
      <p:sp>
        <p:nvSpPr>
          <p:cNvPr id="131" name="Google Shape;131;g2aa31e5db9d_0_0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3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Ron Porat (Broadcom)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aa31e5db9d_0_0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Proposal</a:t>
            </a:r>
            <a:endParaRPr dirty="0"/>
          </a:p>
        </p:txBody>
      </p:sp>
      <p:sp>
        <p:nvSpPr>
          <p:cNvPr id="128" name="Google Shape;128;g2aa31e5db9d_0_0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457200" lvl="0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</a:pPr>
            <a:r>
              <a:rPr lang="en-US" sz="2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order to minimize options and spur adoption we propose to focus on the following RU sizes for MU-MIMO in OFDMA:</a:t>
            </a:r>
          </a:p>
          <a:p>
            <a:pPr lvl="1">
              <a:buChar char="•"/>
            </a:pP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160MHz PPDU – 996 and 484+242</a:t>
            </a:r>
          </a:p>
          <a:p>
            <a:pPr lvl="2"/>
            <a:r>
              <a:rPr lang="en-US" sz="16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996 being half the BW and 484+242 to enable puncturing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320 </a:t>
            </a: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MHz PPDU: 996+484, 2x996, 2x996+484, </a:t>
            </a:r>
            <a:r>
              <a:rPr lang="en-US" sz="1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3x996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Either 160MHz or 240Hz belong to one group (with allowance to puncturing)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 mentioned in slide 3 a maximum of 2 RUs can support MU-MIMO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Furthermore, </a:t>
            </a:r>
            <a:r>
              <a:rPr lang="en-US" sz="2000" b="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each </a:t>
            </a:r>
            <a:r>
              <a:rPr lang="en-US" sz="2000" b="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80 MHz </a:t>
            </a:r>
            <a:r>
              <a:rPr lang="en-US" sz="2000" b="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segment should </a:t>
            </a:r>
            <a:r>
              <a:rPr lang="en-US" sz="2000" b="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 either MU-MIMO or </a:t>
            </a:r>
            <a:r>
              <a:rPr lang="en-US" sz="2000" b="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OFDMA</a:t>
            </a:r>
            <a:endParaRPr lang="en-US" sz="2000" b="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/>
            <a:endParaRPr lang="en-US" sz="1400" b="0" dirty="0" smtClean="0"/>
          </a:p>
          <a:p>
            <a:pPr marL="114300" lvl="0" indent="0" algn="l" rtl="0">
              <a:spcBef>
                <a:spcPts val="360"/>
              </a:spcBef>
              <a:spcAft>
                <a:spcPts val="0"/>
              </a:spcAft>
              <a:buSzPts val="1800"/>
              <a:buNone/>
            </a:pPr>
            <a:endParaRPr sz="2000" b="0" dirty="0"/>
          </a:p>
        </p:txBody>
      </p:sp>
      <p:sp>
        <p:nvSpPr>
          <p:cNvPr id="129" name="Google Shape;129;g2aa31e5db9d_0_0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48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4</a:t>
            </a:fld>
            <a:endParaRPr/>
          </a:p>
        </p:txBody>
      </p:sp>
      <p:sp>
        <p:nvSpPr>
          <p:cNvPr id="130" name="Google Shape;130;g2aa31e5db9d_0_0"/>
          <p:cNvSpPr txBox="1">
            <a:spLocks noGrp="1"/>
          </p:cNvSpPr>
          <p:nvPr>
            <p:ph type="dt" idx="10"/>
          </p:nvPr>
        </p:nvSpPr>
        <p:spPr>
          <a:xfrm>
            <a:off x="696925" y="332600"/>
            <a:ext cx="17007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mtClean="0"/>
              <a:t>January 2025</a:t>
            </a:r>
            <a:endParaRPr/>
          </a:p>
        </p:txBody>
      </p:sp>
      <p:sp>
        <p:nvSpPr>
          <p:cNvPr id="131" name="Google Shape;131;g2aa31e5db9d_0_0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3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Ron Porat (Broadcom)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4009977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aa31e5db9d_0_0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lvl="0"/>
            <a:r>
              <a:rPr lang="en-US" sz="2400" dirty="0" smtClean="0"/>
              <a:t>Proposed </a:t>
            </a:r>
            <a:r>
              <a:rPr lang="en-US" sz="2400" dirty="0"/>
              <a:t>Changes in the RU Allocation Table (1)</a:t>
            </a:r>
            <a:endParaRPr dirty="0"/>
          </a:p>
        </p:txBody>
      </p:sp>
      <p:sp>
        <p:nvSpPr>
          <p:cNvPr id="128" name="Google Shape;128;g2aa31e5db9d_0_0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 spcFirstLastPara="1" wrap="square" lIns="92075" tIns="46025" rIns="92075" bIns="46025" anchor="t" anchorCtr="0"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endParaRPr lang="en-US" sz="2000" b="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/>
            <a:endParaRPr lang="en-US" sz="1400" b="0" dirty="0" smtClean="0"/>
          </a:p>
          <a:p>
            <a:pPr marL="114300" lvl="0" indent="0" algn="l" rtl="0">
              <a:spcBef>
                <a:spcPts val="360"/>
              </a:spcBef>
              <a:spcAft>
                <a:spcPts val="0"/>
              </a:spcAft>
              <a:buSzPts val="1800"/>
              <a:buNone/>
            </a:pPr>
            <a:endParaRPr sz="2000" b="0" dirty="0"/>
          </a:p>
        </p:txBody>
      </p:sp>
      <p:sp>
        <p:nvSpPr>
          <p:cNvPr id="129" name="Google Shape;129;g2aa31e5db9d_0_0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48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5</a:t>
            </a:fld>
            <a:endParaRPr/>
          </a:p>
        </p:txBody>
      </p:sp>
      <p:sp>
        <p:nvSpPr>
          <p:cNvPr id="130" name="Google Shape;130;g2aa31e5db9d_0_0"/>
          <p:cNvSpPr txBox="1">
            <a:spLocks noGrp="1"/>
          </p:cNvSpPr>
          <p:nvPr>
            <p:ph type="dt" idx="10"/>
          </p:nvPr>
        </p:nvSpPr>
        <p:spPr>
          <a:xfrm>
            <a:off x="696925" y="332600"/>
            <a:ext cx="17007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mtClean="0"/>
              <a:t>January 2025</a:t>
            </a:r>
            <a:endParaRPr/>
          </a:p>
        </p:txBody>
      </p:sp>
      <p:sp>
        <p:nvSpPr>
          <p:cNvPr id="131" name="Google Shape;131;g2aa31e5db9d_0_0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3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Ron Porat (Broadcom)</a:t>
            </a:r>
            <a:endParaRPr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CED20E8-090D-D61D-DAD3-C553F83AA3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8804558"/>
              </p:ext>
            </p:extLst>
          </p:nvPr>
        </p:nvGraphicFramePr>
        <p:xfrm>
          <a:off x="701736" y="2440151"/>
          <a:ext cx="3482142" cy="2465005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524288">
                  <a:extLst>
                    <a:ext uri="{9D8B030D-6E8A-4147-A177-3AD203B41FA5}">
                      <a16:colId xmlns:a16="http://schemas.microsoft.com/office/drawing/2014/main" val="1013952801"/>
                    </a:ext>
                  </a:extLst>
                </a:gridCol>
                <a:gridCol w="524288">
                  <a:extLst>
                    <a:ext uri="{9D8B030D-6E8A-4147-A177-3AD203B41FA5}">
                      <a16:colId xmlns:a16="http://schemas.microsoft.com/office/drawing/2014/main" val="1084876122"/>
                    </a:ext>
                  </a:extLst>
                </a:gridCol>
                <a:gridCol w="174763">
                  <a:extLst>
                    <a:ext uri="{9D8B030D-6E8A-4147-A177-3AD203B41FA5}">
                      <a16:colId xmlns:a16="http://schemas.microsoft.com/office/drawing/2014/main" val="4076504241"/>
                    </a:ext>
                  </a:extLst>
                </a:gridCol>
                <a:gridCol w="174763">
                  <a:extLst>
                    <a:ext uri="{9D8B030D-6E8A-4147-A177-3AD203B41FA5}">
                      <a16:colId xmlns:a16="http://schemas.microsoft.com/office/drawing/2014/main" val="424021554"/>
                    </a:ext>
                  </a:extLst>
                </a:gridCol>
                <a:gridCol w="174763">
                  <a:extLst>
                    <a:ext uri="{9D8B030D-6E8A-4147-A177-3AD203B41FA5}">
                      <a16:colId xmlns:a16="http://schemas.microsoft.com/office/drawing/2014/main" val="3011758678"/>
                    </a:ext>
                  </a:extLst>
                </a:gridCol>
                <a:gridCol w="174763">
                  <a:extLst>
                    <a:ext uri="{9D8B030D-6E8A-4147-A177-3AD203B41FA5}">
                      <a16:colId xmlns:a16="http://schemas.microsoft.com/office/drawing/2014/main" val="292014286"/>
                    </a:ext>
                  </a:extLst>
                </a:gridCol>
                <a:gridCol w="174763">
                  <a:extLst>
                    <a:ext uri="{9D8B030D-6E8A-4147-A177-3AD203B41FA5}">
                      <a16:colId xmlns:a16="http://schemas.microsoft.com/office/drawing/2014/main" val="1631762547"/>
                    </a:ext>
                  </a:extLst>
                </a:gridCol>
                <a:gridCol w="174763">
                  <a:extLst>
                    <a:ext uri="{9D8B030D-6E8A-4147-A177-3AD203B41FA5}">
                      <a16:colId xmlns:a16="http://schemas.microsoft.com/office/drawing/2014/main" val="3070236396"/>
                    </a:ext>
                  </a:extLst>
                </a:gridCol>
                <a:gridCol w="174763">
                  <a:extLst>
                    <a:ext uri="{9D8B030D-6E8A-4147-A177-3AD203B41FA5}">
                      <a16:colId xmlns:a16="http://schemas.microsoft.com/office/drawing/2014/main" val="2429768167"/>
                    </a:ext>
                  </a:extLst>
                </a:gridCol>
                <a:gridCol w="174763">
                  <a:extLst>
                    <a:ext uri="{9D8B030D-6E8A-4147-A177-3AD203B41FA5}">
                      <a16:colId xmlns:a16="http://schemas.microsoft.com/office/drawing/2014/main" val="2001147022"/>
                    </a:ext>
                  </a:extLst>
                </a:gridCol>
                <a:gridCol w="174763">
                  <a:extLst>
                    <a:ext uri="{9D8B030D-6E8A-4147-A177-3AD203B41FA5}">
                      <a16:colId xmlns:a16="http://schemas.microsoft.com/office/drawing/2014/main" val="2075917892"/>
                    </a:ext>
                  </a:extLst>
                </a:gridCol>
                <a:gridCol w="860699">
                  <a:extLst>
                    <a:ext uri="{9D8B030D-6E8A-4147-A177-3AD203B41FA5}">
                      <a16:colId xmlns:a16="http://schemas.microsoft.com/office/drawing/2014/main" val="3620653380"/>
                    </a:ext>
                  </a:extLst>
                </a:gridCol>
              </a:tblGrid>
              <a:tr h="23016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Value</a:t>
                      </a: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RU </a:t>
                      </a:r>
                      <a:r>
                        <a:rPr lang="en-US" sz="800" dirty="0" err="1">
                          <a:effectLst/>
                        </a:rPr>
                        <a:t>Alloc</a:t>
                      </a:r>
                      <a:r>
                        <a:rPr lang="en-US" sz="800" dirty="0">
                          <a:effectLst/>
                        </a:rPr>
                        <a:t> subfield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#1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#2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#3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#4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#5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#6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#7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#8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#9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Number of entries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extLst>
                  <a:ext uri="{0D108BD9-81ED-4DB2-BD59-A6C34878D82A}">
                    <a16:rowId xmlns:a16="http://schemas.microsoft.com/office/drawing/2014/main" val="3996755907"/>
                  </a:ext>
                </a:extLst>
              </a:tr>
              <a:tr h="2301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64-71</a:t>
                      </a:r>
                    </a:p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 0100 0xxx</a:t>
                      </a:r>
                    </a:p>
                  </a:txBody>
                  <a:tcPr marL="1565" marR="1565" marT="1565" marB="0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effectLst/>
                        </a:rPr>
                        <a:t>242</a:t>
                      </a:r>
                      <a:endParaRPr lang="en-US" sz="1500" dirty="0"/>
                    </a:p>
                  </a:txBody>
                  <a:tcPr marL="1565" marR="1565" marT="1565" marB="0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8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/>
                </a:tc>
                <a:extLst>
                  <a:ext uri="{0D108BD9-81ED-4DB2-BD59-A6C34878D82A}">
                    <a16:rowId xmlns:a16="http://schemas.microsoft.com/office/drawing/2014/main" val="3659451168"/>
                  </a:ext>
                </a:extLst>
              </a:tr>
              <a:tr h="2301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72-79</a:t>
                      </a:r>
                    </a:p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 0100 1xxx</a:t>
                      </a:r>
                    </a:p>
                  </a:txBody>
                  <a:tcPr marL="1565" marR="1565" marT="1565" marB="0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effectLst/>
                        </a:rPr>
                        <a:t>484</a:t>
                      </a:r>
                      <a:endParaRPr lang="en-US" sz="1500" dirty="0"/>
                    </a:p>
                  </a:txBody>
                  <a:tcPr marL="1565" marR="1565" marT="1565" marB="0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8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/>
                </a:tc>
                <a:extLst>
                  <a:ext uri="{0D108BD9-81ED-4DB2-BD59-A6C34878D82A}">
                    <a16:rowId xmlns:a16="http://schemas.microsoft.com/office/drawing/2014/main" val="3795675831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80-87</a:t>
                      </a:r>
                    </a:p>
                  </a:txBody>
                  <a:tcPr marL="1565" marR="1565" marT="1565" marB="0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 0101 0xxx</a:t>
                      </a:r>
                    </a:p>
                  </a:txBody>
                  <a:tcPr marL="1565" marR="1565" marT="1565" marB="0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effectLst/>
                        </a:rPr>
                        <a:t>996</a:t>
                      </a:r>
                      <a:endParaRPr lang="en-US" sz="1500" dirty="0"/>
                    </a:p>
                  </a:txBody>
                  <a:tcPr marL="1565" marR="1565" marT="1565" marB="0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8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/>
                </a:tc>
                <a:extLst>
                  <a:ext uri="{0D108BD9-81ED-4DB2-BD59-A6C34878D82A}">
                    <a16:rowId xmlns:a16="http://schemas.microsoft.com/office/drawing/2014/main" val="926438007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88-95</a:t>
                      </a:r>
                    </a:p>
                  </a:txBody>
                  <a:tcPr marL="1565" marR="1565" marT="1565" marB="0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 0101 1xxx</a:t>
                      </a:r>
                    </a:p>
                  </a:txBody>
                  <a:tcPr marL="1565" marR="1565" marT="1565" marB="0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effectLst/>
                        </a:rPr>
                        <a:t>2x996</a:t>
                      </a:r>
                      <a:endParaRPr lang="en-US" sz="1500" dirty="0"/>
                    </a:p>
                  </a:txBody>
                  <a:tcPr marL="1565" marR="1565" marT="1565" marB="0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8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/>
                </a:tc>
                <a:extLst>
                  <a:ext uri="{0D108BD9-81ED-4DB2-BD59-A6C34878D82A}">
                    <a16:rowId xmlns:a16="http://schemas.microsoft.com/office/drawing/2014/main" val="438214475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96-103</a:t>
                      </a:r>
                    </a:p>
                  </a:txBody>
                  <a:tcPr marL="1565" marR="1565" marT="1565" marB="0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 0110 0xxx</a:t>
                      </a:r>
                    </a:p>
                  </a:txBody>
                  <a:tcPr marL="1565" marR="1565" marT="1565" marB="0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effectLst/>
                        </a:rPr>
                        <a:t>484+242 (x111)</a:t>
                      </a:r>
                      <a:endParaRPr lang="en-US" sz="1500" dirty="0"/>
                    </a:p>
                  </a:txBody>
                  <a:tcPr marL="1565" marR="1565" marT="1565" marB="0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8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/>
                </a:tc>
                <a:extLst>
                  <a:ext uri="{0D108BD9-81ED-4DB2-BD59-A6C34878D82A}">
                    <a16:rowId xmlns:a16="http://schemas.microsoft.com/office/drawing/2014/main" val="2759559601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104-111</a:t>
                      </a:r>
                    </a:p>
                  </a:txBody>
                  <a:tcPr marL="1565" marR="1565" marT="1565" marB="0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 0110 1xxx</a:t>
                      </a:r>
                    </a:p>
                  </a:txBody>
                  <a:tcPr marL="1565" marR="1565" marT="1565" marB="0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effectLst/>
                        </a:rPr>
                        <a:t>484+242 (1x11)</a:t>
                      </a:r>
                      <a:endParaRPr lang="en-US" sz="1500" dirty="0"/>
                    </a:p>
                  </a:txBody>
                  <a:tcPr marL="1565" marR="1565" marT="1565" marB="0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8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/>
                </a:tc>
                <a:extLst>
                  <a:ext uri="{0D108BD9-81ED-4DB2-BD59-A6C34878D82A}">
                    <a16:rowId xmlns:a16="http://schemas.microsoft.com/office/drawing/2014/main" val="362744154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112-119</a:t>
                      </a:r>
                    </a:p>
                  </a:txBody>
                  <a:tcPr marL="1565" marR="1565" marT="1565" marB="0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 0111 0xxx</a:t>
                      </a:r>
                    </a:p>
                  </a:txBody>
                  <a:tcPr marL="1565" marR="1565" marT="1565" marB="0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effectLst/>
                        </a:rPr>
                        <a:t>484+242 (11x1)</a:t>
                      </a:r>
                      <a:endParaRPr lang="en-US" sz="1500" dirty="0"/>
                    </a:p>
                  </a:txBody>
                  <a:tcPr marL="1565" marR="1565" marT="1565" marB="0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8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/>
                </a:tc>
                <a:extLst>
                  <a:ext uri="{0D108BD9-81ED-4DB2-BD59-A6C34878D82A}">
                    <a16:rowId xmlns:a16="http://schemas.microsoft.com/office/drawing/2014/main" val="2078471992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120-127</a:t>
                      </a:r>
                    </a:p>
                  </a:txBody>
                  <a:tcPr marL="1565" marR="1565" marT="1565" marB="0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 0111 1xxx</a:t>
                      </a:r>
                    </a:p>
                  </a:txBody>
                  <a:tcPr marL="1565" marR="1565" marT="1565" marB="0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effectLst/>
                        </a:rPr>
                        <a:t>484+242 (111x)</a:t>
                      </a:r>
                      <a:endParaRPr lang="en-US" sz="1500" dirty="0"/>
                    </a:p>
                  </a:txBody>
                  <a:tcPr marL="1565" marR="1565" marT="1565" marB="0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8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/>
                </a:tc>
                <a:extLst>
                  <a:ext uri="{0D108BD9-81ED-4DB2-BD59-A6C34878D82A}">
                    <a16:rowId xmlns:a16="http://schemas.microsoft.com/office/drawing/2014/main" val="3098523214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128-135</a:t>
                      </a:r>
                    </a:p>
                  </a:txBody>
                  <a:tcPr marL="1565" marR="1565" marT="1565" marB="0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 1000 0xxx</a:t>
                      </a:r>
                    </a:p>
                  </a:txBody>
                  <a:tcPr marL="1565" marR="1565" marT="1565" marB="0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effectLst/>
                        </a:rPr>
                        <a:t>996+484 (x111)</a:t>
                      </a:r>
                      <a:endParaRPr lang="en-US" sz="1500" dirty="0"/>
                    </a:p>
                  </a:txBody>
                  <a:tcPr marL="1565" marR="1565" marT="1565" marB="0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8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/>
                </a:tc>
                <a:extLst>
                  <a:ext uri="{0D108BD9-81ED-4DB2-BD59-A6C34878D82A}">
                    <a16:rowId xmlns:a16="http://schemas.microsoft.com/office/drawing/2014/main" val="2109009748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136-143</a:t>
                      </a:r>
                    </a:p>
                  </a:txBody>
                  <a:tcPr marL="1565" marR="1565" marT="1565" marB="0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 1000 1xxx</a:t>
                      </a:r>
                    </a:p>
                  </a:txBody>
                  <a:tcPr marL="1565" marR="1565" marT="1565" marB="0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effectLst/>
                        </a:rPr>
                        <a:t>996+484 (1x11)</a:t>
                      </a:r>
                      <a:endParaRPr lang="en-US" sz="1500" dirty="0"/>
                    </a:p>
                  </a:txBody>
                  <a:tcPr marL="1565" marR="1565" marT="1565" marB="0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8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/>
                </a:tc>
                <a:extLst>
                  <a:ext uri="{0D108BD9-81ED-4DB2-BD59-A6C34878D82A}">
                    <a16:rowId xmlns:a16="http://schemas.microsoft.com/office/drawing/2014/main" val="3411483985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144-151</a:t>
                      </a:r>
                    </a:p>
                  </a:txBody>
                  <a:tcPr marL="1565" marR="1565" marT="1565" marB="0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 1001 0xxx</a:t>
                      </a:r>
                    </a:p>
                  </a:txBody>
                  <a:tcPr marL="1565" marR="1565" marT="1565" marB="0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effectLst/>
                        </a:rPr>
                        <a:t>996+484 (11x1)</a:t>
                      </a:r>
                      <a:endParaRPr lang="en-US" sz="1500" dirty="0"/>
                    </a:p>
                  </a:txBody>
                  <a:tcPr marL="1565" marR="1565" marT="1565" marB="0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8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/>
                </a:tc>
                <a:extLst>
                  <a:ext uri="{0D108BD9-81ED-4DB2-BD59-A6C34878D82A}">
                    <a16:rowId xmlns:a16="http://schemas.microsoft.com/office/drawing/2014/main" val="324412728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152-159</a:t>
                      </a:r>
                    </a:p>
                  </a:txBody>
                  <a:tcPr marL="1565" marR="1565" marT="1565" marB="0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 1001 1xxx</a:t>
                      </a:r>
                    </a:p>
                  </a:txBody>
                  <a:tcPr marL="1565" marR="1565" marT="1565" marB="0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effectLst/>
                        </a:rPr>
                        <a:t>996+484 (111x)</a:t>
                      </a:r>
                      <a:endParaRPr lang="en-US" sz="1500" dirty="0"/>
                    </a:p>
                  </a:txBody>
                  <a:tcPr marL="1565" marR="1565" marT="1565" marB="0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8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/>
                </a:tc>
                <a:extLst>
                  <a:ext uri="{0D108BD9-81ED-4DB2-BD59-A6C34878D82A}">
                    <a16:rowId xmlns:a16="http://schemas.microsoft.com/office/drawing/2014/main" val="2017779366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160-167</a:t>
                      </a:r>
                    </a:p>
                  </a:txBody>
                  <a:tcPr marL="1565" marR="1565" marT="1565" marB="0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 1010 0xxx</a:t>
                      </a:r>
                    </a:p>
                  </a:txBody>
                  <a:tcPr marL="1565" marR="1565" marT="1565" marB="0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effectLst/>
                        </a:rPr>
                        <a:t>3x996 (x111)</a:t>
                      </a:r>
                      <a:endParaRPr lang="en-US" sz="1500" dirty="0"/>
                    </a:p>
                  </a:txBody>
                  <a:tcPr marL="1565" marR="1565" marT="1565" marB="0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8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/>
                </a:tc>
                <a:extLst>
                  <a:ext uri="{0D108BD9-81ED-4DB2-BD59-A6C34878D82A}">
                    <a16:rowId xmlns:a16="http://schemas.microsoft.com/office/drawing/2014/main" val="1484583785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168-175</a:t>
                      </a:r>
                    </a:p>
                  </a:txBody>
                  <a:tcPr marL="1565" marR="1565" marT="1565" marB="0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 1010 1xxx</a:t>
                      </a:r>
                    </a:p>
                  </a:txBody>
                  <a:tcPr marL="1565" marR="1565" marT="1565" marB="0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effectLst/>
                        </a:rPr>
                        <a:t>3x996 (1x11)</a:t>
                      </a:r>
                      <a:endParaRPr lang="en-US" sz="1500" dirty="0"/>
                    </a:p>
                  </a:txBody>
                  <a:tcPr marL="1565" marR="1565" marT="1565" marB="0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8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/>
                </a:tc>
                <a:extLst>
                  <a:ext uri="{0D108BD9-81ED-4DB2-BD59-A6C34878D82A}">
                    <a16:rowId xmlns:a16="http://schemas.microsoft.com/office/drawing/2014/main" val="2953451267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176-183</a:t>
                      </a:r>
                    </a:p>
                  </a:txBody>
                  <a:tcPr marL="1565" marR="1565" marT="1565" marB="0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 1011 0xxx</a:t>
                      </a:r>
                    </a:p>
                  </a:txBody>
                  <a:tcPr marL="1565" marR="1565" marT="1565" marB="0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effectLst/>
                        </a:rPr>
                        <a:t>3x996 (11x1)</a:t>
                      </a:r>
                      <a:endParaRPr lang="en-US" sz="1500" dirty="0"/>
                    </a:p>
                  </a:txBody>
                  <a:tcPr marL="1565" marR="1565" marT="1565" marB="0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8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/>
                </a:tc>
                <a:extLst>
                  <a:ext uri="{0D108BD9-81ED-4DB2-BD59-A6C34878D82A}">
                    <a16:rowId xmlns:a16="http://schemas.microsoft.com/office/drawing/2014/main" val="1437665854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184-191</a:t>
                      </a:r>
                    </a:p>
                  </a:txBody>
                  <a:tcPr marL="1565" marR="1565" marT="1565" marB="0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 1011 1xxx</a:t>
                      </a:r>
                    </a:p>
                  </a:txBody>
                  <a:tcPr marL="1565" marR="1565" marT="1565" marB="0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effectLst/>
                        </a:rPr>
                        <a:t>3x996 (111x)</a:t>
                      </a:r>
                      <a:endParaRPr lang="en-US" sz="1500" dirty="0"/>
                    </a:p>
                  </a:txBody>
                  <a:tcPr marL="1565" marR="1565" marT="1565" marB="0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8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/>
                </a:tc>
                <a:extLst>
                  <a:ext uri="{0D108BD9-81ED-4DB2-BD59-A6C34878D82A}">
                    <a16:rowId xmlns:a16="http://schemas.microsoft.com/office/drawing/2014/main" val="3686235761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1E254126-DD25-2D38-2A43-30EB37F5838C}"/>
              </a:ext>
            </a:extLst>
          </p:cNvPr>
          <p:cNvSpPr txBox="1"/>
          <p:nvPr/>
        </p:nvSpPr>
        <p:spPr>
          <a:xfrm>
            <a:off x="2369710" y="2140138"/>
            <a:ext cx="269304" cy="155107"/>
          </a:xfrm>
          <a:prstGeom prst="rect">
            <a:avLst/>
          </a:prstGeom>
        </p:spPr>
        <p:txBody>
          <a:bodyPr wrap="none" lIns="0" tIns="0" rIns="0" bIns="0" rtlCol="0">
            <a:spAutoFit/>
          </a:bodyPr>
          <a:lstStyle/>
          <a:p>
            <a:pPr algn="l">
              <a:lnSpc>
                <a:spcPct val="96000"/>
              </a:lnSpc>
            </a:pPr>
            <a:r>
              <a:rPr lang="en-US" sz="1050" b="1" dirty="0">
                <a:solidFill>
                  <a:schemeClr val="tx1"/>
                </a:solidFill>
                <a:latin typeface="Microsoft Sans Serif"/>
                <a:cs typeface="Microsoft Sans Serif" panose="020B0604020202020204" pitchFamily="34" charset="0"/>
              </a:rPr>
              <a:t>EHT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2D851119-9CDF-27E0-3A2C-2ED3A6B6FC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6717310"/>
              </p:ext>
            </p:extLst>
          </p:nvPr>
        </p:nvGraphicFramePr>
        <p:xfrm>
          <a:off x="4289428" y="2440151"/>
          <a:ext cx="4146574" cy="2452895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524288">
                  <a:extLst>
                    <a:ext uri="{9D8B030D-6E8A-4147-A177-3AD203B41FA5}">
                      <a16:colId xmlns:a16="http://schemas.microsoft.com/office/drawing/2014/main" val="1013952801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val="1084876122"/>
                    </a:ext>
                  </a:extLst>
                </a:gridCol>
                <a:gridCol w="174763">
                  <a:extLst>
                    <a:ext uri="{9D8B030D-6E8A-4147-A177-3AD203B41FA5}">
                      <a16:colId xmlns:a16="http://schemas.microsoft.com/office/drawing/2014/main" val="4076504241"/>
                    </a:ext>
                  </a:extLst>
                </a:gridCol>
                <a:gridCol w="174763">
                  <a:extLst>
                    <a:ext uri="{9D8B030D-6E8A-4147-A177-3AD203B41FA5}">
                      <a16:colId xmlns:a16="http://schemas.microsoft.com/office/drawing/2014/main" val="424021554"/>
                    </a:ext>
                  </a:extLst>
                </a:gridCol>
                <a:gridCol w="174763">
                  <a:extLst>
                    <a:ext uri="{9D8B030D-6E8A-4147-A177-3AD203B41FA5}">
                      <a16:colId xmlns:a16="http://schemas.microsoft.com/office/drawing/2014/main" val="3011758678"/>
                    </a:ext>
                  </a:extLst>
                </a:gridCol>
                <a:gridCol w="174763">
                  <a:extLst>
                    <a:ext uri="{9D8B030D-6E8A-4147-A177-3AD203B41FA5}">
                      <a16:colId xmlns:a16="http://schemas.microsoft.com/office/drawing/2014/main" val="292014286"/>
                    </a:ext>
                  </a:extLst>
                </a:gridCol>
                <a:gridCol w="174763">
                  <a:extLst>
                    <a:ext uri="{9D8B030D-6E8A-4147-A177-3AD203B41FA5}">
                      <a16:colId xmlns:a16="http://schemas.microsoft.com/office/drawing/2014/main" val="1631762547"/>
                    </a:ext>
                  </a:extLst>
                </a:gridCol>
                <a:gridCol w="174763">
                  <a:extLst>
                    <a:ext uri="{9D8B030D-6E8A-4147-A177-3AD203B41FA5}">
                      <a16:colId xmlns:a16="http://schemas.microsoft.com/office/drawing/2014/main" val="3070236396"/>
                    </a:ext>
                  </a:extLst>
                </a:gridCol>
                <a:gridCol w="174763">
                  <a:extLst>
                    <a:ext uri="{9D8B030D-6E8A-4147-A177-3AD203B41FA5}">
                      <a16:colId xmlns:a16="http://schemas.microsoft.com/office/drawing/2014/main" val="2429768167"/>
                    </a:ext>
                  </a:extLst>
                </a:gridCol>
                <a:gridCol w="174763">
                  <a:extLst>
                    <a:ext uri="{9D8B030D-6E8A-4147-A177-3AD203B41FA5}">
                      <a16:colId xmlns:a16="http://schemas.microsoft.com/office/drawing/2014/main" val="2001147022"/>
                    </a:ext>
                  </a:extLst>
                </a:gridCol>
                <a:gridCol w="174763">
                  <a:extLst>
                    <a:ext uri="{9D8B030D-6E8A-4147-A177-3AD203B41FA5}">
                      <a16:colId xmlns:a16="http://schemas.microsoft.com/office/drawing/2014/main" val="2075917892"/>
                    </a:ext>
                  </a:extLst>
                </a:gridCol>
                <a:gridCol w="860699">
                  <a:extLst>
                    <a:ext uri="{9D8B030D-6E8A-4147-A177-3AD203B41FA5}">
                      <a16:colId xmlns:a16="http://schemas.microsoft.com/office/drawing/2014/main" val="3620653380"/>
                    </a:ext>
                  </a:extLst>
                </a:gridCol>
              </a:tblGrid>
              <a:tr h="23016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Value</a:t>
                      </a: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RU </a:t>
                      </a:r>
                      <a:r>
                        <a:rPr lang="en-US" sz="800" dirty="0" err="1">
                          <a:effectLst/>
                        </a:rPr>
                        <a:t>Alloc</a:t>
                      </a:r>
                      <a:r>
                        <a:rPr lang="en-US" sz="800" dirty="0">
                          <a:effectLst/>
                        </a:rPr>
                        <a:t> subfield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#1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#2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#3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#4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#5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#6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#7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#8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#9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Number of entries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extLst>
                  <a:ext uri="{0D108BD9-81ED-4DB2-BD59-A6C34878D82A}">
                    <a16:rowId xmlns:a16="http://schemas.microsoft.com/office/drawing/2014/main" val="3996755907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64</a:t>
                      </a: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0 0100 0000</a:t>
                      </a:r>
                    </a:p>
                  </a:txBody>
                  <a:tcPr marL="1565" marR="1565" marT="1565" marB="0" anchor="ctr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effectLst/>
                        </a:rPr>
                        <a:t>242</a:t>
                      </a:r>
                      <a:endParaRPr lang="en-US" sz="1500" dirty="0"/>
                    </a:p>
                  </a:txBody>
                  <a:tcPr marL="1565" marR="1565" marT="1565" marB="0" anchor="ctr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1565" marR="1565" marT="1565" marB="0" anchor="ctr"/>
                </a:tc>
                <a:extLst>
                  <a:ext uri="{0D108BD9-81ED-4DB2-BD59-A6C34878D82A}">
                    <a16:rowId xmlns:a16="http://schemas.microsoft.com/office/drawing/2014/main" val="3659451168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65-71</a:t>
                      </a: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 0100 0001~0 0100 0111</a:t>
                      </a:r>
                    </a:p>
                  </a:txBody>
                  <a:tcPr marL="1565" marR="1565" marT="1565" marB="0" anchor="ctr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rgbClr val="FF0000"/>
                          </a:solidFill>
                        </a:rPr>
                        <a:t>Validate</a:t>
                      </a:r>
                    </a:p>
                  </a:txBody>
                  <a:tcPr marL="1565" marR="1565" marT="1565" marB="0" anchor="ctr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</a:rPr>
                        <a:t>7</a:t>
                      </a:r>
                      <a:endParaRPr lang="en-US" sz="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extLst>
                  <a:ext uri="{0D108BD9-81ED-4DB2-BD59-A6C34878D82A}">
                    <a16:rowId xmlns:a16="http://schemas.microsoft.com/office/drawing/2014/main" val="288577444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72</a:t>
                      </a: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0 0100 1000</a:t>
                      </a:r>
                    </a:p>
                  </a:txBody>
                  <a:tcPr marL="1565" marR="1565" marT="1565" marB="0" anchor="ctr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effectLst/>
                        </a:rPr>
                        <a:t>484</a:t>
                      </a:r>
                      <a:endParaRPr lang="en-US" sz="800" dirty="0"/>
                    </a:p>
                  </a:txBody>
                  <a:tcPr marL="1565" marR="1565" marT="1565" marB="0" anchor="ctr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sz="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extLst>
                  <a:ext uri="{0D108BD9-81ED-4DB2-BD59-A6C34878D82A}">
                    <a16:rowId xmlns:a16="http://schemas.microsoft.com/office/drawing/2014/main" val="3795675831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73-79</a:t>
                      </a: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 0100 1001~0 0100 1111</a:t>
                      </a:r>
                    </a:p>
                  </a:txBody>
                  <a:tcPr marL="1565" marR="1565" marT="1565" marB="0" anchor="ctr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rgbClr val="FF0000"/>
                          </a:solidFill>
                        </a:rPr>
                        <a:t>Validate</a:t>
                      </a:r>
                    </a:p>
                  </a:txBody>
                  <a:tcPr marL="1565" marR="1565" marT="1565" marB="0" anchor="ctr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</a:rPr>
                        <a:t>7</a:t>
                      </a:r>
                      <a:endParaRPr lang="en-US" sz="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extLst>
                  <a:ext uri="{0D108BD9-81ED-4DB2-BD59-A6C34878D82A}">
                    <a16:rowId xmlns:a16="http://schemas.microsoft.com/office/drawing/2014/main" val="2198845788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80-87</a:t>
                      </a: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 0101 0xxx</a:t>
                      </a:r>
                    </a:p>
                  </a:txBody>
                  <a:tcPr marL="1565" marR="1565" marT="1565" marB="0" anchor="ctr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effectLst/>
                        </a:rPr>
                        <a:t>996</a:t>
                      </a:r>
                      <a:endParaRPr lang="en-US" sz="800" dirty="0"/>
                    </a:p>
                  </a:txBody>
                  <a:tcPr marL="1565" marR="1565" marT="1565" marB="0" anchor="ctr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8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extLst>
                  <a:ext uri="{0D108BD9-81ED-4DB2-BD59-A6C34878D82A}">
                    <a16:rowId xmlns:a16="http://schemas.microsoft.com/office/drawing/2014/main" val="926438007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88-95</a:t>
                      </a: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 0101 1xxx</a:t>
                      </a:r>
                    </a:p>
                  </a:txBody>
                  <a:tcPr marL="1565" marR="1565" marT="1565" marB="0" anchor="ctr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effectLst/>
                        </a:rPr>
                        <a:t>2x996</a:t>
                      </a:r>
                      <a:endParaRPr lang="en-US" sz="800" dirty="0"/>
                    </a:p>
                  </a:txBody>
                  <a:tcPr marL="1565" marR="1565" marT="1565" marB="0" anchor="ctr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8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extLst>
                  <a:ext uri="{0D108BD9-81ED-4DB2-BD59-A6C34878D82A}">
                    <a16:rowId xmlns:a16="http://schemas.microsoft.com/office/drawing/2014/main" val="438214475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96-103</a:t>
                      </a: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 0110 0xxx</a:t>
                      </a:r>
                    </a:p>
                  </a:txBody>
                  <a:tcPr marL="1565" marR="1565" marT="1565" marB="0" anchor="ctr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effectLst/>
                        </a:rPr>
                        <a:t>484+242 (x111)</a:t>
                      </a:r>
                      <a:endParaRPr lang="en-US" sz="800" dirty="0"/>
                    </a:p>
                  </a:txBody>
                  <a:tcPr marL="1565" marR="1565" marT="1565" marB="0" anchor="ctr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8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extLst>
                  <a:ext uri="{0D108BD9-81ED-4DB2-BD59-A6C34878D82A}">
                    <a16:rowId xmlns:a16="http://schemas.microsoft.com/office/drawing/2014/main" val="2759559601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104-111</a:t>
                      </a: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 0110 1xxx</a:t>
                      </a:r>
                    </a:p>
                  </a:txBody>
                  <a:tcPr marL="1565" marR="1565" marT="1565" marB="0" anchor="ctr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effectLst/>
                        </a:rPr>
                        <a:t>484+242 (1x11)</a:t>
                      </a:r>
                      <a:endParaRPr lang="en-US" sz="800" dirty="0"/>
                    </a:p>
                  </a:txBody>
                  <a:tcPr marL="1565" marR="1565" marT="1565" marB="0" anchor="ctr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8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extLst>
                  <a:ext uri="{0D108BD9-81ED-4DB2-BD59-A6C34878D82A}">
                    <a16:rowId xmlns:a16="http://schemas.microsoft.com/office/drawing/2014/main" val="362744154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112-119</a:t>
                      </a: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 0111 0xxx</a:t>
                      </a:r>
                    </a:p>
                  </a:txBody>
                  <a:tcPr marL="1565" marR="1565" marT="1565" marB="0" anchor="ctr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effectLst/>
                        </a:rPr>
                        <a:t>484+242 (11x1)</a:t>
                      </a:r>
                      <a:endParaRPr lang="en-US" sz="800" dirty="0"/>
                    </a:p>
                  </a:txBody>
                  <a:tcPr marL="1565" marR="1565" marT="1565" marB="0" anchor="ctr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8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extLst>
                  <a:ext uri="{0D108BD9-81ED-4DB2-BD59-A6C34878D82A}">
                    <a16:rowId xmlns:a16="http://schemas.microsoft.com/office/drawing/2014/main" val="2078471992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120-127</a:t>
                      </a: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 0111 1xxx</a:t>
                      </a:r>
                    </a:p>
                  </a:txBody>
                  <a:tcPr marL="1565" marR="1565" marT="1565" marB="0" anchor="ctr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effectLst/>
                        </a:rPr>
                        <a:t>484+242 (111x)</a:t>
                      </a:r>
                      <a:endParaRPr lang="en-US" sz="800" dirty="0"/>
                    </a:p>
                  </a:txBody>
                  <a:tcPr marL="1565" marR="1565" marT="1565" marB="0" anchor="ctr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8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extLst>
                  <a:ext uri="{0D108BD9-81ED-4DB2-BD59-A6C34878D82A}">
                    <a16:rowId xmlns:a16="http://schemas.microsoft.com/office/drawing/2014/main" val="3098523214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128-135</a:t>
                      </a: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 1000 0xxx</a:t>
                      </a:r>
                    </a:p>
                  </a:txBody>
                  <a:tcPr marL="1565" marR="1565" marT="1565" marB="0" anchor="ctr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effectLst/>
                        </a:rPr>
                        <a:t>996+484 (x111)</a:t>
                      </a:r>
                      <a:endParaRPr lang="en-US" sz="800" dirty="0"/>
                    </a:p>
                  </a:txBody>
                  <a:tcPr marL="1565" marR="1565" marT="1565" marB="0" anchor="ctr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8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extLst>
                  <a:ext uri="{0D108BD9-81ED-4DB2-BD59-A6C34878D82A}">
                    <a16:rowId xmlns:a16="http://schemas.microsoft.com/office/drawing/2014/main" val="2109009748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136-143</a:t>
                      </a: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 1000 1xxx</a:t>
                      </a:r>
                    </a:p>
                  </a:txBody>
                  <a:tcPr marL="1565" marR="1565" marT="1565" marB="0" anchor="ctr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effectLst/>
                        </a:rPr>
                        <a:t>996+484 (1x11)</a:t>
                      </a:r>
                      <a:endParaRPr lang="en-US" sz="800" dirty="0"/>
                    </a:p>
                  </a:txBody>
                  <a:tcPr marL="1565" marR="1565" marT="1565" marB="0" anchor="ctr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8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extLst>
                  <a:ext uri="{0D108BD9-81ED-4DB2-BD59-A6C34878D82A}">
                    <a16:rowId xmlns:a16="http://schemas.microsoft.com/office/drawing/2014/main" val="3411483985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144-151</a:t>
                      </a: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 1001 0xxx</a:t>
                      </a:r>
                    </a:p>
                  </a:txBody>
                  <a:tcPr marL="1565" marR="1565" marT="1565" marB="0" anchor="ctr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effectLst/>
                        </a:rPr>
                        <a:t>996+484 (11x1)</a:t>
                      </a:r>
                      <a:endParaRPr lang="en-US" sz="800" dirty="0"/>
                    </a:p>
                  </a:txBody>
                  <a:tcPr marL="1565" marR="1565" marT="1565" marB="0" anchor="ctr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8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extLst>
                  <a:ext uri="{0D108BD9-81ED-4DB2-BD59-A6C34878D82A}">
                    <a16:rowId xmlns:a16="http://schemas.microsoft.com/office/drawing/2014/main" val="324412728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152-159</a:t>
                      </a: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 1001 1xxx</a:t>
                      </a:r>
                    </a:p>
                  </a:txBody>
                  <a:tcPr marL="1565" marR="1565" marT="1565" marB="0" anchor="ctr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effectLst/>
                        </a:rPr>
                        <a:t>996+484 (111x)</a:t>
                      </a:r>
                      <a:endParaRPr lang="en-US" sz="800" dirty="0"/>
                    </a:p>
                  </a:txBody>
                  <a:tcPr marL="1565" marR="1565" marT="1565" marB="0" anchor="ctr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8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extLst>
                  <a:ext uri="{0D108BD9-81ED-4DB2-BD59-A6C34878D82A}">
                    <a16:rowId xmlns:a16="http://schemas.microsoft.com/office/drawing/2014/main" val="2017779366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160-167</a:t>
                      </a: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 1010 0xxx</a:t>
                      </a:r>
                    </a:p>
                  </a:txBody>
                  <a:tcPr marL="1565" marR="1565" marT="1565" marB="0" anchor="ctr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effectLst/>
                        </a:rPr>
                        <a:t>3x996 (x111)</a:t>
                      </a:r>
                      <a:endParaRPr lang="en-US" sz="800" dirty="0"/>
                    </a:p>
                  </a:txBody>
                  <a:tcPr marL="1565" marR="1565" marT="1565" marB="0" anchor="ctr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8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extLst>
                  <a:ext uri="{0D108BD9-81ED-4DB2-BD59-A6C34878D82A}">
                    <a16:rowId xmlns:a16="http://schemas.microsoft.com/office/drawing/2014/main" val="1484583785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168-175</a:t>
                      </a: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 1010 1xxx</a:t>
                      </a:r>
                    </a:p>
                  </a:txBody>
                  <a:tcPr marL="1565" marR="1565" marT="1565" marB="0" anchor="ctr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effectLst/>
                        </a:rPr>
                        <a:t>3x996 (1x11)</a:t>
                      </a:r>
                      <a:endParaRPr lang="en-US" sz="800" dirty="0"/>
                    </a:p>
                  </a:txBody>
                  <a:tcPr marL="1565" marR="1565" marT="1565" marB="0" anchor="ctr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8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extLst>
                  <a:ext uri="{0D108BD9-81ED-4DB2-BD59-A6C34878D82A}">
                    <a16:rowId xmlns:a16="http://schemas.microsoft.com/office/drawing/2014/main" val="2953451267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176-183</a:t>
                      </a: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 1011 0xxx</a:t>
                      </a:r>
                    </a:p>
                  </a:txBody>
                  <a:tcPr marL="1565" marR="1565" marT="1565" marB="0" anchor="ctr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effectLst/>
                        </a:rPr>
                        <a:t>3x996 (11x1)</a:t>
                      </a:r>
                      <a:endParaRPr lang="en-US" sz="800" dirty="0"/>
                    </a:p>
                  </a:txBody>
                  <a:tcPr marL="1565" marR="1565" marT="1565" marB="0" anchor="ctr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8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extLst>
                  <a:ext uri="{0D108BD9-81ED-4DB2-BD59-A6C34878D82A}">
                    <a16:rowId xmlns:a16="http://schemas.microsoft.com/office/drawing/2014/main" val="1437665854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184-191</a:t>
                      </a: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 1011 1xxx</a:t>
                      </a:r>
                    </a:p>
                  </a:txBody>
                  <a:tcPr marL="1565" marR="1565" marT="1565" marB="0" anchor="ctr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effectLst/>
                        </a:rPr>
                        <a:t>3x996 (111x)</a:t>
                      </a:r>
                      <a:endParaRPr lang="en-US" sz="800" dirty="0"/>
                    </a:p>
                  </a:txBody>
                  <a:tcPr marL="1565" marR="1565" marT="1565" marB="0" anchor="ctr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8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extLst>
                  <a:ext uri="{0D108BD9-81ED-4DB2-BD59-A6C34878D82A}">
                    <a16:rowId xmlns:a16="http://schemas.microsoft.com/office/drawing/2014/main" val="3686235761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95EC4B3F-EE33-EFB1-FAA6-CB35DFE76E93}"/>
              </a:ext>
            </a:extLst>
          </p:cNvPr>
          <p:cNvSpPr txBox="1"/>
          <p:nvPr/>
        </p:nvSpPr>
        <p:spPr>
          <a:xfrm>
            <a:off x="5965967" y="2140138"/>
            <a:ext cx="293350" cy="155107"/>
          </a:xfrm>
          <a:prstGeom prst="rect">
            <a:avLst/>
          </a:prstGeom>
        </p:spPr>
        <p:txBody>
          <a:bodyPr wrap="none" lIns="0" tIns="0" rIns="0" bIns="0" rtlCol="0">
            <a:spAutoFit/>
          </a:bodyPr>
          <a:lstStyle/>
          <a:p>
            <a:pPr algn="l">
              <a:lnSpc>
                <a:spcPct val="96000"/>
              </a:lnSpc>
            </a:pPr>
            <a:r>
              <a:rPr lang="en-US" sz="1050" b="1" dirty="0">
                <a:solidFill>
                  <a:schemeClr val="tx1"/>
                </a:solidFill>
                <a:latin typeface="Microsoft Sans Serif"/>
                <a:cs typeface="Microsoft Sans Serif" panose="020B0604020202020204" pitchFamily="34" charset="0"/>
              </a:rPr>
              <a:t>UHR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88136" y="1664208"/>
            <a:ext cx="5715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Keep 242RU and 484RU only for full BW MU-MIMO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2843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aa31e5db9d_0_0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lvl="0"/>
            <a:r>
              <a:rPr lang="en-US" sz="2400" dirty="0" smtClean="0"/>
              <a:t>Proposed </a:t>
            </a:r>
            <a:r>
              <a:rPr lang="en-US" sz="2400" dirty="0"/>
              <a:t>Changes in the RU Allocation Table </a:t>
            </a:r>
            <a:r>
              <a:rPr lang="en-US" sz="2400" dirty="0" smtClean="0"/>
              <a:t>(2)</a:t>
            </a:r>
            <a:endParaRPr dirty="0"/>
          </a:p>
        </p:txBody>
      </p:sp>
      <p:sp>
        <p:nvSpPr>
          <p:cNvPr id="128" name="Google Shape;128;g2aa31e5db9d_0_0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 spcFirstLastPara="1" wrap="square" lIns="92075" tIns="46025" rIns="92075" bIns="46025" anchor="t" anchorCtr="0"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endParaRPr lang="en-US" sz="2000" b="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/>
            <a:endParaRPr lang="en-US" sz="1400" b="0" dirty="0" smtClean="0"/>
          </a:p>
          <a:p>
            <a:pPr marL="114300" lvl="0" indent="0" algn="l" rtl="0">
              <a:spcBef>
                <a:spcPts val="360"/>
              </a:spcBef>
              <a:spcAft>
                <a:spcPts val="0"/>
              </a:spcAft>
              <a:buSzPts val="1800"/>
              <a:buNone/>
            </a:pPr>
            <a:endParaRPr sz="2000" b="0" dirty="0"/>
          </a:p>
        </p:txBody>
      </p:sp>
      <p:sp>
        <p:nvSpPr>
          <p:cNvPr id="129" name="Google Shape;129;g2aa31e5db9d_0_0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48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6</a:t>
            </a:fld>
            <a:endParaRPr/>
          </a:p>
        </p:txBody>
      </p:sp>
      <p:sp>
        <p:nvSpPr>
          <p:cNvPr id="130" name="Google Shape;130;g2aa31e5db9d_0_0"/>
          <p:cNvSpPr txBox="1">
            <a:spLocks noGrp="1"/>
          </p:cNvSpPr>
          <p:nvPr>
            <p:ph type="dt" idx="10"/>
          </p:nvPr>
        </p:nvSpPr>
        <p:spPr>
          <a:xfrm>
            <a:off x="696925" y="332600"/>
            <a:ext cx="17007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mtClean="0"/>
              <a:t>January 2025</a:t>
            </a:r>
            <a:endParaRPr/>
          </a:p>
        </p:txBody>
      </p:sp>
      <p:sp>
        <p:nvSpPr>
          <p:cNvPr id="131" name="Google Shape;131;g2aa31e5db9d_0_0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3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Ron Porat (Broadcom)</a:t>
            </a:r>
            <a:endParaRPr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E254126-DD25-2D38-2A43-30EB37F5838C}"/>
              </a:ext>
            </a:extLst>
          </p:cNvPr>
          <p:cNvSpPr txBox="1"/>
          <p:nvPr/>
        </p:nvSpPr>
        <p:spPr>
          <a:xfrm>
            <a:off x="2369710" y="2140138"/>
            <a:ext cx="269304" cy="155107"/>
          </a:xfrm>
          <a:prstGeom prst="rect">
            <a:avLst/>
          </a:prstGeom>
        </p:spPr>
        <p:txBody>
          <a:bodyPr wrap="none" lIns="0" tIns="0" rIns="0" bIns="0" rtlCol="0">
            <a:spAutoFit/>
          </a:bodyPr>
          <a:lstStyle/>
          <a:p>
            <a:pPr algn="l">
              <a:lnSpc>
                <a:spcPct val="96000"/>
              </a:lnSpc>
            </a:pPr>
            <a:r>
              <a:rPr lang="en-US" sz="1050" b="1" dirty="0">
                <a:solidFill>
                  <a:schemeClr val="tx1"/>
                </a:solidFill>
                <a:latin typeface="Microsoft Sans Serif"/>
                <a:cs typeface="Microsoft Sans Serif" panose="020B0604020202020204" pitchFamily="34" charset="0"/>
              </a:rPr>
              <a:t>EHT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5EC4B3F-EE33-EFB1-FAA6-CB35DFE76E93}"/>
              </a:ext>
            </a:extLst>
          </p:cNvPr>
          <p:cNvSpPr txBox="1"/>
          <p:nvPr/>
        </p:nvSpPr>
        <p:spPr>
          <a:xfrm>
            <a:off x="5965967" y="2140138"/>
            <a:ext cx="293350" cy="155107"/>
          </a:xfrm>
          <a:prstGeom prst="rect">
            <a:avLst/>
          </a:prstGeom>
        </p:spPr>
        <p:txBody>
          <a:bodyPr wrap="none" lIns="0" tIns="0" rIns="0" bIns="0" rtlCol="0">
            <a:spAutoFit/>
          </a:bodyPr>
          <a:lstStyle/>
          <a:p>
            <a:pPr algn="l">
              <a:lnSpc>
                <a:spcPct val="96000"/>
              </a:lnSpc>
            </a:pPr>
            <a:r>
              <a:rPr lang="en-US" sz="1050" b="1" dirty="0">
                <a:solidFill>
                  <a:schemeClr val="tx1"/>
                </a:solidFill>
                <a:latin typeface="Microsoft Sans Serif"/>
                <a:cs typeface="Microsoft Sans Serif" panose="020B0604020202020204" pitchFamily="34" charset="0"/>
              </a:rPr>
              <a:t>UHR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0CED20E8-090D-D61D-DAD3-C553F83AA3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9863610"/>
              </p:ext>
            </p:extLst>
          </p:nvPr>
        </p:nvGraphicFramePr>
        <p:xfrm>
          <a:off x="701735" y="2611338"/>
          <a:ext cx="3482142" cy="332001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524288">
                  <a:extLst>
                    <a:ext uri="{9D8B030D-6E8A-4147-A177-3AD203B41FA5}">
                      <a16:colId xmlns:a16="http://schemas.microsoft.com/office/drawing/2014/main" val="1013952801"/>
                    </a:ext>
                  </a:extLst>
                </a:gridCol>
                <a:gridCol w="524288">
                  <a:extLst>
                    <a:ext uri="{9D8B030D-6E8A-4147-A177-3AD203B41FA5}">
                      <a16:colId xmlns:a16="http://schemas.microsoft.com/office/drawing/2014/main" val="1084876122"/>
                    </a:ext>
                  </a:extLst>
                </a:gridCol>
                <a:gridCol w="174763">
                  <a:extLst>
                    <a:ext uri="{9D8B030D-6E8A-4147-A177-3AD203B41FA5}">
                      <a16:colId xmlns:a16="http://schemas.microsoft.com/office/drawing/2014/main" val="4076504241"/>
                    </a:ext>
                  </a:extLst>
                </a:gridCol>
                <a:gridCol w="174763">
                  <a:extLst>
                    <a:ext uri="{9D8B030D-6E8A-4147-A177-3AD203B41FA5}">
                      <a16:colId xmlns:a16="http://schemas.microsoft.com/office/drawing/2014/main" val="424021554"/>
                    </a:ext>
                  </a:extLst>
                </a:gridCol>
                <a:gridCol w="174763">
                  <a:extLst>
                    <a:ext uri="{9D8B030D-6E8A-4147-A177-3AD203B41FA5}">
                      <a16:colId xmlns:a16="http://schemas.microsoft.com/office/drawing/2014/main" val="3011758678"/>
                    </a:ext>
                  </a:extLst>
                </a:gridCol>
                <a:gridCol w="174763">
                  <a:extLst>
                    <a:ext uri="{9D8B030D-6E8A-4147-A177-3AD203B41FA5}">
                      <a16:colId xmlns:a16="http://schemas.microsoft.com/office/drawing/2014/main" val="292014286"/>
                    </a:ext>
                  </a:extLst>
                </a:gridCol>
                <a:gridCol w="174763">
                  <a:extLst>
                    <a:ext uri="{9D8B030D-6E8A-4147-A177-3AD203B41FA5}">
                      <a16:colId xmlns:a16="http://schemas.microsoft.com/office/drawing/2014/main" val="1631762547"/>
                    </a:ext>
                  </a:extLst>
                </a:gridCol>
                <a:gridCol w="174763">
                  <a:extLst>
                    <a:ext uri="{9D8B030D-6E8A-4147-A177-3AD203B41FA5}">
                      <a16:colId xmlns:a16="http://schemas.microsoft.com/office/drawing/2014/main" val="3070236396"/>
                    </a:ext>
                  </a:extLst>
                </a:gridCol>
                <a:gridCol w="174763">
                  <a:extLst>
                    <a:ext uri="{9D8B030D-6E8A-4147-A177-3AD203B41FA5}">
                      <a16:colId xmlns:a16="http://schemas.microsoft.com/office/drawing/2014/main" val="2429768167"/>
                    </a:ext>
                  </a:extLst>
                </a:gridCol>
                <a:gridCol w="174763">
                  <a:extLst>
                    <a:ext uri="{9D8B030D-6E8A-4147-A177-3AD203B41FA5}">
                      <a16:colId xmlns:a16="http://schemas.microsoft.com/office/drawing/2014/main" val="2001147022"/>
                    </a:ext>
                  </a:extLst>
                </a:gridCol>
                <a:gridCol w="174763">
                  <a:extLst>
                    <a:ext uri="{9D8B030D-6E8A-4147-A177-3AD203B41FA5}">
                      <a16:colId xmlns:a16="http://schemas.microsoft.com/office/drawing/2014/main" val="2075917892"/>
                    </a:ext>
                  </a:extLst>
                </a:gridCol>
                <a:gridCol w="860699">
                  <a:extLst>
                    <a:ext uri="{9D8B030D-6E8A-4147-A177-3AD203B41FA5}">
                      <a16:colId xmlns:a16="http://schemas.microsoft.com/office/drawing/2014/main" val="3620653380"/>
                    </a:ext>
                  </a:extLst>
                </a:gridCol>
              </a:tblGrid>
              <a:tr h="23016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Value</a:t>
                      </a: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RU </a:t>
                      </a:r>
                      <a:r>
                        <a:rPr lang="en-US" sz="800" dirty="0" err="1">
                          <a:effectLst/>
                        </a:rPr>
                        <a:t>Alloc</a:t>
                      </a:r>
                      <a:r>
                        <a:rPr lang="en-US" sz="800" dirty="0">
                          <a:effectLst/>
                        </a:rPr>
                        <a:t> subfield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#1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#2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#3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#4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#5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#6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#7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#8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#9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Number of entries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extLst>
                  <a:ext uri="{0D108BD9-81ED-4DB2-BD59-A6C34878D82A}">
                    <a16:rowId xmlns:a16="http://schemas.microsoft.com/office/drawing/2014/main" val="3996755907"/>
                  </a:ext>
                </a:extLst>
              </a:tr>
              <a:tr h="2301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192-199</a:t>
                      </a:r>
                    </a:p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 1100 0xxx</a:t>
                      </a:r>
                    </a:p>
                  </a:txBody>
                  <a:tcPr marL="1565" marR="1565" marT="1565" marB="0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effectLst/>
                        </a:rPr>
                        <a:t>3x996+484 (x1111111)</a:t>
                      </a:r>
                      <a:endParaRPr lang="en-US" sz="1500" dirty="0"/>
                    </a:p>
                  </a:txBody>
                  <a:tcPr marL="1565" marR="1565" marT="1565" marB="0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8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/>
                </a:tc>
                <a:extLst>
                  <a:ext uri="{0D108BD9-81ED-4DB2-BD59-A6C34878D82A}">
                    <a16:rowId xmlns:a16="http://schemas.microsoft.com/office/drawing/2014/main" val="4068232139"/>
                  </a:ext>
                </a:extLst>
              </a:tr>
              <a:tr h="2301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200-207</a:t>
                      </a:r>
                    </a:p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 1100 1xxx</a:t>
                      </a:r>
                    </a:p>
                  </a:txBody>
                  <a:tcPr marL="1565" marR="1565" marT="1565" marB="0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effectLst/>
                        </a:rPr>
                        <a:t>3x996+484 (1x111111)</a:t>
                      </a:r>
                      <a:endParaRPr lang="en-US" sz="1500" dirty="0"/>
                    </a:p>
                  </a:txBody>
                  <a:tcPr marL="1565" marR="1565" marT="1565" marB="0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8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/>
                </a:tc>
                <a:extLst>
                  <a:ext uri="{0D108BD9-81ED-4DB2-BD59-A6C34878D82A}">
                    <a16:rowId xmlns:a16="http://schemas.microsoft.com/office/drawing/2014/main" val="3684566522"/>
                  </a:ext>
                </a:extLst>
              </a:tr>
              <a:tr h="2301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208-215</a:t>
                      </a:r>
                    </a:p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 1101 0xxx</a:t>
                      </a:r>
                    </a:p>
                  </a:txBody>
                  <a:tcPr marL="1565" marR="1565" marT="1565" marB="0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effectLst/>
                        </a:rPr>
                        <a:t>3x996+484 (11x11111)</a:t>
                      </a:r>
                      <a:endParaRPr lang="en-US" sz="1500" dirty="0"/>
                    </a:p>
                  </a:txBody>
                  <a:tcPr marL="1565" marR="1565" marT="1565" marB="0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8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/>
                </a:tc>
                <a:extLst>
                  <a:ext uri="{0D108BD9-81ED-4DB2-BD59-A6C34878D82A}">
                    <a16:rowId xmlns:a16="http://schemas.microsoft.com/office/drawing/2014/main" val="1474821862"/>
                  </a:ext>
                </a:extLst>
              </a:tr>
              <a:tr h="2301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216-223</a:t>
                      </a:r>
                    </a:p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 1101 1xxx</a:t>
                      </a:r>
                    </a:p>
                  </a:txBody>
                  <a:tcPr marL="1565" marR="1565" marT="1565" marB="0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effectLst/>
                        </a:rPr>
                        <a:t>3x996+484 (111x1111)</a:t>
                      </a:r>
                      <a:endParaRPr lang="en-US" sz="1500" dirty="0"/>
                    </a:p>
                  </a:txBody>
                  <a:tcPr marL="1565" marR="1565" marT="1565" marB="0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8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/>
                </a:tc>
                <a:extLst>
                  <a:ext uri="{0D108BD9-81ED-4DB2-BD59-A6C34878D82A}">
                    <a16:rowId xmlns:a16="http://schemas.microsoft.com/office/drawing/2014/main" val="3934867524"/>
                  </a:ext>
                </a:extLst>
              </a:tr>
              <a:tr h="2301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224-231</a:t>
                      </a:r>
                    </a:p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 1110 0xxx</a:t>
                      </a:r>
                    </a:p>
                  </a:txBody>
                  <a:tcPr marL="1565" marR="1565" marT="1565" marB="0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effectLst/>
                        </a:rPr>
                        <a:t>3x996+484 (1111x111)</a:t>
                      </a:r>
                      <a:endParaRPr lang="en-US" sz="1500" dirty="0"/>
                    </a:p>
                  </a:txBody>
                  <a:tcPr marL="1565" marR="1565" marT="1565" marB="0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8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/>
                </a:tc>
                <a:extLst>
                  <a:ext uri="{0D108BD9-81ED-4DB2-BD59-A6C34878D82A}">
                    <a16:rowId xmlns:a16="http://schemas.microsoft.com/office/drawing/2014/main" val="1701711765"/>
                  </a:ext>
                </a:extLst>
              </a:tr>
              <a:tr h="2301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232-239</a:t>
                      </a:r>
                    </a:p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 1110 1xxx</a:t>
                      </a:r>
                    </a:p>
                  </a:txBody>
                  <a:tcPr marL="1565" marR="1565" marT="1565" marB="0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effectLst/>
                        </a:rPr>
                        <a:t>3x996+484 (11111x11)</a:t>
                      </a:r>
                      <a:endParaRPr lang="en-US" sz="1500" dirty="0"/>
                    </a:p>
                  </a:txBody>
                  <a:tcPr marL="1565" marR="1565" marT="1565" marB="0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8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/>
                </a:tc>
                <a:extLst>
                  <a:ext uri="{0D108BD9-81ED-4DB2-BD59-A6C34878D82A}">
                    <a16:rowId xmlns:a16="http://schemas.microsoft.com/office/drawing/2014/main" val="1073647589"/>
                  </a:ext>
                </a:extLst>
              </a:tr>
              <a:tr h="2301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240-247</a:t>
                      </a:r>
                    </a:p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 1111 0xxx</a:t>
                      </a:r>
                    </a:p>
                  </a:txBody>
                  <a:tcPr marL="1565" marR="1565" marT="1565" marB="0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effectLst/>
                        </a:rPr>
                        <a:t>3x996+484 (111111x1)</a:t>
                      </a:r>
                      <a:endParaRPr lang="en-US" sz="1500" dirty="0"/>
                    </a:p>
                  </a:txBody>
                  <a:tcPr marL="1565" marR="1565" marT="1565" marB="0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8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/>
                </a:tc>
                <a:extLst>
                  <a:ext uri="{0D108BD9-81ED-4DB2-BD59-A6C34878D82A}">
                    <a16:rowId xmlns:a16="http://schemas.microsoft.com/office/drawing/2014/main" val="1176329226"/>
                  </a:ext>
                </a:extLst>
              </a:tr>
              <a:tr h="2301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248-255</a:t>
                      </a:r>
                    </a:p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 1111 1xxx</a:t>
                      </a:r>
                    </a:p>
                  </a:txBody>
                  <a:tcPr marL="1565" marR="1565" marT="1565" marB="0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effectLst/>
                        </a:rPr>
                        <a:t>3x996+484 (1111111x)</a:t>
                      </a:r>
                      <a:endParaRPr lang="en-US" sz="1500" dirty="0"/>
                    </a:p>
                  </a:txBody>
                  <a:tcPr marL="1565" marR="1565" marT="1565" marB="0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8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/>
                </a:tc>
                <a:extLst>
                  <a:ext uri="{0D108BD9-81ED-4DB2-BD59-A6C34878D82A}">
                    <a16:rowId xmlns:a16="http://schemas.microsoft.com/office/drawing/2014/main" val="1711122723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256-263</a:t>
                      </a:r>
                    </a:p>
                  </a:txBody>
                  <a:tcPr marL="1565" marR="1565" marT="1565" marB="0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 0000 0xxx</a:t>
                      </a:r>
                    </a:p>
                  </a:txBody>
                  <a:tcPr marL="1565" marR="1565" marT="1565" marB="0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effectLst/>
                        </a:rPr>
                        <a:t>2x996+484 (x11111)</a:t>
                      </a:r>
                      <a:endParaRPr lang="en-US" sz="1500" dirty="0"/>
                    </a:p>
                  </a:txBody>
                  <a:tcPr marL="1565" marR="1565" marT="1565" marB="0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8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/>
                </a:tc>
                <a:extLst>
                  <a:ext uri="{0D108BD9-81ED-4DB2-BD59-A6C34878D82A}">
                    <a16:rowId xmlns:a16="http://schemas.microsoft.com/office/drawing/2014/main" val="1901614051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264-271</a:t>
                      </a:r>
                    </a:p>
                  </a:txBody>
                  <a:tcPr marL="1565" marR="1565" marT="1565" marB="0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 0000 1xxx</a:t>
                      </a:r>
                    </a:p>
                  </a:txBody>
                  <a:tcPr marL="1565" marR="1565" marT="1565" marB="0"/>
                </a:tc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icrosoft Sans Serif"/>
                          <a:ea typeface="+mn-ea"/>
                          <a:cs typeface="+mn-cs"/>
                        </a:rPr>
                        <a:t>2x996+484 (1x1111)</a:t>
                      </a:r>
                      <a:endParaRPr kumimoji="0" lang="en-US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Microsoft Sans Serif"/>
                        <a:ea typeface="+mn-ea"/>
                        <a:cs typeface="+mn-cs"/>
                      </a:endParaRPr>
                    </a:p>
                  </a:txBody>
                  <a:tcPr marL="1565" marR="1565" marT="1565" marB="0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8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/>
                </a:tc>
                <a:extLst>
                  <a:ext uri="{0D108BD9-81ED-4DB2-BD59-A6C34878D82A}">
                    <a16:rowId xmlns:a16="http://schemas.microsoft.com/office/drawing/2014/main" val="4253349389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272-279</a:t>
                      </a:r>
                    </a:p>
                  </a:txBody>
                  <a:tcPr marL="1565" marR="1565" marT="1565" marB="0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 0001 0xxx</a:t>
                      </a:r>
                    </a:p>
                  </a:txBody>
                  <a:tcPr marL="1565" marR="1565" marT="1565" marB="0"/>
                </a:tc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icrosoft Sans Serif"/>
                          <a:ea typeface="+mn-ea"/>
                          <a:cs typeface="+mn-cs"/>
                        </a:rPr>
                        <a:t>2x996+484 (11x111)</a:t>
                      </a:r>
                      <a:endParaRPr kumimoji="0" lang="en-US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Microsoft Sans Serif"/>
                        <a:ea typeface="+mn-ea"/>
                        <a:cs typeface="+mn-cs"/>
                      </a:endParaRPr>
                    </a:p>
                  </a:txBody>
                  <a:tcPr marL="1565" marR="1565" marT="1565" marB="0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8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/>
                </a:tc>
                <a:extLst>
                  <a:ext uri="{0D108BD9-81ED-4DB2-BD59-A6C34878D82A}">
                    <a16:rowId xmlns:a16="http://schemas.microsoft.com/office/drawing/2014/main" val="224661439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280-287</a:t>
                      </a:r>
                    </a:p>
                  </a:txBody>
                  <a:tcPr marL="1565" marR="1565" marT="1565" marB="0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 0001 1xxx</a:t>
                      </a:r>
                    </a:p>
                  </a:txBody>
                  <a:tcPr marL="1565" marR="1565" marT="1565" marB="0"/>
                </a:tc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icrosoft Sans Serif"/>
                          <a:ea typeface="+mn-ea"/>
                          <a:cs typeface="+mn-cs"/>
                        </a:rPr>
                        <a:t>2x996+484 (111x11)</a:t>
                      </a:r>
                      <a:endParaRPr kumimoji="0" lang="en-US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Microsoft Sans Serif"/>
                        <a:ea typeface="+mn-ea"/>
                        <a:cs typeface="+mn-cs"/>
                      </a:endParaRPr>
                    </a:p>
                  </a:txBody>
                  <a:tcPr marL="1565" marR="1565" marT="1565" marB="0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8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/>
                </a:tc>
                <a:extLst>
                  <a:ext uri="{0D108BD9-81ED-4DB2-BD59-A6C34878D82A}">
                    <a16:rowId xmlns:a16="http://schemas.microsoft.com/office/drawing/2014/main" val="1745850451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288-295</a:t>
                      </a:r>
                    </a:p>
                  </a:txBody>
                  <a:tcPr marL="1565" marR="1565" marT="1565" marB="0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 0010 0xxx</a:t>
                      </a:r>
                    </a:p>
                  </a:txBody>
                  <a:tcPr marL="1565" marR="1565" marT="1565" marB="0"/>
                </a:tc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icrosoft Sans Serif"/>
                          <a:ea typeface="+mn-ea"/>
                          <a:cs typeface="+mn-cs"/>
                        </a:rPr>
                        <a:t>2x996+484 (1111x1)</a:t>
                      </a:r>
                      <a:endParaRPr kumimoji="0" lang="en-US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Microsoft Sans Serif"/>
                        <a:ea typeface="+mn-ea"/>
                        <a:cs typeface="+mn-cs"/>
                      </a:endParaRPr>
                    </a:p>
                  </a:txBody>
                  <a:tcPr marL="1565" marR="1565" marT="1565" marB="0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8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/>
                </a:tc>
                <a:extLst>
                  <a:ext uri="{0D108BD9-81ED-4DB2-BD59-A6C34878D82A}">
                    <a16:rowId xmlns:a16="http://schemas.microsoft.com/office/drawing/2014/main" val="2892323280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296-303</a:t>
                      </a:r>
                    </a:p>
                  </a:txBody>
                  <a:tcPr marL="1565" marR="1565" marT="1565" marB="0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 0010 1xxx</a:t>
                      </a:r>
                    </a:p>
                  </a:txBody>
                  <a:tcPr marL="1565" marR="1565" marT="1565" marB="0"/>
                </a:tc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icrosoft Sans Serif"/>
                          <a:ea typeface="+mn-ea"/>
                          <a:cs typeface="+mn-cs"/>
                        </a:rPr>
                        <a:t>2x996+484 (11111x)</a:t>
                      </a:r>
                      <a:endParaRPr kumimoji="0" lang="en-US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Microsoft Sans Serif"/>
                        <a:ea typeface="+mn-ea"/>
                        <a:cs typeface="+mn-cs"/>
                      </a:endParaRPr>
                    </a:p>
                  </a:txBody>
                  <a:tcPr marL="1565" marR="1565" marT="1565" marB="0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8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/>
                </a:tc>
                <a:extLst>
                  <a:ext uri="{0D108BD9-81ED-4DB2-BD59-A6C34878D82A}">
                    <a16:rowId xmlns:a16="http://schemas.microsoft.com/office/drawing/2014/main" val="895449765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304-319</a:t>
                      </a:r>
                    </a:p>
                  </a:txBody>
                  <a:tcPr marL="1565" marR="1565" marT="1565" marB="0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1 0011 </a:t>
                      </a:r>
                      <a:r>
                        <a:rPr lang="en-US" sz="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xxxx</a:t>
                      </a:r>
                      <a:endParaRPr lang="en-US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</a:rPr>
                        <a:t>Disregard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1565" marR="1565" marT="1565" marB="0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16</a:t>
                      </a:r>
                    </a:p>
                  </a:txBody>
                  <a:tcPr marL="1565" marR="1565" marT="1565" marB="0"/>
                </a:tc>
                <a:extLst>
                  <a:ext uri="{0D108BD9-81ED-4DB2-BD59-A6C34878D82A}">
                    <a16:rowId xmlns:a16="http://schemas.microsoft.com/office/drawing/2014/main" val="3970178116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320-383</a:t>
                      </a:r>
                    </a:p>
                  </a:txBody>
                  <a:tcPr marL="1565" marR="1565" marT="1565" marB="0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 01xx </a:t>
                      </a:r>
                      <a:r>
                        <a:rPr lang="en-US" sz="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xxxx</a:t>
                      </a:r>
                      <a:endParaRPr lang="en-US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/>
                </a:tc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Sans Serif"/>
                          <a:ea typeface="+mn-ea"/>
                          <a:cs typeface="+mn-cs"/>
                        </a:rPr>
                        <a:t>Disregard</a:t>
                      </a:r>
                      <a:endParaRPr kumimoji="0" lang="en-US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Sans Serif"/>
                        <a:ea typeface="+mn-ea"/>
                        <a:cs typeface="+mn-cs"/>
                      </a:endParaRPr>
                    </a:p>
                  </a:txBody>
                  <a:tcPr marL="1565" marR="1565" marT="1565" marB="0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64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/>
                </a:tc>
                <a:extLst>
                  <a:ext uri="{0D108BD9-81ED-4DB2-BD59-A6C34878D82A}">
                    <a16:rowId xmlns:a16="http://schemas.microsoft.com/office/drawing/2014/main" val="2170885677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384-511</a:t>
                      </a:r>
                    </a:p>
                  </a:txBody>
                  <a:tcPr marL="1565" marR="1565" marT="1565" marB="0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 1xxx </a:t>
                      </a:r>
                      <a:r>
                        <a:rPr lang="en-US" sz="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xxxx</a:t>
                      </a:r>
                      <a:endParaRPr lang="en-US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/>
                </a:tc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Sans Serif"/>
                          <a:ea typeface="+mn-ea"/>
                          <a:cs typeface="+mn-cs"/>
                        </a:rPr>
                        <a:t>Disregard</a:t>
                      </a:r>
                      <a:endParaRPr kumimoji="0" lang="en-US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Sans Serif"/>
                        <a:ea typeface="+mn-ea"/>
                        <a:cs typeface="+mn-cs"/>
                      </a:endParaRPr>
                    </a:p>
                  </a:txBody>
                  <a:tcPr marL="1565" marR="1565" marT="1565" marB="0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128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/>
                </a:tc>
                <a:extLst>
                  <a:ext uri="{0D108BD9-81ED-4DB2-BD59-A6C34878D82A}">
                    <a16:rowId xmlns:a16="http://schemas.microsoft.com/office/drawing/2014/main" val="2119683068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2D851119-9CDF-27E0-3A2C-2ED3A6B6FC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4771182"/>
              </p:ext>
            </p:extLst>
          </p:nvPr>
        </p:nvGraphicFramePr>
        <p:xfrm>
          <a:off x="4289427" y="2604743"/>
          <a:ext cx="4146574" cy="331729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524288">
                  <a:extLst>
                    <a:ext uri="{9D8B030D-6E8A-4147-A177-3AD203B41FA5}">
                      <a16:colId xmlns:a16="http://schemas.microsoft.com/office/drawing/2014/main" val="1013952801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val="1084876122"/>
                    </a:ext>
                  </a:extLst>
                </a:gridCol>
                <a:gridCol w="174763">
                  <a:extLst>
                    <a:ext uri="{9D8B030D-6E8A-4147-A177-3AD203B41FA5}">
                      <a16:colId xmlns:a16="http://schemas.microsoft.com/office/drawing/2014/main" val="4076504241"/>
                    </a:ext>
                  </a:extLst>
                </a:gridCol>
                <a:gridCol w="174763">
                  <a:extLst>
                    <a:ext uri="{9D8B030D-6E8A-4147-A177-3AD203B41FA5}">
                      <a16:colId xmlns:a16="http://schemas.microsoft.com/office/drawing/2014/main" val="424021554"/>
                    </a:ext>
                  </a:extLst>
                </a:gridCol>
                <a:gridCol w="174763">
                  <a:extLst>
                    <a:ext uri="{9D8B030D-6E8A-4147-A177-3AD203B41FA5}">
                      <a16:colId xmlns:a16="http://schemas.microsoft.com/office/drawing/2014/main" val="3011758678"/>
                    </a:ext>
                  </a:extLst>
                </a:gridCol>
                <a:gridCol w="174763">
                  <a:extLst>
                    <a:ext uri="{9D8B030D-6E8A-4147-A177-3AD203B41FA5}">
                      <a16:colId xmlns:a16="http://schemas.microsoft.com/office/drawing/2014/main" val="292014286"/>
                    </a:ext>
                  </a:extLst>
                </a:gridCol>
                <a:gridCol w="174763">
                  <a:extLst>
                    <a:ext uri="{9D8B030D-6E8A-4147-A177-3AD203B41FA5}">
                      <a16:colId xmlns:a16="http://schemas.microsoft.com/office/drawing/2014/main" val="1631762547"/>
                    </a:ext>
                  </a:extLst>
                </a:gridCol>
                <a:gridCol w="174763">
                  <a:extLst>
                    <a:ext uri="{9D8B030D-6E8A-4147-A177-3AD203B41FA5}">
                      <a16:colId xmlns:a16="http://schemas.microsoft.com/office/drawing/2014/main" val="3070236396"/>
                    </a:ext>
                  </a:extLst>
                </a:gridCol>
                <a:gridCol w="174763">
                  <a:extLst>
                    <a:ext uri="{9D8B030D-6E8A-4147-A177-3AD203B41FA5}">
                      <a16:colId xmlns:a16="http://schemas.microsoft.com/office/drawing/2014/main" val="2429768167"/>
                    </a:ext>
                  </a:extLst>
                </a:gridCol>
                <a:gridCol w="174763">
                  <a:extLst>
                    <a:ext uri="{9D8B030D-6E8A-4147-A177-3AD203B41FA5}">
                      <a16:colId xmlns:a16="http://schemas.microsoft.com/office/drawing/2014/main" val="2001147022"/>
                    </a:ext>
                  </a:extLst>
                </a:gridCol>
                <a:gridCol w="174763">
                  <a:extLst>
                    <a:ext uri="{9D8B030D-6E8A-4147-A177-3AD203B41FA5}">
                      <a16:colId xmlns:a16="http://schemas.microsoft.com/office/drawing/2014/main" val="2075917892"/>
                    </a:ext>
                  </a:extLst>
                </a:gridCol>
                <a:gridCol w="860699">
                  <a:extLst>
                    <a:ext uri="{9D8B030D-6E8A-4147-A177-3AD203B41FA5}">
                      <a16:colId xmlns:a16="http://schemas.microsoft.com/office/drawing/2014/main" val="3620653380"/>
                    </a:ext>
                  </a:extLst>
                </a:gridCol>
              </a:tblGrid>
              <a:tr h="23016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Value</a:t>
                      </a: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RU </a:t>
                      </a:r>
                      <a:r>
                        <a:rPr lang="en-US" sz="800" dirty="0" err="1">
                          <a:effectLst/>
                        </a:rPr>
                        <a:t>Alloc</a:t>
                      </a:r>
                      <a:r>
                        <a:rPr lang="en-US" sz="800" dirty="0">
                          <a:effectLst/>
                        </a:rPr>
                        <a:t> subfield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#1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#2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#3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#4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#5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#6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#7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#8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#9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Number of entries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extLst>
                  <a:ext uri="{0D108BD9-81ED-4DB2-BD59-A6C34878D82A}">
                    <a16:rowId xmlns:a16="http://schemas.microsoft.com/office/drawing/2014/main" val="3996755907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192</a:t>
                      </a: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0 1100 0000</a:t>
                      </a:r>
                    </a:p>
                  </a:txBody>
                  <a:tcPr marL="1565" marR="1565" marT="1565" marB="0" anchor="ctr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effectLst/>
                        </a:rPr>
                        <a:t>3x996+484 (x1111111)</a:t>
                      </a:r>
                      <a:endParaRPr lang="en-US" sz="800" dirty="0"/>
                    </a:p>
                  </a:txBody>
                  <a:tcPr marL="1565" marR="1565" marT="1565" marB="0" anchor="ctr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sz="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extLst>
                  <a:ext uri="{0D108BD9-81ED-4DB2-BD59-A6C34878D82A}">
                    <a16:rowId xmlns:a16="http://schemas.microsoft.com/office/drawing/2014/main" val="4068232139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193-199</a:t>
                      </a: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 1100 0000~0 1100 0111</a:t>
                      </a:r>
                    </a:p>
                  </a:txBody>
                  <a:tcPr marL="1565" marR="1565" marT="1565" marB="0" anchor="ctr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rgbClr val="FF0000"/>
                          </a:solidFill>
                        </a:rPr>
                        <a:t>Validate</a:t>
                      </a:r>
                    </a:p>
                  </a:txBody>
                  <a:tcPr marL="1565" marR="1565" marT="1565" marB="0" anchor="ctr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icrosoft Sans Serif"/>
                          <a:ea typeface="+mn-ea"/>
                          <a:cs typeface="+mn-cs"/>
                        </a:rPr>
                        <a:t>7</a:t>
                      </a: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1565" marR="1565" marT="1565" marB="0" anchor="ctr"/>
                </a:tc>
                <a:extLst>
                  <a:ext uri="{0D108BD9-81ED-4DB2-BD59-A6C34878D82A}">
                    <a16:rowId xmlns:a16="http://schemas.microsoft.com/office/drawing/2014/main" val="655033861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200</a:t>
                      </a: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0 1100 1000</a:t>
                      </a:r>
                    </a:p>
                  </a:txBody>
                  <a:tcPr marL="1565" marR="1565" marT="1565" marB="0" anchor="ctr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effectLst/>
                        </a:rPr>
                        <a:t>3x996+484 (1x111111)</a:t>
                      </a:r>
                      <a:endParaRPr lang="en-US" sz="800" dirty="0"/>
                    </a:p>
                  </a:txBody>
                  <a:tcPr marL="1565" marR="1565" marT="1565" marB="0" anchor="ctr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sz="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extLst>
                  <a:ext uri="{0D108BD9-81ED-4DB2-BD59-A6C34878D82A}">
                    <a16:rowId xmlns:a16="http://schemas.microsoft.com/office/drawing/2014/main" val="3684566522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201-107</a:t>
                      </a: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 1100 1001~0 1100 1111</a:t>
                      </a:r>
                    </a:p>
                  </a:txBody>
                  <a:tcPr marL="1565" marR="1565" marT="1565" marB="0" anchor="ctr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rgbClr val="FF0000"/>
                          </a:solidFill>
                        </a:rPr>
                        <a:t>Validate</a:t>
                      </a:r>
                    </a:p>
                  </a:txBody>
                  <a:tcPr marL="1565" marR="1565" marT="1565" marB="0" anchor="ctr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icrosoft Sans Serif"/>
                          <a:ea typeface="+mn-ea"/>
                          <a:cs typeface="+mn-cs"/>
                        </a:rPr>
                        <a:t>7</a:t>
                      </a: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1565" marR="1565" marT="1565" marB="0" anchor="ctr"/>
                </a:tc>
                <a:extLst>
                  <a:ext uri="{0D108BD9-81ED-4DB2-BD59-A6C34878D82A}">
                    <a16:rowId xmlns:a16="http://schemas.microsoft.com/office/drawing/2014/main" val="930984361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208</a:t>
                      </a: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0 1101 0000</a:t>
                      </a:r>
                    </a:p>
                  </a:txBody>
                  <a:tcPr marL="1565" marR="1565" marT="1565" marB="0" anchor="ctr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effectLst/>
                        </a:rPr>
                        <a:t>3x996+484 (11x11111)</a:t>
                      </a:r>
                      <a:endParaRPr lang="en-US" sz="800" dirty="0"/>
                    </a:p>
                  </a:txBody>
                  <a:tcPr marL="1565" marR="1565" marT="1565" marB="0" anchor="ctr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sz="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extLst>
                  <a:ext uri="{0D108BD9-81ED-4DB2-BD59-A6C34878D82A}">
                    <a16:rowId xmlns:a16="http://schemas.microsoft.com/office/drawing/2014/main" val="1474821862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209-215</a:t>
                      </a: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 1101 0001~0 1101 0111</a:t>
                      </a:r>
                    </a:p>
                  </a:txBody>
                  <a:tcPr marL="1565" marR="1565" marT="1565" marB="0" anchor="ctr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rgbClr val="FF0000"/>
                          </a:solidFill>
                        </a:rPr>
                        <a:t>Validate</a:t>
                      </a:r>
                    </a:p>
                  </a:txBody>
                  <a:tcPr marL="1565" marR="1565" marT="1565" marB="0" anchor="ctr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icrosoft Sans Serif"/>
                          <a:ea typeface="+mn-ea"/>
                          <a:cs typeface="+mn-cs"/>
                        </a:rPr>
                        <a:t>7</a:t>
                      </a: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1565" marR="1565" marT="1565" marB="0" anchor="ctr"/>
                </a:tc>
                <a:extLst>
                  <a:ext uri="{0D108BD9-81ED-4DB2-BD59-A6C34878D82A}">
                    <a16:rowId xmlns:a16="http://schemas.microsoft.com/office/drawing/2014/main" val="2333223167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216</a:t>
                      </a: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0 1101 1000</a:t>
                      </a:r>
                    </a:p>
                  </a:txBody>
                  <a:tcPr marL="1565" marR="1565" marT="1565" marB="0" anchor="ctr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effectLst/>
                        </a:rPr>
                        <a:t>3x996+484 (111x1111)</a:t>
                      </a:r>
                      <a:endParaRPr lang="en-US" sz="800" dirty="0"/>
                    </a:p>
                  </a:txBody>
                  <a:tcPr marL="1565" marR="1565" marT="1565" marB="0" anchor="ctr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sz="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extLst>
                  <a:ext uri="{0D108BD9-81ED-4DB2-BD59-A6C34878D82A}">
                    <a16:rowId xmlns:a16="http://schemas.microsoft.com/office/drawing/2014/main" val="3934867524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217-223</a:t>
                      </a: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 1101 1001~0 1101 1111</a:t>
                      </a:r>
                    </a:p>
                  </a:txBody>
                  <a:tcPr marL="1565" marR="1565" marT="1565" marB="0" anchor="ctr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rgbClr val="FF0000"/>
                          </a:solidFill>
                        </a:rPr>
                        <a:t>Validate</a:t>
                      </a:r>
                    </a:p>
                  </a:txBody>
                  <a:tcPr marL="1565" marR="1565" marT="1565" marB="0" anchor="ctr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icrosoft Sans Serif"/>
                          <a:ea typeface="+mn-ea"/>
                          <a:cs typeface="+mn-cs"/>
                        </a:rPr>
                        <a:t>7</a:t>
                      </a: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1565" marR="1565" marT="1565" marB="0" anchor="ctr"/>
                </a:tc>
                <a:extLst>
                  <a:ext uri="{0D108BD9-81ED-4DB2-BD59-A6C34878D82A}">
                    <a16:rowId xmlns:a16="http://schemas.microsoft.com/office/drawing/2014/main" val="3119693388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224</a:t>
                      </a: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0 1110 0000</a:t>
                      </a:r>
                    </a:p>
                  </a:txBody>
                  <a:tcPr marL="1565" marR="1565" marT="1565" marB="0" anchor="ctr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effectLst/>
                        </a:rPr>
                        <a:t>3x996+484 (1111x111)</a:t>
                      </a:r>
                      <a:endParaRPr lang="en-US" sz="800" dirty="0"/>
                    </a:p>
                  </a:txBody>
                  <a:tcPr marL="1565" marR="1565" marT="1565" marB="0" anchor="ctr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sz="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extLst>
                  <a:ext uri="{0D108BD9-81ED-4DB2-BD59-A6C34878D82A}">
                    <a16:rowId xmlns:a16="http://schemas.microsoft.com/office/drawing/2014/main" val="1701711765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225-231</a:t>
                      </a: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 1110 0001~0 1110 0111</a:t>
                      </a:r>
                    </a:p>
                  </a:txBody>
                  <a:tcPr marL="1565" marR="1565" marT="1565" marB="0" anchor="ctr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rgbClr val="FF0000"/>
                          </a:solidFill>
                        </a:rPr>
                        <a:t>Validate</a:t>
                      </a:r>
                    </a:p>
                  </a:txBody>
                  <a:tcPr marL="1565" marR="1565" marT="1565" marB="0" anchor="ctr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icrosoft Sans Serif"/>
                          <a:ea typeface="+mn-ea"/>
                          <a:cs typeface="+mn-cs"/>
                        </a:rPr>
                        <a:t>7</a:t>
                      </a: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1565" marR="1565" marT="1565" marB="0" anchor="ctr"/>
                </a:tc>
                <a:extLst>
                  <a:ext uri="{0D108BD9-81ED-4DB2-BD59-A6C34878D82A}">
                    <a16:rowId xmlns:a16="http://schemas.microsoft.com/office/drawing/2014/main" val="2366756402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232</a:t>
                      </a: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0 1110 1000</a:t>
                      </a:r>
                    </a:p>
                  </a:txBody>
                  <a:tcPr marL="1565" marR="1565" marT="1565" marB="0" anchor="ctr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effectLst/>
                        </a:rPr>
                        <a:t>3x996+484 (11111x11)</a:t>
                      </a:r>
                      <a:endParaRPr lang="en-US" sz="800" dirty="0"/>
                    </a:p>
                  </a:txBody>
                  <a:tcPr marL="1565" marR="1565" marT="1565" marB="0" anchor="ctr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sz="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extLst>
                  <a:ext uri="{0D108BD9-81ED-4DB2-BD59-A6C34878D82A}">
                    <a16:rowId xmlns:a16="http://schemas.microsoft.com/office/drawing/2014/main" val="1073647589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233-239</a:t>
                      </a: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 1110 1001~0 1110 1111</a:t>
                      </a:r>
                    </a:p>
                  </a:txBody>
                  <a:tcPr marL="1565" marR="1565" marT="1565" marB="0" anchor="ctr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rgbClr val="FF0000"/>
                          </a:solidFill>
                        </a:rPr>
                        <a:t>Validate</a:t>
                      </a:r>
                    </a:p>
                  </a:txBody>
                  <a:tcPr marL="1565" marR="1565" marT="1565" marB="0" anchor="ctr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icrosoft Sans Serif"/>
                          <a:ea typeface="+mn-ea"/>
                          <a:cs typeface="+mn-cs"/>
                        </a:rPr>
                        <a:t>7</a:t>
                      </a: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1565" marR="1565" marT="1565" marB="0" anchor="ctr"/>
                </a:tc>
                <a:extLst>
                  <a:ext uri="{0D108BD9-81ED-4DB2-BD59-A6C34878D82A}">
                    <a16:rowId xmlns:a16="http://schemas.microsoft.com/office/drawing/2014/main" val="2107986446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240</a:t>
                      </a: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0 1111 0000</a:t>
                      </a:r>
                    </a:p>
                  </a:txBody>
                  <a:tcPr marL="1565" marR="1565" marT="1565" marB="0" anchor="ctr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effectLst/>
                        </a:rPr>
                        <a:t>3x996+484 (111111x1)</a:t>
                      </a:r>
                      <a:endParaRPr lang="en-US" sz="800" dirty="0"/>
                    </a:p>
                  </a:txBody>
                  <a:tcPr marL="1565" marR="1565" marT="1565" marB="0" anchor="ctr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sz="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extLst>
                  <a:ext uri="{0D108BD9-81ED-4DB2-BD59-A6C34878D82A}">
                    <a16:rowId xmlns:a16="http://schemas.microsoft.com/office/drawing/2014/main" val="1176329226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241-247</a:t>
                      </a: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 1111 0001~0 1111 0111</a:t>
                      </a:r>
                    </a:p>
                  </a:txBody>
                  <a:tcPr marL="1565" marR="1565" marT="1565" marB="0" anchor="ctr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rgbClr val="FF0000"/>
                          </a:solidFill>
                        </a:rPr>
                        <a:t>Validate</a:t>
                      </a:r>
                    </a:p>
                  </a:txBody>
                  <a:tcPr marL="1565" marR="1565" marT="1565" marB="0" anchor="ctr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icrosoft Sans Serif"/>
                          <a:ea typeface="+mn-ea"/>
                          <a:cs typeface="+mn-cs"/>
                        </a:rPr>
                        <a:t>7</a:t>
                      </a: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1565" marR="1565" marT="1565" marB="0" anchor="ctr"/>
                </a:tc>
                <a:extLst>
                  <a:ext uri="{0D108BD9-81ED-4DB2-BD59-A6C34878D82A}">
                    <a16:rowId xmlns:a16="http://schemas.microsoft.com/office/drawing/2014/main" val="3682463678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248</a:t>
                      </a: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0 1111 1000</a:t>
                      </a:r>
                    </a:p>
                  </a:txBody>
                  <a:tcPr marL="1565" marR="1565" marT="1565" marB="0" anchor="ctr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effectLst/>
                        </a:rPr>
                        <a:t>3x996+484 (1111111x)</a:t>
                      </a:r>
                      <a:endParaRPr lang="en-US" sz="800" dirty="0"/>
                    </a:p>
                  </a:txBody>
                  <a:tcPr marL="1565" marR="1565" marT="1565" marB="0" anchor="ctr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sz="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extLst>
                  <a:ext uri="{0D108BD9-81ED-4DB2-BD59-A6C34878D82A}">
                    <a16:rowId xmlns:a16="http://schemas.microsoft.com/office/drawing/2014/main" val="1711122723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249-255</a:t>
                      </a: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 1111 1001~0 1111 1111</a:t>
                      </a:r>
                    </a:p>
                  </a:txBody>
                  <a:tcPr marL="1565" marR="1565" marT="1565" marB="0" anchor="ctr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rgbClr val="FF0000"/>
                          </a:solidFill>
                        </a:rPr>
                        <a:t>Validate</a:t>
                      </a:r>
                    </a:p>
                  </a:txBody>
                  <a:tcPr marL="1565" marR="1565" marT="1565" marB="0" anchor="ctr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icrosoft Sans Serif"/>
                          <a:ea typeface="+mn-ea"/>
                          <a:cs typeface="+mn-cs"/>
                        </a:rPr>
                        <a:t>7</a:t>
                      </a: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1565" marR="1565" marT="1565" marB="0" anchor="ctr"/>
                </a:tc>
                <a:extLst>
                  <a:ext uri="{0D108BD9-81ED-4DB2-BD59-A6C34878D82A}">
                    <a16:rowId xmlns:a16="http://schemas.microsoft.com/office/drawing/2014/main" val="3940434771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256-263</a:t>
                      </a: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 0000 0xxx</a:t>
                      </a:r>
                    </a:p>
                  </a:txBody>
                  <a:tcPr marL="1565" marR="1565" marT="1565" marB="0" anchor="ctr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effectLst/>
                        </a:rPr>
                        <a:t>2x996+484 (x11111)</a:t>
                      </a:r>
                      <a:endParaRPr lang="en-US" sz="800" dirty="0"/>
                    </a:p>
                  </a:txBody>
                  <a:tcPr marL="1565" marR="1565" marT="1565" marB="0" anchor="ctr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8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extLst>
                  <a:ext uri="{0D108BD9-81ED-4DB2-BD59-A6C34878D82A}">
                    <a16:rowId xmlns:a16="http://schemas.microsoft.com/office/drawing/2014/main" val="1901614051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264-271</a:t>
                      </a: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 0000 1xxx</a:t>
                      </a:r>
                    </a:p>
                  </a:txBody>
                  <a:tcPr marL="1565" marR="1565" marT="1565" marB="0" anchor="ctr"/>
                </a:tc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icrosoft Sans Serif"/>
                          <a:ea typeface="+mn-ea"/>
                          <a:cs typeface="+mn-cs"/>
                        </a:rPr>
                        <a:t>2x996+484 (1x1111)</a:t>
                      </a:r>
                    </a:p>
                  </a:txBody>
                  <a:tcPr marL="1565" marR="1565" marT="1565" marB="0" anchor="ctr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8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extLst>
                  <a:ext uri="{0D108BD9-81ED-4DB2-BD59-A6C34878D82A}">
                    <a16:rowId xmlns:a16="http://schemas.microsoft.com/office/drawing/2014/main" val="4253349389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272-279</a:t>
                      </a: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 0001 0xxx</a:t>
                      </a:r>
                    </a:p>
                  </a:txBody>
                  <a:tcPr marL="1565" marR="1565" marT="1565" marB="0" anchor="ctr"/>
                </a:tc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icrosoft Sans Serif"/>
                          <a:ea typeface="+mn-ea"/>
                          <a:cs typeface="+mn-cs"/>
                        </a:rPr>
                        <a:t>2x996+484 (11x111)</a:t>
                      </a:r>
                    </a:p>
                  </a:txBody>
                  <a:tcPr marL="1565" marR="1565" marT="1565" marB="0" anchor="ctr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8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extLst>
                  <a:ext uri="{0D108BD9-81ED-4DB2-BD59-A6C34878D82A}">
                    <a16:rowId xmlns:a16="http://schemas.microsoft.com/office/drawing/2014/main" val="224661439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280-287</a:t>
                      </a: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 0001 1xxx</a:t>
                      </a:r>
                    </a:p>
                  </a:txBody>
                  <a:tcPr marL="1565" marR="1565" marT="1565" marB="0" anchor="ctr"/>
                </a:tc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icrosoft Sans Serif"/>
                          <a:ea typeface="+mn-ea"/>
                          <a:cs typeface="+mn-cs"/>
                        </a:rPr>
                        <a:t>2x996+484 (111x11)</a:t>
                      </a:r>
                    </a:p>
                  </a:txBody>
                  <a:tcPr marL="1565" marR="1565" marT="1565" marB="0" anchor="ctr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8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extLst>
                  <a:ext uri="{0D108BD9-81ED-4DB2-BD59-A6C34878D82A}">
                    <a16:rowId xmlns:a16="http://schemas.microsoft.com/office/drawing/2014/main" val="1745850451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288-295</a:t>
                      </a: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 0010 0xxx</a:t>
                      </a:r>
                    </a:p>
                  </a:txBody>
                  <a:tcPr marL="1565" marR="1565" marT="1565" marB="0" anchor="ctr"/>
                </a:tc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icrosoft Sans Serif"/>
                          <a:ea typeface="+mn-ea"/>
                          <a:cs typeface="+mn-cs"/>
                        </a:rPr>
                        <a:t>2x996+484 (1111x1)</a:t>
                      </a:r>
                    </a:p>
                  </a:txBody>
                  <a:tcPr marL="1565" marR="1565" marT="1565" marB="0" anchor="ctr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8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extLst>
                  <a:ext uri="{0D108BD9-81ED-4DB2-BD59-A6C34878D82A}">
                    <a16:rowId xmlns:a16="http://schemas.microsoft.com/office/drawing/2014/main" val="2892323280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296-303</a:t>
                      </a: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 0010 1xxx</a:t>
                      </a:r>
                    </a:p>
                  </a:txBody>
                  <a:tcPr marL="1565" marR="1565" marT="1565" marB="0" anchor="ctr"/>
                </a:tc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icrosoft Sans Serif"/>
                          <a:ea typeface="+mn-ea"/>
                          <a:cs typeface="+mn-cs"/>
                        </a:rPr>
                        <a:t>2x996+484 (11111x)</a:t>
                      </a:r>
                    </a:p>
                  </a:txBody>
                  <a:tcPr marL="1565" marR="1565" marT="1565" marB="0" anchor="ctr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8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extLst>
                  <a:ext uri="{0D108BD9-81ED-4DB2-BD59-A6C34878D82A}">
                    <a16:rowId xmlns:a16="http://schemas.microsoft.com/office/drawing/2014/main" val="895449765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304-319</a:t>
                      </a: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1 0011 </a:t>
                      </a:r>
                      <a:r>
                        <a:rPr lang="en-US" sz="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xxxx</a:t>
                      </a:r>
                      <a:endParaRPr lang="en-US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</a:rPr>
                        <a:t>Disregard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marL="1565" marR="1565" marT="1565" marB="0" anchor="ctr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16</a:t>
                      </a:r>
                    </a:p>
                  </a:txBody>
                  <a:tcPr marL="1565" marR="1565" marT="1565" marB="0" anchor="ctr"/>
                </a:tc>
                <a:extLst>
                  <a:ext uri="{0D108BD9-81ED-4DB2-BD59-A6C34878D82A}">
                    <a16:rowId xmlns:a16="http://schemas.microsoft.com/office/drawing/2014/main" val="3970178116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320-383</a:t>
                      </a: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 01xx </a:t>
                      </a:r>
                      <a:r>
                        <a:rPr lang="en-US" sz="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xxxx</a:t>
                      </a:r>
                      <a:endParaRPr lang="en-US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Sans Serif"/>
                          <a:ea typeface="+mn-ea"/>
                          <a:cs typeface="+mn-cs"/>
                        </a:rPr>
                        <a:t>Disregard</a:t>
                      </a:r>
                    </a:p>
                  </a:txBody>
                  <a:tcPr marL="1565" marR="1565" marT="1565" marB="0" anchor="ctr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64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extLst>
                  <a:ext uri="{0D108BD9-81ED-4DB2-BD59-A6C34878D82A}">
                    <a16:rowId xmlns:a16="http://schemas.microsoft.com/office/drawing/2014/main" val="2170885677"/>
                  </a:ext>
                </a:extLst>
              </a:tr>
              <a:tr h="115865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384-511</a:t>
                      </a:r>
                    </a:p>
                  </a:txBody>
                  <a:tcPr marL="1565" marR="1565" marT="1565" marB="0"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 1xxx </a:t>
                      </a:r>
                      <a:r>
                        <a:rPr lang="en-US" sz="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xxxx</a:t>
                      </a:r>
                      <a:endParaRPr lang="en-US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Sans Serif"/>
                          <a:ea typeface="+mn-ea"/>
                          <a:cs typeface="+mn-cs"/>
                        </a:rPr>
                        <a:t>Disregard</a:t>
                      </a:r>
                    </a:p>
                  </a:txBody>
                  <a:tcPr marL="1565" marR="1565" marT="1565" marB="0" anchor="ctr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128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65" marR="1565" marT="1565" marB="0" anchor="ctr"/>
                </a:tc>
                <a:extLst>
                  <a:ext uri="{0D108BD9-81ED-4DB2-BD59-A6C34878D82A}">
                    <a16:rowId xmlns:a16="http://schemas.microsoft.com/office/drawing/2014/main" val="2119683068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1088136" y="1664208"/>
            <a:ext cx="5715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Keep 3x996+484RU only for punctured full BW MU-MIMO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3607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2aa31e5db9d_0_19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Summary</a:t>
            </a:r>
            <a:endParaRPr/>
          </a:p>
        </p:txBody>
      </p:sp>
      <p:sp>
        <p:nvSpPr>
          <p:cNvPr id="169" name="Google Shape;169;g2aa31e5db9d_0_19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4572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1800" dirty="0"/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 sz="1800" b="0" dirty="0" smtClean="0"/>
              <a:t>Proposed a limited set of combinations to support MU-MIMO +OFDMA to spur adoption of this feature in light of DSO and mixed BW devices </a:t>
            </a:r>
            <a:endParaRPr sz="1800" b="0" dirty="0"/>
          </a:p>
        </p:txBody>
      </p:sp>
      <p:sp>
        <p:nvSpPr>
          <p:cNvPr id="170" name="Google Shape;170;g2aa31e5db9d_0_1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48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7</a:t>
            </a:fld>
            <a:endParaRPr/>
          </a:p>
        </p:txBody>
      </p:sp>
      <p:sp>
        <p:nvSpPr>
          <p:cNvPr id="171" name="Google Shape;171;g2aa31e5db9d_0_19"/>
          <p:cNvSpPr txBox="1">
            <a:spLocks noGrp="1"/>
          </p:cNvSpPr>
          <p:nvPr>
            <p:ph type="dt" idx="10"/>
          </p:nvPr>
        </p:nvSpPr>
        <p:spPr>
          <a:xfrm>
            <a:off x="696925" y="332600"/>
            <a:ext cx="17007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mtClean="0"/>
              <a:t>January 2025</a:t>
            </a:r>
            <a:endParaRPr/>
          </a:p>
        </p:txBody>
      </p:sp>
      <p:sp>
        <p:nvSpPr>
          <p:cNvPr id="172" name="Google Shape;172;g2aa31e5db9d_0_19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3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Ron Porat (Broadcom)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2aa31e5db9d_0_19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SP#1</a:t>
            </a:r>
            <a:endParaRPr dirty="0"/>
          </a:p>
        </p:txBody>
      </p:sp>
      <p:sp>
        <p:nvSpPr>
          <p:cNvPr id="169" name="Google Shape;169;g2aa31e5db9d_0_19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lvl="0">
              <a:spcBef>
                <a:spcPts val="1000"/>
              </a:spcBef>
            </a:pPr>
            <a:r>
              <a:rPr lang="en-US" sz="2000" b="0" dirty="0"/>
              <a:t>Do you agree to add to the 11bn SFD?</a:t>
            </a:r>
          </a:p>
          <a:p>
            <a:pPr lvl="1">
              <a:spcBef>
                <a:spcPts val="1000"/>
              </a:spcBef>
              <a:buChar char="•"/>
            </a:pPr>
            <a:r>
              <a:rPr lang="en-US" sz="1800" b="0" dirty="0" smtClean="0"/>
              <a:t>MU-MIMO+OFDMA </a:t>
            </a:r>
            <a:r>
              <a:rPr lang="en-US" sz="1800" dirty="0" smtClean="0"/>
              <a:t>in both DL and UL </a:t>
            </a:r>
            <a:r>
              <a:rPr lang="en-US" sz="1800" b="0" dirty="0" smtClean="0"/>
              <a:t>is </a:t>
            </a:r>
            <a:r>
              <a:rPr lang="en-US" sz="1800" b="0" dirty="0" smtClean="0"/>
              <a:t>limited </a:t>
            </a:r>
            <a:r>
              <a:rPr lang="en-US" sz="1800" b="0" dirty="0"/>
              <a:t>to UHR PPDU of 160 and 320MHz </a:t>
            </a:r>
            <a:r>
              <a:rPr lang="en-US" sz="1800" b="0" dirty="0" smtClean="0"/>
              <a:t>only</a:t>
            </a:r>
          </a:p>
          <a:p>
            <a:pPr lvl="2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160MHz PPDU – 996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and, when the PPDU is punctured, 484+242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320 MHz PPDU: </a:t>
            </a:r>
            <a:r>
              <a:rPr lang="en-US" sz="1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2x996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3x996 and,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the PPDU is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punctured, 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996+484, </a:t>
            </a:r>
            <a:r>
              <a:rPr lang="en-US" sz="1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2x996+484 </a:t>
            </a:r>
            <a:endParaRPr lang="en-US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Bef>
                <a:spcPts val="1000"/>
              </a:spcBef>
              <a:buChar char="•"/>
            </a:pPr>
            <a:r>
              <a:rPr lang="en-US" sz="1800" dirty="0"/>
              <a:t>MU-MIMO+OFDMA </a:t>
            </a:r>
            <a:r>
              <a:rPr lang="en-US" sz="1800" dirty="0" smtClean="0"/>
              <a:t>is further </a:t>
            </a:r>
            <a:r>
              <a:rPr lang="en-US" sz="1800" dirty="0"/>
              <a:t>limited to a maximum of 2RUs supporting MU-MIMO and </a:t>
            </a:r>
            <a:r>
              <a:rPr lang="en-US" sz="1800" dirty="0" smtClean="0"/>
              <a:t>each </a:t>
            </a:r>
            <a:r>
              <a:rPr lang="en-US" sz="1800" dirty="0"/>
              <a:t>80MHz segment is either MU-MIMO or OFDMA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RU </a:t>
            </a: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Allocation table in UHR-SIG is the same as that in EHT-SIG except that the rows for RU 242, 484 and 3x996+484 with two or more users are changed to Validate</a:t>
            </a:r>
          </a:p>
          <a:p>
            <a:pPr lvl="1">
              <a:spcBef>
                <a:spcPts val="1000"/>
              </a:spcBef>
              <a:buChar char="•"/>
            </a:pPr>
            <a:endParaRPr lang="en-US" sz="1800" dirty="0"/>
          </a:p>
          <a:p>
            <a:pPr lvl="1">
              <a:spcBef>
                <a:spcPts val="1000"/>
              </a:spcBef>
              <a:buChar char="•"/>
            </a:pPr>
            <a:endParaRPr lang="en-US" sz="1800" dirty="0"/>
          </a:p>
          <a:p>
            <a:pPr lvl="1">
              <a:spcBef>
                <a:spcPts val="1000"/>
              </a:spcBef>
              <a:buChar char="•"/>
            </a:pPr>
            <a:endParaRPr lang="en-US" sz="1800" b="0" dirty="0"/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endParaRPr lang="en-US" sz="1800" b="0" dirty="0"/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endParaRPr sz="1800" b="0" dirty="0"/>
          </a:p>
        </p:txBody>
      </p:sp>
      <p:sp>
        <p:nvSpPr>
          <p:cNvPr id="170" name="Google Shape;170;g2aa31e5db9d_0_1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48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8</a:t>
            </a:fld>
            <a:endParaRPr/>
          </a:p>
        </p:txBody>
      </p:sp>
      <p:sp>
        <p:nvSpPr>
          <p:cNvPr id="171" name="Google Shape;171;g2aa31e5db9d_0_19"/>
          <p:cNvSpPr txBox="1">
            <a:spLocks noGrp="1"/>
          </p:cNvSpPr>
          <p:nvPr>
            <p:ph type="dt" idx="10"/>
          </p:nvPr>
        </p:nvSpPr>
        <p:spPr>
          <a:xfrm>
            <a:off x="696925" y="332600"/>
            <a:ext cx="17007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mtClean="0"/>
              <a:t>January 2025</a:t>
            </a:r>
            <a:endParaRPr/>
          </a:p>
        </p:txBody>
      </p:sp>
      <p:sp>
        <p:nvSpPr>
          <p:cNvPr id="172" name="Google Shape;172;g2aa31e5db9d_0_19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3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Ron Porat (Broadcom)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333978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32100</TotalTime>
  <Words>1332</Words>
  <Application>Microsoft Office PowerPoint</Application>
  <PresentationFormat>On-screen Show (4:3)</PresentationFormat>
  <Paragraphs>486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Microsoft Sans Serif</vt:lpstr>
      <vt:lpstr>Noto Sans Symbols</vt:lpstr>
      <vt:lpstr>Times New Roman</vt:lpstr>
      <vt:lpstr>802-11-Submission</vt:lpstr>
      <vt:lpstr>On OFDMA and MU-MIMO</vt:lpstr>
      <vt:lpstr>Introduction</vt:lpstr>
      <vt:lpstr>Use Cases</vt:lpstr>
      <vt:lpstr>Proposal</vt:lpstr>
      <vt:lpstr>Proposed Changes in the RU Allocation Table (1)</vt:lpstr>
      <vt:lpstr>Proposed Changes in the RU Allocation Table (2)</vt:lpstr>
      <vt:lpstr>Summary</vt:lpstr>
      <vt:lpstr>SP#1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Sounding Sequence for C-BF</dc:title>
  <dc:creator>ron.porat@broadcom.com</dc:creator>
  <cp:lastModifiedBy>Ron Porat</cp:lastModifiedBy>
  <cp:revision>37</cp:revision>
  <dcterms:created xsi:type="dcterms:W3CDTF">2007-05-21T21:00:37Z</dcterms:created>
  <dcterms:modified xsi:type="dcterms:W3CDTF">2025-01-13T05:29:50Z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