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21" r:id="rId3"/>
    <p:sldId id="604" r:id="rId4"/>
    <p:sldId id="622" r:id="rId5"/>
    <p:sldId id="635" r:id="rId6"/>
    <p:sldId id="637" r:id="rId7"/>
    <p:sldId id="614" r:id="rId8"/>
    <p:sldId id="636" r:id="rId9"/>
    <p:sldId id="626" r:id="rId10"/>
    <p:sldId id="632" r:id="rId11"/>
    <p:sldId id="633" r:id="rId12"/>
    <p:sldId id="62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5776" autoAdjust="0"/>
  </p:normalViewPr>
  <p:slideViewPr>
    <p:cSldViewPr>
      <p:cViewPr varScale="1">
        <p:scale>
          <a:sx n="76" d="100"/>
          <a:sy n="76" d="100"/>
        </p:scale>
        <p:origin x="98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2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Both US and </a:t>
            </a:r>
            <a:r>
              <a:rPr lang="en-US" altLang="zh-CN"/>
              <a:t>China example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9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</a:t>
            </a:r>
            <a:r>
              <a:rPr lang="en-US" sz="1800" b="1" dirty="0"/>
              <a:t> 2024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1808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801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OFDM-based WPT Waveform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2024-11-13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99058"/>
              </p:ext>
            </p:extLst>
          </p:nvPr>
        </p:nvGraphicFramePr>
        <p:xfrm>
          <a:off x="952500" y="2701138"/>
          <a:ext cx="7467600" cy="1101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5EF8B-713A-4CDD-B604-E33C5342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1: 11ah Operating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FE6A6-FD1E-4AA1-86D1-2DDAFE8EE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C06AA-FA83-4BAE-A7FD-C60197D1F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6ED0-0FAF-4AC4-988C-1E04442E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DDBB26-8E74-4A0C-A70E-7E2AC5656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38" y="1814638"/>
            <a:ext cx="2880000" cy="38198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0B803F-A0C1-4BE4-AAFE-184C8223F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000" y="1814638"/>
            <a:ext cx="2880000" cy="39145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CABB7B-D548-4597-8F92-EF8923166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882957"/>
            <a:ext cx="2880000" cy="19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870D-F7D1-4C95-BE93-B43DE2D3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2: 11ah max TX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FAE6-BD1F-4127-B72D-1EB9E838C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A8B53-6403-4A2D-864F-FA2AB75FE9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DF497-C96D-4F51-A851-DD030BD89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AF6CC9-3815-40D8-BA4D-73E1A12A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100" y="1782739"/>
            <a:ext cx="5760000" cy="4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01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AE6B-E0F6-4D51-8FD9-3BA2F3DC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3: China and US S1G regulation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A5C63-87ED-4D01-AA70-2C482987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9CB4-DA70-42AA-A917-65D9D067D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22C776-66CD-4C72-9865-CDD11A723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29463"/>
              </p:ext>
            </p:extLst>
          </p:nvPr>
        </p:nvGraphicFramePr>
        <p:xfrm>
          <a:off x="148919" y="1880674"/>
          <a:ext cx="8233081" cy="3696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05">
                  <a:extLst>
                    <a:ext uri="{9D8B030D-6E8A-4147-A177-3AD203B41FA5}">
                      <a16:colId xmlns:a16="http://schemas.microsoft.com/office/drawing/2014/main" val="4113264450"/>
                    </a:ext>
                  </a:extLst>
                </a:gridCol>
                <a:gridCol w="2466378">
                  <a:extLst>
                    <a:ext uri="{9D8B030D-6E8A-4147-A177-3AD203B41FA5}">
                      <a16:colId xmlns:a16="http://schemas.microsoft.com/office/drawing/2014/main" val="2495809841"/>
                    </a:ext>
                  </a:extLst>
                </a:gridCol>
                <a:gridCol w="2733849">
                  <a:extLst>
                    <a:ext uri="{9D8B030D-6E8A-4147-A177-3AD203B41FA5}">
                      <a16:colId xmlns:a16="http://schemas.microsoft.com/office/drawing/2014/main" val="1323669689"/>
                    </a:ext>
                  </a:extLst>
                </a:gridCol>
                <a:gridCol w="1952749">
                  <a:extLst>
                    <a:ext uri="{9D8B030D-6E8A-4147-A177-3AD203B41FA5}">
                      <a16:colId xmlns:a16="http://schemas.microsoft.com/office/drawing/2014/main" val="473333127"/>
                    </a:ext>
                  </a:extLst>
                </a:gridCol>
              </a:tblGrid>
              <a:tr h="34768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China [i]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US [ii]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26463"/>
                  </a:ext>
                </a:extLst>
              </a:tr>
              <a:tr h="514839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Frequency hopping spread spectrum 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Digital modulated systems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49689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r>
                        <a:rPr lang="en-SG" sz="1200" dirty="0"/>
                        <a:t>Bands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840-845, 920-925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902-928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50611"/>
                  </a:ext>
                </a:extLst>
              </a:tr>
              <a:tr h="347687">
                <a:tc>
                  <a:txBody>
                    <a:bodyPr/>
                    <a:lstStyle/>
                    <a:p>
                      <a:r>
                        <a:rPr lang="en-SG" sz="1200" dirty="0"/>
                        <a:t>Bandwidth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250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0575"/>
                  </a:ext>
                </a:extLst>
              </a:tr>
              <a:tr h="568943">
                <a:tc>
                  <a:txBody>
                    <a:bodyPr/>
                    <a:lstStyle/>
                    <a:p>
                      <a:r>
                        <a:rPr lang="en-SG" sz="1200" dirty="0"/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  <a:p>
                      <a:r>
                        <a:rPr lang="en-SG" sz="1200" dirty="0"/>
                        <a:t>=35.15 dBm(EIRP))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&gt;=50 channel: 36 dBm (EIRP)</a:t>
                      </a:r>
                    </a:p>
                    <a:p>
                      <a:r>
                        <a:rPr lang="en-SG" sz="1200" dirty="0"/>
                        <a:t>&lt;50 channel: 30 dBm (EIRP)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36 dBm (EIRP);</a:t>
                      </a:r>
                    </a:p>
                    <a:p>
                      <a:r>
                        <a:rPr lang="en-US" sz="1200" dirty="0"/>
                        <a:t>&lt;=8 dBm in any 3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6453"/>
                  </a:ext>
                </a:extLst>
              </a:tr>
              <a:tr h="1380147">
                <a:tc>
                  <a:txBody>
                    <a:bodyPr/>
                    <a:lstStyle/>
                    <a:p>
                      <a:r>
                        <a:rPr lang="en-SG" sz="1200" dirty="0"/>
                        <a:t>Transmit mask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Adjacent Channel Power Ratio (ACPR):</a:t>
                      </a:r>
                    </a:p>
                    <a:p>
                      <a:r>
                        <a:rPr lang="en-SG" sz="1200" dirty="0"/>
                        <a:t>40dB (first adjacent channel),</a:t>
                      </a:r>
                    </a:p>
                    <a:p>
                      <a:r>
                        <a:rPr lang="en-SG" sz="1200" dirty="0"/>
                        <a:t>60 dB (second adjacent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Channel&lt;250kHz, at least 50 channels;</a:t>
                      </a:r>
                    </a:p>
                    <a:p>
                      <a:r>
                        <a:rPr lang="en-SG" sz="1200" dirty="0"/>
                        <a:t>Channel&gt;250kHz, at least 25 channels;</a:t>
                      </a:r>
                    </a:p>
                    <a:p>
                      <a:r>
                        <a:rPr lang="en-SG" sz="1200" dirty="0"/>
                        <a:t>Maximum allowed 20dB bandwidth is 500</a:t>
                      </a:r>
                      <a:r>
                        <a:rPr lang="en-US" altLang="zh-CN" sz="1200" dirty="0"/>
                        <a:t>kHz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minimum 6 dB bandwidth shall be at least 500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17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1281DA-00E8-479B-BE28-77E20B6D1C54}"/>
              </a:ext>
            </a:extLst>
          </p:cNvPr>
          <p:cNvSpPr txBox="1"/>
          <p:nvPr/>
        </p:nvSpPr>
        <p:spPr bwMode="auto">
          <a:xfrm>
            <a:off x="685799" y="6022731"/>
            <a:ext cx="474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[i] </a:t>
            </a:r>
            <a:r>
              <a:rPr lang="zh-CN" altLang="en-US" sz="1100" dirty="0">
                <a:latin typeface="+mn-lt"/>
                <a:ea typeface="+mn-ea"/>
              </a:rPr>
              <a:t>关于发布</a:t>
            </a:r>
            <a:r>
              <a:rPr lang="en-US" altLang="zh-CN" sz="1100" dirty="0">
                <a:latin typeface="+mn-lt"/>
                <a:ea typeface="+mn-ea"/>
              </a:rPr>
              <a:t>800/900MHz </a:t>
            </a:r>
            <a:r>
              <a:rPr lang="zh-CN" altLang="en-US" sz="1100" dirty="0">
                <a:latin typeface="+mn-lt"/>
                <a:ea typeface="+mn-ea"/>
              </a:rPr>
              <a:t>频段射频识别（</a:t>
            </a:r>
            <a:r>
              <a:rPr lang="en-US" altLang="zh-CN" sz="1100" dirty="0">
                <a:latin typeface="+mn-lt"/>
                <a:ea typeface="+mn-ea"/>
              </a:rPr>
              <a:t>RFID</a:t>
            </a:r>
            <a:r>
              <a:rPr lang="zh-CN" altLang="en-US" sz="1100" dirty="0">
                <a:latin typeface="+mn-lt"/>
                <a:ea typeface="+mn-ea"/>
              </a:rPr>
              <a:t>）技术应用试行规定的通知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[ii] https://www.law.cornell.edu/cfr/text/47/15.247.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38E063-537E-43FA-9DC2-70AF6042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39794"/>
            <a:ext cx="7772400" cy="589006"/>
          </a:xfrm>
        </p:spPr>
        <p:txBody>
          <a:bodyPr/>
          <a:lstStyle/>
          <a:p>
            <a:r>
              <a:rPr lang="en-SG" b="1" dirty="0"/>
              <a:t>Europe TBD.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362231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This contribution intends to discuss the benefits of OFDM-based WPT waveform.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1"/>
            <a:ext cx="8305800" cy="5027611"/>
          </a:xfrm>
        </p:spPr>
        <p:txBody>
          <a:bodyPr/>
          <a:lstStyle/>
          <a:p>
            <a:r>
              <a:rPr lang="en-SG" sz="1600" dirty="0"/>
              <a:t>11bp PAR [1]:</a:t>
            </a:r>
          </a:p>
          <a:p>
            <a:pPr lvl="1"/>
            <a:r>
              <a:rPr lang="en-SG" sz="1600" dirty="0"/>
              <a:t>at least one mode of wireless power transfer in the sub-1 GHz (S1G) band is defined to support RF energy harvesting</a:t>
            </a:r>
          </a:p>
          <a:p>
            <a:r>
              <a:rPr lang="en-US" sz="1600" dirty="0"/>
              <a:t>WPT regulation:</a:t>
            </a:r>
          </a:p>
          <a:p>
            <a:pPr lvl="1"/>
            <a:r>
              <a:rPr lang="en-US" sz="1600" dirty="0"/>
              <a:t>[2] and [3] presented regional S1G and RFID regulations which may be used for WPT.</a:t>
            </a:r>
          </a:p>
          <a:p>
            <a:r>
              <a:rPr lang="en-US" sz="1600" dirty="0"/>
              <a:t>WPT MAC:</a:t>
            </a:r>
          </a:p>
          <a:p>
            <a:pPr lvl="1"/>
            <a:r>
              <a:rPr lang="en-SG" sz="1600" dirty="0"/>
              <a:t>WPT protocols and power-related status report/negotiation are discussed in [4-9].</a:t>
            </a:r>
            <a:endParaRPr lang="en-US" sz="1600" dirty="0"/>
          </a:p>
          <a:p>
            <a:r>
              <a:rPr lang="en-US" sz="1600" dirty="0"/>
              <a:t>WPT PHY:</a:t>
            </a:r>
          </a:p>
          <a:p>
            <a:pPr lvl="1"/>
            <a:r>
              <a:rPr lang="en-US" sz="1600" dirty="0"/>
              <a:t>[10] </a:t>
            </a:r>
            <a:r>
              <a:rPr lang="en-US" altLang="zh-CN" sz="1600" dirty="0"/>
              <a:t>discussed WPT coexistence issues and </a:t>
            </a:r>
            <a:r>
              <a:rPr lang="en-US" sz="1600" dirty="0"/>
              <a:t>presented WPT PPDU including preamble and charging part.</a:t>
            </a:r>
          </a:p>
          <a:p>
            <a:pPr lvl="1"/>
            <a:r>
              <a:rPr lang="en-US" sz="1600" dirty="0"/>
              <a:t>[11] started WPT waveform discussion and pointed out the potential of OFDM/DSSS-based WPT waveform, which can be generated by current Wi-Fi systems.</a:t>
            </a:r>
          </a:p>
          <a:p>
            <a:pPr lvl="1"/>
            <a:endParaRPr lang="en-US" sz="1600" dirty="0"/>
          </a:p>
          <a:p>
            <a:r>
              <a:rPr lang="en-US" sz="1600" dirty="0"/>
              <a:t>Considering various regional regulations and energy-limited use cases, WPT waveform with high efficiency should be designed/recommended.</a:t>
            </a:r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599C-F17E-422C-B8B1-21B1AB17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</p:spPr>
        <p:txBody>
          <a:bodyPr/>
          <a:lstStyle/>
          <a:p>
            <a:r>
              <a:rPr lang="en-US" dirty="0"/>
              <a:t>OFDM-based WPT Waveform (1/2) 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8DE6-F116-4104-B74F-92D13C79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1"/>
            <a:ext cx="7772400" cy="5033441"/>
          </a:xfrm>
        </p:spPr>
        <p:txBody>
          <a:bodyPr/>
          <a:lstStyle/>
          <a:p>
            <a:r>
              <a:rPr lang="en-US" dirty="0"/>
              <a:t>May achieve high PAPR, thus increasing RF-to-DC conversion efficiency</a:t>
            </a:r>
          </a:p>
          <a:p>
            <a:pPr lvl="1"/>
            <a:r>
              <a:rPr lang="en-US" dirty="0"/>
              <a:t>Various papers [12,13] show that waveforms with high peak to average power ratio (PAPR) increase RF-to-DC conversion efficiency of the rectifiers.</a:t>
            </a:r>
          </a:p>
          <a:p>
            <a:pPr lvl="1"/>
            <a:r>
              <a:rPr lang="en-US" dirty="0"/>
              <a:t>However, too high PAPR also brings problems, such as spectrum expansion; and given the same PA maximizing PAPR will decrease transmitted power to maintain linearity (backoff is needed), and hence will degrade RF to DC efficiency.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41619-BBFB-4115-9CF2-BC3E9D313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C445-C37F-4114-AC31-828F1C54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E28562-20E8-4FA5-B943-13060CBF16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92" t="2106"/>
          <a:stretch/>
        </p:blipFill>
        <p:spPr>
          <a:xfrm>
            <a:off x="1828800" y="4114800"/>
            <a:ext cx="5486400" cy="170897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D0B36E-2EE0-4825-8793-80475F427DED}"/>
              </a:ext>
            </a:extLst>
          </p:cNvPr>
          <p:cNvSpPr txBox="1"/>
          <p:nvPr/>
        </p:nvSpPr>
        <p:spPr bwMode="auto">
          <a:xfrm>
            <a:off x="1752600" y="5873703"/>
            <a:ext cx="6019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Instantaneous power of </a:t>
            </a: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carrier signal and OFDM signal [12]</a:t>
            </a:r>
          </a:p>
        </p:txBody>
      </p:sp>
    </p:spTree>
    <p:extLst>
      <p:ext uri="{BB962C8B-B14F-4D97-AF65-F5344CB8AC3E}">
        <p14:creationId xmlns:p14="http://schemas.microsoft.com/office/powerpoint/2010/main" val="3928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599C-F17E-422C-B8B1-21B1AB17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</p:spPr>
        <p:txBody>
          <a:bodyPr/>
          <a:lstStyle/>
          <a:p>
            <a:r>
              <a:rPr lang="en-US" dirty="0"/>
              <a:t>OFDM-based WPT Waveform (2/2) 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8DE6-F116-4104-B74F-92D13C79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2"/>
            <a:ext cx="7772400" cy="4724398"/>
          </a:xfrm>
        </p:spPr>
        <p:txBody>
          <a:bodyPr/>
          <a:lstStyle/>
          <a:p>
            <a:r>
              <a:rPr lang="en-US" dirty="0"/>
              <a:t>May flexibly satisfy different regulations</a:t>
            </a:r>
          </a:p>
          <a:p>
            <a:pPr lvl="1"/>
            <a:r>
              <a:rPr lang="en-US" dirty="0"/>
              <a:t>Can utilize bandwidth flexibly by adjusting number of subcarriers with non-zero coefficients</a:t>
            </a:r>
          </a:p>
          <a:p>
            <a:pPr lvl="2"/>
            <a:r>
              <a:rPr lang="en-US" dirty="0"/>
              <a:t>For example, for wider bandwidth and relaxed TX mask, may use more subcarriers with non-zero coefficients; for narrower bandwidth and strict TX mask, may use less subcarriers with non-zero coefficients.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41619-BBFB-4115-9CF2-BC3E9D313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C445-C37F-4114-AC31-828F1C54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221F62-CA20-49A7-BB82-06C6A39E9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98442"/>
            <a:ext cx="2880000" cy="2216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BF84E96-CBCA-46BD-8985-21DABE2ABE0B}"/>
              </a:ext>
            </a:extLst>
          </p:cNvPr>
          <p:cNvSpPr txBox="1"/>
          <p:nvPr/>
        </p:nvSpPr>
        <p:spPr bwMode="auto">
          <a:xfrm>
            <a:off x="4927528" y="5890638"/>
            <a:ext cx="28008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more subcarriers, </a:t>
            </a:r>
            <a:r>
              <a:rPr lang="en-SG" sz="1600" dirty="0">
                <a:cs typeface="Times New Roman" panose="02020603050405020304" pitchFamily="18" charset="0"/>
              </a:rPr>
              <a:t>US S1G regulation transmit </a:t>
            </a:r>
            <a:r>
              <a:rPr lang="en-US" altLang="zh-CN" sz="1600" dirty="0">
                <a:cs typeface="Times New Roman" panose="02020603050405020304" pitchFamily="18" charset="0"/>
              </a:rPr>
              <a:t>mask [15]</a:t>
            </a:r>
            <a:endParaRPr lang="en-SG" sz="1600" dirty="0"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911C6C-3DE6-4253-B25A-E9334B56775D}"/>
              </a:ext>
            </a:extLst>
          </p:cNvPr>
          <p:cNvSpPr txBox="1"/>
          <p:nvPr/>
        </p:nvSpPr>
        <p:spPr bwMode="auto">
          <a:xfrm>
            <a:off x="1324429" y="5890638"/>
            <a:ext cx="31256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less subcarriers, </a:t>
            </a:r>
            <a:r>
              <a:rPr lang="en-SG" sz="1600" dirty="0">
                <a:cs typeface="Times New Roman" panose="02020603050405020304" pitchFamily="18" charset="0"/>
              </a:rPr>
              <a:t>China RFID regulation transmit </a:t>
            </a:r>
            <a:r>
              <a:rPr lang="en-US" altLang="zh-CN" sz="1600" dirty="0">
                <a:cs typeface="Times New Roman" panose="02020603050405020304" pitchFamily="18" charset="0"/>
              </a:rPr>
              <a:t>mask [14]</a:t>
            </a:r>
            <a:endParaRPr lang="en-SG" sz="1600" dirty="0"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CD8FA2C-B353-4215-BEE7-00F4809C6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6661" y="3512956"/>
            <a:ext cx="2880000" cy="21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8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B5B8F-F255-4D90-898D-82CC67D71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Why not use existing PPDUs as AMP WPT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0023-2B72-45C7-AB15-49E10F92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Theoretically </a:t>
            </a:r>
            <a:r>
              <a:rPr lang="en-SG"/>
              <a:t>any PPDU in S1G </a:t>
            </a:r>
            <a:r>
              <a:rPr lang="en-SG" dirty="0"/>
              <a:t>can be used </a:t>
            </a:r>
            <a:r>
              <a:rPr lang="en-SG"/>
              <a:t>for AMP WPT</a:t>
            </a:r>
            <a:r>
              <a:rPr lang="en-SG" dirty="0"/>
              <a:t>, but existing PPDUs may have problems and developing new AMP WPT PPDU brings benefits. </a:t>
            </a:r>
          </a:p>
          <a:p>
            <a:endParaRPr lang="en-SG" dirty="0"/>
          </a:p>
          <a:p>
            <a:r>
              <a:rPr lang="en-SG" dirty="0"/>
              <a:t>Problems adopting 11ah PPDU for AMP WPT:</a:t>
            </a:r>
          </a:p>
          <a:p>
            <a:pPr lvl="1"/>
            <a:r>
              <a:rPr lang="en-SG" dirty="0"/>
              <a:t>China has only RFID spectrum in S1G and doesn’t support 11ah channelization.</a:t>
            </a:r>
          </a:p>
          <a:p>
            <a:pPr lvl="1"/>
            <a:endParaRPr lang="en-SG" dirty="0"/>
          </a:p>
          <a:p>
            <a:r>
              <a:rPr lang="en-SG" dirty="0"/>
              <a:t>Benefits developing new AMP WPT PPDU:</a:t>
            </a:r>
          </a:p>
          <a:p>
            <a:pPr lvl="1"/>
            <a:r>
              <a:rPr lang="en-SG" dirty="0"/>
              <a:t>AMP WPT PPDU may have specific preamble, for potential coexistence and power management.</a:t>
            </a:r>
          </a:p>
          <a:p>
            <a:pPr lvl="2"/>
            <a:r>
              <a:rPr lang="en-SG" dirty="0"/>
              <a:t>If other devices identify an AMP WPT PPDU, it may postpone sending other PPDUs.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9F21C-AE71-4346-900D-12C11D12F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76A4-FAF2-4574-9A43-98061A124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4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discusses the benefits of OFDM-based WPT waveform</a:t>
            </a:r>
          </a:p>
          <a:p>
            <a:pPr lvl="1"/>
            <a:r>
              <a:rPr lang="en-US" dirty="0"/>
              <a:t>May achieve high PAPR, thus increasing RF-to-DC conversion efficiency</a:t>
            </a:r>
          </a:p>
          <a:p>
            <a:pPr lvl="1"/>
            <a:r>
              <a:rPr lang="en-US" dirty="0"/>
              <a:t>May flexibly satisfy different regulations</a:t>
            </a:r>
          </a:p>
          <a:p>
            <a:pPr lvl="1"/>
            <a:endParaRPr lang="en-US" dirty="0"/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CE29-43D2-49E1-8D04-0300872D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6E4BF-26BD-40E9-B6C5-ADE5BA36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858060" cy="4648198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[1] 11-24-0575-01-0amp-p802-11bp-par.</a:t>
            </a:r>
          </a:p>
          <a:p>
            <a:pPr marL="0" indent="0">
              <a:buNone/>
            </a:pPr>
            <a:r>
              <a:rPr lang="en-US" sz="1600" b="0" dirty="0"/>
              <a:t>[2] 11-24-0835-00-00bp-overview-of-s1g-and-rfid-spectrum.</a:t>
            </a:r>
          </a:p>
          <a:p>
            <a:pPr marL="0" indent="0">
              <a:buNone/>
            </a:pPr>
            <a:r>
              <a:rPr lang="en-US" sz="1600" b="0" dirty="0"/>
              <a:t>[3] 11-24-0900-00-00bp-wireless-power-transfer-and-frequency-regulation.</a:t>
            </a:r>
          </a:p>
          <a:p>
            <a:pPr marL="0" indent="0">
              <a:buNone/>
            </a:pPr>
            <a:r>
              <a:rPr lang="en-US" sz="1600" b="0" dirty="0"/>
              <a:t>[4] 11-24-1208-00-00bp-thoughts-on-the-amp-wpt-protocol.</a:t>
            </a:r>
          </a:p>
          <a:p>
            <a:pPr marL="0" indent="0">
              <a:buNone/>
            </a:pPr>
            <a:r>
              <a:rPr lang="en-US" sz="1600" b="0" dirty="0"/>
              <a:t>[5] 11-24-1524-02-00bp-follow-up-on-the-amp-wpt-protocol.</a:t>
            </a:r>
          </a:p>
          <a:p>
            <a:pPr marL="0" indent="0">
              <a:buNone/>
            </a:pPr>
            <a:r>
              <a:rPr lang="en-US" sz="1600" b="0" dirty="0"/>
              <a:t>[6] 11-24-1381-00-00bp-amp-device-power-status.</a:t>
            </a:r>
          </a:p>
          <a:p>
            <a:pPr marL="0" indent="0">
              <a:buNone/>
            </a:pPr>
            <a:r>
              <a:rPr lang="en-US" sz="1600" b="0" dirty="0"/>
              <a:t>[7] 11-24-1520-00-00bp-charging-and-discharging-intervals-in-passive-amp-stas.</a:t>
            </a:r>
          </a:p>
          <a:p>
            <a:pPr marL="0" indent="0">
              <a:buNone/>
            </a:pPr>
            <a:r>
              <a:rPr lang="en-US" sz="1600" b="0" dirty="0"/>
              <a:t>[8] 11-24-1539-00-00bp-energy-level-status-reporting-for-amp-devices.</a:t>
            </a:r>
          </a:p>
          <a:p>
            <a:pPr marL="0" indent="0">
              <a:buNone/>
            </a:pPr>
            <a:r>
              <a:rPr lang="en-US" sz="1600" b="0" dirty="0"/>
              <a:t>[9] 11-24-1561-02-00bp-amp-power-budget-negotiation.</a:t>
            </a:r>
          </a:p>
          <a:p>
            <a:pPr marL="0" indent="0">
              <a:buNone/>
            </a:pPr>
            <a:r>
              <a:rPr lang="en-US" sz="1600" b="0" dirty="0"/>
              <a:t>[10] 11-24-1536-00-00bp-wireless-power-transfer-for-amp.</a:t>
            </a:r>
          </a:p>
          <a:p>
            <a:pPr marL="0" indent="0">
              <a:buNone/>
            </a:pPr>
            <a:r>
              <a:rPr lang="en-US" sz="1600" b="0" dirty="0"/>
              <a:t>[11] 11-24-1551-01-00bp-wpt-waveform-discussion.</a:t>
            </a:r>
          </a:p>
          <a:p>
            <a:pPr marL="0" indent="0">
              <a:buNone/>
            </a:pPr>
            <a:r>
              <a:rPr lang="en-US" altLang="zh-CN" sz="1600" b="0" dirty="0"/>
              <a:t>[12] </a:t>
            </a:r>
            <a:r>
              <a:rPr lang="en-US" altLang="zh-CN" sz="1600" b="0" dirty="0" err="1"/>
              <a:t>Collado</a:t>
            </a:r>
            <a:r>
              <a:rPr lang="en-US" altLang="zh-CN" sz="1600" b="0" dirty="0"/>
              <a:t>, Ana, and Apostolos Georgiadis. "Optimal waveforms for efficient wireless power transmission." IEEE microwave and wireless components letters 24.5 (2014): 354-356.</a:t>
            </a:r>
          </a:p>
          <a:p>
            <a:pPr marL="0" indent="0">
              <a:buNone/>
            </a:pPr>
            <a:r>
              <a:rPr lang="en-US" altLang="zh-CN" sz="1600" b="0" dirty="0"/>
              <a:t>[13] B. </a:t>
            </a:r>
            <a:r>
              <a:rPr lang="en-US" altLang="zh-CN" sz="1600" b="0" dirty="0" err="1"/>
              <a:t>Clerckx</a:t>
            </a:r>
            <a:r>
              <a:rPr lang="en-US" altLang="zh-CN" sz="1600" b="0" dirty="0"/>
              <a:t> and E. </a:t>
            </a:r>
            <a:r>
              <a:rPr lang="en-US" altLang="zh-CN" sz="1600" b="0" dirty="0" err="1"/>
              <a:t>Bayguzina</a:t>
            </a:r>
            <a:r>
              <a:rPr lang="en-US" altLang="zh-CN" sz="1600" b="0" dirty="0"/>
              <a:t>, "Waveform Design for Wireless Power Transfer," in IEEE Transactions on Signal Processing, vol. 64, no. 23, pp. 6313-6328, 1 Dec.1, 2016.</a:t>
            </a:r>
          </a:p>
          <a:p>
            <a:pPr marL="0" indent="0">
              <a:buNone/>
            </a:pPr>
            <a:r>
              <a:rPr lang="en-US" altLang="zh-CN" sz="1600" b="0" dirty="0"/>
              <a:t>[14] </a:t>
            </a:r>
            <a:r>
              <a:rPr lang="zh-CN" altLang="en-US" sz="1600" b="0" dirty="0"/>
              <a:t>关于发布</a:t>
            </a:r>
            <a:r>
              <a:rPr lang="en-US" altLang="zh-CN" sz="1600" b="0" dirty="0"/>
              <a:t>800/900MHz </a:t>
            </a:r>
            <a:r>
              <a:rPr lang="zh-CN" altLang="en-US" sz="1600" b="0" dirty="0"/>
              <a:t>频段射频识别（</a:t>
            </a:r>
            <a:r>
              <a:rPr lang="en-US" altLang="zh-CN" sz="1600" b="0" dirty="0"/>
              <a:t>RFID</a:t>
            </a:r>
            <a:r>
              <a:rPr lang="zh-CN" altLang="en-US" sz="1600" b="0" dirty="0"/>
              <a:t>）技术应用试行规定的通知</a:t>
            </a:r>
            <a:r>
              <a:rPr lang="en-US" altLang="zh-CN" sz="1600" b="0" dirty="0"/>
              <a:t>.</a:t>
            </a:r>
          </a:p>
          <a:p>
            <a:pPr marL="0" indent="0">
              <a:buNone/>
            </a:pPr>
            <a:r>
              <a:rPr lang="en-US" altLang="zh-CN" sz="1600" b="0" dirty="0"/>
              <a:t>[15] https://www.law.cornell.edu/cfr/text/47/15.247.</a:t>
            </a:r>
          </a:p>
          <a:p>
            <a:pPr marL="0" indent="0">
              <a:buNone/>
            </a:pPr>
            <a:endParaRPr lang="en-US" sz="1600" b="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08E3B-CBCB-4202-BEC4-56BAC7612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3D58-BF99-46E0-B7B3-6A496E8FE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2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SP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you agree to add following content to sub-clause 4 of SFD:</a:t>
            </a:r>
          </a:p>
          <a:p>
            <a:pPr lvl="1"/>
            <a:r>
              <a:rPr lang="en-US" dirty="0"/>
              <a:t>IEEE 802.11bp shall specify </a:t>
            </a:r>
            <a:r>
              <a:rPr lang="en-SG" dirty="0"/>
              <a:t>OFDM-based WPT PPDU format</a:t>
            </a:r>
            <a:r>
              <a:rPr lang="en-US" dirty="0"/>
              <a:t> in sub-1 GHz</a:t>
            </a:r>
            <a:r>
              <a:rPr lang="en-SG" dirty="0"/>
              <a:t>. The detailed WPT PPDU format</a:t>
            </a:r>
            <a:r>
              <a:rPr lang="en-US" dirty="0"/>
              <a:t> </a:t>
            </a:r>
            <a:r>
              <a:rPr lang="en-SG" dirty="0"/>
              <a:t>is TBD.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6549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23376</TotalTime>
  <Words>1037</Words>
  <Application>Microsoft Office PowerPoint</Application>
  <PresentationFormat>On-screen Show (4:3)</PresentationFormat>
  <Paragraphs>152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ACcord Submission Template</vt:lpstr>
      <vt:lpstr>OFDM-based WPT Waveform</vt:lpstr>
      <vt:lpstr>Abstract </vt:lpstr>
      <vt:lpstr>Background  </vt:lpstr>
      <vt:lpstr>OFDM-based WPT Waveform (1/2) </vt:lpstr>
      <vt:lpstr>OFDM-based WPT Waveform (2/2) </vt:lpstr>
      <vt:lpstr>Why not use existing PPDUs as AMP WPT PPDU</vt:lpstr>
      <vt:lpstr>Summary </vt:lpstr>
      <vt:lpstr>Reference </vt:lpstr>
      <vt:lpstr>SP</vt:lpstr>
      <vt:lpstr>Appendix 1: 11ah Operating Class</vt:lpstr>
      <vt:lpstr>Appendix 2: 11ah max TX Power</vt:lpstr>
      <vt:lpstr>Appendix 3: China and US S1G regulation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2130</cp:revision>
  <cp:lastPrinted>1998-02-10T13:28:00Z</cp:lastPrinted>
  <dcterms:created xsi:type="dcterms:W3CDTF">2009-12-02T19:05:00Z</dcterms:created>
  <dcterms:modified xsi:type="dcterms:W3CDTF">2024-11-12T00:08:54Z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