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3"/>
  </p:sldMasterIdLst>
  <p:notesMasterIdLst>
    <p:notesMasterId r:id="rId18"/>
  </p:notesMasterIdLst>
  <p:handoutMasterIdLst>
    <p:handoutMasterId r:id="rId19"/>
  </p:handoutMasterIdLst>
  <p:sldIdLst>
    <p:sldId id="256" r:id="rId4"/>
    <p:sldId id="262" r:id="rId5"/>
    <p:sldId id="267" r:id="rId6"/>
    <p:sldId id="269" r:id="rId7"/>
    <p:sldId id="276" r:id="rId8"/>
    <p:sldId id="283" r:id="rId9"/>
    <p:sldId id="279" r:id="rId10"/>
    <p:sldId id="280" r:id="rId11"/>
    <p:sldId id="281" r:id="rId12"/>
    <p:sldId id="282" r:id="rId13"/>
    <p:sldId id="271" r:id="rId14"/>
    <p:sldId id="264" r:id="rId15"/>
    <p:sldId id="277" r:id="rId16"/>
    <p:sldId id="284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2ADF10-CBD3-4A57-BCEF-02204A159DE6}" v="6" dt="2024-11-06T16:43:12.719"/>
    <p1510:client id="{CDAF8A2D-A223-4EE8-93A6-07E9CD024EE4}" v="651" dt="2024-11-08T16:28:21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874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9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69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6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51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959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94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94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89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Ying Wang et al.,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802.11-24/1807r0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" Type="http://schemas.openxmlformats.org/officeDocument/2006/relationships/image" Target="../media/image8.png"/><Relationship Id="rId21" Type="http://schemas.openxmlformats.org/officeDocument/2006/relationships/image" Target="../media/image26.png"/><Relationship Id="rId34" Type="http://schemas.openxmlformats.org/officeDocument/2006/relationships/image" Target="../media/image39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29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32" Type="http://schemas.openxmlformats.org/officeDocument/2006/relationships/image" Target="../media/image37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28" Type="http://schemas.openxmlformats.org/officeDocument/2006/relationships/image" Target="../media/image33.png"/><Relationship Id="rId36" Type="http://schemas.openxmlformats.org/officeDocument/2006/relationships/image" Target="../media/image41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31" Type="http://schemas.openxmlformats.org/officeDocument/2006/relationships/image" Target="../media/image36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Relationship Id="rId35" Type="http://schemas.openxmlformats.org/officeDocument/2006/relationships/image" Target="../media/image40.png"/><Relationship Id="rId8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.png"/><Relationship Id="rId18" Type="http://schemas.openxmlformats.org/officeDocument/2006/relationships/image" Target="../media/image29.png"/><Relationship Id="rId26" Type="http://schemas.openxmlformats.org/officeDocument/2006/relationships/image" Target="../media/image58.png"/><Relationship Id="rId3" Type="http://schemas.openxmlformats.org/officeDocument/2006/relationships/image" Target="../media/image43.png"/><Relationship Id="rId21" Type="http://schemas.openxmlformats.org/officeDocument/2006/relationships/image" Target="../media/image54.png"/><Relationship Id="rId7" Type="http://schemas.openxmlformats.org/officeDocument/2006/relationships/image" Target="../media/image45.png"/><Relationship Id="rId12" Type="http://schemas.openxmlformats.org/officeDocument/2006/relationships/image" Target="../media/image9.png"/><Relationship Id="rId17" Type="http://schemas.openxmlformats.org/officeDocument/2006/relationships/image" Target="../media/image51.png"/><Relationship Id="rId25" Type="http://schemas.openxmlformats.org/officeDocument/2006/relationships/image" Target="../media/image57.png"/><Relationship Id="rId33" Type="http://schemas.openxmlformats.org/officeDocument/2006/relationships/image" Target="../media/image65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0.png"/><Relationship Id="rId20" Type="http://schemas.openxmlformats.org/officeDocument/2006/relationships/image" Target="../media/image53.png"/><Relationship Id="rId29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20.png"/><Relationship Id="rId24" Type="http://schemas.openxmlformats.org/officeDocument/2006/relationships/image" Target="../media/image27.png"/><Relationship Id="rId32" Type="http://schemas.openxmlformats.org/officeDocument/2006/relationships/image" Target="../media/image64.png"/><Relationship Id="rId5" Type="http://schemas.openxmlformats.org/officeDocument/2006/relationships/image" Target="../media/image26.png"/><Relationship Id="rId15" Type="http://schemas.openxmlformats.org/officeDocument/2006/relationships/image" Target="../media/image50.png"/><Relationship Id="rId23" Type="http://schemas.openxmlformats.org/officeDocument/2006/relationships/image" Target="../media/image56.png"/><Relationship Id="rId28" Type="http://schemas.openxmlformats.org/officeDocument/2006/relationships/image" Target="../media/image60.png"/><Relationship Id="rId10" Type="http://schemas.openxmlformats.org/officeDocument/2006/relationships/image" Target="../media/image48.png"/><Relationship Id="rId19" Type="http://schemas.openxmlformats.org/officeDocument/2006/relationships/image" Target="../media/image52.png"/><Relationship Id="rId31" Type="http://schemas.openxmlformats.org/officeDocument/2006/relationships/image" Target="../media/image63.png"/><Relationship Id="rId4" Type="http://schemas.openxmlformats.org/officeDocument/2006/relationships/image" Target="../media/image19.png"/><Relationship Id="rId9" Type="http://schemas.openxmlformats.org/officeDocument/2006/relationships/image" Target="../media/image47.png"/><Relationship Id="rId14" Type="http://schemas.openxmlformats.org/officeDocument/2006/relationships/image" Target="../media/image49.png"/><Relationship Id="rId22" Type="http://schemas.openxmlformats.org/officeDocument/2006/relationships/image" Target="../media/image55.png"/><Relationship Id="rId27" Type="http://schemas.openxmlformats.org/officeDocument/2006/relationships/image" Target="../media/image59.png"/><Relationship Id="rId30" Type="http://schemas.openxmlformats.org/officeDocument/2006/relationships/image" Target="../media/image62.png"/><Relationship Id="rId8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Follow Up on UEQM Stream Parser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2024-11-11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Ying Wang et al., </a:t>
            </a:r>
            <a:r>
              <a:rPr lang="en-GB" err="1"/>
              <a:t>InterDigital</a:t>
            </a: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6274974"/>
              </p:ext>
            </p:extLst>
          </p:nvPr>
        </p:nvGraphicFramePr>
        <p:xfrm>
          <a:off x="992188" y="2406650"/>
          <a:ext cx="10972800" cy="287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750378" progId="Word.Document.8">
                  <p:embed/>
                </p:oleObj>
              </mc:Choice>
              <mc:Fallback>
                <p:oleObj name="Document" r:id="rId3" imgW="10439485" imgH="275037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6650"/>
                        <a:ext cx="10972800" cy="28781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Option 3: Skipping Rounds for BPSK (2)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20" name="Rectangle 2">
                <a:extLst>
                  <a:ext uri="{FF2B5EF4-FFF2-40B4-BE49-F238E27FC236}">
                    <a16:creationId xmlns:a16="http://schemas.microsoft.com/office/drawing/2014/main" id="{353A7BAF-8E72-F033-1940-D400BB1494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9367" y="1620740"/>
                <a:ext cx="11277599" cy="269894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1800" kern="0"/>
                  <a:t>Bit </a:t>
                </a:r>
                <a14:m>
                  <m:oMath xmlns:m="http://schemas.openxmlformats.org/officeDocument/2006/math">
                    <m:r>
                      <a:rPr lang="en-US" sz="1800" i="1" ker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kern="0"/>
                  <a:t> of the input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ker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 ker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 kern="0"/>
                  <a:t> is assigned to bit </a:t>
                </a:r>
                <a14:m>
                  <m:oMath xmlns:m="http://schemas.openxmlformats.org/officeDocument/2006/math">
                    <m:r>
                      <a:rPr lang="en-US" sz="1800" i="1" ker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800" kern="0"/>
                  <a:t> of the output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ker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i="1" ker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80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 kern="0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sz="1800" i="1" ker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kern="0"/>
                  <a:t> at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kern="0"/>
                  <a:t>, where </a:t>
                </a:r>
                <a14:m>
                  <m:oMath xmlns:m="http://schemas.openxmlformats.org/officeDocument/2006/math">
                    <m:r>
                      <a:rPr lang="en-US" sz="1800" i="1" ker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 kern="0"/>
                  <a:t> 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800" i="1" kern="0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kern="0"/>
                  <a:t> and </a:t>
                </a:r>
                <a14:m>
                  <m:oMath xmlns:m="http://schemas.openxmlformats.org/officeDocument/2006/math">
                    <m:r>
                      <a:rPr lang="en-US" sz="1800" i="1" ker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 ker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 kern="0"/>
                  <a:t> and the mapping function can be expressed as</a:t>
                </a:r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ker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800" i="1" ker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i="1" ker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 ker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 ker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i="1" kern="0">
                                  <a:latin typeface="Cambria Math" panose="020405030504060302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en-US" sz="1800" i="1" ker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ker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800" i="1" ker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800" kern="0"/>
              </a:p>
              <a:p>
                <a:pPr hangingPunct="0"/>
                <a:endParaRPr lang="en-US" sz="1800" kern="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1800" i="1" kern="0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eqArr>
                            <m:eqArr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d>
                                <m:dPr>
                                  <m:begChr m:val="{"/>
                                  <m:endChr m:val=""/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</m:e>
                                          <m:sup>
                                            <m:r>
                                              <a:rPr lang="en-US" sz="1800" b="1" i="1" smtClean="0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′′</m:t>
                                            </m:r>
                                          </m:sup>
                                        </m:sSup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∙</m:t>
                                        </m:r>
                                        <m:d>
                                          <m:dPr>
                                            <m:begChr m:val="⌊"/>
                                            <m:endChr m:val="⌋"/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f>
                                              <m:f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num>
                                              <m:den>
                                                <m:sSub>
                                                  <m:sSubPr>
                                                    <m:ctrlP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𝐵𝑃𝑆𝐶𝑆</m:t>
                                                    </m:r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,</m:t>
                                                    </m:r>
                                                    <m:sSub>
                                                      <m:sSubPr>
                                                        <m:ctrlP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𝑖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𝑠𝑠</m:t>
                                                        </m:r>
                                                      </m:sub>
                                                    </m:sSub>
                                                  </m:sub>
                                                </m:sSub>
                                              </m:den>
                                            </m:f>
                                          </m:e>
                                        </m:d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nary>
                                          <m:naryPr>
                                            <m:chr m:val="∑"/>
                                            <m:limLoc m:val="subSup"/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=0</m:t>
                                            </m:r>
                                          </m:sub>
                                          <m:sup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p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sub>
                                            </m:sSub>
                                          </m:e>
                                        </m:nary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en-US" sz="1800"/>
                                          <m:t>mod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en-US" sz="1800"/>
                                          <m:t>if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(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en-US" sz="1800"/>
                                          <m:t>mod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𝐵𝑃𝑆𝐶𝑆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)&lt;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</m:e>
                                    </m:m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𝑆</m:t>
                                            </m:r>
                                          </m:e>
                                          <m:sup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  <m:r>
                                              <a:rPr lang="en-US" sz="1800" b="1" i="1" smtClean="0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′</m:t>
                                            </m:r>
                                          </m:sup>
                                        </m:sSup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∙</m:t>
                                        </m:r>
                                        <m:d>
                                          <m:dPr>
                                            <m:begChr m:val="⌊"/>
                                            <m:endChr m:val="⌋"/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f>
                                              <m:f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num>
                                              <m:den>
                                                <m:sSub>
                                                  <m:sSubPr>
                                                    <m:ctrlP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𝐵𝑃𝑆𝐶𝑆</m:t>
                                                    </m:r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,</m:t>
                                                    </m:r>
                                                    <m:sSub>
                                                      <m:sSubPr>
                                                        <m:ctrlP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𝑖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𝑠𝑠</m:t>
                                                        </m:r>
                                                      </m:sub>
                                                    </m:sSub>
                                                  </m:sub>
                                                </m:sSub>
                                              </m:den>
                                            </m:f>
                                          </m:e>
                                        </m:d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nary>
                                          <m:naryPr>
                                            <m:chr m:val="∑"/>
                                            <m:limLoc m:val="subSup"/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naryPr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=0</m:t>
                                            </m:r>
                                          </m:sub>
                                          <m:sup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−1</m:t>
                                            </m:r>
                                          </m:sup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𝑘</m:t>
                                                </m:r>
                                              </m:sub>
                                            </m:s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∙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𝐼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𝑁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𝐵𝑃𝑆𝐶𝑆</m:t>
                                                    </m:r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,</m:t>
                                                    </m:r>
                                                    <m:sSub>
                                                      <m:sSubPr>
                                                        <m:ctrlP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</m:ctrlPr>
                                                      </m:sSubPr>
                                                      <m:e>
                                                        <m: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𝑖</m:t>
                                                        </m:r>
                                                      </m:e>
                                                      <m:sub>
                                                        <m:r>
                                                          <a:rPr lang="en-US" sz="1800" i="1">
                                                            <a:latin typeface="Cambria Math" panose="02040503050406030204" pitchFamily="18" charset="0"/>
                                                          </a:rPr>
                                                          <m:t>𝑠𝑠</m:t>
                                                        </m:r>
                                                      </m:sub>
                                                    </m:sSub>
                                                  </m:sub>
                                                </m:s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&gt;1</m:t>
                                                </m:r>
                                              </m:e>
                                            </m:d>
                                          </m:e>
                                        </m:nary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en-US" sz="1800"/>
                                          <m:t>mod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 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, 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en-US" sz="1800"/>
                                          <m:t>if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(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m:rPr>
                                            <m:nor/>
                                          </m:rPr>
                                          <a:rPr lang="en-US" sz="1800"/>
                                          <m:t>mod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𝐵𝑃𝑆𝐶𝑆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)≥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</m:e>
                                    </m:mr>
                                  </m:m>
                                </m:e>
                              </m:d>
                            </m:e>
                          </m:eqArr>
                          <m:r>
                            <m:rPr>
                              <m:nor/>
                            </m:rPr>
                            <a:rPr lang="en-US" sz="1800"/>
                            <m:t> </m:t>
                          </m:r>
                        </m:e>
                      </m:eqArr>
                    </m:oMath>
                  </m:oMathPara>
                </a14:m>
                <a:endParaRPr lang="en-US" sz="1800" kern="0"/>
              </a:p>
              <a:p>
                <a:pPr hangingPunct="0"/>
                <a:endParaRPr lang="en-US" sz="1400" b="0" i="1" kern="0">
                  <a:latin typeface="Cambria Math" panose="02040503050406030204" pitchFamily="18" charset="0"/>
                </a:endParaRPr>
              </a:p>
              <a:p>
                <a:pPr hangingPunct="0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1400" b="0" i="1" kern="0">
                        <a:latin typeface="Cambria Math" panose="02040503050406030204" pitchFamily="18" charset="0"/>
                      </a:rPr>
                      <m:t>=0, 1,…, </m:t>
                    </m:r>
                    <m:sSub>
                      <m:sSub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1400" b="0" i="1" ker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400" b="0" i="1" kern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b="0" i="1" ker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b="0" i="1" kern="0">
                        <a:latin typeface="Cambria Math" panose="02040503050406030204" pitchFamily="18" charset="0"/>
                      </a:rPr>
                      <m:t>=0, 1,…,</m:t>
                    </m:r>
                    <m:sSub>
                      <m:sSub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𝐶𝐵𝑃𝑆</m:t>
                        </m:r>
                      </m:sub>
                    </m:sSub>
                    <m:r>
                      <a:rPr lang="en-US" sz="1400" b="0" i="1" ker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400" b="0" i="1" kern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400" b="0" kern="0"/>
                  <a:t> and </a:t>
                </a:r>
                <a14:m>
                  <m:oMath xmlns:m="http://schemas.openxmlformats.org/officeDocument/2006/math">
                    <m:r>
                      <a:rPr lang="en-US" sz="1400" b="0" i="1" ker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b="0" i="1" kern="0">
                        <a:latin typeface="Cambria Math" panose="02040503050406030204" pitchFamily="18" charset="0"/>
                      </a:rPr>
                      <m:t>=0, 1,…,</m:t>
                    </m:r>
                    <m:sSub>
                      <m:sSub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𝐶𝐵𝑃𝑆𝑆</m:t>
                        </m:r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 ker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400" b="0" kern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1400" b="0" kern="0"/>
                  <a:t> </a:t>
                </a:r>
                <a14:m>
                  <m:oMath xmlns:m="http://schemas.openxmlformats.org/officeDocument/2006/math">
                    <m:r>
                      <a:rPr lang="en-US" sz="1400" i="1" ker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i="1" ker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40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4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ker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i="1" kern="0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i="1" ker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14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ker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 kern="0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i="1" ker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4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 ker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400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 ker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400" i="1" kern="0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  <m:r>
                          <a:rPr lang="en-US" sz="1400" i="1" kern="0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nary>
                    <m:r>
                      <a:rPr lang="en-US" sz="1400" i="1" ker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400" b="0" i="1" kern="0" smtClean="0">
                            <a:latin typeface="Cambria Math" panose="02040503050406030204" pitchFamily="18" charset="0"/>
                          </a:rPr>
                          <m:t>′′</m:t>
                        </m:r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400" b="0" i="1" ker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400" b="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1400" b="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400" b="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𝐵𝑃𝑆𝐶𝑆</m:t>
                            </m:r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400" b="0" i="1" ker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 ker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400" b="0" i="1" kern="0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r>
                  <a:rPr lang="en-US" sz="1400" b="0" kern="0"/>
                  <a:t>,</a:t>
                </a:r>
              </a:p>
              <a:p>
                <a:pPr hangingPunct="0"/>
                <a14:m>
                  <m:oMath xmlns:m="http://schemas.openxmlformats.org/officeDocument/2006/math">
                    <m:r>
                      <a:rPr lang="en-US" sz="1400" b="0" i="1" ker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400" b="0" i="1" ker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𝐵𝑃𝑆𝐶𝑆</m:t>
                        </m:r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 kern="0">
                        <a:latin typeface="Cambria Math" panose="02040503050406030204" pitchFamily="18" charset="0"/>
                      </a:rPr>
                      <m:t>&gt;1)</m:t>
                    </m:r>
                  </m:oMath>
                </a14:m>
                <a:r>
                  <a:rPr lang="en-US" sz="1400" b="0" kern="0"/>
                  <a:t> is an indicator function of whether the modulation order on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400" b="0" kern="0"/>
                  <a:t> is larger than BPSK or not; </a:t>
                </a:r>
                <a14:m>
                  <m:oMath xmlns:m="http://schemas.openxmlformats.org/officeDocument/2006/math">
                    <m:r>
                      <a:rPr lang="en-US" sz="1400" b="0" i="1" ker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400" b="0" i="1" ker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𝐵𝑃𝑆𝐶𝑆</m:t>
                        </m:r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 kern="0">
                        <a:latin typeface="Cambria Math" panose="02040503050406030204" pitchFamily="18" charset="0"/>
                      </a:rPr>
                      <m:t>&gt;1)</m:t>
                    </m:r>
                  </m:oMath>
                </a14:m>
                <a:r>
                  <a:rPr lang="en-US" sz="1400" b="0" kern="0"/>
                  <a:t> equals to 1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𝐵𝑃𝑆𝐶𝑆</m:t>
                        </m:r>
                        <m:r>
                          <a:rPr lang="en-US" sz="1400" b="0" i="1" ker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 kern="0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 ker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1400" b="0" kern="0"/>
                  <a:t> is true, i.e., the modulation order is higher than BPSK, and 0 otherwise.</a:t>
                </a:r>
              </a:p>
            </p:txBody>
          </p:sp>
        </mc:Choice>
        <mc:Fallback>
          <p:sp>
            <p:nvSpPr>
              <p:cNvPr id="9220" name="Rectangle 2">
                <a:extLst>
                  <a:ext uri="{FF2B5EF4-FFF2-40B4-BE49-F238E27FC236}">
                    <a16:creationId xmlns:a16="http://schemas.microsoft.com/office/drawing/2014/main" id="{353A7BAF-8E72-F033-1940-D400BB149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59367" y="1620740"/>
                <a:ext cx="11277599" cy="2698942"/>
              </a:xfrm>
              <a:prstGeom prst="rect">
                <a:avLst/>
              </a:prstGeom>
              <a:blipFill>
                <a:blip r:embed="rId3"/>
                <a:stretch>
                  <a:fillRect l="-324" t="-677" b="-4537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59025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34968" y="1676400"/>
            <a:ext cx="10361084" cy="500983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To decide if BPSK is allowed in UEQM streams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Stream parser options provide members a consideration point when making decisions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Further throughput performance simulations may be needed to compare the effect of including or excluding BPSK in UEQM streams</a:t>
            </a:r>
          </a:p>
          <a:p>
            <a:pPr marL="457200" lvl="1" indent="0"/>
            <a:endParaRPr lang="en-US" sz="2400"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Three options are proposed for stream parser to handle UEQM with BPSK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All options are unified stream parser that can handle both EQM and UEQM with/without BPSK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Option 1 has the least complexity, but has a coarser bit allocation unit, meaning more consecutive bits clustered on the same tone/stream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Option 2 and 3 have about the same slightly higher complexity, and Option 3 is better in terms of evenly spreading bits across tones and streams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Option 3 is preferred</a:t>
            </a:r>
          </a:p>
          <a:p>
            <a:pPr marL="0" indent="0"/>
            <a:endParaRPr lang="en-US"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2084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/>
              <a:t>-24/0209r4, “Specification Framework for </a:t>
            </a:r>
            <a:r>
              <a:rPr lang="en-US" sz="1800" err="1"/>
              <a:t>TGbn</a:t>
            </a:r>
            <a:r>
              <a:rPr lang="en-US" sz="1800"/>
              <a:t>,” July 2024.</a:t>
            </a:r>
          </a:p>
          <a:p>
            <a:pPr marL="342900" marR="0" lvl="0" indent="-342900" algn="just" hangingPunct="0">
              <a:lnSpc>
                <a:spcPct val="150000"/>
              </a:lnSpc>
              <a:spcBef>
                <a:spcPts val="0"/>
              </a:spcBef>
              <a:spcAft>
                <a:spcPts val="900"/>
              </a:spcAft>
              <a:buFont typeface="+mj-lt"/>
              <a:buAutoNum type="arabicPeriod"/>
            </a:pPr>
            <a:r>
              <a:rPr lang="en-US" sz="1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IEEE 802.11</a:t>
            </a:r>
            <a:r>
              <a:rPr lang="en-US" sz="1800"/>
              <a:t>-24/1451r2, “UEQM Transmission Over Spatial Streams,” September 2024. </a:t>
            </a:r>
          </a:p>
          <a:p>
            <a:endParaRPr lang="en-GB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52A6-CFFA-30F5-DC6D-6E43CE30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SP #1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DAC0C-8048-18BB-60AC-11FE522D4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 you </a:t>
            </a:r>
            <a:r>
              <a:rPr lang="en-US" sz="2400">
                <a:effectLst/>
                <a:ea typeface="Aptos" panose="020B0004020202020204" pitchFamily="34" charset="0"/>
                <a:cs typeface="Aptos" panose="020B0004020202020204" pitchFamily="34" charset="0"/>
              </a:rPr>
              <a:t>agree that the 11bn stream parser should support BPSK in UEQM spatial streams?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Need further study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10D66-FF64-C287-D167-1B85669C1D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BC854-3A39-6CFC-4FF3-BB520E994D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502A6-B0BD-FF7D-3C7C-F57F991DC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988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52A6-CFFA-30F5-DC6D-6E43CE30A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SP #2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DAC0C-8048-18BB-60AC-11FE522D4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Assuming BPSK is supported for UEQM spatial streams in 11bn, which options do you prefer for the stream parser (multiple choices):</a:t>
            </a:r>
          </a:p>
          <a:p>
            <a:r>
              <a:rPr lang="en-US"/>
              <a:t>1)	New Bit Allocation Unit Size, as described in 11-24/1807r0</a:t>
            </a:r>
          </a:p>
          <a:p>
            <a:r>
              <a:rPr lang="en-US"/>
              <a:t>2)	Leftover Bits, as described in 11-24/1807r0</a:t>
            </a:r>
          </a:p>
          <a:p>
            <a:r>
              <a:rPr lang="en-US"/>
              <a:t>3)	Skipping Rounds for BPSK, as described in 11-24/1807r0</a:t>
            </a:r>
          </a:p>
          <a:p>
            <a:r>
              <a:rPr lang="en-US"/>
              <a:t>4)	Others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10D66-FF64-C287-D167-1B85669C1D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ABC854-3A39-6CFC-4FF3-BB520E994D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D502A6-B0BD-FF7D-3C7C-F57F991DC35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127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Introduction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4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8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Unequal modulation (UEQM) is accepted as a feature for 11bn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SFD [1]</a:t>
            </a:r>
            <a:endParaRPr lang="en-GB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en-GB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TGbn</a:t>
            </a:r>
            <a:r>
              <a:rPr lang="en-GB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defines unequal modulation over different spatial streams.”</a:t>
            </a:r>
            <a:endParaRPr lang="en-US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2">
              <a:buFont typeface="Times New Roman" pitchFamily="16" charset="0"/>
              <a:buChar char="•"/>
            </a:pPr>
            <a:r>
              <a:rPr lang="en-GB" sz="160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“UHR defines unequal modulation only for LDPC.”</a:t>
            </a:r>
            <a:endParaRPr lang="en-US" sz="1600"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lvl="1">
              <a:buFont typeface="Times New Roman" pitchFamily="16" charset="0"/>
              <a:buChar char="•"/>
            </a:pPr>
            <a:endParaRPr lang="en-US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 sz="2800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A unified stream parser that supports both EQM/UEQM is preferred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>
                <a:ea typeface="SimSun" panose="02010600030101010101" pitchFamily="2" charset="-122"/>
                <a:cs typeface="Calibri" panose="020F0502020204030204" pitchFamily="34" charset="0"/>
              </a:rPr>
              <a:t>The authors propose to reuse the stream parser formulas used for 802.11n with some small changes in 802.11bn [2]</a:t>
            </a:r>
          </a:p>
          <a:p>
            <a:pPr lvl="1">
              <a:buFont typeface="Times New Roman" pitchFamily="16" charset="0"/>
              <a:buChar char="•"/>
            </a:pPr>
            <a:r>
              <a:rPr lang="en-GB"/>
              <a:t>Some concerns have been expressed regarding the 802.11n stream parser not being able to handle BPSK in UEQM streams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Brief Recap on the 802.11n Stream Parser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9C43DD5-BC0F-23DC-481A-E242124FED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15569" y="4360028"/>
                <a:ext cx="10361084" cy="2005658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/>
                  <a:t>In each round of bit allocation,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e>
                      <m:sub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𝑺𝑺</m:t>
                        </m:r>
                      </m:sub>
                    </m:sSub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/>
                  <a:t>gets the number of bits assigned to a single axis (real or imaginary) in its corresponding constellation point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/>
                  <a:t>This leads to a problem if any spatial stream is BPSK-modulated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400"/>
                  <a:t>BPSK needs only 1 round to get the bits for a constellation point while QPSK and higher modulations need 2 rounds</a:t>
                </a: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49C43DD5-BC0F-23DC-481A-E242124FED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5569" y="4360028"/>
                <a:ext cx="10361084" cy="2005658"/>
              </a:xfrm>
              <a:blipFill>
                <a:blip r:embed="rId3"/>
                <a:stretch>
                  <a:fillRect l="-353" t="-1520" b="-4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2" name="Picture 61">
            <a:extLst>
              <a:ext uri="{FF2B5EF4-FFF2-40B4-BE49-F238E27FC236}">
                <a16:creationId xmlns:a16="http://schemas.microsoft.com/office/drawing/2014/main" id="{6D588D99-B5F0-E7C7-8B32-3E357D6C90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697" y="1529674"/>
            <a:ext cx="8691242" cy="279693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F40934-8FC3-1057-35AE-C17F087961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5489" y="4983503"/>
            <a:ext cx="2583991" cy="68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13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UEQM Stream Parser With BPSK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34968" y="1751014"/>
            <a:ext cx="10361084" cy="493522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this contribution, t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hree UEQM stream parsers that can parse BPSK streams are proposed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11n stream parser with a new bit allocation unit size</a:t>
            </a:r>
            <a:endParaRPr lang="en-US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11n stream parser with leftover bits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11n stream parser with skipped rounds for BPSK</a:t>
            </a:r>
          </a:p>
          <a:p>
            <a:pPr lvl="1">
              <a:buFont typeface="Times New Roman" pitchFamily="16" charset="0"/>
              <a:buChar char="•"/>
            </a:pPr>
            <a:endParaRPr lang="en-US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>
              <a:buFont typeface="Times New Roman" pitchFamily="16" charset="0"/>
              <a:buChar char="•"/>
            </a:pP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  <a:cs typeface="Calibri" panose="020F0502020204030204" pitchFamily="34" charset="0"/>
              </a:rPr>
              <a:t>Given these possible solutions, agreement should be reached on if BPSK stream parsing should be supported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no, 11n stream parser should be reused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yes, a stream parser that supports BPSK stream parsing should be chosen</a:t>
            </a:r>
            <a:endParaRPr lang="en-US">
              <a:effectLst/>
              <a:latin typeface="Times New Roman" panose="02020603050405020304" pitchFamily="18" charset="0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0265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Option 1: New Bit Allocation Unit Size (1)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887625" y="4822019"/>
                <a:ext cx="11277599" cy="1146367"/>
              </a:xfrm>
              <a:ln/>
            </p:spPr>
            <p:txBody>
              <a:bodyPr/>
              <a:lstStyle/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1800"/>
                  <a:t>Let the number of bits allocated in each round to a spatial stream be the number of bits mapped to its corresponding constellation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𝐵𝑃𝑆𝐶𝑆</m:t>
                        </m:r>
                      </m:sub>
                    </m:sSub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𝑆𝑆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/>
                  <a:t> instead of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𝑠</m:t>
                    </m:r>
                    <m:d>
                      <m:dPr>
                        <m:ctrlPr>
                          <a:rPr lang="en-US" sz="1800" b="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𝑆𝑆</m:t>
                            </m:r>
                          </m:sub>
                        </m:sSub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max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⁡(1,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𝐵𝑃𝑆𝐶𝑆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(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𝑆𝑆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)/2)</m:t>
                    </m:r>
                  </m:oMath>
                </a14:m>
                <a:r>
                  <a:rPr lang="en-US" sz="180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</a:t>
                </a:r>
                <a:endParaRPr lang="en-US" sz="1800"/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87625" y="4822019"/>
                <a:ext cx="11277599" cy="1146367"/>
              </a:xfrm>
              <a:blipFill>
                <a:blip r:embed="rId3"/>
                <a:stretch>
                  <a:fillRect l="-378" t="-2660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pic>
        <p:nvPicPr>
          <p:cNvPr id="9262" name="Picture 9261">
            <a:extLst>
              <a:ext uri="{FF2B5EF4-FFF2-40B4-BE49-F238E27FC236}">
                <a16:creationId xmlns:a16="http://schemas.microsoft.com/office/drawing/2014/main" id="{13C22B9C-A42C-DC6D-2E03-83210C491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7625" y="1462797"/>
            <a:ext cx="10414635" cy="334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613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Option 1: New Bit Allocation Unit Size (2)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19126" y="1830390"/>
                <a:ext cx="11277599" cy="2698942"/>
              </a:xfrm>
              <a:ln/>
            </p:spPr>
            <p:txBody>
              <a:bodyPr/>
              <a:lstStyle/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1800"/>
                  <a:t>Bit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/>
                  <a:t> of the input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/>
                  <a:t> is assigned to bit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800"/>
                  <a:t> of the output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/>
                  <a:t> at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/>
                  <a:t>, where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/>
                  <a:t> 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/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/>
                  <a:t> and the mapping function can be expressed as</a:t>
                </a:r>
              </a:p>
              <a:p>
                <a:pPr marL="0" indent="0" hangingPunct="0"/>
                <a:endParaRPr lang="en-US" sz="180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800"/>
              </a:p>
              <a:p>
                <a:pPr hangingPunct="0"/>
                <a:endParaRPr lang="en-US" sz="180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1100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𝐵𝑃𝑆𝐶𝑆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  <m:sub>
                                          <m:r>
                                            <a:rPr lang="en-US" sz="1600" i="1">
                                              <a:latin typeface="Cambria Math" panose="02040503050406030204" pitchFamily="18" charset="0"/>
                                            </a:rPr>
                                            <m:t>𝑠𝑠</m:t>
                                          </m:r>
                                        </m:sub>
                                      </m:sSub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hr m:val="∑"/>
                              <m:limLoc m:val="subSup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𝐵𝑃𝑆𝐶𝑆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nary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1600"/>
                            <m:t>mod</m:t>
                          </m:r>
                          <m:sSub>
                            <m:sSub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𝐵𝑃𝑆𝐶𝑆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𝑠𝑠</m:t>
                                  </m:r>
                                </m:sub>
                              </m:sSub>
                            </m:sub>
                          </m:sSub>
                        </m:e>
                      </m:eqArr>
                    </m:oMath>
                  </m:oMathPara>
                </a14:m>
                <a:endParaRPr lang="en-US" sz="1800"/>
              </a:p>
              <a:p>
                <a:pPr hangingPunct="0"/>
                <a:endParaRPr lang="en-US" sz="1800"/>
              </a:p>
              <a:p>
                <a:pPr algn="ctr" hangingPunct="0"/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=0, 1,…, 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=0, 1,…,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𝐶𝐵𝑃𝑆</m:t>
                        </m:r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400"/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=0, 1,…,</m:t>
                    </m:r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𝐶𝐵𝑃𝑆𝑆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1400"/>
                  <a:t>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𝐵𝑃𝑆𝐶𝑆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nary>
                  </m:oMath>
                </a14:m>
                <a:endParaRPr lang="en-US" sz="1400"/>
              </a:p>
              <a:p>
                <a:pPr>
                  <a:buFont typeface="Times New Roman" pitchFamily="16" charset="0"/>
                  <a:buChar char="•"/>
                </a:pPr>
                <a:endParaRPr lang="en-US" sz="160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9126" y="1830390"/>
                <a:ext cx="11277599" cy="2698942"/>
              </a:xfrm>
              <a:blipFill>
                <a:blip r:embed="rId3"/>
                <a:stretch>
                  <a:fillRect l="-378" t="-451" b="-3408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3878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Option 2: Leftover Bits (1)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827532" y="4705275"/>
                <a:ext cx="11277599" cy="1523557"/>
              </a:xfrm>
              <a:ln/>
            </p:spPr>
            <p:txBody>
              <a:bodyPr/>
              <a:lstStyle/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1800"/>
                  <a:t>Keep the number of bits allocated in each round to spatial streams</a:t>
                </a:r>
                <a:r>
                  <a:rPr lang="en-US" sz="1800" b="0">
                    <a:ea typeface="SimSun" panose="02010600030101010101" pitchFamily="2" charset="-122"/>
                    <a:cs typeface="Calibri" panose="020F0502020204030204" pitchFamily="34" charset="0"/>
                  </a:rPr>
                  <a:t> </a:t>
                </a:r>
                <a:r>
                  <a:rPr lang="en-US" sz="1800">
                    <a:ea typeface="SimSun" panose="02010600030101010101" pitchFamily="2" charset="-122"/>
                    <a:cs typeface="Calibri" panose="020F0502020204030204" pitchFamily="34" charset="0"/>
                  </a:rPr>
                  <a:t>still as</a:t>
                </a:r>
                <a:r>
                  <a:rPr lang="en-US" sz="1800" b="0">
                    <a:ea typeface="SimSun" panose="02010600030101010101" pitchFamily="2" charset="-122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0" i="1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𝑠</m:t>
                    </m:r>
                    <m:d>
                      <m:dPr>
                        <m:ctrlPr>
                          <a:rPr lang="en-US" sz="1800" b="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8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8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𝑆𝑆</m:t>
                            </m:r>
                          </m:sub>
                        </m:sSub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1800" b="0" i="0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max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⁡(1,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𝐵𝑃𝑆𝐶𝑆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(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𝑆𝑆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)/2)</m:t>
                    </m:r>
                  </m:oMath>
                </a14:m>
                <a:r>
                  <a:rPr lang="en-US" sz="180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</a:t>
                </a:r>
                <a:endParaRPr lang="en-US" sz="1800"/>
              </a:p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1800"/>
                  <a:t>The BPSK stream(s) uses half number of total rounds to obtain all its</a:t>
                </a:r>
                <a:r>
                  <a:rPr lang="en-US" sz="180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bits while the higher modulation streams continue to draw from remaining leftover bits in a round-robin fashion until all the bits are allocated</a:t>
                </a:r>
                <a:endParaRPr lang="en-US" sz="1800"/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7532" y="4705275"/>
                <a:ext cx="11277599" cy="1523557"/>
              </a:xfrm>
              <a:blipFill>
                <a:blip r:embed="rId3"/>
                <a:stretch>
                  <a:fillRect l="-378" t="-2400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F25D296-5607-7155-426C-A2AA4FBF2BA0}"/>
              </a:ext>
            </a:extLst>
          </p:cNvPr>
          <p:cNvGrpSpPr/>
          <p:nvPr/>
        </p:nvGrpSpPr>
        <p:grpSpPr>
          <a:xfrm>
            <a:off x="490115" y="1469088"/>
            <a:ext cx="11615016" cy="3051094"/>
            <a:chOff x="128015" y="1231344"/>
            <a:chExt cx="11615016" cy="30510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3E5A3C3C-ED8B-0867-DB06-00A8482A0633}"/>
                    </a:ext>
                  </a:extLst>
                </p:cNvPr>
                <p:cNvSpPr/>
                <p:nvPr/>
              </p:nvSpPr>
              <p:spPr>
                <a:xfrm>
                  <a:off x="137160" y="2496312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3E5A3C3C-ED8B-0867-DB06-00A8482A063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160" y="2496312"/>
                  <a:ext cx="356616" cy="192024"/>
                </a:xfrm>
                <a:prstGeom prst="rect">
                  <a:avLst/>
                </a:prstGeom>
                <a:blipFill>
                  <a:blip r:embed="rId4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49264CB5-C52F-FB51-C551-1BF8F13A1D4C}"/>
                    </a:ext>
                  </a:extLst>
                </p:cNvPr>
                <p:cNvSpPr/>
                <p:nvPr/>
              </p:nvSpPr>
              <p:spPr>
                <a:xfrm>
                  <a:off x="498348" y="2496312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49264CB5-C52F-FB51-C551-1BF8F13A1D4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348" y="2496312"/>
                  <a:ext cx="498348" cy="192024"/>
                </a:xfrm>
                <a:prstGeom prst="rect">
                  <a:avLst/>
                </a:prstGeom>
                <a:blipFill>
                  <a:blip r:embed="rId5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8ECB6890-F49F-0EA7-04B6-4E6033A6E61F}"/>
                    </a:ext>
                  </a:extLst>
                </p:cNvPr>
                <p:cNvSpPr/>
                <p:nvPr/>
              </p:nvSpPr>
              <p:spPr>
                <a:xfrm>
                  <a:off x="996696" y="2496312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8ECB6890-F49F-0EA7-04B6-4E6033A6E61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6696" y="2496312"/>
                  <a:ext cx="356616" cy="192024"/>
                </a:xfrm>
                <a:prstGeom prst="rect">
                  <a:avLst/>
                </a:prstGeom>
                <a:blipFill>
                  <a:blip r:embed="rId6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C2CC7E0B-E111-2070-F35C-E55E4EFEC72F}"/>
                    </a:ext>
                  </a:extLst>
                </p:cNvPr>
                <p:cNvSpPr/>
                <p:nvPr/>
              </p:nvSpPr>
              <p:spPr>
                <a:xfrm>
                  <a:off x="1939365" y="2492740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C2CC7E0B-E111-2070-F35C-E55E4EFEC72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39365" y="2492740"/>
                  <a:ext cx="356616" cy="192024"/>
                </a:xfrm>
                <a:prstGeom prst="rect">
                  <a:avLst/>
                </a:prstGeom>
                <a:blipFill>
                  <a:blip r:embed="rId7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61BB56D2-97B4-D7A1-899A-28990F1F6608}"/>
                    </a:ext>
                  </a:extLst>
                </p:cNvPr>
                <p:cNvSpPr/>
                <p:nvPr/>
              </p:nvSpPr>
              <p:spPr>
                <a:xfrm>
                  <a:off x="2300553" y="2492740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61BB56D2-97B4-D7A1-899A-28990F1F660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00553" y="2492740"/>
                  <a:ext cx="498348" cy="192024"/>
                </a:xfrm>
                <a:prstGeom prst="rect">
                  <a:avLst/>
                </a:prstGeom>
                <a:blipFill>
                  <a:blip r:embed="rId8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9B960683-F261-0319-820E-F2954CFE0D9A}"/>
                    </a:ext>
                  </a:extLst>
                </p:cNvPr>
                <p:cNvSpPr/>
                <p:nvPr/>
              </p:nvSpPr>
              <p:spPr>
                <a:xfrm>
                  <a:off x="2798901" y="2492740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9B960683-F261-0319-820E-F2954CFE0D9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8901" y="2492740"/>
                  <a:ext cx="356616" cy="192024"/>
                </a:xfrm>
                <a:prstGeom prst="rect">
                  <a:avLst/>
                </a:prstGeom>
                <a:blipFill>
                  <a:blip r:embed="rId9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3FD1104-1111-0BF5-8572-8717D3B4F5BB}"/>
                </a:ext>
              </a:extLst>
            </p:cNvPr>
            <p:cNvSpPr txBox="1"/>
            <p:nvPr/>
          </p:nvSpPr>
          <p:spPr>
            <a:xfrm>
              <a:off x="1413578" y="2346357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DD6C5762-B506-5FCD-C3C3-C228ACFCBAF6}"/>
                    </a:ext>
                  </a:extLst>
                </p:cNvPr>
                <p:cNvSpPr/>
                <p:nvPr/>
              </p:nvSpPr>
              <p:spPr>
                <a:xfrm>
                  <a:off x="3155509" y="2496312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DD6C5762-B506-5FCD-C3C3-C228ACFCBAF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55509" y="2496312"/>
                  <a:ext cx="498348" cy="192024"/>
                </a:xfrm>
                <a:prstGeom prst="rect">
                  <a:avLst/>
                </a:prstGeom>
                <a:blipFill>
                  <a:blip r:embed="rId10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2B20523-6ED9-087C-6497-4813F330F8FD}"/>
                    </a:ext>
                  </a:extLst>
                </p:cNvPr>
                <p:cNvSpPr/>
                <p:nvPr/>
              </p:nvSpPr>
              <p:spPr>
                <a:xfrm>
                  <a:off x="3663001" y="2496312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00B05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22B20523-6ED9-087C-6497-4813F330F8F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63001" y="2496312"/>
                  <a:ext cx="356616" cy="192024"/>
                </a:xfrm>
                <a:prstGeom prst="rect">
                  <a:avLst/>
                </a:prstGeom>
                <a:blipFill>
                  <a:blip r:embed="rId11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7E1A8AC0-5998-C66C-283B-06F75F0BB060}"/>
                </a:ext>
              </a:extLst>
            </p:cNvPr>
            <p:cNvCxnSpPr/>
            <p:nvPr/>
          </p:nvCxnSpPr>
          <p:spPr>
            <a:xfrm>
              <a:off x="5404727" y="2592324"/>
              <a:ext cx="438912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1689CCD-6724-87D0-FB4B-FD44BABA345C}"/>
                </a:ext>
              </a:extLst>
            </p:cNvPr>
            <p:cNvSpPr txBox="1"/>
            <p:nvPr/>
          </p:nvSpPr>
          <p:spPr>
            <a:xfrm>
              <a:off x="5858267" y="2267271"/>
              <a:ext cx="987552" cy="646331"/>
            </a:xfrm>
            <a:prstGeom prst="rect">
              <a:avLst/>
            </a:prstGeom>
            <a:noFill/>
            <a:ln w="1270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Stream Parser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0A374893-A565-7490-4C8D-7A190C74B63C}"/>
                </a:ext>
              </a:extLst>
            </p:cNvPr>
            <p:cNvCxnSpPr>
              <a:cxnSpLocks/>
            </p:cNvCxnSpPr>
            <p:nvPr/>
          </p:nvCxnSpPr>
          <p:spPr>
            <a:xfrm>
              <a:off x="6897635" y="2532971"/>
              <a:ext cx="515112" cy="762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20" name="Left Brace 19">
              <a:extLst>
                <a:ext uri="{FF2B5EF4-FFF2-40B4-BE49-F238E27FC236}">
                  <a16:creationId xmlns:a16="http://schemas.microsoft.com/office/drawing/2014/main" id="{3196A095-BAEF-3777-8902-747D61A99B80}"/>
                </a:ext>
              </a:extLst>
            </p:cNvPr>
            <p:cNvSpPr/>
            <p:nvPr/>
          </p:nvSpPr>
          <p:spPr>
            <a:xfrm rot="5400000">
              <a:off x="651510" y="1794563"/>
              <a:ext cx="192024" cy="1204330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82E759B3-A693-4762-F419-8C085CA730F6}"/>
                    </a:ext>
                  </a:extLst>
                </p:cNvPr>
                <p:cNvSpPr txBox="1"/>
                <p:nvPr/>
              </p:nvSpPr>
              <p:spPr>
                <a:xfrm>
                  <a:off x="598891" y="2020145"/>
                  <a:ext cx="19043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82E759B3-A693-4762-F419-8C085CA730F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891" y="2020145"/>
                  <a:ext cx="190437" cy="276999"/>
                </a:xfrm>
                <a:prstGeom prst="rect">
                  <a:avLst/>
                </a:prstGeom>
                <a:blipFill>
                  <a:blip r:embed="rId12"/>
                  <a:stretch>
                    <a:fillRect l="-29032" r="-22581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Right Brace 21">
              <a:extLst>
                <a:ext uri="{FF2B5EF4-FFF2-40B4-BE49-F238E27FC236}">
                  <a16:creationId xmlns:a16="http://schemas.microsoft.com/office/drawing/2014/main" id="{A6726AA0-F1E6-4F4F-ECB8-83E914DA5638}"/>
                </a:ext>
              </a:extLst>
            </p:cNvPr>
            <p:cNvSpPr/>
            <p:nvPr/>
          </p:nvSpPr>
          <p:spPr>
            <a:xfrm rot="5400000">
              <a:off x="2655227" y="215830"/>
              <a:ext cx="222293" cy="5276718"/>
            </a:xfrm>
            <a:prstGeom prst="righ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B380D74-6F86-B28C-5483-6589C7CB1049}"/>
                    </a:ext>
                  </a:extLst>
                </p:cNvPr>
                <p:cNvSpPr txBox="1"/>
                <p:nvPr/>
              </p:nvSpPr>
              <p:spPr>
                <a:xfrm>
                  <a:off x="1540404" y="2995092"/>
                  <a:ext cx="2836930" cy="56618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kumimoji="0" lang="en-US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, 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𝑖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=0, 1,…,</m:t>
                        </m:r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𝑁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𝐶𝐵𝑃𝑆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−1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AB380D74-6F86-B28C-5483-6589C7CB10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0404" y="2995092"/>
                  <a:ext cx="2836930" cy="566181"/>
                </a:xfrm>
                <a:prstGeom prst="rect">
                  <a:avLst/>
                </a:prstGeom>
                <a:blipFill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AF8B5E99-B07B-90E9-701E-FB3269A7AD0C}"/>
                    </a:ext>
                  </a:extLst>
                </p:cNvPr>
                <p:cNvSpPr/>
                <p:nvPr/>
              </p:nvSpPr>
              <p:spPr>
                <a:xfrm>
                  <a:off x="7478279" y="1463123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AF8B5E99-B07B-90E9-701E-FB3269A7AD0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8279" y="1463123"/>
                  <a:ext cx="356616" cy="192024"/>
                </a:xfrm>
                <a:prstGeom prst="rect">
                  <a:avLst/>
                </a:prstGeom>
                <a:blipFill>
                  <a:blip r:embed="rId14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D269C8-483B-EB88-FB3E-598A169CBB46}"/>
                </a:ext>
              </a:extLst>
            </p:cNvPr>
            <p:cNvCxnSpPr>
              <a:cxnSpLocks/>
            </p:cNvCxnSpPr>
            <p:nvPr/>
          </p:nvCxnSpPr>
          <p:spPr>
            <a:xfrm>
              <a:off x="7178051" y="1562498"/>
              <a:ext cx="0" cy="2055876"/>
            </a:xfrm>
            <a:prstGeom prst="lin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BD9DA43E-125F-28A8-A3C1-48144325DF81}"/>
                </a:ext>
              </a:extLst>
            </p:cNvPr>
            <p:cNvCxnSpPr>
              <a:cxnSpLocks/>
            </p:cNvCxnSpPr>
            <p:nvPr/>
          </p:nvCxnSpPr>
          <p:spPr>
            <a:xfrm>
              <a:off x="7181099" y="1559135"/>
              <a:ext cx="222504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DC1E2B38-6C3D-F5CF-3653-DD0526AFE4E3}"/>
                </a:ext>
              </a:extLst>
            </p:cNvPr>
            <p:cNvCxnSpPr>
              <a:cxnSpLocks/>
            </p:cNvCxnSpPr>
            <p:nvPr/>
          </p:nvCxnSpPr>
          <p:spPr>
            <a:xfrm>
              <a:off x="7186433" y="3607706"/>
              <a:ext cx="21717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7F3956D5-E884-F74C-9029-54B08DE90D60}"/>
                    </a:ext>
                  </a:extLst>
                </p:cNvPr>
                <p:cNvSpPr/>
                <p:nvPr/>
              </p:nvSpPr>
              <p:spPr>
                <a:xfrm>
                  <a:off x="7830323" y="1466171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7F3956D5-E884-F74C-9029-54B08DE90D6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0323" y="1466171"/>
                  <a:ext cx="356616" cy="192024"/>
                </a:xfrm>
                <a:prstGeom prst="rect">
                  <a:avLst/>
                </a:prstGeom>
                <a:blipFill>
                  <a:blip r:embed="rId4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E130850-29CC-2A65-3506-9DA08F0C2081}"/>
                </a:ext>
              </a:extLst>
            </p:cNvPr>
            <p:cNvSpPr txBox="1"/>
            <p:nvPr/>
          </p:nvSpPr>
          <p:spPr>
            <a:xfrm>
              <a:off x="8173779" y="131047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75433CCF-835E-284F-B37D-7138CB5C93A6}"/>
                    </a:ext>
                  </a:extLst>
                </p:cNvPr>
                <p:cNvSpPr/>
                <p:nvPr/>
              </p:nvSpPr>
              <p:spPr>
                <a:xfrm>
                  <a:off x="8536017" y="1469219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75433CCF-835E-284F-B37D-7138CB5C93A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36017" y="1469219"/>
                  <a:ext cx="356616" cy="192024"/>
                </a:xfrm>
                <a:prstGeom prst="rect">
                  <a:avLst/>
                </a:prstGeom>
                <a:blipFill>
                  <a:blip r:embed="rId15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03C55617-DB4A-5CDE-0A42-38AE543C8CDE}"/>
                    </a:ext>
                  </a:extLst>
                </p:cNvPr>
                <p:cNvSpPr/>
                <p:nvPr/>
              </p:nvSpPr>
              <p:spPr>
                <a:xfrm>
                  <a:off x="8898255" y="1472466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03C55617-DB4A-5CDE-0A42-38AE543C8CD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98255" y="1472466"/>
                  <a:ext cx="356616" cy="192024"/>
                </a:xfrm>
                <a:prstGeom prst="rect">
                  <a:avLst/>
                </a:prstGeom>
                <a:blipFill>
                  <a:blip r:embed="rId16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4C7FAD6C-2306-622C-977A-E71E1D32E508}"/>
                    </a:ext>
                  </a:extLst>
                </p:cNvPr>
                <p:cNvSpPr/>
                <p:nvPr/>
              </p:nvSpPr>
              <p:spPr>
                <a:xfrm>
                  <a:off x="7469412" y="2436959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4C7FAD6C-2306-622C-977A-E71E1D32E50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69412" y="2436959"/>
                  <a:ext cx="498348" cy="192024"/>
                </a:xfrm>
                <a:prstGeom prst="rect">
                  <a:avLst/>
                </a:prstGeom>
                <a:blipFill>
                  <a:blip r:embed="rId17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747434C5-D6F2-77F2-8661-E95D7691D78F}"/>
                    </a:ext>
                  </a:extLst>
                </p:cNvPr>
                <p:cNvSpPr/>
                <p:nvPr/>
              </p:nvSpPr>
              <p:spPr>
                <a:xfrm>
                  <a:off x="9822540" y="2446454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747434C5-D6F2-77F2-8661-E95D7691D78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22540" y="2446454"/>
                  <a:ext cx="498348" cy="192024"/>
                </a:xfrm>
                <a:prstGeom prst="rect">
                  <a:avLst/>
                </a:prstGeom>
                <a:blipFill>
                  <a:blip r:embed="rId18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521C87E8-1E84-BE24-530C-7F89F6D3F44E}"/>
                    </a:ext>
                  </a:extLst>
                </p:cNvPr>
                <p:cNvSpPr/>
                <p:nvPr/>
              </p:nvSpPr>
              <p:spPr>
                <a:xfrm>
                  <a:off x="7967760" y="2436959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521C87E8-1E84-BE24-530C-7F89F6D3F44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67760" y="2436959"/>
                  <a:ext cx="498348" cy="192024"/>
                </a:xfrm>
                <a:prstGeom prst="rect">
                  <a:avLst/>
                </a:prstGeom>
                <a:blipFill>
                  <a:blip r:embed="rId8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FE0C2E1D-1606-1B22-3558-728A0F873EC8}"/>
                    </a:ext>
                  </a:extLst>
                </p:cNvPr>
                <p:cNvSpPr/>
                <p:nvPr/>
              </p:nvSpPr>
              <p:spPr>
                <a:xfrm>
                  <a:off x="10320888" y="2446454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FE0C2E1D-1606-1B22-3558-728A0F873EC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20888" y="2446454"/>
                  <a:ext cx="498348" cy="192024"/>
                </a:xfrm>
                <a:prstGeom prst="rect">
                  <a:avLst/>
                </a:prstGeom>
                <a:blipFill>
                  <a:blip r:embed="rId19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73130F1-DB38-0DA5-9686-49F318A203B6}"/>
                </a:ext>
              </a:extLst>
            </p:cNvPr>
            <p:cNvSpPr txBox="1"/>
            <p:nvPr/>
          </p:nvSpPr>
          <p:spPr>
            <a:xfrm>
              <a:off x="8442660" y="2301911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468536FC-76B1-06D7-0B80-0410E17CD1F6}"/>
                    </a:ext>
                  </a:extLst>
                </p:cNvPr>
                <p:cNvSpPr/>
                <p:nvPr/>
              </p:nvSpPr>
              <p:spPr>
                <a:xfrm>
                  <a:off x="8827493" y="2451788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468536FC-76B1-06D7-0B80-0410E17CD1F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827493" y="2451788"/>
                  <a:ext cx="498348" cy="192024"/>
                </a:xfrm>
                <a:prstGeom prst="rect">
                  <a:avLst/>
                </a:prstGeom>
                <a:blipFill>
                  <a:blip r:embed="rId20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C9A29059-B3CB-3747-4875-DCFB329AF40A}"/>
                    </a:ext>
                  </a:extLst>
                </p:cNvPr>
                <p:cNvSpPr/>
                <p:nvPr/>
              </p:nvSpPr>
              <p:spPr>
                <a:xfrm>
                  <a:off x="9325841" y="2451788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C9A29059-B3CB-3747-4875-DCFB329AF40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25841" y="2451788"/>
                  <a:ext cx="498348" cy="192024"/>
                </a:xfrm>
                <a:prstGeom prst="rect">
                  <a:avLst/>
                </a:prstGeom>
                <a:blipFill>
                  <a:blip r:embed="rId21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1D8CDD6D-9892-5798-0DAD-C439091D0A9C}"/>
                    </a:ext>
                  </a:extLst>
                </p:cNvPr>
                <p:cNvSpPr/>
                <p:nvPr/>
              </p:nvSpPr>
              <p:spPr>
                <a:xfrm>
                  <a:off x="7473707" y="3511694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1D8CDD6D-9892-5798-0DAD-C439091D0A9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3707" y="3511694"/>
                  <a:ext cx="356616" cy="192024"/>
                </a:xfrm>
                <a:prstGeom prst="rect">
                  <a:avLst/>
                </a:prstGeom>
                <a:blipFill>
                  <a:blip r:embed="rId22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C4BF03A2-EA9D-899B-7F01-59362D72DF2E}"/>
                    </a:ext>
                  </a:extLst>
                </p:cNvPr>
                <p:cNvSpPr/>
                <p:nvPr/>
              </p:nvSpPr>
              <p:spPr>
                <a:xfrm>
                  <a:off x="9282332" y="3502373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00B05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C4BF03A2-EA9D-899B-7F01-59362D72DF2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2332" y="3502373"/>
                  <a:ext cx="356616" cy="192024"/>
                </a:xfrm>
                <a:prstGeom prst="rect">
                  <a:avLst/>
                </a:prstGeom>
                <a:blipFill>
                  <a:blip r:embed="rId23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B2F24797-9D41-F626-DCCC-A06155B62C25}"/>
                    </a:ext>
                  </a:extLst>
                </p:cNvPr>
                <p:cNvSpPr/>
                <p:nvPr/>
              </p:nvSpPr>
              <p:spPr>
                <a:xfrm>
                  <a:off x="7830323" y="3512956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B2F24797-9D41-F626-DCCC-A06155B62C2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30323" y="3512956"/>
                  <a:ext cx="356616" cy="192024"/>
                </a:xfrm>
                <a:prstGeom prst="rect">
                  <a:avLst/>
                </a:prstGeom>
                <a:blipFill>
                  <a:blip r:embed="rId24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1EC21A71-70A2-0E53-6A22-EC5FE30CB3F2}"/>
                    </a:ext>
                  </a:extLst>
                </p:cNvPr>
                <p:cNvSpPr/>
                <p:nvPr/>
              </p:nvSpPr>
              <p:spPr>
                <a:xfrm>
                  <a:off x="9636385" y="3503897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00B05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1EC21A71-70A2-0E53-6A22-EC5FE30CB3F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36385" y="3503897"/>
                  <a:ext cx="356616" cy="192024"/>
                </a:xfrm>
                <a:prstGeom prst="rect">
                  <a:avLst/>
                </a:prstGeom>
                <a:blipFill>
                  <a:blip r:embed="rId25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9578E935-D6A3-6F09-99A3-6427DB895100}"/>
                    </a:ext>
                  </a:extLst>
                </p:cNvPr>
                <p:cNvSpPr txBox="1"/>
                <p:nvPr/>
              </p:nvSpPr>
              <p:spPr>
                <a:xfrm>
                  <a:off x="6810768" y="1231344"/>
                  <a:ext cx="72694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𝑖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𝑠𝑠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9578E935-D6A3-6F09-99A3-6427DB89510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10768" y="1231344"/>
                  <a:ext cx="726948" cy="276999"/>
                </a:xfrm>
                <a:prstGeom prst="rect">
                  <a:avLst/>
                </a:prstGeom>
                <a:blipFill>
                  <a:blip r:embed="rId26"/>
                  <a:stretch>
                    <a:fillRect l="-8403" r="-7563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5C14DCD5-7A03-93F3-FDC2-D6BFAE383D30}"/>
                    </a:ext>
                  </a:extLst>
                </p:cNvPr>
                <p:cNvSpPr txBox="1"/>
                <p:nvPr/>
              </p:nvSpPr>
              <p:spPr>
                <a:xfrm>
                  <a:off x="6895559" y="2140236"/>
                  <a:ext cx="72694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𝑖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𝑠𝑠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=1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5C14DCD5-7A03-93F3-FDC2-D6BFAE383D3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5559" y="2140236"/>
                  <a:ext cx="726948" cy="276999"/>
                </a:xfrm>
                <a:prstGeom prst="rect">
                  <a:avLst/>
                </a:prstGeom>
                <a:blipFill>
                  <a:blip r:embed="rId27"/>
                  <a:stretch>
                    <a:fillRect l="-8403" r="-7563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C640EAF5-5534-DFCC-4B72-E4B1CA77C2AE}"/>
                    </a:ext>
                  </a:extLst>
                </p:cNvPr>
                <p:cNvSpPr txBox="1"/>
                <p:nvPr/>
              </p:nvSpPr>
              <p:spPr>
                <a:xfrm>
                  <a:off x="6915437" y="3225374"/>
                  <a:ext cx="72694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𝑖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𝑠𝑠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=2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C640EAF5-5534-DFCC-4B72-E4B1CA77C2A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15437" y="3225374"/>
                  <a:ext cx="726948" cy="276999"/>
                </a:xfrm>
                <a:prstGeom prst="rect">
                  <a:avLst/>
                </a:prstGeom>
                <a:blipFill>
                  <a:blip r:embed="rId28"/>
                  <a:stretch>
                    <a:fillRect l="-8403" r="-7563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109CB298-1649-572E-38BC-6E6C1415B5D9}"/>
                </a:ext>
              </a:extLst>
            </p:cNvPr>
            <p:cNvSpPr txBox="1"/>
            <p:nvPr/>
          </p:nvSpPr>
          <p:spPr>
            <a:xfrm>
              <a:off x="8205417" y="3333124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A4E428C2-F0E6-C735-9730-E8FA7713380D}"/>
                    </a:ext>
                  </a:extLst>
                </p:cNvPr>
                <p:cNvSpPr/>
                <p:nvPr/>
              </p:nvSpPr>
              <p:spPr>
                <a:xfrm>
                  <a:off x="8571663" y="3510301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A4E428C2-F0E6-C735-9730-E8FA7713380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71663" y="3510301"/>
                  <a:ext cx="356616" cy="192024"/>
                </a:xfrm>
                <a:prstGeom prst="rect">
                  <a:avLst/>
                </a:prstGeom>
                <a:blipFill>
                  <a:blip r:embed="rId9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3DBC55FA-F628-494D-6F00-28E4349127E2}"/>
                    </a:ext>
                  </a:extLst>
                </p:cNvPr>
                <p:cNvSpPr/>
                <p:nvPr/>
              </p:nvSpPr>
              <p:spPr>
                <a:xfrm>
                  <a:off x="8925716" y="3502681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3DBC55FA-F628-494D-6F00-28E4349127E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25716" y="3502681"/>
                  <a:ext cx="356616" cy="192024"/>
                </a:xfrm>
                <a:prstGeom prst="rect">
                  <a:avLst/>
                </a:prstGeom>
                <a:blipFill>
                  <a:blip r:embed="rId6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Left Brace 48">
              <a:extLst>
                <a:ext uri="{FF2B5EF4-FFF2-40B4-BE49-F238E27FC236}">
                  <a16:creationId xmlns:a16="http://schemas.microsoft.com/office/drawing/2014/main" id="{D282B68E-215F-F977-FC5D-118DE06D6B9D}"/>
                </a:ext>
              </a:extLst>
            </p:cNvPr>
            <p:cNvSpPr/>
            <p:nvPr/>
          </p:nvSpPr>
          <p:spPr>
            <a:xfrm rot="16200000">
              <a:off x="8247883" y="925145"/>
              <a:ext cx="227188" cy="1766397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C6AE7F3F-E766-B163-7494-22F926D18362}"/>
                    </a:ext>
                  </a:extLst>
                </p:cNvPr>
                <p:cNvSpPr txBox="1"/>
                <p:nvPr/>
              </p:nvSpPr>
              <p:spPr>
                <a:xfrm>
                  <a:off x="7011858" y="1859935"/>
                  <a:ext cx="3154838" cy="2830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𝑗</m:t>
                                </m:r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,0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,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𝑗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=0,1,…,</m:t>
                        </m:r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𝑁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𝐶𝐵𝑃𝑆𝑆</m:t>
                            </m:r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,0</m:t>
                            </m:r>
                          </m:sub>
                        </m:sSub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−1</m:t>
                        </m:r>
                      </m:oMath>
                    </m:oMathPara>
                  </a14:m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C6AE7F3F-E766-B163-7494-22F926D1836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11858" y="1859935"/>
                  <a:ext cx="3154838" cy="283026"/>
                </a:xfrm>
                <a:prstGeom prst="rect">
                  <a:avLst/>
                </a:prstGeom>
                <a:blipFill>
                  <a:blip r:embed="rId29"/>
                  <a:stretch>
                    <a:fillRect b="-234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Left Brace 50">
              <a:extLst>
                <a:ext uri="{FF2B5EF4-FFF2-40B4-BE49-F238E27FC236}">
                  <a16:creationId xmlns:a16="http://schemas.microsoft.com/office/drawing/2014/main" id="{2B4FE6A0-5D90-72F9-A944-1508273DF139}"/>
                </a:ext>
              </a:extLst>
            </p:cNvPr>
            <p:cNvSpPr/>
            <p:nvPr/>
          </p:nvSpPr>
          <p:spPr>
            <a:xfrm rot="16200000">
              <a:off x="9411805" y="717905"/>
              <a:ext cx="397696" cy="4264750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A831FD13-710B-CB86-603F-2D67441C5979}"/>
                    </a:ext>
                  </a:extLst>
                </p:cNvPr>
                <p:cNvSpPr txBox="1"/>
                <p:nvPr/>
              </p:nvSpPr>
              <p:spPr>
                <a:xfrm>
                  <a:off x="8153400" y="3035803"/>
                  <a:ext cx="3154838" cy="2830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𝑗</m:t>
                                </m:r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,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𝑗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=0,1,…,</m:t>
                        </m:r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𝑁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𝐶𝐵𝑃𝑆𝑆</m:t>
                            </m:r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,1</m:t>
                            </m:r>
                          </m:sub>
                        </m:sSub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−1</m:t>
                        </m:r>
                      </m:oMath>
                    </m:oMathPara>
                  </a14:m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A831FD13-710B-CB86-603F-2D67441C59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53400" y="3035803"/>
                  <a:ext cx="3154838" cy="283026"/>
                </a:xfrm>
                <a:prstGeom prst="rect">
                  <a:avLst/>
                </a:prstGeom>
                <a:blipFill>
                  <a:blip r:embed="rId30"/>
                  <a:stretch>
                    <a:fillRect b="-239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Left Brace 52">
              <a:extLst>
                <a:ext uri="{FF2B5EF4-FFF2-40B4-BE49-F238E27FC236}">
                  <a16:creationId xmlns:a16="http://schemas.microsoft.com/office/drawing/2014/main" id="{06B579CE-E1C7-8653-06EF-F2A9D19AAE54}"/>
                </a:ext>
              </a:extLst>
            </p:cNvPr>
            <p:cNvSpPr/>
            <p:nvPr/>
          </p:nvSpPr>
          <p:spPr>
            <a:xfrm rot="16200000">
              <a:off x="8993575" y="2275339"/>
              <a:ext cx="173462" cy="3204054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2D51E19D-7027-D560-A577-2646F110F4B7}"/>
                    </a:ext>
                  </a:extLst>
                </p:cNvPr>
                <p:cNvSpPr txBox="1"/>
                <p:nvPr/>
              </p:nvSpPr>
              <p:spPr>
                <a:xfrm>
                  <a:off x="7718586" y="3999412"/>
                  <a:ext cx="3154838" cy="2830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𝑗</m:t>
                                </m:r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,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𝑗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=0,1,…,</m:t>
                        </m:r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𝑁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𝐶𝐵𝑃𝑆𝑆</m:t>
                            </m:r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,2</m:t>
                            </m:r>
                          </m:sub>
                        </m:sSub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−1</m:t>
                        </m:r>
                      </m:oMath>
                    </m:oMathPara>
                  </a14:m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2D51E19D-7027-D560-A577-2646F110F4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18586" y="3999412"/>
                  <a:ext cx="3154838" cy="283026"/>
                </a:xfrm>
                <a:prstGeom prst="rect">
                  <a:avLst/>
                </a:prstGeom>
                <a:blipFill>
                  <a:blip r:embed="rId31"/>
                  <a:stretch>
                    <a:fillRect b="-2608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93A9F23A-C4EB-4800-22A5-A723CC2A5C3B}"/>
                    </a:ext>
                  </a:extLst>
                </p:cNvPr>
                <p:cNvSpPr/>
                <p:nvPr/>
              </p:nvSpPr>
              <p:spPr>
                <a:xfrm>
                  <a:off x="4549770" y="2486853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93A9F23A-C4EB-4800-22A5-A723CC2A5C3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49770" y="2486853"/>
                  <a:ext cx="498348" cy="192024"/>
                </a:xfrm>
                <a:prstGeom prst="rect">
                  <a:avLst/>
                </a:prstGeom>
                <a:blipFill>
                  <a:blip r:embed="rId32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41D5464B-FAFF-97D7-BA18-355B87DC9808}"/>
                    </a:ext>
                  </a:extLst>
                </p:cNvPr>
                <p:cNvSpPr/>
                <p:nvPr/>
              </p:nvSpPr>
              <p:spPr>
                <a:xfrm>
                  <a:off x="5048118" y="2486853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E7E6E6"/>
                  </a:fgClr>
                  <a:bgClr>
                    <a:srgbClr val="08B095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41D5464B-FAFF-97D7-BA18-355B87DC980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48118" y="2486853"/>
                  <a:ext cx="356616" cy="192024"/>
                </a:xfrm>
                <a:prstGeom prst="rect">
                  <a:avLst/>
                </a:prstGeom>
                <a:blipFill>
                  <a:blip r:embed="rId33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CD0B4ED-284C-E11D-076F-364D98224738}"/>
                </a:ext>
              </a:extLst>
            </p:cNvPr>
            <p:cNvSpPr txBox="1"/>
            <p:nvPr/>
          </p:nvSpPr>
          <p:spPr>
            <a:xfrm>
              <a:off x="4091731" y="2372343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33361205-594E-348D-56B9-09C304A6B1D0}"/>
                    </a:ext>
                  </a:extLst>
                </p:cNvPr>
                <p:cNvSpPr txBox="1"/>
                <p:nvPr/>
              </p:nvSpPr>
              <p:spPr>
                <a:xfrm>
                  <a:off x="3520296" y="1980901"/>
                  <a:ext cx="304571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′′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33361205-594E-348D-56B9-09C304A6B1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0296" y="1980901"/>
                  <a:ext cx="304571" cy="276999"/>
                </a:xfrm>
                <a:prstGeom prst="rect">
                  <a:avLst/>
                </a:prstGeom>
                <a:blipFill>
                  <a:blip r:embed="rId34"/>
                  <a:stretch>
                    <a:fillRect l="-20000" t="-4444" r="-20000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9" name="Left Brace 58">
              <a:extLst>
                <a:ext uri="{FF2B5EF4-FFF2-40B4-BE49-F238E27FC236}">
                  <a16:creationId xmlns:a16="http://schemas.microsoft.com/office/drawing/2014/main" id="{01992957-D258-3827-9EF3-93EFDA6DDC1E}"/>
                </a:ext>
              </a:extLst>
            </p:cNvPr>
            <p:cNvSpPr/>
            <p:nvPr/>
          </p:nvSpPr>
          <p:spPr>
            <a:xfrm rot="5400000">
              <a:off x="3485089" y="1952324"/>
              <a:ext cx="199813" cy="869243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p:sp>
          <p:nvSpPr>
            <p:cNvPr id="60" name="Left Brace 59">
              <a:extLst>
                <a:ext uri="{FF2B5EF4-FFF2-40B4-BE49-F238E27FC236}">
                  <a16:creationId xmlns:a16="http://schemas.microsoft.com/office/drawing/2014/main" id="{C0B35C10-9ED0-EB91-37F8-14CC40C191DD}"/>
                </a:ext>
              </a:extLst>
            </p:cNvPr>
            <p:cNvSpPr/>
            <p:nvPr/>
          </p:nvSpPr>
          <p:spPr>
            <a:xfrm rot="5400000">
              <a:off x="4156079" y="782201"/>
              <a:ext cx="242941" cy="2254355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AA478E5B-44F8-9478-3BCA-6D9F0C6781EE}"/>
                </a:ext>
              </a:extLst>
            </p:cNvPr>
            <p:cNvSpPr txBox="1"/>
            <p:nvPr/>
          </p:nvSpPr>
          <p:spPr>
            <a:xfrm>
              <a:off x="3642925" y="1462249"/>
              <a:ext cx="1527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Leftover bits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24CE27C-7E48-2102-6373-B487C215F2D6}"/>
                </a:ext>
              </a:extLst>
            </p:cNvPr>
            <p:cNvSpPr txBox="1"/>
            <p:nvPr/>
          </p:nvSpPr>
          <p:spPr>
            <a:xfrm>
              <a:off x="10338433" y="1379270"/>
              <a:ext cx="705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BPSK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4DC63540-341A-5601-DB7F-A3F8D4D748B3}"/>
                    </a:ext>
                  </a:extLst>
                </p:cNvPr>
                <p:cNvSpPr/>
                <p:nvPr/>
              </p:nvSpPr>
              <p:spPr>
                <a:xfrm>
                  <a:off x="11244683" y="2451788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4DC63540-341A-5601-DB7F-A3F8D4D748B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44683" y="2451788"/>
                  <a:ext cx="498348" cy="192024"/>
                </a:xfrm>
                <a:prstGeom prst="rect">
                  <a:avLst/>
                </a:prstGeom>
                <a:blipFill>
                  <a:blip r:embed="rId35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216" name="TextBox 9215">
              <a:extLst>
                <a:ext uri="{FF2B5EF4-FFF2-40B4-BE49-F238E27FC236}">
                  <a16:creationId xmlns:a16="http://schemas.microsoft.com/office/drawing/2014/main" id="{81C66CD3-1746-35B8-FA35-765B97964DF4}"/>
                </a:ext>
              </a:extLst>
            </p:cNvPr>
            <p:cNvSpPr txBox="1"/>
            <p:nvPr/>
          </p:nvSpPr>
          <p:spPr>
            <a:xfrm>
              <a:off x="10885942" y="2309545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p:sp>
          <p:nvSpPr>
            <p:cNvPr id="9217" name="TextBox 9216">
              <a:extLst>
                <a:ext uri="{FF2B5EF4-FFF2-40B4-BE49-F238E27FC236}">
                  <a16:creationId xmlns:a16="http://schemas.microsoft.com/office/drawing/2014/main" id="{B4222DAE-D950-88A5-D65D-CF15947252FD}"/>
                </a:ext>
              </a:extLst>
            </p:cNvPr>
            <p:cNvSpPr txBox="1"/>
            <p:nvPr/>
          </p:nvSpPr>
          <p:spPr>
            <a:xfrm>
              <a:off x="9978769" y="3360379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19" name="Rectangle 9218">
                  <a:extLst>
                    <a:ext uri="{FF2B5EF4-FFF2-40B4-BE49-F238E27FC236}">
                      <a16:creationId xmlns:a16="http://schemas.microsoft.com/office/drawing/2014/main" id="{51D6BEA1-9C76-F0BF-6AD4-9AEFC7F28EC3}"/>
                    </a:ext>
                  </a:extLst>
                </p:cNvPr>
                <p:cNvSpPr/>
                <p:nvPr/>
              </p:nvSpPr>
              <p:spPr>
                <a:xfrm>
                  <a:off x="10325715" y="3502373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00B05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9219" name="Rectangle 9218">
                  <a:extLst>
                    <a:ext uri="{FF2B5EF4-FFF2-40B4-BE49-F238E27FC236}">
                      <a16:creationId xmlns:a16="http://schemas.microsoft.com/office/drawing/2014/main" id="{51D6BEA1-9C76-F0BF-6AD4-9AEFC7F28EC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25715" y="3502373"/>
                  <a:ext cx="356616" cy="192024"/>
                </a:xfrm>
                <a:prstGeom prst="rect">
                  <a:avLst/>
                </a:prstGeom>
                <a:blipFill>
                  <a:blip r:embed="rId36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501924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Option 2: Leftover Bits (2)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29217" y="1548827"/>
                <a:ext cx="11277599" cy="2698942"/>
              </a:xfrm>
              <a:ln/>
            </p:spPr>
            <p:txBody>
              <a:bodyPr/>
              <a:lstStyle/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1800"/>
                  <a:t>Bit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/>
                  <a:t> of the input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800"/>
                  <a:t> is assigned to bit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800"/>
                  <a:t> of the output bit sequence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/>
                  <a:t> at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/>
                  <a:t>, where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1800"/>
                  <a:t> is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/>
                  <a:t> and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800"/>
                  <a:t> and the mapping function can be expressed as</a:t>
                </a:r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𝑠𝑠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1800"/>
              </a:p>
              <a:p>
                <a:pPr hangingPunct="0"/>
                <a:endParaRPr lang="en-US" sz="1800"/>
              </a:p>
              <a:p>
                <a:pPr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eqArr>
                        <m:eqArr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eqArr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{"/>
                              <m:endChr m:val=""/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begChr m:val="⌊"/>
                                        <m:endChr m:val="⌋"/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𝑗</m:t>
                                            </m:r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  <m:sub>
                                                <m:sSub>
                                                  <m:sSubPr>
                                                    <m:ctrlP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𝑠𝑠</m:t>
                                                    </m:r>
                                                  </m:sub>
                                                </m:sSub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nary>
                                      <m:naryPr>
                                        <m:chr m:val="∑"/>
                                        <m:limLoc m:val="subSup"/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=0</m:t>
                                        </m:r>
                                      </m:sub>
                                      <m:sup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𝑠𝑠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sub>
                                        </m:sSub>
                                      </m:e>
                                    </m:nary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𝑗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800"/>
                                      <m:t>mod</m:t>
                                    </m:r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𝑠𝑠</m:t>
                                            </m:r>
                                          </m:sub>
                                        </m:sSub>
                                      </m:sub>
                                    </m:s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800"/>
                                      <m:t>if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f>
                                      <m:f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</m:den>
                                    </m:f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&lt;</m:t>
                                    </m:r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𝑆𝐷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𝑆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∙</m:t>
                                    </m:r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𝑆𝐷</m:t>
                                        </m:r>
                                      </m:sub>
                                    </m:s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𝑆</m:t>
                                        </m:r>
                                      </m:e>
                                      <m:sup>
                                        <m:r>
                                          <a:rPr lang="en-US" sz="1800" b="1" i="1" smtClean="0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∙</m:t>
                                    </m:r>
                                    <m:d>
                                      <m:dPr>
                                        <m:begChr m:val="⌊"/>
                                        <m:endChr m:val="⌋"/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sSup>
                                              <m:sSup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p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𝑗</m:t>
                                                </m:r>
                                              </m:e>
                                              <m:sup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′</m:t>
                                                </m:r>
                                              </m:sup>
                                            </m:sSup>
                                          </m:num>
                                          <m:den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  <m:sub>
                                                <m:sSub>
                                                  <m:sSubPr>
                                                    <m:ctrlP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𝑖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800" i="1">
                                                        <a:latin typeface="Cambria Math" panose="02040503050406030204" pitchFamily="18" charset="0"/>
                                                      </a:rPr>
                                                      <m:t>𝑠𝑠</m:t>
                                                    </m:r>
                                                  </m:sub>
                                                </m:sSub>
                                              </m:sub>
                                            </m:sSub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nary>
                                      <m:naryPr>
                                        <m:chr m:val="∑"/>
                                        <m:limLoc m:val="subSup"/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naryPr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=0</m:t>
                                        </m:r>
                                      </m:sub>
                                      <m:sup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𝑠𝑠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−1</m:t>
                                        </m:r>
                                      </m:sup>
                                      <m:e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∙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𝐼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𝑁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𝐵𝑃𝑆𝐶𝑆</m:t>
                                            </m:r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&gt;1)</m:t>
                                        </m:r>
                                      </m:e>
                                    </m:nary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e>
                                      <m:sup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800"/>
                                      <m:t>mod</m:t>
                                    </m:r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𝑖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𝑠𝑠</m:t>
                                            </m:r>
                                          </m:sub>
                                        </m:sSub>
                                      </m:sub>
                                    </m:s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en-US" sz="1800"/>
                                      <m:t>if</m:t>
                                    </m:r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𝑆𝐷</m:t>
                                        </m:r>
                                      </m:sub>
                                    </m:s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≤</m:t>
                                    </m:r>
                                    <m:f>
                                      <m:f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  <m:sub>
                                            <m:sSub>
                                              <m:sSubPr>
                                                <m:ctrlP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𝑖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800" i="1">
                                                    <a:latin typeface="Cambria Math" panose="02040503050406030204" pitchFamily="18" charset="0"/>
                                                  </a:rPr>
                                                  <m:t>𝑠𝑠</m:t>
                                                </m:r>
                                              </m:sub>
                                            </m:sSub>
                                          </m:sub>
                                        </m:sSub>
                                      </m:den>
                                    </m:f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&lt;2</m:t>
                                    </m:r>
                                    <m:sSub>
                                      <m:sSub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e>
                                      <m: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𝑆𝐷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eqArr>
                    </m:oMath>
                  </m:oMathPara>
                </a14:m>
                <a:endParaRPr lang="en-US" sz="1800"/>
              </a:p>
              <a:p>
                <a:pPr hangingPunct="0"/>
                <a:endParaRPr lang="en-US" sz="1400" b="0" i="1">
                  <a:latin typeface="Cambria Math" panose="02040503050406030204" pitchFamily="18" charset="0"/>
                </a:endParaRPr>
              </a:p>
              <a:p>
                <a:pPr hangingPunct="0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=0, 1,…, 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=0, 1,…,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𝐶𝐵𝑃𝑆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400" b="0"/>
                  <a:t> and </a:t>
                </a:r>
                <a14:m>
                  <m:oMath xmlns:m="http://schemas.openxmlformats.org/officeDocument/2006/math">
                    <m:r>
                      <a:rPr lang="en-US" sz="1400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=0, 1,…,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𝐶𝐵𝑃𝑆𝑆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1400" b="0"/>
                  <a:t>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4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400" i="1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</m:e>
                    </m:nary>
                    <m:r>
                      <a:rPr lang="en-US" sz="14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400" b="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e>
                              <m:sub>
                                <m:r>
                                  <a:rPr lang="en-US" sz="1400" b="0" i="1">
                                    <a:latin typeface="Cambria Math" panose="02040503050406030204" pitchFamily="18" charset="0"/>
                                  </a:rPr>
                                  <m:t>𝑠𝑠</m:t>
                                </m:r>
                              </m:sub>
                            </m:sSub>
                          </m:sub>
                        </m:s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∙</m:t>
                        </m:r>
                      </m:e>
                    </m:nary>
                    <m:r>
                      <a:rPr lang="en-US" sz="1400" b="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𝐵𝑃𝑆𝐶𝑆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&gt;1)</m:t>
                    </m:r>
                  </m:oMath>
                </a14:m>
                <a:r>
                  <a:rPr lang="en-US" sz="1400" b="0"/>
                  <a:t>,</a:t>
                </a:r>
              </a:p>
              <a:p>
                <a:pPr hangingPunct="0"/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𝐶𝐵𝑃𝑆𝑆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𝐵𝑃𝑆𝐶𝑆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400" b="0"/>
                  <a:t> is the number of effective data tones carrying unique data per symbol,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  <m:sup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4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𝑆𝐷</m:t>
                        </m:r>
                      </m:sub>
                    </m:sSub>
                  </m:oMath>
                </a14:m>
                <a:r>
                  <a:rPr lang="en-US" sz="1400" b="0"/>
                  <a:t>, and </a:t>
                </a:r>
                <a14:m>
                  <m:oMath xmlns:m="http://schemas.openxmlformats.org/officeDocument/2006/math">
                    <m:r>
                      <a:rPr lang="en-US" sz="1400" b="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𝐵𝑃𝑆𝐶𝑆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&gt;1)</m:t>
                    </m:r>
                  </m:oMath>
                </a14:m>
                <a:r>
                  <a:rPr lang="en-US" sz="1400" b="0"/>
                  <a:t> is an indicator function of whether the modulation order on spatial stream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400" b="0"/>
                  <a:t> is larger than BPSK or not; </a:t>
                </a:r>
                <a14:m>
                  <m:oMath xmlns:m="http://schemas.openxmlformats.org/officeDocument/2006/math">
                    <m:r>
                      <a:rPr lang="en-US" sz="1400" b="0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sz="1400" b="0" i="1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𝐵𝑃𝑆𝐶𝑆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&gt;1)</m:t>
                    </m:r>
                  </m:oMath>
                </a14:m>
                <a:r>
                  <a:rPr lang="en-US" sz="1400" b="0"/>
                  <a:t> equals to 1 when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𝐵𝑃𝑆𝐶𝑆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</a:rPr>
                              <m:t>𝑠𝑠</m:t>
                            </m:r>
                          </m:sub>
                        </m:sSub>
                      </m:sub>
                    </m:sSub>
                    <m:r>
                      <a:rPr lang="en-US" sz="1400" b="0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1400" b="0"/>
                  <a:t> is true, i.e., the modulation order is higher than BPSK, and 0 otherwise.</a:t>
                </a:r>
              </a:p>
              <a:p>
                <a:pPr algn="ctr" hangingPunct="0"/>
                <a:endParaRPr lang="en-US" sz="1800"/>
              </a:p>
              <a:p>
                <a:pPr>
                  <a:buFont typeface="Times New Roman" pitchFamily="16" charset="0"/>
                  <a:buChar char="•"/>
                </a:pPr>
                <a:endParaRPr lang="en-US" sz="160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29217" y="1548827"/>
                <a:ext cx="11277599" cy="2698942"/>
              </a:xfrm>
              <a:blipFill>
                <a:blip r:embed="rId3"/>
                <a:stretch>
                  <a:fillRect l="-324" t="-451" b="-5462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1387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Option 3: Skipping Rounds for BPSK (1)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18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637969" y="4562765"/>
                <a:ext cx="11277599" cy="1815154"/>
              </a:xfrm>
              <a:ln/>
            </p:spPr>
            <p:txBody>
              <a:bodyPr/>
              <a:lstStyle/>
              <a:p>
                <a:pPr hangingPunct="0">
                  <a:buFont typeface="Arial" panose="020B0604020202020204" pitchFamily="34" charset="0"/>
                  <a:buChar char="•"/>
                </a:pPr>
                <a:r>
                  <a:rPr lang="en-US" sz="1800"/>
                  <a:t>Let the number of bits allocated to a spatial stream</a:t>
                </a:r>
                <a:r>
                  <a:rPr lang="en-US" sz="1800">
                    <a:ea typeface="SimSun" panose="02010600030101010101" pitchFamily="2" charset="-122"/>
                    <a:cs typeface="Calibri" panose="020F0502020204030204" pitchFamily="34" charset="0"/>
                  </a:rPr>
                  <a:t> </a:t>
                </a:r>
                <a:r>
                  <a:rPr lang="en-US" sz="1800"/>
                  <a:t>in </a:t>
                </a:r>
                <a:r>
                  <a:rPr lang="en-US" sz="1800" i="1"/>
                  <a:t>even</a:t>
                </a:r>
                <a:r>
                  <a:rPr lang="en-US" sz="1800"/>
                  <a:t> round </a:t>
                </a:r>
                <a:r>
                  <a:rPr lang="en-US" sz="1800">
                    <a:ea typeface="SimSun" panose="02010600030101010101" pitchFamily="2" charset="-122"/>
                    <a:cs typeface="Calibri" panose="020F0502020204030204" pitchFamily="34" charset="0"/>
                  </a:rPr>
                  <a:t>be </a:t>
                </a:r>
                <a:r>
                  <a:rPr lang="en-US" sz="1800"/>
                  <a:t>the number of bits assigned to the </a:t>
                </a:r>
                <a:r>
                  <a:rPr lang="en-US" sz="1800" i="1"/>
                  <a:t>real</a:t>
                </a:r>
                <a:r>
                  <a:rPr lang="en-US" sz="1800"/>
                  <a:t> axis in its corresponding constellation point, and in </a:t>
                </a:r>
                <a:r>
                  <a:rPr lang="en-US" sz="1800" u="sng"/>
                  <a:t>odd</a:t>
                </a:r>
                <a:r>
                  <a:rPr lang="en-US" sz="1800"/>
                  <a:t> round </a:t>
                </a:r>
                <a:r>
                  <a:rPr lang="en-US" sz="1800">
                    <a:ea typeface="SimSun" panose="02010600030101010101" pitchFamily="2" charset="-122"/>
                    <a:cs typeface="Calibri" panose="020F0502020204030204" pitchFamily="34" charset="0"/>
                  </a:rPr>
                  <a:t>be </a:t>
                </a:r>
                <a:r>
                  <a:rPr lang="en-US" sz="1800"/>
                  <a:t>the number of bits assigned to the </a:t>
                </a:r>
                <a:r>
                  <a:rPr lang="en-US" sz="1800" u="sng"/>
                  <a:t>imaginary</a:t>
                </a:r>
                <a:r>
                  <a:rPr lang="en-US" sz="1800"/>
                  <a:t> axis</a:t>
                </a:r>
              </a:p>
              <a:p>
                <a:pPr lvl="1" hangingPunct="0">
                  <a:buFont typeface="Arial" panose="020B0604020202020204" pitchFamily="34" charset="0"/>
                  <a:buChar char="•"/>
                </a:pPr>
                <a:r>
                  <a:rPr lang="en-US" sz="1400"/>
                  <a:t>BPSK: 1 bit in even rounds, 0 bit in odd rounds</a:t>
                </a:r>
              </a:p>
              <a:p>
                <a:pPr lvl="1" hangingPunct="0">
                  <a:buFont typeface="Arial" panose="020B0604020202020204" pitchFamily="34" charset="0"/>
                  <a:buChar char="•"/>
                </a:pPr>
                <a:r>
                  <a:rPr lang="en-US" sz="1400"/>
                  <a:t>QPSK or higher: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𝑠</m:t>
                    </m:r>
                    <m:d>
                      <m:dPr>
                        <m:ctrlPr>
                          <a:rPr lang="en-US" sz="1400" b="0" i="1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4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14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𝑖</m:t>
                            </m:r>
                          </m:e>
                          <m:sub>
                            <m:r>
                              <a:rPr lang="en-US" sz="1400" b="0" i="1">
                                <a:latin typeface="Cambria Math" panose="02040503050406030204" pitchFamily="18" charset="0"/>
                                <a:ea typeface="SimSun" panose="02010600030101010101" pitchFamily="2" charset="-122"/>
                                <a:cs typeface="Calibri" panose="020F0502020204030204" pitchFamily="34" charset="0"/>
                              </a:rPr>
                              <m:t>𝑆𝑆</m:t>
                            </m:r>
                          </m:sub>
                        </m:sSub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𝐵𝑃𝑆𝐶𝑆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(</m:t>
                    </m:r>
                    <m:sSub>
                      <m:sSubPr>
                        <m:ctrlPr>
                          <a:rPr lang="en-US" sz="1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𝑖</m:t>
                        </m:r>
                      </m:e>
                      <m:sub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SimSun" panose="02010600030101010101" pitchFamily="2" charset="-122"/>
                            <a:cs typeface="Calibri" panose="020F0502020204030204" pitchFamily="34" charset="0"/>
                          </a:rPr>
                          <m:t>𝑆𝑆</m:t>
                        </m:r>
                      </m:sub>
                    </m:sSub>
                    <m:r>
                      <a:rPr lang="en-US" sz="1400" b="0" i="1" smtClean="0">
                        <a:latin typeface="Cambria Math" panose="02040503050406030204" pitchFamily="18" charset="0"/>
                        <a:ea typeface="SimSun" panose="02010600030101010101" pitchFamily="2" charset="-122"/>
                        <a:cs typeface="Calibri" panose="020F0502020204030204" pitchFamily="34" charset="0"/>
                      </a:rPr>
                      <m:t>)/2</m:t>
                    </m:r>
                  </m:oMath>
                </a14:m>
                <a:r>
                  <a:rPr lang="en-US" sz="1400"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rPr>
                  <a:t> for both even and odd rounds</a:t>
                </a:r>
                <a:endParaRPr lang="en-US" sz="1400"/>
              </a:p>
              <a:p>
                <a:pPr>
                  <a:buFont typeface="Times New Roman" pitchFamily="16" charset="0"/>
                  <a:buChar char="•"/>
                </a:pPr>
                <a:endParaRPr lang="en-US" sz="1600"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921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7969" y="4562765"/>
                <a:ext cx="11277599" cy="1815154"/>
              </a:xfrm>
              <a:blipFill>
                <a:blip r:embed="rId3"/>
                <a:stretch>
                  <a:fillRect l="-378" t="-1678" r="-37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Ying Wang et al.,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C7B7FCD-AB03-19B6-B769-A0477C2504D5}"/>
              </a:ext>
            </a:extLst>
          </p:cNvPr>
          <p:cNvGrpSpPr/>
          <p:nvPr/>
        </p:nvGrpSpPr>
        <p:grpSpPr>
          <a:xfrm>
            <a:off x="113167" y="1415182"/>
            <a:ext cx="12065149" cy="3051094"/>
            <a:chOff x="128016" y="1278022"/>
            <a:chExt cx="12065149" cy="305109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F50FC0CF-B5A2-91A3-BF1D-5242D393AB16}"/>
                    </a:ext>
                  </a:extLst>
                </p:cNvPr>
                <p:cNvSpPr/>
                <p:nvPr/>
              </p:nvSpPr>
              <p:spPr>
                <a:xfrm>
                  <a:off x="137160" y="2496312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F50FC0CF-B5A2-91A3-BF1D-5242D393AB1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160" y="2496312"/>
                  <a:ext cx="356616" cy="192024"/>
                </a:xfrm>
                <a:prstGeom prst="rect">
                  <a:avLst/>
                </a:prstGeom>
                <a:blipFill>
                  <a:blip r:embed="rId4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9550B79-17EF-EEF3-452A-9C120D84334E}"/>
                    </a:ext>
                  </a:extLst>
                </p:cNvPr>
                <p:cNvSpPr/>
                <p:nvPr/>
              </p:nvSpPr>
              <p:spPr>
                <a:xfrm>
                  <a:off x="498348" y="2496312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9550B79-17EF-EEF3-452A-9C120D84334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8348" y="2496312"/>
                  <a:ext cx="498348" cy="192024"/>
                </a:xfrm>
                <a:prstGeom prst="rect">
                  <a:avLst/>
                </a:prstGeom>
                <a:blipFill>
                  <a:blip r:embed="rId5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F58F4025-3913-CB5E-95A7-F9FE695D0E8C}"/>
                    </a:ext>
                  </a:extLst>
                </p:cNvPr>
                <p:cNvSpPr/>
                <p:nvPr/>
              </p:nvSpPr>
              <p:spPr>
                <a:xfrm>
                  <a:off x="996696" y="2496312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F58F4025-3913-CB5E-95A7-F9FE695D0E8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6696" y="2496312"/>
                  <a:ext cx="356616" cy="192024"/>
                </a:xfrm>
                <a:prstGeom prst="rect">
                  <a:avLst/>
                </a:prstGeom>
                <a:blipFill>
                  <a:blip r:embed="rId6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6FD7FB1B-D467-ECF6-CEEA-0619C7735EEA}"/>
                    </a:ext>
                  </a:extLst>
                </p:cNvPr>
                <p:cNvSpPr/>
                <p:nvPr/>
              </p:nvSpPr>
              <p:spPr>
                <a:xfrm>
                  <a:off x="1354258" y="2496312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6FD7FB1B-D467-ECF6-CEEA-0619C7735EEA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54258" y="2496312"/>
                  <a:ext cx="498348" cy="192024"/>
                </a:xfrm>
                <a:prstGeom prst="rect">
                  <a:avLst/>
                </a:prstGeom>
                <a:blipFill>
                  <a:blip r:embed="rId7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5511BDEC-0D83-023B-48B6-BDE6C24E6E5B}"/>
                    </a:ext>
                  </a:extLst>
                </p:cNvPr>
                <p:cNvSpPr/>
                <p:nvPr/>
              </p:nvSpPr>
              <p:spPr>
                <a:xfrm>
                  <a:off x="1852606" y="2496312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5511BDEC-0D83-023B-48B6-BDE6C24E6E5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52606" y="2496312"/>
                  <a:ext cx="356616" cy="192024"/>
                </a:xfrm>
                <a:prstGeom prst="rect">
                  <a:avLst/>
                </a:prstGeom>
                <a:blipFill>
                  <a:blip r:embed="rId8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F0A5C8A-27A6-1E86-F6B2-6DF506AD6D5C}"/>
                </a:ext>
              </a:extLst>
            </p:cNvPr>
            <p:cNvSpPr txBox="1"/>
            <p:nvPr/>
          </p:nvSpPr>
          <p:spPr>
            <a:xfrm>
              <a:off x="4240892" y="2359151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CF3302A-D85E-1CE9-42F7-5F886832075A}"/>
                </a:ext>
              </a:extLst>
            </p:cNvPr>
            <p:cNvCxnSpPr/>
            <p:nvPr/>
          </p:nvCxnSpPr>
          <p:spPr>
            <a:xfrm>
              <a:off x="6110021" y="2573923"/>
              <a:ext cx="438912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349A90E-4C2C-DEF9-6975-C8CF7AF7906D}"/>
                </a:ext>
              </a:extLst>
            </p:cNvPr>
            <p:cNvSpPr txBox="1"/>
            <p:nvPr/>
          </p:nvSpPr>
          <p:spPr>
            <a:xfrm>
              <a:off x="7178008" y="2313949"/>
              <a:ext cx="987552" cy="646331"/>
            </a:xfrm>
            <a:prstGeom prst="rect">
              <a:avLst/>
            </a:prstGeom>
            <a:noFill/>
            <a:ln w="12700">
              <a:solidFill>
                <a:srgbClr val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Stream Parser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F78D4F0-E791-CD82-A0FC-A75563E36038}"/>
                </a:ext>
              </a:extLst>
            </p:cNvPr>
            <p:cNvCxnSpPr>
              <a:cxnSpLocks/>
            </p:cNvCxnSpPr>
            <p:nvPr/>
          </p:nvCxnSpPr>
          <p:spPr>
            <a:xfrm>
              <a:off x="8217376" y="2579649"/>
              <a:ext cx="515112" cy="762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6" name="Left Brace 15">
              <a:extLst>
                <a:ext uri="{FF2B5EF4-FFF2-40B4-BE49-F238E27FC236}">
                  <a16:creationId xmlns:a16="http://schemas.microsoft.com/office/drawing/2014/main" id="{AE3AD982-E4E7-AC03-AAA1-B7AC01CA1DD5}"/>
                </a:ext>
              </a:extLst>
            </p:cNvPr>
            <p:cNvSpPr/>
            <p:nvPr/>
          </p:nvSpPr>
          <p:spPr>
            <a:xfrm rot="5400000">
              <a:off x="651510" y="1794563"/>
              <a:ext cx="192024" cy="1204330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C56C29D8-4A51-6FE3-2CA2-C485E124F978}"/>
                    </a:ext>
                  </a:extLst>
                </p:cNvPr>
                <p:cNvSpPr txBox="1"/>
                <p:nvPr/>
              </p:nvSpPr>
              <p:spPr>
                <a:xfrm>
                  <a:off x="660601" y="2025755"/>
                  <a:ext cx="190437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C56C29D8-4A51-6FE3-2CA2-C485E124F97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0601" y="2025755"/>
                  <a:ext cx="190437" cy="276999"/>
                </a:xfrm>
                <a:prstGeom prst="rect">
                  <a:avLst/>
                </a:prstGeom>
                <a:blipFill>
                  <a:blip r:embed="rId9"/>
                  <a:stretch>
                    <a:fillRect l="-29032" r="-22581"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ight Brace 17">
              <a:extLst>
                <a:ext uri="{FF2B5EF4-FFF2-40B4-BE49-F238E27FC236}">
                  <a16:creationId xmlns:a16="http://schemas.microsoft.com/office/drawing/2014/main" id="{225332D2-9647-1280-02B8-CCFD4E9D4C9E}"/>
                </a:ext>
              </a:extLst>
            </p:cNvPr>
            <p:cNvSpPr/>
            <p:nvPr/>
          </p:nvSpPr>
          <p:spPr>
            <a:xfrm rot="5400000">
              <a:off x="2094842" y="776216"/>
              <a:ext cx="222295" cy="4155947"/>
            </a:xfrm>
            <a:prstGeom prst="righ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76201CDB-4C8D-12BA-3133-02EDA77F5140}"/>
                    </a:ext>
                  </a:extLst>
                </p:cNvPr>
                <p:cNvSpPr txBox="1"/>
                <p:nvPr/>
              </p:nvSpPr>
              <p:spPr>
                <a:xfrm>
                  <a:off x="1058414" y="2965335"/>
                  <a:ext cx="2836930" cy="56618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kumimoji="0" lang="en-US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𝑒</m:t>
                                </m:r>
                              </m:e>
                              <m:sub>
                                <m:r>
                                  <a:rPr kumimoji="0" lang="en-US" sz="18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, 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𝑖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=0, 1,…,</m:t>
                        </m:r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𝑁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𝐶𝐵𝑃𝑆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−1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76201CDB-4C8D-12BA-3133-02EDA77F514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8414" y="2965335"/>
                  <a:ext cx="2836930" cy="56618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DA721811-EBAD-6602-6845-768B94DB3146}"/>
                    </a:ext>
                  </a:extLst>
                </p:cNvPr>
                <p:cNvSpPr/>
                <p:nvPr/>
              </p:nvSpPr>
              <p:spPr>
                <a:xfrm>
                  <a:off x="8798020" y="1509801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DA721811-EBAD-6602-6845-768B94DB314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8020" y="1509801"/>
                  <a:ext cx="356616" cy="192024"/>
                </a:xfrm>
                <a:prstGeom prst="rect">
                  <a:avLst/>
                </a:prstGeom>
                <a:blipFill>
                  <a:blip r:embed="rId11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49C96FB-CAB9-FAB3-D5F4-3FE32E80A7A3}"/>
                </a:ext>
              </a:extLst>
            </p:cNvPr>
            <p:cNvCxnSpPr>
              <a:cxnSpLocks/>
            </p:cNvCxnSpPr>
            <p:nvPr/>
          </p:nvCxnSpPr>
          <p:spPr>
            <a:xfrm>
              <a:off x="8497792" y="1609176"/>
              <a:ext cx="0" cy="2055876"/>
            </a:xfrm>
            <a:prstGeom prst="lin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7A26360-2D88-7222-7A7E-800DFDBE9E32}"/>
                </a:ext>
              </a:extLst>
            </p:cNvPr>
            <p:cNvCxnSpPr>
              <a:cxnSpLocks/>
            </p:cNvCxnSpPr>
            <p:nvPr/>
          </p:nvCxnSpPr>
          <p:spPr>
            <a:xfrm>
              <a:off x="8500840" y="1605813"/>
              <a:ext cx="222504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8241290-3D5E-82AA-911D-E01055A4D596}"/>
                </a:ext>
              </a:extLst>
            </p:cNvPr>
            <p:cNvCxnSpPr>
              <a:cxnSpLocks/>
            </p:cNvCxnSpPr>
            <p:nvPr/>
          </p:nvCxnSpPr>
          <p:spPr>
            <a:xfrm>
              <a:off x="8506174" y="3654384"/>
              <a:ext cx="217170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FC5297E8-1BF4-D888-EE42-0B1B3B2D0D59}"/>
                    </a:ext>
                  </a:extLst>
                </p:cNvPr>
                <p:cNvSpPr/>
                <p:nvPr/>
              </p:nvSpPr>
              <p:spPr>
                <a:xfrm>
                  <a:off x="9150064" y="1512849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FC5297E8-1BF4-D888-EE42-0B1B3B2D0D5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50064" y="1512849"/>
                  <a:ext cx="356616" cy="192024"/>
                </a:xfrm>
                <a:prstGeom prst="rect">
                  <a:avLst/>
                </a:prstGeom>
                <a:blipFill>
                  <a:blip r:embed="rId12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10EF18E3-F858-A8B9-B7AF-0DD572D250E3}"/>
                    </a:ext>
                  </a:extLst>
                </p:cNvPr>
                <p:cNvSpPr/>
                <p:nvPr/>
              </p:nvSpPr>
              <p:spPr>
                <a:xfrm>
                  <a:off x="9506680" y="1509801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10EF18E3-F858-A8B9-B7AF-0DD572D250E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06680" y="1509801"/>
                  <a:ext cx="356616" cy="192024"/>
                </a:xfrm>
                <a:prstGeom prst="rect">
                  <a:avLst/>
                </a:prstGeom>
                <a:blipFill>
                  <a:blip r:embed="rId4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EA42A6B-C983-1415-E3A7-66DD0D254FFC}"/>
                    </a:ext>
                  </a:extLst>
                </p:cNvPr>
                <p:cNvSpPr/>
                <p:nvPr/>
              </p:nvSpPr>
              <p:spPr>
                <a:xfrm>
                  <a:off x="9860248" y="1509801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6EA42A6B-C983-1415-E3A7-66DD0D254F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60248" y="1509801"/>
                  <a:ext cx="356616" cy="192024"/>
                </a:xfrm>
                <a:prstGeom prst="rect">
                  <a:avLst/>
                </a:prstGeom>
                <a:blipFill>
                  <a:blip r:embed="rId4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D91DF18-7C72-E295-D0B0-01D6617307BA}"/>
                </a:ext>
              </a:extLst>
            </p:cNvPr>
            <p:cNvSpPr txBox="1"/>
            <p:nvPr/>
          </p:nvSpPr>
          <p:spPr>
            <a:xfrm>
              <a:off x="10243327" y="1421147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DB8C44C4-96CF-6C76-6AA6-3CE43FE0EF1C}"/>
                    </a:ext>
                  </a:extLst>
                </p:cNvPr>
                <p:cNvSpPr/>
                <p:nvPr/>
              </p:nvSpPr>
              <p:spPr>
                <a:xfrm>
                  <a:off x="10670047" y="1515897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28" name="Rectangle 27">
                  <a:extLst>
                    <a:ext uri="{FF2B5EF4-FFF2-40B4-BE49-F238E27FC236}">
                      <a16:creationId xmlns:a16="http://schemas.microsoft.com/office/drawing/2014/main" id="{DB8C44C4-96CF-6C76-6AA6-3CE43FE0EF1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70047" y="1515897"/>
                  <a:ext cx="356616" cy="192024"/>
                </a:xfrm>
                <a:prstGeom prst="rect">
                  <a:avLst/>
                </a:prstGeom>
                <a:blipFill>
                  <a:blip r:embed="rId11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16D2963F-5997-CD6F-F103-D3FA7F9FB43E}"/>
                    </a:ext>
                  </a:extLst>
                </p:cNvPr>
                <p:cNvSpPr/>
                <p:nvPr/>
              </p:nvSpPr>
              <p:spPr>
                <a:xfrm>
                  <a:off x="11022091" y="1509801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16D2963F-5997-CD6F-F103-D3FA7F9FB43E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22091" y="1509801"/>
                  <a:ext cx="356616" cy="192024"/>
                </a:xfrm>
                <a:prstGeom prst="rect">
                  <a:avLst/>
                </a:prstGeom>
                <a:blipFill>
                  <a:blip r:embed="rId11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035472C2-D794-7BC3-05EF-D5E6BD9153FC}"/>
                    </a:ext>
                  </a:extLst>
                </p:cNvPr>
                <p:cNvSpPr/>
                <p:nvPr/>
              </p:nvSpPr>
              <p:spPr>
                <a:xfrm>
                  <a:off x="8789153" y="2483637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0" name="Rectangle 29">
                  <a:extLst>
                    <a:ext uri="{FF2B5EF4-FFF2-40B4-BE49-F238E27FC236}">
                      <a16:creationId xmlns:a16="http://schemas.microsoft.com/office/drawing/2014/main" id="{035472C2-D794-7BC3-05EF-D5E6BD9153F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89153" y="2483637"/>
                  <a:ext cx="498348" cy="192024"/>
                </a:xfrm>
                <a:prstGeom prst="rect">
                  <a:avLst/>
                </a:prstGeom>
                <a:blipFill>
                  <a:blip r:embed="rId13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69379A63-AE48-5D91-E01C-F721D4A9F752}"/>
                    </a:ext>
                  </a:extLst>
                </p:cNvPr>
                <p:cNvSpPr/>
                <p:nvPr/>
              </p:nvSpPr>
              <p:spPr>
                <a:xfrm>
                  <a:off x="9785849" y="2478802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1" name="Rectangle 30">
                  <a:extLst>
                    <a:ext uri="{FF2B5EF4-FFF2-40B4-BE49-F238E27FC236}">
                      <a16:creationId xmlns:a16="http://schemas.microsoft.com/office/drawing/2014/main" id="{69379A63-AE48-5D91-E01C-F721D4A9F75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5849" y="2478802"/>
                  <a:ext cx="498348" cy="192024"/>
                </a:xfrm>
                <a:prstGeom prst="rect">
                  <a:avLst/>
                </a:prstGeom>
                <a:blipFill>
                  <a:blip r:embed="rId5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814C34D3-1590-C740-4DFC-FC77115E9DF1}"/>
                    </a:ext>
                  </a:extLst>
                </p:cNvPr>
                <p:cNvSpPr/>
                <p:nvPr/>
              </p:nvSpPr>
              <p:spPr>
                <a:xfrm>
                  <a:off x="9287501" y="2483637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814C34D3-1590-C740-4DFC-FC77115E9DF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87501" y="2483637"/>
                  <a:ext cx="498348" cy="192024"/>
                </a:xfrm>
                <a:prstGeom prst="rect">
                  <a:avLst/>
                </a:prstGeom>
                <a:blipFill>
                  <a:blip r:embed="rId14"/>
                  <a:stretch>
                    <a:fillRect b="-909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7FE40191-A8C5-AF2C-CB34-9FF981AF4D3B}"/>
                    </a:ext>
                  </a:extLst>
                </p:cNvPr>
                <p:cNvSpPr/>
                <p:nvPr/>
              </p:nvSpPr>
              <p:spPr>
                <a:xfrm>
                  <a:off x="10284197" y="2478802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7FE40191-A8C5-AF2C-CB34-9FF981AF4D3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84197" y="2478802"/>
                  <a:ext cx="498348" cy="192024"/>
                </a:xfrm>
                <a:prstGeom prst="rect">
                  <a:avLst/>
                </a:prstGeom>
                <a:blipFill>
                  <a:blip r:embed="rId15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0FFDD34-433D-8435-B1B2-583050E3B731}"/>
                </a:ext>
              </a:extLst>
            </p:cNvPr>
            <p:cNvSpPr txBox="1"/>
            <p:nvPr/>
          </p:nvSpPr>
          <p:spPr>
            <a:xfrm>
              <a:off x="10798062" y="233223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85CB5AA1-0680-D543-B27A-F3DC7E213B31}"/>
                    </a:ext>
                  </a:extLst>
                </p:cNvPr>
                <p:cNvSpPr/>
                <p:nvPr/>
              </p:nvSpPr>
              <p:spPr>
                <a:xfrm>
                  <a:off x="11182895" y="2482113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85CB5AA1-0680-D543-B27A-F3DC7E213B3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82895" y="2482113"/>
                  <a:ext cx="498348" cy="192024"/>
                </a:xfrm>
                <a:prstGeom prst="rect">
                  <a:avLst/>
                </a:prstGeom>
                <a:blipFill>
                  <a:blip r:embed="rId16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40F82056-7A24-ACDB-0DA8-B7EC76151580}"/>
                    </a:ext>
                  </a:extLst>
                </p:cNvPr>
                <p:cNvSpPr/>
                <p:nvPr/>
              </p:nvSpPr>
              <p:spPr>
                <a:xfrm>
                  <a:off x="11681243" y="2482113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40F82056-7A24-ACDB-0DA8-B7EC7615158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681243" y="2482113"/>
                  <a:ext cx="498348" cy="192024"/>
                </a:xfrm>
                <a:prstGeom prst="rect">
                  <a:avLst/>
                </a:prstGeom>
                <a:blipFill>
                  <a:blip r:embed="rId17"/>
                  <a:stretch>
                    <a:fillRect b="-6061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80D5F684-50E1-1142-F033-C5C4DFBC6A48}"/>
                    </a:ext>
                  </a:extLst>
                </p:cNvPr>
                <p:cNvSpPr/>
                <p:nvPr/>
              </p:nvSpPr>
              <p:spPr>
                <a:xfrm>
                  <a:off x="8793448" y="3558372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80D5F684-50E1-1142-F033-C5C4DFBC6A4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93448" y="3558372"/>
                  <a:ext cx="356616" cy="192024"/>
                </a:xfrm>
                <a:prstGeom prst="rect">
                  <a:avLst/>
                </a:prstGeom>
                <a:blipFill>
                  <a:blip r:embed="rId6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282BCE3F-B927-66DF-9D30-A898B7835C43}"/>
                    </a:ext>
                  </a:extLst>
                </p:cNvPr>
                <p:cNvSpPr/>
                <p:nvPr/>
              </p:nvSpPr>
              <p:spPr>
                <a:xfrm>
                  <a:off x="9506195" y="3558372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8" name="Rectangle 37">
                  <a:extLst>
                    <a:ext uri="{FF2B5EF4-FFF2-40B4-BE49-F238E27FC236}">
                      <a16:creationId xmlns:a16="http://schemas.microsoft.com/office/drawing/2014/main" id="{282BCE3F-B927-66DF-9D30-A898B7835C4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06195" y="3558372"/>
                  <a:ext cx="356616" cy="192024"/>
                </a:xfrm>
                <a:prstGeom prst="rect">
                  <a:avLst/>
                </a:prstGeom>
                <a:blipFill>
                  <a:blip r:embed="rId18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0C432E1F-C552-81FE-B7CA-49AD8B3526E0}"/>
                    </a:ext>
                  </a:extLst>
                </p:cNvPr>
                <p:cNvSpPr/>
                <p:nvPr/>
              </p:nvSpPr>
              <p:spPr>
                <a:xfrm>
                  <a:off x="9150064" y="3559634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00B05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39" name="Rectangle 38">
                  <a:extLst>
                    <a:ext uri="{FF2B5EF4-FFF2-40B4-BE49-F238E27FC236}">
                      <a16:creationId xmlns:a16="http://schemas.microsoft.com/office/drawing/2014/main" id="{0C432E1F-C552-81FE-B7CA-49AD8B3526E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50064" y="3559634"/>
                  <a:ext cx="356616" cy="192024"/>
                </a:xfrm>
                <a:prstGeom prst="rect">
                  <a:avLst/>
                </a:prstGeom>
                <a:blipFill>
                  <a:blip r:embed="rId19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EF4C8D8B-6F53-1F86-C4B5-2A5D6950C185}"/>
                    </a:ext>
                  </a:extLst>
                </p:cNvPr>
                <p:cNvSpPr/>
                <p:nvPr/>
              </p:nvSpPr>
              <p:spPr>
                <a:xfrm>
                  <a:off x="9860248" y="3559896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00B05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EF4C8D8B-6F53-1F86-C4B5-2A5D6950C18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860248" y="3559896"/>
                  <a:ext cx="356616" cy="192024"/>
                </a:xfrm>
                <a:prstGeom prst="rect">
                  <a:avLst/>
                </a:prstGeom>
                <a:blipFill>
                  <a:blip r:embed="rId20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A862FA4E-8B16-5692-1A42-F24FC563DCE3}"/>
                    </a:ext>
                  </a:extLst>
                </p:cNvPr>
                <p:cNvSpPr txBox="1"/>
                <p:nvPr/>
              </p:nvSpPr>
              <p:spPr>
                <a:xfrm>
                  <a:off x="8130509" y="1278022"/>
                  <a:ext cx="72694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𝑖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𝑠𝑠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A862FA4E-8B16-5692-1A42-F24FC563DCE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30509" y="1278022"/>
                  <a:ext cx="726948" cy="276999"/>
                </a:xfrm>
                <a:prstGeom prst="rect">
                  <a:avLst/>
                </a:prstGeom>
                <a:blipFill>
                  <a:blip r:embed="rId21"/>
                  <a:stretch>
                    <a:fillRect l="-8333" r="-7500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708694E3-9CE9-6840-454C-260B9B3432AF}"/>
                    </a:ext>
                  </a:extLst>
                </p:cNvPr>
                <p:cNvSpPr txBox="1"/>
                <p:nvPr/>
              </p:nvSpPr>
              <p:spPr>
                <a:xfrm>
                  <a:off x="8237189" y="2189374"/>
                  <a:ext cx="72694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𝑖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𝑠𝑠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=1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708694E3-9CE9-6840-454C-260B9B3432A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7189" y="2189374"/>
                  <a:ext cx="726948" cy="276999"/>
                </a:xfrm>
                <a:prstGeom prst="rect">
                  <a:avLst/>
                </a:prstGeom>
                <a:blipFill>
                  <a:blip r:embed="rId22"/>
                  <a:stretch>
                    <a:fillRect l="-8403" r="-7563" b="-1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90B008E0-09AE-CA75-4AEE-B6A1F430F219}"/>
                    </a:ext>
                  </a:extLst>
                </p:cNvPr>
                <p:cNvSpPr txBox="1"/>
                <p:nvPr/>
              </p:nvSpPr>
              <p:spPr>
                <a:xfrm>
                  <a:off x="8235178" y="3272052"/>
                  <a:ext cx="726948" cy="2769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𝑖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𝑠𝑠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=2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90B008E0-09AE-CA75-4AEE-B6A1F430F2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5178" y="3272052"/>
                  <a:ext cx="726948" cy="276999"/>
                </a:xfrm>
                <a:prstGeom prst="rect">
                  <a:avLst/>
                </a:prstGeom>
                <a:blipFill>
                  <a:blip r:embed="rId23"/>
                  <a:stretch>
                    <a:fillRect l="-8333" r="-7500" b="-1087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7E00854-1373-9A19-4FBD-8A96904B44C3}"/>
                </a:ext>
              </a:extLst>
            </p:cNvPr>
            <p:cNvSpPr txBox="1"/>
            <p:nvPr/>
          </p:nvSpPr>
          <p:spPr>
            <a:xfrm>
              <a:off x="10215409" y="3480386"/>
              <a:ext cx="415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 panose="020F0302020204030204"/>
                  <a:ea typeface="+mn-ea"/>
                </a:rPr>
                <a:t>…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AEEBE20A-EEE8-9B21-7C72-A68B013148EF}"/>
                    </a:ext>
                  </a:extLst>
                </p:cNvPr>
                <p:cNvSpPr/>
                <p:nvPr/>
              </p:nvSpPr>
              <p:spPr>
                <a:xfrm>
                  <a:off x="10691867" y="3564468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AEEBE20A-EEE8-9B21-7C72-A68B013148E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91867" y="3564468"/>
                  <a:ext cx="356616" cy="192024"/>
                </a:xfrm>
                <a:prstGeom prst="rect">
                  <a:avLst/>
                </a:prstGeom>
                <a:blipFill>
                  <a:blip r:embed="rId24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82F6EADD-2A7B-7460-F8C6-D9B356A39D14}"/>
                    </a:ext>
                  </a:extLst>
                </p:cNvPr>
                <p:cNvSpPr/>
                <p:nvPr/>
              </p:nvSpPr>
              <p:spPr>
                <a:xfrm>
                  <a:off x="11045920" y="3565557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00B05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82F6EADD-2A7B-7460-F8C6-D9B356A39D14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45920" y="3565557"/>
                  <a:ext cx="356616" cy="192024"/>
                </a:xfrm>
                <a:prstGeom prst="rect">
                  <a:avLst/>
                </a:prstGeom>
                <a:blipFill>
                  <a:blip r:embed="rId25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Left Brace 46">
              <a:extLst>
                <a:ext uri="{FF2B5EF4-FFF2-40B4-BE49-F238E27FC236}">
                  <a16:creationId xmlns:a16="http://schemas.microsoft.com/office/drawing/2014/main" id="{15F031A5-E292-F21A-3097-6D1F3265052A}"/>
                </a:ext>
              </a:extLst>
            </p:cNvPr>
            <p:cNvSpPr/>
            <p:nvPr/>
          </p:nvSpPr>
          <p:spPr>
            <a:xfrm rot="16200000">
              <a:off x="9951532" y="587915"/>
              <a:ext cx="273661" cy="2580687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98AE2FF5-0567-960E-697D-18D23CCD110E}"/>
                    </a:ext>
                  </a:extLst>
                </p:cNvPr>
                <p:cNvSpPr txBox="1"/>
                <p:nvPr/>
              </p:nvSpPr>
              <p:spPr>
                <a:xfrm>
                  <a:off x="8997321" y="1933820"/>
                  <a:ext cx="3154838" cy="2830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𝑗</m:t>
                                </m:r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,0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,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𝑗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=0,1,…,</m:t>
                        </m:r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𝑁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𝐶𝐵𝑃𝑆𝑆</m:t>
                            </m:r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,0</m:t>
                            </m:r>
                          </m:sub>
                        </m:sSub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−1</m:t>
                        </m:r>
                      </m:oMath>
                    </m:oMathPara>
                  </a14:m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48" name="TextBox 47">
                  <a:extLst>
                    <a:ext uri="{FF2B5EF4-FFF2-40B4-BE49-F238E27FC236}">
                      <a16:creationId xmlns:a16="http://schemas.microsoft.com/office/drawing/2014/main" id="{98AE2FF5-0567-960E-697D-18D23CCD11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7321" y="1933820"/>
                  <a:ext cx="3154838" cy="283026"/>
                </a:xfrm>
                <a:prstGeom prst="rect">
                  <a:avLst/>
                </a:prstGeom>
                <a:blipFill>
                  <a:blip r:embed="rId26"/>
                  <a:stretch>
                    <a:fillRect b="-2391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Left Brace 48">
              <a:extLst>
                <a:ext uri="{FF2B5EF4-FFF2-40B4-BE49-F238E27FC236}">
                  <a16:creationId xmlns:a16="http://schemas.microsoft.com/office/drawing/2014/main" id="{E0C66ABA-F246-BFC0-A839-21C58E8D1DEE}"/>
                </a:ext>
              </a:extLst>
            </p:cNvPr>
            <p:cNvSpPr/>
            <p:nvPr/>
          </p:nvSpPr>
          <p:spPr>
            <a:xfrm rot="16200000">
              <a:off x="10329740" y="1166389"/>
              <a:ext cx="318130" cy="3381572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F2C49AEA-4BFA-29D7-97EC-940A04287F5A}"/>
                    </a:ext>
                  </a:extLst>
                </p:cNvPr>
                <p:cNvSpPr txBox="1"/>
                <p:nvPr/>
              </p:nvSpPr>
              <p:spPr>
                <a:xfrm>
                  <a:off x="8997321" y="2991844"/>
                  <a:ext cx="3154838" cy="2830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𝑗</m:t>
                                </m:r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,1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,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𝑗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=0,1,…,</m:t>
                        </m:r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𝑁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𝐶𝐵𝑃𝑆𝑆</m:t>
                            </m:r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,1</m:t>
                            </m:r>
                          </m:sub>
                        </m:sSub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−1</m:t>
                        </m:r>
                      </m:oMath>
                    </m:oMathPara>
                  </a14:m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F2C49AEA-4BFA-29D7-97EC-940A04287F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97321" y="2991844"/>
                  <a:ext cx="3154838" cy="283026"/>
                </a:xfrm>
                <a:prstGeom prst="rect">
                  <a:avLst/>
                </a:prstGeom>
                <a:blipFill>
                  <a:blip r:embed="rId27"/>
                  <a:stretch>
                    <a:fillRect b="-234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1" name="Left Brace 50">
              <a:extLst>
                <a:ext uri="{FF2B5EF4-FFF2-40B4-BE49-F238E27FC236}">
                  <a16:creationId xmlns:a16="http://schemas.microsoft.com/office/drawing/2014/main" id="{8D55CCF7-2146-7E96-3370-23FC92943C37}"/>
                </a:ext>
              </a:extLst>
            </p:cNvPr>
            <p:cNvSpPr/>
            <p:nvPr/>
          </p:nvSpPr>
          <p:spPr>
            <a:xfrm rot="16200000">
              <a:off x="9976523" y="2658809"/>
              <a:ext cx="247510" cy="2604517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CCC0F82E-A183-7A8B-5050-CEE077226132}"/>
                    </a:ext>
                  </a:extLst>
                </p:cNvPr>
                <p:cNvSpPr txBox="1"/>
                <p:nvPr/>
              </p:nvSpPr>
              <p:spPr>
                <a:xfrm>
                  <a:off x="9038327" y="4046090"/>
                  <a:ext cx="3154838" cy="283026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{"/>
                            <m:endChr m:val="}"/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</m:ctrlPr>
                              </m:sSubPr>
                              <m:e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𝑗</m:t>
                                </m:r>
                                <m:r>
                                  <a:rPr kumimoji="0" lang="en-US" sz="1600" b="0" i="1" u="none" strike="noStrike" kern="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</a:rPr>
                                  <m:t>,2</m:t>
                                </m:r>
                              </m:sub>
                            </m:sSub>
                          </m:e>
                        </m:d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,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𝑗</m:t>
                        </m:r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=0,1,…,</m:t>
                        </m:r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𝑁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𝐶𝐵𝑃𝑆𝑆</m:t>
                            </m:r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,2</m:t>
                            </m:r>
                          </m:sub>
                        </m:sSub>
                        <m:r>
                          <a:rPr kumimoji="0" lang="en-US" sz="16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−1</m:t>
                        </m:r>
                      </m:oMath>
                    </m:oMathPara>
                  </a14:m>
                  <a:endParaRPr kumimoji="0" lang="en-US" sz="16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CCC0F82E-A183-7A8B-5050-CEE0772261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38327" y="4046090"/>
                  <a:ext cx="3154838" cy="283026"/>
                </a:xfrm>
                <a:prstGeom prst="rect">
                  <a:avLst/>
                </a:prstGeom>
                <a:blipFill>
                  <a:blip r:embed="rId28"/>
                  <a:stretch>
                    <a:fillRect b="-2340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Left Brace 52">
              <a:extLst>
                <a:ext uri="{FF2B5EF4-FFF2-40B4-BE49-F238E27FC236}">
                  <a16:creationId xmlns:a16="http://schemas.microsoft.com/office/drawing/2014/main" id="{7A1E2BD1-6C46-2E2F-D63C-C7D1D133961C}"/>
                </a:ext>
              </a:extLst>
            </p:cNvPr>
            <p:cNvSpPr/>
            <p:nvPr/>
          </p:nvSpPr>
          <p:spPr>
            <a:xfrm rot="5400000">
              <a:off x="934687" y="902329"/>
              <a:ext cx="467864" cy="2081206"/>
            </a:xfrm>
            <a:prstGeom prst="leftBrace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F1B5FBC2-4C37-479C-CB46-1FAA9BD82752}"/>
                    </a:ext>
                  </a:extLst>
                </p:cNvPr>
                <p:cNvSpPr txBox="1"/>
                <p:nvPr/>
              </p:nvSpPr>
              <p:spPr>
                <a:xfrm>
                  <a:off x="1079785" y="1435977"/>
                  <a:ext cx="363882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𝑆</m:t>
                        </m:r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′′′</m:t>
                        </m:r>
                      </m:oMath>
                    </m:oMathPara>
                  </a14:m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</a:endParaRPr>
                </a:p>
              </p:txBody>
            </p:sp>
          </mc:Choice>
          <mc:Fallback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F1B5FBC2-4C37-479C-CB46-1FAA9BD8275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9785" y="1435977"/>
                  <a:ext cx="363882" cy="276999"/>
                </a:xfrm>
                <a:prstGeom prst="rect">
                  <a:avLst/>
                </a:prstGeom>
                <a:blipFill>
                  <a:blip r:embed="rId29"/>
                  <a:stretch>
                    <a:fillRect l="-16949" t="-4348" r="-18644" b="-869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62696617-AF4B-2863-6F44-A4FE18D8E6B6}"/>
                    </a:ext>
                  </a:extLst>
                </p:cNvPr>
                <p:cNvSpPr/>
                <p:nvPr/>
              </p:nvSpPr>
              <p:spPr>
                <a:xfrm>
                  <a:off x="2209222" y="2497858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62696617-AF4B-2863-6F44-A4FE18D8E6B6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222" y="2497858"/>
                  <a:ext cx="356616" cy="192024"/>
                </a:xfrm>
                <a:prstGeom prst="rect">
                  <a:avLst/>
                </a:prstGeom>
                <a:blipFill>
                  <a:blip r:embed="rId11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9F2E766C-1249-6289-FE74-50DEC5D650A1}"/>
                    </a:ext>
                  </a:extLst>
                </p:cNvPr>
                <p:cNvSpPr/>
                <p:nvPr/>
              </p:nvSpPr>
              <p:spPr>
                <a:xfrm>
                  <a:off x="2570410" y="2497858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56" name="Rectangle 55">
                  <a:extLst>
                    <a:ext uri="{FF2B5EF4-FFF2-40B4-BE49-F238E27FC236}">
                      <a16:creationId xmlns:a16="http://schemas.microsoft.com/office/drawing/2014/main" id="{9F2E766C-1249-6289-FE74-50DEC5D650A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0410" y="2497858"/>
                  <a:ext cx="498348" cy="192024"/>
                </a:xfrm>
                <a:prstGeom prst="rect">
                  <a:avLst/>
                </a:prstGeom>
                <a:blipFill>
                  <a:blip r:embed="rId5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543392ED-91BF-2143-780E-8D2DB17BBE8F}"/>
                    </a:ext>
                  </a:extLst>
                </p:cNvPr>
                <p:cNvSpPr/>
                <p:nvPr/>
              </p:nvSpPr>
              <p:spPr>
                <a:xfrm>
                  <a:off x="3068758" y="2497858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57" name="Rectangle 56">
                  <a:extLst>
                    <a:ext uri="{FF2B5EF4-FFF2-40B4-BE49-F238E27FC236}">
                      <a16:creationId xmlns:a16="http://schemas.microsoft.com/office/drawing/2014/main" id="{543392ED-91BF-2143-780E-8D2DB17BBE8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68758" y="2497858"/>
                  <a:ext cx="356616" cy="192024"/>
                </a:xfrm>
                <a:prstGeom prst="rect">
                  <a:avLst/>
                </a:prstGeom>
                <a:blipFill>
                  <a:blip r:embed="rId18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A45308C3-C334-DBED-E48B-F725125CA44D}"/>
                    </a:ext>
                  </a:extLst>
                </p:cNvPr>
                <p:cNvSpPr/>
                <p:nvPr/>
              </p:nvSpPr>
              <p:spPr>
                <a:xfrm>
                  <a:off x="3426320" y="2497858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58" name="Rectangle 57">
                  <a:extLst>
                    <a:ext uri="{FF2B5EF4-FFF2-40B4-BE49-F238E27FC236}">
                      <a16:creationId xmlns:a16="http://schemas.microsoft.com/office/drawing/2014/main" id="{A45308C3-C334-DBED-E48B-F725125CA44D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6320" y="2497858"/>
                  <a:ext cx="498348" cy="192024"/>
                </a:xfrm>
                <a:prstGeom prst="rect">
                  <a:avLst/>
                </a:prstGeom>
                <a:blipFill>
                  <a:blip r:embed="rId30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F027AD15-B436-FC04-604F-4C25FE10D855}"/>
                    </a:ext>
                  </a:extLst>
                </p:cNvPr>
                <p:cNvSpPr/>
                <p:nvPr/>
              </p:nvSpPr>
              <p:spPr>
                <a:xfrm>
                  <a:off x="3924668" y="2497858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59" name="Rectangle 58">
                  <a:extLst>
                    <a:ext uri="{FF2B5EF4-FFF2-40B4-BE49-F238E27FC236}">
                      <a16:creationId xmlns:a16="http://schemas.microsoft.com/office/drawing/2014/main" id="{F027AD15-B436-FC04-604F-4C25FE10D85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4668" y="2497858"/>
                  <a:ext cx="356616" cy="192024"/>
                </a:xfrm>
                <a:prstGeom prst="rect">
                  <a:avLst/>
                </a:prstGeom>
                <a:blipFill>
                  <a:blip r:embed="rId31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2F03632C-92D0-F322-DD8C-007CA732645F}"/>
                    </a:ext>
                  </a:extLst>
                </p:cNvPr>
                <p:cNvSpPr/>
                <p:nvPr/>
              </p:nvSpPr>
              <p:spPr>
                <a:xfrm>
                  <a:off x="4586562" y="2492740"/>
                  <a:ext cx="356616" cy="192024"/>
                </a:xfrm>
                <a:prstGeom prst="rect">
                  <a:avLst/>
                </a:prstGeom>
                <a:solidFill>
                  <a:srgbClr val="00AEEF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60" name="Rectangle 59">
                  <a:extLst>
                    <a:ext uri="{FF2B5EF4-FFF2-40B4-BE49-F238E27FC236}">
                      <a16:creationId xmlns:a16="http://schemas.microsoft.com/office/drawing/2014/main" id="{2F03632C-92D0-F322-DD8C-007CA732645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86562" y="2492740"/>
                  <a:ext cx="356616" cy="192024"/>
                </a:xfrm>
                <a:prstGeom prst="rect">
                  <a:avLst/>
                </a:prstGeom>
                <a:blipFill>
                  <a:blip r:embed="rId11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30803B3D-7104-CD58-C448-E01172F9B712}"/>
                    </a:ext>
                  </a:extLst>
                </p:cNvPr>
                <p:cNvSpPr/>
                <p:nvPr/>
              </p:nvSpPr>
              <p:spPr>
                <a:xfrm>
                  <a:off x="4947750" y="2492740"/>
                  <a:ext cx="498348" cy="192024"/>
                </a:xfrm>
                <a:prstGeom prst="rect">
                  <a:avLst/>
                </a:prstGeom>
                <a:solidFill>
                  <a:srgbClr val="FF000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61" name="Rectangle 60">
                  <a:extLst>
                    <a:ext uri="{FF2B5EF4-FFF2-40B4-BE49-F238E27FC236}">
                      <a16:creationId xmlns:a16="http://schemas.microsoft.com/office/drawing/2014/main" id="{30803B3D-7104-CD58-C448-E01172F9B71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47750" y="2492740"/>
                  <a:ext cx="498348" cy="192024"/>
                </a:xfrm>
                <a:prstGeom prst="rect">
                  <a:avLst/>
                </a:prstGeom>
                <a:blipFill>
                  <a:blip r:embed="rId5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B2199EF1-428B-E840-315A-B493E1BAB271}"/>
                    </a:ext>
                  </a:extLst>
                </p:cNvPr>
                <p:cNvSpPr/>
                <p:nvPr/>
              </p:nvSpPr>
              <p:spPr>
                <a:xfrm>
                  <a:off x="5446098" y="2492740"/>
                  <a:ext cx="356616" cy="192024"/>
                </a:xfrm>
                <a:prstGeom prst="rect">
                  <a:avLst/>
                </a:prstGeom>
                <a:solidFill>
                  <a:srgbClr val="00B050"/>
                </a:solid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FFFF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62" name="Rectangle 61">
                  <a:extLst>
                    <a:ext uri="{FF2B5EF4-FFF2-40B4-BE49-F238E27FC236}">
                      <a16:creationId xmlns:a16="http://schemas.microsoft.com/office/drawing/2014/main" id="{B2199EF1-428B-E840-315A-B493E1BAB27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6098" y="2492740"/>
                  <a:ext cx="356616" cy="192024"/>
                </a:xfrm>
                <a:prstGeom prst="rect">
                  <a:avLst/>
                </a:prstGeom>
                <a:blipFill>
                  <a:blip r:embed="rId18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6336E982-F0D3-9313-2DCA-8899410E58B0}"/>
                    </a:ext>
                  </a:extLst>
                </p:cNvPr>
                <p:cNvSpPr/>
                <p:nvPr/>
              </p:nvSpPr>
              <p:spPr>
                <a:xfrm>
                  <a:off x="5803660" y="2492740"/>
                  <a:ext cx="498348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just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63" name="Rectangle 62">
                  <a:extLst>
                    <a:ext uri="{FF2B5EF4-FFF2-40B4-BE49-F238E27FC236}">
                      <a16:creationId xmlns:a16="http://schemas.microsoft.com/office/drawing/2014/main" id="{6336E982-F0D3-9313-2DCA-8899410E58B0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03660" y="2492740"/>
                  <a:ext cx="498348" cy="192024"/>
                </a:xfrm>
                <a:prstGeom prst="rect">
                  <a:avLst/>
                </a:prstGeom>
                <a:blipFill>
                  <a:blip r:embed="rId32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216" name="Rectangle 9215">
                  <a:extLst>
                    <a:ext uri="{FF2B5EF4-FFF2-40B4-BE49-F238E27FC236}">
                      <a16:creationId xmlns:a16="http://schemas.microsoft.com/office/drawing/2014/main" id="{3574DE0C-5111-E5B6-EA7A-EBF8759F1C29}"/>
                    </a:ext>
                  </a:extLst>
                </p:cNvPr>
                <p:cNvSpPr/>
                <p:nvPr/>
              </p:nvSpPr>
              <p:spPr>
                <a:xfrm>
                  <a:off x="6302008" y="2492740"/>
                  <a:ext cx="356616" cy="192024"/>
                </a:xfrm>
                <a:prstGeom prst="rect">
                  <a:avLst/>
                </a:prstGeom>
                <a:pattFill prst="dkUpDiag">
                  <a:fgClr>
                    <a:srgbClr val="FF0000"/>
                  </a:fgClr>
                  <a:bgClr>
                    <a:srgbClr val="FFFFFF"/>
                  </a:bgClr>
                </a:patt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entury Gothic" panose="020F0302020204030204"/>
                    <a:ea typeface="+mn-ea"/>
                    <a:cs typeface="+mn-cs"/>
                  </a:endParaRPr>
                </a:p>
              </p:txBody>
            </p:sp>
          </mc:Choice>
          <mc:Fallback>
            <p:sp>
              <p:nvSpPr>
                <p:cNvPr id="9216" name="Rectangle 9215">
                  <a:extLst>
                    <a:ext uri="{FF2B5EF4-FFF2-40B4-BE49-F238E27FC236}">
                      <a16:creationId xmlns:a16="http://schemas.microsoft.com/office/drawing/2014/main" id="{3574DE0C-5111-E5B6-EA7A-EBF8759F1C2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02008" y="2492740"/>
                  <a:ext cx="356616" cy="192024"/>
                </a:xfrm>
                <a:prstGeom prst="rect">
                  <a:avLst/>
                </a:prstGeom>
                <a:blipFill>
                  <a:blip r:embed="rId33"/>
                  <a:stretch>
                    <a:fillRect b="-5882"/>
                  </a:stretch>
                </a:blipFill>
                <a:ln w="12700" cap="flat" cmpd="sng" algn="ctr">
                  <a:solidFill>
                    <a:srgbClr val="00AEEF">
                      <a:shade val="15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217" name="Straight Arrow Connector 9216">
              <a:extLst>
                <a:ext uri="{FF2B5EF4-FFF2-40B4-BE49-F238E27FC236}">
                  <a16:creationId xmlns:a16="http://schemas.microsoft.com/office/drawing/2014/main" id="{FD27C223-7519-58A5-9619-E848C2815D2D}"/>
                </a:ext>
              </a:extLst>
            </p:cNvPr>
            <p:cNvCxnSpPr>
              <a:cxnSpLocks/>
            </p:cNvCxnSpPr>
            <p:nvPr/>
          </p:nvCxnSpPr>
          <p:spPr>
            <a:xfrm>
              <a:off x="6680098" y="2592324"/>
              <a:ext cx="515112" cy="7620"/>
            </a:xfrm>
            <a:prstGeom prst="straightConnector1">
              <a:avLst/>
            </a:prstGeom>
            <a:noFill/>
            <a:ln w="6350" cap="flat" cmpd="sng" algn="ctr">
              <a:solidFill>
                <a:srgbClr val="00AEEF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9219" name="TextBox 9218">
            <a:extLst>
              <a:ext uri="{FF2B5EF4-FFF2-40B4-BE49-F238E27FC236}">
                <a16:creationId xmlns:a16="http://schemas.microsoft.com/office/drawing/2014/main" id="{8BF94B4B-5470-E672-3634-159807D009C8}"/>
              </a:ext>
            </a:extLst>
          </p:cNvPr>
          <p:cNvSpPr txBox="1"/>
          <p:nvPr/>
        </p:nvSpPr>
        <p:spPr>
          <a:xfrm>
            <a:off x="11475359" y="1592246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BPSK</a:t>
            </a:r>
          </a:p>
        </p:txBody>
      </p:sp>
    </p:spTree>
    <p:extLst>
      <p:ext uri="{BB962C8B-B14F-4D97-AF65-F5344CB8AC3E}">
        <p14:creationId xmlns:p14="http://schemas.microsoft.com/office/powerpoint/2010/main" val="12741822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0" id="{A64BF6AA-D6F6-4D8D-AA26-29762490DEB4}" vid="{5ED6187C-114F-41DB-9045-18614C879D9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820705B85C04E9444D684292CAAA3" ma:contentTypeVersion="16" ma:contentTypeDescription="Create a new document." ma:contentTypeScope="" ma:versionID="76e2be82e288be82d0fae787eb7cd8b1">
  <xsd:schema xmlns:xsd="http://www.w3.org/2001/XMLSchema" xmlns:xs="http://www.w3.org/2001/XMLSchema" xmlns:p="http://schemas.microsoft.com/office/2006/metadata/properties" xmlns:ns2="e3424205-c870-41b8-8c6f-b833c5b04d9f" xmlns:ns3="9dae37dc-1963-4192-976e-711db4d08a86" targetNamespace="http://schemas.microsoft.com/office/2006/metadata/properties" ma:root="true" ma:fieldsID="e5bc066e7032ff1073eec4f53cc69559" ns2:_="" ns3:_="">
    <xsd:import namespace="e3424205-c870-41b8-8c6f-b833c5b04d9f"/>
    <xsd:import namespace="9dae37dc-1963-4192-976e-711db4d08a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424205-c870-41b8-8c6f-b833c5b04d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5d049dfe-3525-43e5-8f81-1f102b2aa2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37dc-1963-4192-976e-711db4d08a8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f9b894c3-ae8d-4531-bf40-70742ed1faae}" ma:internalName="TaxCatchAll" ma:showField="CatchAllData" ma:web="9dae37dc-1963-4192-976e-711db4d08a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E6BF85-5E90-4F72-AB49-98FAE3AD40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0A46A5-218B-4D84-8CB3-4C344F493B77}">
  <ds:schemaRefs>
    <ds:schemaRef ds:uri="9dae37dc-1963-4192-976e-711db4d08a86"/>
    <ds:schemaRef ds:uri="e3424205-c870-41b8-8c6f-b833c5b04d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802.11-Submission-Template</Template>
  <Application>Microsoft Office PowerPoint</Application>
  <PresentationFormat>Widescreen</PresentationFormat>
  <Slides>14</Slides>
  <Notes>12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Follow Up on UEQM Stream Parser</vt:lpstr>
      <vt:lpstr>Introduction</vt:lpstr>
      <vt:lpstr>Brief Recap on the 802.11n Stream Parser</vt:lpstr>
      <vt:lpstr>UEQM Stream Parser With BPSK</vt:lpstr>
      <vt:lpstr>Option 1: New Bit Allocation Unit Size (1) </vt:lpstr>
      <vt:lpstr>Option 1: New Bit Allocation Unit Size (2) </vt:lpstr>
      <vt:lpstr>Option 2: Leftover Bits (1) </vt:lpstr>
      <vt:lpstr>Option 2: Leftover Bits (2) </vt:lpstr>
      <vt:lpstr>Option 3: Skipping Rounds for BPSK (1)</vt:lpstr>
      <vt:lpstr>Option 3: Skipping Rounds for BPSK (2)</vt:lpstr>
      <vt:lpstr>Summary</vt:lpstr>
      <vt:lpstr>References</vt:lpstr>
      <vt:lpstr>SP #1</vt:lpstr>
      <vt:lpstr>SP #2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UEQM Transmission Over Spatial Streams</dc:title>
  <dc:creator/>
  <cp:keywords/>
  <cp:revision>1</cp:revision>
  <dcterms:created xsi:type="dcterms:W3CDTF">2024-09-06T14:34:25Z</dcterms:created>
  <dcterms:modified xsi:type="dcterms:W3CDTF">2024-11-08T16:29:10Z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ContentBits">
    <vt:lpwstr>0</vt:lpwstr>
  </property>
  <property fmtid="{D5CDD505-2E9C-101B-9397-08002B2CF9AE}" pid="3" name="MSIP_Label_4d2f777e-4347-4fc6-823a-b44ab313546a_SiteId">
    <vt:lpwstr>e351b779-f6d5-4e50-8568-80e922d180ae</vt:lpwstr>
  </property>
  <property fmtid="{D5CDD505-2E9C-101B-9397-08002B2CF9AE}" pid="4" name="MSIP_Label_4d2f777e-4347-4fc6-823a-b44ab313546a_Name">
    <vt:lpwstr>Non-Public</vt:lpwstr>
  </property>
  <property fmtid="{D5CDD505-2E9C-101B-9397-08002B2CF9AE}" pid="5" name="MSIP_Label_4d2f777e-4347-4fc6-823a-b44ab313546a_Method">
    <vt:lpwstr>Standard</vt:lpwstr>
  </property>
  <property fmtid="{D5CDD505-2E9C-101B-9397-08002B2CF9AE}" pid="6" name="MSIP_Label_4d2f777e-4347-4fc6-823a-b44ab313546a_Enabled">
    <vt:lpwstr>true</vt:lpwstr>
  </property>
  <property fmtid="{D5CDD505-2E9C-101B-9397-08002B2CF9AE}" pid="7" name="MSIP_Label_4d2f777e-4347-4fc6-823a-b44ab313546a_ActionId">
    <vt:lpwstr>8c530b9f-4692-4a3e-b561-afcc38a65803</vt:lpwstr>
  </property>
  <property fmtid="{D5CDD505-2E9C-101B-9397-08002B2CF9AE}" pid="8" name="MSIP_Label_4d2f777e-4347-4fc6-823a-b44ab313546a_SetDate">
    <vt:lpwstr>2024-09-06T14:34:27Z</vt:lpwstr>
  </property>
</Properties>
</file>