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69" r:id="rId2"/>
    <p:sldId id="257" r:id="rId3"/>
    <p:sldId id="629" r:id="rId4"/>
    <p:sldId id="602" r:id="rId5"/>
    <p:sldId id="649" r:id="rId6"/>
    <p:sldId id="650" r:id="rId7"/>
    <p:sldId id="651" r:id="rId8"/>
    <p:sldId id="642" r:id="rId9"/>
    <p:sldId id="652" r:id="rId10"/>
    <p:sldId id="643" r:id="rId11"/>
    <p:sldId id="653" r:id="rId12"/>
    <p:sldId id="644" r:id="rId13"/>
    <p:sldId id="654" r:id="rId14"/>
    <p:sldId id="655" r:id="rId15"/>
    <p:sldId id="656" r:id="rId16"/>
    <p:sldId id="657" r:id="rId17"/>
    <p:sldId id="660" r:id="rId18"/>
    <p:sldId id="658" r:id="rId19"/>
    <p:sldId id="659" r:id="rId20"/>
    <p:sldId id="599" r:id="rId21"/>
    <p:sldId id="636" r:id="rId22"/>
    <p:sldId id="648" r:id="rId23"/>
    <p:sldId id="661" r:id="rId24"/>
    <p:sldId id="662" r:id="rId25"/>
    <p:sldId id="500" r:id="rId2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  <p:cmAuthor id="4" name="Qi Yinan" initials="QY" lastIdx="1" clrIdx="3">
    <p:extLst>
      <p:ext uri="{19B8F6BF-5375-455C-9EA6-DF929625EA0E}">
        <p15:presenceInfo xmlns:p15="http://schemas.microsoft.com/office/powerpoint/2012/main" userId="28a9accb1e342249" providerId="Windows Live"/>
      </p:ext>
    </p:extLst>
  </p:cmAuthor>
  <p:cmAuthor id="5" name="徐伟杰" initials="徐伟杰" lastIdx="1" clrIdx="4">
    <p:extLst>
      <p:ext uri="{19B8F6BF-5375-455C-9EA6-DF929625EA0E}">
        <p15:presenceInfo xmlns:p15="http://schemas.microsoft.com/office/powerpoint/2012/main" userId="S::xuweijie@oppo.com::ce5401eb-1e1c-4103-a2cb-630c8c5122b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56" autoAdjust="0"/>
    <p:restoredTop sz="93875" autoAdjust="0"/>
  </p:normalViewPr>
  <p:slideViewPr>
    <p:cSldViewPr>
      <p:cViewPr varScale="1">
        <p:scale>
          <a:sx n="66" d="100"/>
          <a:sy n="66" d="100"/>
        </p:scale>
        <p:origin x="1292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64361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31408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18506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06496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51109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69202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83169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23886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73027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1747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664436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018604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1945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292609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886084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25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41323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93260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97593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12957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56238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33989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4362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Weijie</a:t>
            </a:r>
            <a:r>
              <a:rPr lang="en-GB" dirty="0"/>
              <a:t> Xu (OPPO)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610068" y="6475413"/>
            <a:ext cx="64" cy="184666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8472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Zhisong</a:t>
            </a:r>
            <a:r>
              <a:rPr lang="en-GB" dirty="0"/>
              <a:t> </a:t>
            </a:r>
            <a:r>
              <a:rPr lang="en-GB" dirty="0" err="1"/>
              <a:t>Zuo</a:t>
            </a:r>
            <a:r>
              <a:rPr lang="en-GB" dirty="0"/>
              <a:t>(OPPO)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e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870323"/>
          </a:xfrm>
          <a:noFill/>
        </p:spPr>
        <p:txBody>
          <a:bodyPr/>
          <a:lstStyle/>
          <a:p>
            <a:r>
              <a:rPr lang="en-US" altLang="zh-CN" dirty="0">
                <a:cs typeface="Times New Roman" panose="02020603050405020304" pitchFamily="18" charset="0"/>
              </a:rPr>
              <a:t>Data rates for AMP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2024-11-09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3162467"/>
              </p:ext>
            </p:extLst>
          </p:nvPr>
        </p:nvGraphicFramePr>
        <p:xfrm>
          <a:off x="838200" y="2701138"/>
          <a:ext cx="7886702" cy="26596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5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4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2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Weijie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Xu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OPPO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xuweijie@oppo.com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Wang </a:t>
                      </a: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Ke</a:t>
                      </a: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b="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Shengjiang</a:t>
                      </a:r>
                      <a:r>
                        <a:rPr lang="en-GB" altLang="zh-CN" sz="1200" b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cui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824858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Chuanfeng He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655037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Yinan Qi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089006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Jinyu Zhang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984899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Zhisong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Zuo</a:t>
                      </a: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07482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479541"/>
                  </a:ext>
                </a:extLst>
              </a:tr>
            </a:tbl>
          </a:graphicData>
        </a:graphic>
      </p:graphicFrame>
      <p:sp>
        <p:nvSpPr>
          <p:cNvPr id="11" name="Rectangle 1">
            <a:extLst>
              <a:ext uri="{FF2B5EF4-FFF2-40B4-BE49-F238E27FC236}">
                <a16:creationId xmlns:a16="http://schemas.microsoft.com/office/drawing/2014/main" id="{7418231F-1399-42AA-8C68-122438488FA5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802.11-24/1801r1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267D32A-FFA2-45AC-BF4C-9CEBFF7D490D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Nov. 2024</a:t>
            </a:r>
            <a:endParaRPr lang="en-GB" sz="1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Observations</a:t>
            </a:r>
            <a:endParaRPr lang="zh-CN" altLang="en-US" sz="28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802.11-24/1801r1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Nov. 2024</a:t>
            </a:r>
            <a:endParaRPr lang="en-GB" sz="18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E219A34-2D7B-464A-B4E2-1D28487AF336}"/>
              </a:ext>
            </a:extLst>
          </p:cNvPr>
          <p:cNvSpPr/>
          <p:nvPr/>
        </p:nvSpPr>
        <p:spPr>
          <a:xfrm>
            <a:off x="114300" y="1325972"/>
            <a:ext cx="84963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For 250kbps data rate@10% BLER, SINR of about -2dB and -3dB is needed respectively when the device sampling rate is 2MHz and 8MHz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No obvious gain with high sampling rate for ED receiver   </a:t>
            </a:r>
          </a:p>
          <a:p>
            <a:pPr marL="0" lvl="1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For 1Mbps @10% BLER, SINR of ~13dB is required with sampling rate of 8MHz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Complicated channel such as Channel D has negative impact on the OOK decoding with ED receiver (not possible to do channel equalization via channel estimation)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OOK ON signal will spread into OOK OFF due to large delay spread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For 1Mbps, the chip duration is 0.5</a:t>
            </a:r>
            <a:r>
              <a:rPr lang="en-US" altLang="zh-CN" sz="20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µs and only 4 sampling within each chip</a:t>
            </a: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23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Discussion and proposals</a:t>
            </a:r>
            <a:endParaRPr lang="zh-CN" altLang="en-US" sz="28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802.11-24/1801r1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Nov. 2024</a:t>
            </a:r>
            <a:endParaRPr lang="en-GB" sz="18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E219A34-2D7B-464A-B4E2-1D28487AF336}"/>
              </a:ext>
            </a:extLst>
          </p:cNvPr>
          <p:cNvSpPr/>
          <p:nvPr/>
        </p:nvSpPr>
        <p:spPr>
          <a:xfrm>
            <a:off x="114300" y="1325972"/>
            <a:ext cx="849630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Maximum sampling of 2MHz can be supported for AMP device in  close range case[3] and maximum sampling of 8MHz is feasible based on our evaluation.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DL is mainly to convey </a:t>
            </a:r>
            <a:r>
              <a:rPr lang="en-US" altLang="zh-CN" sz="2000" dirty="0">
                <a:solidFill>
                  <a:srgbClr val="0000FF"/>
                </a:solidFill>
                <a:cs typeface="Times New Roman" panose="02020603050405020304" pitchFamily="18" charset="0"/>
              </a:rPr>
              <a:t>control signaling </a:t>
            </a:r>
            <a:r>
              <a:rPr lang="en-US" altLang="zh-CN" sz="2000" dirty="0">
                <a:cs typeface="Times New Roman" panose="02020603050405020304" pitchFamily="18" charset="0"/>
              </a:rPr>
              <a:t>and </a:t>
            </a:r>
            <a:r>
              <a:rPr lang="en-US" altLang="zh-CN" sz="2000" dirty="0">
                <a:solidFill>
                  <a:srgbClr val="0000FF"/>
                </a:solidFill>
                <a:cs typeface="Times New Roman" panose="02020603050405020304" pitchFamily="18" charset="0"/>
              </a:rPr>
              <a:t>~100 bits </a:t>
            </a:r>
            <a:r>
              <a:rPr lang="en-US" altLang="zh-CN" sz="2000" dirty="0">
                <a:cs typeface="Times New Roman" panose="02020603050405020304" pitchFamily="18" charset="0"/>
              </a:rPr>
              <a:t>will be sufficient. The air time is about hundred of us @250kbps and short @1Mbps, which is acceptable from the perspective of system efficiency.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The following data rates are proposed for AMP DL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250kbps is the low data rate for AMP DL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1Mbps is the high data rate for AMP DL</a:t>
            </a: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6562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369332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Link budget for UL 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802.11-24/1801r1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Nov. 2024</a:t>
            </a:r>
            <a:endParaRPr lang="en-GB" sz="1800" b="1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A0696E75-5941-47B4-ADFA-6843BFA855AB}"/>
              </a:ext>
            </a:extLst>
          </p:cNvPr>
          <p:cNvSpPr txBox="1"/>
          <p:nvPr/>
        </p:nvSpPr>
        <p:spPr>
          <a:xfrm>
            <a:off x="189839" y="4294666"/>
            <a:ext cx="8840521" cy="20774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1" indent="-342900" algn="just" latinLnBrk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For active device,</a:t>
            </a:r>
          </a:p>
          <a:p>
            <a:pPr marL="342900" lvl="1" indent="-342900" algn="just" latinLnBrk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For integrated case, the link budget for DL = ~65dB, X1=19dB and X2=29dB. </a:t>
            </a:r>
            <a:r>
              <a:rPr lang="en-US" altLang="zh-CN" sz="1800" b="1" i="0" u="none" strike="noStrike" kern="12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endParaRPr lang="zh-CN" altLang="zh-CN" sz="1800" b="0" i="0" u="none" strike="noStrike" dirty="0">
              <a:effectLst/>
              <a:latin typeface="Arial" panose="020B0604020202020204" pitchFamily="34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For non-integrated case, the link budget for DL = ~90dB (-70dB is assumed as the receiver sensitivity), X1 = -6dB and X2=4dB.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For BC device, the link budget for DL = ~65dB (same as that for active device),  X3=4dB.</a:t>
            </a:r>
          </a:p>
        </p:txBody>
      </p:sp>
      <p:graphicFrame>
        <p:nvGraphicFramePr>
          <p:cNvPr id="13" name="Content Placeholder 6">
            <a:extLst>
              <a:ext uri="{FF2B5EF4-FFF2-40B4-BE49-F238E27FC236}">
                <a16:creationId xmlns:a16="http://schemas.microsoft.com/office/drawing/2014/main" id="{FFD2C6F8-2B63-458A-A445-68E2188A0F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1115278"/>
              </p:ext>
            </p:extLst>
          </p:nvPr>
        </p:nvGraphicFramePr>
        <p:xfrm>
          <a:off x="1169870" y="1055132"/>
          <a:ext cx="6781800" cy="315071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556811">
                  <a:extLst>
                    <a:ext uri="{9D8B030D-6E8A-4147-A177-3AD203B41FA5}">
                      <a16:colId xmlns:a16="http://schemas.microsoft.com/office/drawing/2014/main" val="2402550996"/>
                    </a:ext>
                  </a:extLst>
                </a:gridCol>
                <a:gridCol w="1609755">
                  <a:extLst>
                    <a:ext uri="{9D8B030D-6E8A-4147-A177-3AD203B41FA5}">
                      <a16:colId xmlns:a16="http://schemas.microsoft.com/office/drawing/2014/main" val="2575813539"/>
                    </a:ext>
                  </a:extLst>
                </a:gridCol>
                <a:gridCol w="1609755">
                  <a:extLst>
                    <a:ext uri="{9D8B030D-6E8A-4147-A177-3AD203B41FA5}">
                      <a16:colId xmlns:a16="http://schemas.microsoft.com/office/drawing/2014/main" val="2856046554"/>
                    </a:ext>
                  </a:extLst>
                </a:gridCol>
                <a:gridCol w="1005479">
                  <a:extLst>
                    <a:ext uri="{9D8B030D-6E8A-4147-A177-3AD203B41FA5}">
                      <a16:colId xmlns:a16="http://schemas.microsoft.com/office/drawing/2014/main" val="2619254784"/>
                    </a:ext>
                  </a:extLst>
                </a:gridCol>
              </a:tblGrid>
              <a:tr h="47941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Parameter</a:t>
                      </a:r>
                    </a:p>
                  </a:txBody>
                  <a:tcPr marL="85725" marR="85725" marT="42863" marB="42863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Active AMP(1)</a:t>
                      </a:r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Active AMP(2)</a:t>
                      </a:r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BC </a:t>
                      </a:r>
                    </a:p>
                  </a:txBody>
                  <a:tcPr marL="85725" marR="85725" marT="42863" marB="42863" anchor="ctr"/>
                </a:tc>
                <a:extLst>
                  <a:ext uri="{0D108BD9-81ED-4DB2-BD59-A6C34878D82A}">
                    <a16:rowId xmlns:a16="http://schemas.microsoft.com/office/drawing/2014/main" val="4291127744"/>
                  </a:ext>
                </a:extLst>
              </a:tr>
              <a:tr h="32643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TX Power(dBm)</a:t>
                      </a:r>
                    </a:p>
                  </a:txBody>
                  <a:tcPr marL="85725" marR="85725" marT="42863" marB="42863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-10 </a:t>
                      </a:r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0 </a:t>
                      </a:r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-25</a:t>
                      </a:r>
                    </a:p>
                  </a:txBody>
                  <a:tcPr marL="85725" marR="85725" marT="42863" marB="42863" anchor="ctr"/>
                </a:tc>
                <a:extLst>
                  <a:ext uri="{0D108BD9-81ED-4DB2-BD59-A6C34878D82A}">
                    <a16:rowId xmlns:a16="http://schemas.microsoft.com/office/drawing/2014/main" val="345681695"/>
                  </a:ext>
                </a:extLst>
              </a:tr>
              <a:tr h="47941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Thermal Noise Floor(dBm)</a:t>
                      </a:r>
                      <a:r>
                        <a:rPr lang="en-US" altLang="zh-CN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(@20MHz)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5725" marR="85725" marT="42863" marB="42863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-101</a:t>
                      </a:r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-101</a:t>
                      </a:r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-101</a:t>
                      </a:r>
                    </a:p>
                  </a:txBody>
                  <a:tcPr marL="85725" marR="85725" marT="42863" marB="42863" anchor="ctr"/>
                </a:tc>
                <a:extLst>
                  <a:ext uri="{0D108BD9-81ED-4DB2-BD59-A6C34878D82A}">
                    <a16:rowId xmlns:a16="http://schemas.microsoft.com/office/drawing/2014/main" val="2830060740"/>
                  </a:ext>
                </a:extLst>
              </a:tr>
              <a:tr h="38400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Noise Figure(dB)</a:t>
                      </a:r>
                    </a:p>
                  </a:txBody>
                  <a:tcPr marL="85725" marR="85725" marT="42863" marB="42863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 dB </a:t>
                      </a:r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 dB</a:t>
                      </a:r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 dB</a:t>
                      </a:r>
                    </a:p>
                  </a:txBody>
                  <a:tcPr marL="85725" marR="85725" marT="42863" marB="42863" anchor="ctr"/>
                </a:tc>
                <a:extLst>
                  <a:ext uri="{0D108BD9-81ED-4DB2-BD59-A6C34878D82A}">
                    <a16:rowId xmlns:a16="http://schemas.microsoft.com/office/drawing/2014/main" val="1132333115"/>
                  </a:ext>
                </a:extLst>
              </a:tr>
              <a:tr h="32643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Noise Power Level(dBm)</a:t>
                      </a:r>
                    </a:p>
                  </a:txBody>
                  <a:tcPr marL="85725" marR="85725" marT="42863" marB="42863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-94 </a:t>
                      </a:r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-94 </a:t>
                      </a:r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-94 </a:t>
                      </a:r>
                    </a:p>
                  </a:txBody>
                  <a:tcPr marL="85725" marR="85725" marT="42863" marB="42863" anchor="ctr"/>
                </a:tc>
                <a:extLst>
                  <a:ext uri="{0D108BD9-81ED-4DB2-BD59-A6C34878D82A}">
                    <a16:rowId xmlns:a16="http://schemas.microsoft.com/office/drawing/2014/main" val="3504788339"/>
                  </a:ext>
                </a:extLst>
              </a:tr>
              <a:tr h="39562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Required SNR (dB)</a:t>
                      </a:r>
                    </a:p>
                  </a:txBody>
                  <a:tcPr marL="85725" marR="85725" marT="42863" marB="42863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X1 </a:t>
                      </a:r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X2</a:t>
                      </a:r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X3</a:t>
                      </a:r>
                    </a:p>
                  </a:txBody>
                  <a:tcPr marL="85725" marR="85725" marT="42863" marB="42863" anchor="ctr"/>
                </a:tc>
                <a:extLst>
                  <a:ext uri="{0D108BD9-81ED-4DB2-BD59-A6C34878D82A}">
                    <a16:rowId xmlns:a16="http://schemas.microsoft.com/office/drawing/2014/main" val="1231308172"/>
                  </a:ext>
                </a:extLst>
              </a:tr>
              <a:tr h="32643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Receiver Sensitivity (dB)</a:t>
                      </a:r>
                    </a:p>
                  </a:txBody>
                  <a:tcPr marL="85725" marR="85725" marT="42863" marB="42863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-94+X1</a:t>
                      </a:r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-94+X2</a:t>
                      </a:r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-94+X3</a:t>
                      </a:r>
                    </a:p>
                  </a:txBody>
                  <a:tcPr marL="85725" marR="85725" marT="42863" marB="42863" anchor="ctr"/>
                </a:tc>
                <a:extLst>
                  <a:ext uri="{0D108BD9-81ED-4DB2-BD59-A6C34878D82A}">
                    <a16:rowId xmlns:a16="http://schemas.microsoft.com/office/drawing/2014/main" val="2584181089"/>
                  </a:ext>
                </a:extLst>
              </a:tr>
              <a:tr h="32643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Link Budget</a:t>
                      </a:r>
                    </a:p>
                  </a:txBody>
                  <a:tcPr marL="85725" marR="85725" marT="42863" marB="42863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84-X1</a:t>
                      </a:r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94-X2</a:t>
                      </a:r>
                    </a:p>
                  </a:txBody>
                  <a:tcPr marL="85725" marR="85725" marT="42863" marB="42863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69-X3</a:t>
                      </a:r>
                    </a:p>
                  </a:txBody>
                  <a:tcPr marL="85725" marR="85725" marT="42863" marB="42863" anchor="ctr"/>
                </a:tc>
                <a:extLst>
                  <a:ext uri="{0D108BD9-81ED-4DB2-BD59-A6C34878D82A}">
                    <a16:rowId xmlns:a16="http://schemas.microsoft.com/office/drawing/2014/main" val="42610346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9170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Simulation assumptions for AMP UL  </a:t>
            </a:r>
            <a:endParaRPr lang="zh-CN" altLang="en-US" sz="28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802.11-24/1801r1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Nov. 2024</a:t>
            </a:r>
            <a:endParaRPr lang="en-GB" sz="18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E219A34-2D7B-464A-B4E2-1D28487AF336}"/>
              </a:ext>
            </a:extLst>
          </p:cNvPr>
          <p:cNvSpPr/>
          <p:nvPr/>
        </p:nvSpPr>
        <p:spPr>
          <a:xfrm>
            <a:off x="114300" y="1325972"/>
            <a:ext cx="8496300" cy="232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Link level simulations are performed for AMP UL data rate evaluations with the following simulation assumptions.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graphicFrame>
        <p:nvGraphicFramePr>
          <p:cNvPr id="13" name="表格 12">
            <a:extLst>
              <a:ext uri="{FF2B5EF4-FFF2-40B4-BE49-F238E27FC236}">
                <a16:creationId xmlns:a16="http://schemas.microsoft.com/office/drawing/2014/main" id="{1E024C9C-121F-40C5-A063-76AEBF0F0B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0628838"/>
              </p:ext>
            </p:extLst>
          </p:nvPr>
        </p:nvGraphicFramePr>
        <p:xfrm>
          <a:off x="381000" y="2356003"/>
          <a:ext cx="7846948" cy="33062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9888">
                  <a:extLst>
                    <a:ext uri="{9D8B030D-6E8A-4147-A177-3AD203B41FA5}">
                      <a16:colId xmlns:a16="http://schemas.microsoft.com/office/drawing/2014/main" val="4215848821"/>
                    </a:ext>
                  </a:extLst>
                </a:gridCol>
                <a:gridCol w="3667060">
                  <a:extLst>
                    <a:ext uri="{9D8B030D-6E8A-4147-A177-3AD203B41FA5}">
                      <a16:colId xmlns:a16="http://schemas.microsoft.com/office/drawing/2014/main" val="1225950313"/>
                    </a:ext>
                  </a:extLst>
                </a:gridCol>
              </a:tblGrid>
              <a:tr h="465895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effectLst/>
                        </a:rPr>
                        <a:t>Parameters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>
                          <a:effectLst/>
                        </a:rPr>
                        <a:t>Values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5798795"/>
                  </a:ext>
                </a:extLst>
              </a:tr>
              <a:tr h="39354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Date Rate 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250kpbs/1Mbps/2Mbps/4Mbps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2296628"/>
                  </a:ext>
                </a:extLst>
              </a:tr>
              <a:tr h="39354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Waveform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OOK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8401442"/>
                  </a:ext>
                </a:extLst>
              </a:tr>
              <a:tr h="410654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effectLst/>
                        </a:rPr>
                        <a:t>Channel model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kern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Channel B/Channel D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1743118"/>
                  </a:ext>
                </a:extLst>
              </a:tr>
              <a:tr h="410654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effectLst/>
                        </a:rPr>
                        <a:t>Chip duration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2µs/0.5</a:t>
                      </a:r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µs/0.25µs/0.125µs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872174"/>
                  </a:ext>
                </a:extLst>
              </a:tr>
              <a:tr h="410654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effectLst/>
                        </a:rPr>
                        <a:t>Sampling rate at AMP AP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kern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20MHz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6403106"/>
                  </a:ext>
                </a:extLst>
              </a:tr>
              <a:tr h="410654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effectLst/>
                        </a:rPr>
                        <a:t>Coding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kern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Manchester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5888619"/>
                  </a:ext>
                </a:extLst>
              </a:tr>
              <a:tr h="41065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Receiver type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Correlation detection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89144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6136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Simulation results for AMP UL date rate (Channel B)  </a:t>
            </a:r>
            <a:endParaRPr lang="zh-CN" altLang="en-US" sz="28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802.11-24/1801r1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Nov. 2024</a:t>
            </a:r>
            <a:endParaRPr lang="en-GB" sz="18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E219A34-2D7B-464A-B4E2-1D28487AF336}"/>
              </a:ext>
            </a:extLst>
          </p:cNvPr>
          <p:cNvSpPr/>
          <p:nvPr/>
        </p:nvSpPr>
        <p:spPr>
          <a:xfrm>
            <a:off x="78606" y="1319212"/>
            <a:ext cx="84963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DFB2B792-18FD-464F-A979-6EA000F85BD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1815071"/>
            <a:ext cx="4457700" cy="3956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818133D5-EAC2-4AA2-8CB6-B343028C2E8C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836385"/>
            <a:ext cx="4161155" cy="39560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17616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Simulation results for AMP UL date rate (Channel B)  </a:t>
            </a:r>
            <a:endParaRPr lang="zh-CN" altLang="en-US" sz="28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802.11-24/1801r1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Nov. 2024</a:t>
            </a:r>
            <a:endParaRPr lang="en-GB" sz="18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E219A34-2D7B-464A-B4E2-1D28487AF336}"/>
              </a:ext>
            </a:extLst>
          </p:cNvPr>
          <p:cNvSpPr/>
          <p:nvPr/>
        </p:nvSpPr>
        <p:spPr>
          <a:xfrm>
            <a:off x="78606" y="1319212"/>
            <a:ext cx="84963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090B4CC6-BB9B-4AC9-A361-11E5E37AD22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21947"/>
            <a:ext cx="4817110" cy="3956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E23F7FC0-1783-4C53-9253-ABE3F58FEAF5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4988" y="1799800"/>
            <a:ext cx="4817111" cy="39560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80022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Simulation results for AMP UL date rate (Channel D)  </a:t>
            </a:r>
            <a:endParaRPr lang="zh-CN" altLang="en-US" sz="28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802.11-24/1801r1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Nov. 2024</a:t>
            </a:r>
            <a:endParaRPr lang="en-GB" sz="18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E219A34-2D7B-464A-B4E2-1D28487AF336}"/>
              </a:ext>
            </a:extLst>
          </p:cNvPr>
          <p:cNvSpPr/>
          <p:nvPr/>
        </p:nvSpPr>
        <p:spPr>
          <a:xfrm>
            <a:off x="78606" y="1319212"/>
            <a:ext cx="84963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B4621FC0-C02D-4780-884E-7CC020DC869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1911" y="1832260"/>
            <a:ext cx="4367566" cy="39497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21442DDF-07EC-4191-ACE7-8E1F3DA35C84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886" y="1836385"/>
            <a:ext cx="4532662" cy="39456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11839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Simulation results for AMP UL date rate (Channel D)  </a:t>
            </a:r>
            <a:endParaRPr lang="zh-CN" altLang="en-US" sz="28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802.11-24/1801r1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Nov. 2024</a:t>
            </a:r>
            <a:endParaRPr lang="en-GB" sz="18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E219A34-2D7B-464A-B4E2-1D28487AF336}"/>
              </a:ext>
            </a:extLst>
          </p:cNvPr>
          <p:cNvSpPr/>
          <p:nvPr/>
        </p:nvSpPr>
        <p:spPr>
          <a:xfrm>
            <a:off x="78606" y="1319212"/>
            <a:ext cx="84963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09A99BAD-AF6F-4FCF-ACD8-1987A06C7C65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708570"/>
            <a:ext cx="6400800" cy="38302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88207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Impact of channel on OOK decoding</a:t>
            </a:r>
            <a:endParaRPr lang="zh-CN" altLang="en-US" sz="28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802.11-24/1801r1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Nov. 2024</a:t>
            </a:r>
            <a:endParaRPr lang="en-GB" sz="18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E219A34-2D7B-464A-B4E2-1D28487AF336}"/>
              </a:ext>
            </a:extLst>
          </p:cNvPr>
          <p:cNvSpPr/>
          <p:nvPr/>
        </p:nvSpPr>
        <p:spPr>
          <a:xfrm>
            <a:off x="209550" y="1236661"/>
            <a:ext cx="84963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AB937027-A368-4110-AA97-9158BA69F399}"/>
              </a:ext>
            </a:extLst>
          </p:cNvPr>
          <p:cNvSpPr txBox="1"/>
          <p:nvPr/>
        </p:nvSpPr>
        <p:spPr>
          <a:xfrm>
            <a:off x="322730" y="1171854"/>
            <a:ext cx="8840521" cy="1708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1" indent="-342900" algn="just" latinLnBrk="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Chanel delay spread will make it difficult and even impossible for OOK decoding, especially at high data rate.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Take 1Mbps as example, 10 sampling for each Manchester chip(assuming 20MHz sampling rate),  there may be </a:t>
            </a:r>
            <a:r>
              <a:rPr lang="en-US" altLang="zh-CN" sz="2000" dirty="0">
                <a:solidFill>
                  <a:srgbClr val="0000FF"/>
                </a:solidFill>
                <a:cs typeface="Times New Roman" panose="02020603050405020304" pitchFamily="18" charset="0"/>
              </a:rPr>
              <a:t>several high power sampling of in Manchester OFF chip due to delay spread from Manchester ON chip    </a:t>
            </a:r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DE11244F-28C8-426A-8BE1-177CE22D2AB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908" y="2985694"/>
            <a:ext cx="4384174" cy="304348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B8325CD5-3589-4E4F-A95A-EE5E57FAE133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7375" y="3067647"/>
            <a:ext cx="4324810" cy="3043482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文本框 14">
            <a:extLst>
              <a:ext uri="{FF2B5EF4-FFF2-40B4-BE49-F238E27FC236}">
                <a16:creationId xmlns:a16="http://schemas.microsoft.com/office/drawing/2014/main" id="{6334124B-3546-47D4-B4A7-FEFCE7D6EDAE}"/>
              </a:ext>
            </a:extLst>
          </p:cNvPr>
          <p:cNvSpPr txBox="1"/>
          <p:nvPr/>
        </p:nvSpPr>
        <p:spPr>
          <a:xfrm>
            <a:off x="693725" y="5907901"/>
            <a:ext cx="334487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r>
              <a:rPr lang="en-US" altLang="zh-CN" sz="1200" dirty="0">
                <a:cs typeface="Times New Roman" panose="02020603050405020304" pitchFamily="18" charset="0"/>
              </a:rPr>
              <a:t>OOK signal before experience of channel D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5F553C43-4B84-421E-A73C-7B49B475495B}"/>
              </a:ext>
            </a:extLst>
          </p:cNvPr>
          <p:cNvSpPr txBox="1"/>
          <p:nvPr/>
        </p:nvSpPr>
        <p:spPr>
          <a:xfrm>
            <a:off x="4875213" y="5939651"/>
            <a:ext cx="334487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r>
              <a:rPr lang="en-US" altLang="zh-CN" sz="1200" dirty="0">
                <a:cs typeface="Times New Roman" panose="02020603050405020304" pitchFamily="18" charset="0"/>
              </a:rPr>
              <a:t>OOK signal after experience of channel D</a:t>
            </a:r>
          </a:p>
        </p:txBody>
      </p:sp>
    </p:spTree>
    <p:extLst>
      <p:ext uri="{BB962C8B-B14F-4D97-AF65-F5344CB8AC3E}">
        <p14:creationId xmlns:p14="http://schemas.microsoft.com/office/powerpoint/2010/main" val="2812631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Observations and proposal </a:t>
            </a:r>
            <a:endParaRPr lang="zh-CN" altLang="en-US" sz="28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802.11-24/1801r1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Nov. 2024</a:t>
            </a:r>
            <a:endParaRPr lang="en-GB" sz="18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E219A34-2D7B-464A-B4E2-1D28487AF336}"/>
              </a:ext>
            </a:extLst>
          </p:cNvPr>
          <p:cNvSpPr/>
          <p:nvPr/>
        </p:nvSpPr>
        <p:spPr>
          <a:xfrm>
            <a:off x="114300" y="1325972"/>
            <a:ext cx="8496300" cy="4170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Higher date rate can be achieved for AMP UL due to better receiver and high sampling rate at the AP.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250kbps/1Mbps/2Mbps and 4Mbps are achievable data rates for AMP UL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Date rate of higher than 4Mbps is not feasible due to: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Impact from complicated channel (e.g. channel D)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Maximum clock rate of 8MHz for the AMP device(i.e. active device)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also considering Manchester coding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It is proposed 250kbps/1Mbps/2Mbps and 4Mbps as AMP UL data rates.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4Mbps is only for active AMP device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394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Nov.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err="1"/>
              <a:t>Weijie</a:t>
            </a:r>
            <a:r>
              <a:rPr lang="en-GB" dirty="0"/>
              <a:t> Xu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CN" dirty="0"/>
              <a:t>In t</a:t>
            </a:r>
            <a:r>
              <a:rPr lang="en-GB" altLang="zh-CN" dirty="0"/>
              <a:t>his submission,  it firstly review the link budget for AMP, then the data rates for AMP are evaluated.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Based on the evaluations, we give our proposal on data rates for AMP.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802.11-24/1801r1</a:t>
            </a:r>
            <a:endParaRPr lang="en-SG" sz="18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Summary and proposals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52028" y="1202973"/>
            <a:ext cx="8516144" cy="5170646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In this submission, determination of AMP DL link date rates and AMP UL link date rate is discussed, considering the following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Link budget (receiver sensitivity, output power from AMP device), device capability(receiver type, clock capability etc.)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Interference, impact from propagation channel etc.</a:t>
            </a: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With intensive evaluation and comprehensive analysis, the following are proposed: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250kbps is the low AMP DL data rate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1Mbps is the high AMP DL data rate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It is at least for active AMP device.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250kbps/1Mbps/2Mbps and 4Mbps are AMP UL data rates.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4Mbps is only for active AMP device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802.11-24/1801r1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Nov. 2024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028390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Straw Poll #1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802.11-24/1801r1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Nov. 2024</a:t>
            </a:r>
            <a:endParaRPr lang="en-GB" sz="1800" b="1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99B6E8E-88D7-4229-95E3-6CAB69EA2999}"/>
              </a:ext>
            </a:extLst>
          </p:cNvPr>
          <p:cNvSpPr txBox="1">
            <a:spLocks/>
          </p:cNvSpPr>
          <p:nvPr/>
        </p:nvSpPr>
        <p:spPr>
          <a:xfrm>
            <a:off x="609600" y="1676400"/>
            <a:ext cx="8610600" cy="495299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Do you agree with the following text:</a:t>
            </a:r>
          </a:p>
          <a:p>
            <a:pPr lvl="1"/>
            <a:r>
              <a:rPr lang="en-US" sz="2400" kern="0" dirty="0"/>
              <a:t>2 data rates are defined for AMP DL (from AMP AP to AMP STA).</a:t>
            </a:r>
          </a:p>
          <a:p>
            <a:pPr marL="14859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>
                <a:cs typeface="Times New Roman" panose="02020603050405020304" pitchFamily="18" charset="0"/>
              </a:rPr>
              <a:t>250kbps is the low AMP DL data rate</a:t>
            </a:r>
          </a:p>
          <a:p>
            <a:pPr marL="1485900" lvl="4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>
                <a:cs typeface="Times New Roman" panose="02020603050405020304" pitchFamily="18" charset="0"/>
              </a:rPr>
              <a:t>1Mbps is the high AMP DL data rate</a:t>
            </a:r>
          </a:p>
          <a:p>
            <a:pPr marL="2057400" lvl="5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It is at least for active AMP device. </a:t>
            </a:r>
          </a:p>
          <a:p>
            <a:endParaRPr lang="en-US" kern="0" dirty="0"/>
          </a:p>
          <a:p>
            <a:r>
              <a:rPr lang="en-US" kern="0" dirty="0"/>
              <a:t>Yes</a:t>
            </a:r>
          </a:p>
          <a:p>
            <a:r>
              <a:rPr lang="en-US" kern="0" dirty="0"/>
              <a:t>No</a:t>
            </a:r>
          </a:p>
          <a:p>
            <a:r>
              <a:rPr lang="en-US" kern="0" dirty="0"/>
              <a:t>Abstain</a:t>
            </a:r>
          </a:p>
        </p:txBody>
      </p:sp>
    </p:spTree>
    <p:extLst>
      <p:ext uri="{BB962C8B-B14F-4D97-AF65-F5344CB8AC3E}">
        <p14:creationId xmlns:p14="http://schemas.microsoft.com/office/powerpoint/2010/main" val="738090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Straw Poll #2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802.11-24/1801r1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Nov. 2024</a:t>
            </a:r>
            <a:endParaRPr lang="en-GB" sz="1800" b="1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99B6E8E-88D7-4229-95E3-6CAB69EA2999}"/>
              </a:ext>
            </a:extLst>
          </p:cNvPr>
          <p:cNvSpPr txBox="1">
            <a:spLocks/>
          </p:cNvSpPr>
          <p:nvPr/>
        </p:nvSpPr>
        <p:spPr>
          <a:xfrm>
            <a:off x="609600" y="1676400"/>
            <a:ext cx="8610600" cy="495299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Do you agree with the following text: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250kbps/1Mbps/2Mbps and 4Mbps are AMP UL data rates.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4Mbps is only for active AMP device</a:t>
            </a:r>
          </a:p>
          <a:p>
            <a:r>
              <a:rPr lang="en-US" kern="0" dirty="0"/>
              <a:t>Yes</a:t>
            </a:r>
          </a:p>
          <a:p>
            <a:r>
              <a:rPr lang="en-US" kern="0" dirty="0"/>
              <a:t>No</a:t>
            </a:r>
          </a:p>
          <a:p>
            <a:r>
              <a:rPr lang="en-US" kern="0" dirty="0"/>
              <a:t>Abstain</a:t>
            </a:r>
          </a:p>
        </p:txBody>
      </p:sp>
    </p:spTree>
    <p:extLst>
      <p:ext uri="{BB962C8B-B14F-4D97-AF65-F5344CB8AC3E}">
        <p14:creationId xmlns:p14="http://schemas.microsoft.com/office/powerpoint/2010/main" val="4247973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Straw Poll #2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802.11-24/1801r1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Nov. 2024</a:t>
            </a:r>
            <a:endParaRPr lang="en-GB" sz="1800" b="1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99B6E8E-88D7-4229-95E3-6CAB69EA2999}"/>
              </a:ext>
            </a:extLst>
          </p:cNvPr>
          <p:cNvSpPr txBox="1">
            <a:spLocks/>
          </p:cNvSpPr>
          <p:nvPr/>
        </p:nvSpPr>
        <p:spPr>
          <a:xfrm>
            <a:off x="609600" y="1676400"/>
            <a:ext cx="8610600" cy="495299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Do you agree with the following text: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250kbps/1Mbps/2Mbps and 4Mbps are AMP UL data rates.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4Mbps is only for active AMP device</a:t>
            </a:r>
          </a:p>
          <a:p>
            <a:r>
              <a:rPr lang="en-US" kern="0" dirty="0"/>
              <a:t>Yes</a:t>
            </a:r>
          </a:p>
          <a:p>
            <a:r>
              <a:rPr lang="en-US" kern="0" dirty="0"/>
              <a:t>No</a:t>
            </a:r>
          </a:p>
          <a:p>
            <a:r>
              <a:rPr lang="en-US" kern="0" dirty="0"/>
              <a:t>Abstain</a:t>
            </a:r>
          </a:p>
        </p:txBody>
      </p:sp>
    </p:spTree>
    <p:extLst>
      <p:ext uri="{BB962C8B-B14F-4D97-AF65-F5344CB8AC3E}">
        <p14:creationId xmlns:p14="http://schemas.microsoft.com/office/powerpoint/2010/main" val="895087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Straw Poll #2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802.11-24/1801r1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Nov. 2024</a:t>
            </a:r>
            <a:endParaRPr lang="en-GB" sz="1800" b="1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99B6E8E-88D7-4229-95E3-6CAB69EA2999}"/>
              </a:ext>
            </a:extLst>
          </p:cNvPr>
          <p:cNvSpPr txBox="1">
            <a:spLocks/>
          </p:cNvSpPr>
          <p:nvPr/>
        </p:nvSpPr>
        <p:spPr>
          <a:xfrm>
            <a:off x="609600" y="1676400"/>
            <a:ext cx="8610600" cy="495299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Do you agree with the following text: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250kbps/1Mbps/2Mbps and 4Mbps are AMP UL data rates.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4Mbps is only for active AMP device</a:t>
            </a:r>
          </a:p>
          <a:p>
            <a:r>
              <a:rPr lang="en-US" kern="0" dirty="0"/>
              <a:t>Yes</a:t>
            </a:r>
          </a:p>
          <a:p>
            <a:r>
              <a:rPr lang="en-US" kern="0" dirty="0"/>
              <a:t>No</a:t>
            </a:r>
          </a:p>
          <a:p>
            <a:r>
              <a:rPr lang="en-US" kern="0" dirty="0"/>
              <a:t>Abstain</a:t>
            </a:r>
          </a:p>
        </p:txBody>
      </p:sp>
    </p:spTree>
    <p:extLst>
      <p:ext uri="{BB962C8B-B14F-4D97-AF65-F5344CB8AC3E}">
        <p14:creationId xmlns:p14="http://schemas.microsoft.com/office/powerpoint/2010/main" val="2951503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Reference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 noChangeArrowheads="1"/>
          </p:cNvSpPr>
          <p:nvPr/>
        </p:nvSpPr>
        <p:spPr bwMode="auto">
          <a:xfrm>
            <a:off x="555624" y="1610606"/>
            <a:ext cx="7631112" cy="407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+mj-lt"/>
              <a:buAutoNum type="arabicPeriod"/>
            </a:pPr>
            <a:r>
              <a:rPr lang="en-SG" altLang="zh-CN" dirty="0"/>
              <a:t>IEEE 802.11-24/0853r0</a:t>
            </a:r>
            <a:r>
              <a:rPr lang="en-US" altLang="zh-CN" dirty="0"/>
              <a:t>, Design target and device capabilities for AMP IoT</a:t>
            </a:r>
          </a:p>
          <a:p>
            <a:pPr>
              <a:buFont typeface="+mj-lt"/>
              <a:buAutoNum type="arabicPeriod"/>
            </a:pPr>
            <a:r>
              <a:rPr lang="en-SG" altLang="zh-CN" dirty="0"/>
              <a:t>IEEE 802.11-24/</a:t>
            </a:r>
            <a:r>
              <a:rPr lang="en-US" altLang="zh-CN" dirty="0"/>
              <a:t>1802r0 OOK generation for AMP DL</a:t>
            </a:r>
          </a:p>
          <a:p>
            <a:pPr>
              <a:buFont typeface="+mj-lt"/>
              <a:buAutoNum type="arabicPeriod"/>
            </a:pPr>
            <a:r>
              <a:rPr lang="en-GB" altLang="zh-CN" dirty="0"/>
              <a:t>IEEE </a:t>
            </a:r>
            <a:r>
              <a:rPr lang="en-SG" altLang="zh-CN" dirty="0"/>
              <a:t>IEEE 802.11-24/1237r0  </a:t>
            </a:r>
            <a:r>
              <a:rPr lang="en-US" altLang="zh-CN" sz="1200" dirty="0"/>
              <a:t>AMP Tag Requirements for Close-range Mono-Static Backscattering </a:t>
            </a:r>
            <a:endParaRPr lang="en-SG" altLang="zh-CN" sz="1600" b="1" dirty="0">
              <a:solidFill>
                <a:srgbClr val="000000"/>
              </a:solidFill>
            </a:endParaRPr>
          </a:p>
          <a:p>
            <a:pPr>
              <a:buFont typeface="+mj-lt"/>
              <a:buAutoNum type="arabicPeriod"/>
            </a:pPr>
            <a:endParaRPr lang="en-SG" altLang="zh-CN" sz="1600" b="1" dirty="0">
              <a:solidFill>
                <a:srgbClr val="000000"/>
              </a:solidFill>
            </a:endParaRPr>
          </a:p>
          <a:p>
            <a:pPr>
              <a:buFont typeface="+mj-lt"/>
              <a:buAutoNum type="arabicPeriod"/>
            </a:pPr>
            <a:endParaRPr lang="zh-CN" altLang="zh-CN" sz="1600" dirty="0"/>
          </a:p>
          <a:p>
            <a:pPr marL="457200" indent="-457200">
              <a:buFont typeface="+mj-lt"/>
              <a:buAutoNum type="arabicPeriod"/>
            </a:pPr>
            <a:endParaRPr lang="en-US" altLang="zh-CN" sz="1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5AED617-1508-4CA3-BBA7-B480F0DB1DD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802.11-24/1801r1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742132A-8352-4C94-BCF2-2243115A4C4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Nov. 2024</a:t>
            </a:r>
            <a:endParaRPr lang="en-GB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7CC9EA03-77B8-48E7-8DAD-1C09F53482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DA2641B5-0949-49A8-9A22-591D990BEF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25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295340" y="1432440"/>
            <a:ext cx="8239060" cy="51342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lvl="1" algn="just">
              <a:lnSpc>
                <a:spcPct val="160000"/>
              </a:lnSpc>
              <a:spcAft>
                <a:spcPts val="600"/>
              </a:spcAft>
            </a:pPr>
            <a:endParaRPr lang="en-US" altLang="zh-CN" sz="20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lvl="1" algn="just">
              <a:lnSpc>
                <a:spcPct val="160000"/>
              </a:lnSpc>
              <a:spcAft>
                <a:spcPts val="600"/>
              </a:spcAft>
            </a:pPr>
            <a:endParaRPr lang="en-US" altLang="zh-CN" sz="20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lvl="1" indent="-342900" algn="just">
              <a:lnSpc>
                <a:spcPct val="160000"/>
              </a:lnSpc>
              <a:spcAft>
                <a:spcPts val="600"/>
              </a:spcAft>
              <a:buFont typeface="Wingdings" panose="05000000000000000000" pitchFamily="2" charset="2"/>
              <a:buChar char="p"/>
            </a:pPr>
            <a:endParaRPr lang="zh-CN" altLang="en-US" sz="20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802.11-24/1801r1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Nov. 2024</a:t>
            </a:r>
            <a:endParaRPr lang="en-GB" sz="1800" b="1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AEBD8830-E799-4754-90BA-B81AB657F454}"/>
              </a:ext>
            </a:extLst>
          </p:cNvPr>
          <p:cNvSpPr/>
          <p:nvPr/>
        </p:nvSpPr>
        <p:spPr>
          <a:xfrm>
            <a:off x="152400" y="1066418"/>
            <a:ext cx="8686800" cy="64171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The following shall be considered when defining data rates: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Link budget (target coverage)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Receiver type (receiving bandwidth, Noise Figure)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Interference from other channels/legacy systems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Device complexity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Device power consumption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System efficiency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Consistent design among different devices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Strive to support common data rate for different devices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etc.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1800" dirty="0">
              <a:cs typeface="Times New Roman" panose="02020603050405020304" pitchFamily="18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6BFDC7FD-BB9D-40AE-8DD4-705BFCE42611}"/>
              </a:ext>
            </a:extLst>
          </p:cNvPr>
          <p:cNvSpPr txBox="1">
            <a:spLocks/>
          </p:cNvSpPr>
          <p:nvPr/>
        </p:nvSpPr>
        <p:spPr>
          <a:xfrm>
            <a:off x="3065325" y="609600"/>
            <a:ext cx="3487875" cy="35510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2600" kern="0" dirty="0"/>
              <a:t>General consideration</a:t>
            </a:r>
            <a:endParaRPr lang="aa-ET" sz="2600" kern="0" dirty="0"/>
          </a:p>
        </p:txBody>
      </p:sp>
    </p:spTree>
    <p:extLst>
      <p:ext uri="{BB962C8B-B14F-4D97-AF65-F5344CB8AC3E}">
        <p14:creationId xmlns:p14="http://schemas.microsoft.com/office/powerpoint/2010/main" val="1548453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369332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Link budget for DL 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459276" y="1206384"/>
            <a:ext cx="7996848" cy="2323713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Link budget for DL: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For integrated case,  the DL link budget is about 65dB.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-45 dB is assumed as the receiver sensitivity (Envelope detector)[1].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For non-integrated case,  the DL link budget is about 90dB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-70 dB is assumed as the receiver sensitivity (IF receiver)[1].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802.11-24/1801r1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Nov. 2024</a:t>
            </a:r>
            <a:endParaRPr lang="en-GB" sz="1800" b="1" dirty="0"/>
          </a:p>
        </p:txBody>
      </p:sp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D94EB28E-9DDE-419E-B19C-DA8AC24049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0179703"/>
              </p:ext>
            </p:extLst>
          </p:nvPr>
        </p:nvGraphicFramePr>
        <p:xfrm>
          <a:off x="696912" y="3187009"/>
          <a:ext cx="7913689" cy="30613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80186">
                  <a:extLst>
                    <a:ext uri="{9D8B030D-6E8A-4147-A177-3AD203B41FA5}">
                      <a16:colId xmlns:a16="http://schemas.microsoft.com/office/drawing/2014/main" val="1856632041"/>
                    </a:ext>
                  </a:extLst>
                </a:gridCol>
                <a:gridCol w="1743646">
                  <a:extLst>
                    <a:ext uri="{9D8B030D-6E8A-4147-A177-3AD203B41FA5}">
                      <a16:colId xmlns:a16="http://schemas.microsoft.com/office/drawing/2014/main" val="4139446484"/>
                    </a:ext>
                  </a:extLst>
                </a:gridCol>
                <a:gridCol w="1641077">
                  <a:extLst>
                    <a:ext uri="{9D8B030D-6E8A-4147-A177-3AD203B41FA5}">
                      <a16:colId xmlns:a16="http://schemas.microsoft.com/office/drawing/2014/main" val="129594661"/>
                    </a:ext>
                  </a:extLst>
                </a:gridCol>
                <a:gridCol w="1948780">
                  <a:extLst>
                    <a:ext uri="{9D8B030D-6E8A-4147-A177-3AD203B41FA5}">
                      <a16:colId xmlns:a16="http://schemas.microsoft.com/office/drawing/2014/main" val="418001146"/>
                    </a:ext>
                  </a:extLst>
                </a:gridCol>
              </a:tblGrid>
              <a:tr h="573667">
                <a:tc>
                  <a:txBody>
                    <a:bodyPr/>
                    <a:lstStyle/>
                    <a:p>
                      <a:endParaRPr lang="zh-CN" sz="1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4290" marR="34290" marT="34290" marB="34290"/>
                </a:tc>
                <a:tc>
                  <a:txBody>
                    <a:bodyPr/>
                    <a:lstStyle/>
                    <a:p>
                      <a:r>
                        <a:rPr lang="en-GB" altLang="zh-CN" sz="14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WPT</a:t>
                      </a:r>
                      <a:endParaRPr lang="zh-CN" sz="1400" b="1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/>
                </a:tc>
                <a:tc>
                  <a:txBody>
                    <a:bodyPr/>
                    <a:lstStyle/>
                    <a:p>
                      <a:r>
                        <a:rPr lang="en-GB" altLang="zh-CN" sz="14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DL</a:t>
                      </a:r>
                    </a:p>
                    <a:p>
                      <a:r>
                        <a:rPr lang="en-GB" altLang="zh-CN" sz="14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(Integrated)</a:t>
                      </a:r>
                      <a:endParaRPr lang="zh-CN" sz="1400" b="1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/>
                </a:tc>
                <a:tc>
                  <a:txBody>
                    <a:bodyPr/>
                    <a:lstStyle/>
                    <a:p>
                      <a:r>
                        <a:rPr lang="en-GB" altLang="zh-CN" sz="14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DL </a:t>
                      </a:r>
                    </a:p>
                    <a:p>
                      <a:r>
                        <a:rPr lang="en-GB" altLang="zh-CN" sz="14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(Non-Integrated)</a:t>
                      </a:r>
                      <a:endParaRPr lang="zh-CN" sz="1400" b="1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/>
                </a:tc>
                <a:extLst>
                  <a:ext uri="{0D108BD9-81ED-4DB2-BD59-A6C34878D82A}">
                    <a16:rowId xmlns:a16="http://schemas.microsoft.com/office/drawing/2014/main" val="2736971465"/>
                  </a:ext>
                </a:extLst>
              </a:tr>
              <a:tr h="326549">
                <a:tc>
                  <a:txBody>
                    <a:bodyPr/>
                    <a:lstStyle/>
                    <a:p>
                      <a:r>
                        <a:rPr lang="en-GB" sz="1400" b="1" dirty="0">
                          <a:effectLst/>
                        </a:rPr>
                        <a:t>Frequency </a:t>
                      </a:r>
                      <a:r>
                        <a:rPr lang="en-US" altLang="zh-CN" sz="1400" b="1" dirty="0">
                          <a:effectLst/>
                        </a:rPr>
                        <a:t>Band</a:t>
                      </a:r>
                      <a:endParaRPr lang="zh-CN" sz="1400" b="1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</a:rPr>
                        <a:t>920MHz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/>
                </a:tc>
                <a:tc>
                  <a:txBody>
                    <a:bodyPr/>
                    <a:lstStyle/>
                    <a:p>
                      <a:r>
                        <a:rPr lang="en-GB" altLang="zh-CN" sz="14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2.4GHz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/>
                </a:tc>
                <a:tc>
                  <a:txBody>
                    <a:bodyPr/>
                    <a:lstStyle/>
                    <a:p>
                      <a:r>
                        <a:rPr lang="en-GB" altLang="zh-CN" sz="14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2.4GHz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/>
                </a:tc>
                <a:extLst>
                  <a:ext uri="{0D108BD9-81ED-4DB2-BD59-A6C34878D82A}">
                    <a16:rowId xmlns:a16="http://schemas.microsoft.com/office/drawing/2014/main" val="4117733824"/>
                  </a:ext>
                </a:extLst>
              </a:tr>
              <a:tr h="326549">
                <a:tc>
                  <a:txBody>
                    <a:bodyPr/>
                    <a:lstStyle/>
                    <a:p>
                      <a:r>
                        <a:rPr lang="en-GB" sz="1400" b="1" dirty="0">
                          <a:effectLst/>
                        </a:rPr>
                        <a:t>EIRP of AP (dBm)</a:t>
                      </a:r>
                      <a:endParaRPr lang="zh-CN" sz="1400" b="1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</a:rPr>
                        <a:t>36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/>
                </a:tc>
                <a:tc>
                  <a:txBody>
                    <a:bodyPr/>
                    <a:lstStyle/>
                    <a:p>
                      <a:r>
                        <a:rPr lang="en-GB" altLang="zh-CN" sz="14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20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/>
                </a:tc>
                <a:tc>
                  <a:txBody>
                    <a:bodyPr/>
                    <a:lstStyle/>
                    <a:p>
                      <a:r>
                        <a:rPr lang="en-GB" altLang="zh-CN" sz="14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20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/>
                </a:tc>
                <a:extLst>
                  <a:ext uri="{0D108BD9-81ED-4DB2-BD59-A6C34878D82A}">
                    <a16:rowId xmlns:a16="http://schemas.microsoft.com/office/drawing/2014/main" val="1414021917"/>
                  </a:ext>
                </a:extLst>
              </a:tr>
              <a:tr h="687292">
                <a:tc>
                  <a:txBody>
                    <a:bodyPr/>
                    <a:lstStyle/>
                    <a:p>
                      <a:r>
                        <a:rPr lang="en-GB" sz="1400" b="1" dirty="0">
                          <a:effectLst/>
                        </a:rPr>
                        <a:t>Min. power for energy harvesting (dBm)</a:t>
                      </a:r>
                      <a:endParaRPr lang="zh-CN" sz="1400" b="1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</a:rPr>
                        <a:t>-20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-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-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/>
                </a:tc>
                <a:extLst>
                  <a:ext uri="{0D108BD9-81ED-4DB2-BD59-A6C34878D82A}">
                    <a16:rowId xmlns:a16="http://schemas.microsoft.com/office/drawing/2014/main" val="146976086"/>
                  </a:ext>
                </a:extLst>
              </a:tr>
              <a:tr h="573667">
                <a:tc>
                  <a:txBody>
                    <a:bodyPr/>
                    <a:lstStyle/>
                    <a:p>
                      <a:r>
                        <a:rPr lang="en-US" altLang="zh-CN" sz="14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Receiver sensitivity</a:t>
                      </a:r>
                      <a:endParaRPr lang="zh-CN" sz="1400" b="1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-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highlight>
                            <a:srgbClr val="FFFF00"/>
                          </a:highlight>
                        </a:rPr>
                        <a:t>-45 (ED receiver)</a:t>
                      </a:r>
                      <a:endParaRPr lang="zh-CN" sz="1400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effectLst/>
                          <a:highlight>
                            <a:srgbClr val="FFFF00"/>
                          </a:highlight>
                        </a:rPr>
                        <a:t>-70 (IF receiver)</a:t>
                      </a:r>
                      <a:endParaRPr lang="zh-CN" sz="1400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/>
                </a:tc>
                <a:extLst>
                  <a:ext uri="{0D108BD9-81ED-4DB2-BD59-A6C34878D82A}">
                    <a16:rowId xmlns:a16="http://schemas.microsoft.com/office/drawing/2014/main" val="1825992158"/>
                  </a:ext>
                </a:extLst>
              </a:tr>
              <a:tr h="573667">
                <a:tc>
                  <a:txBody>
                    <a:bodyPr/>
                    <a:lstStyle/>
                    <a:p>
                      <a:r>
                        <a:rPr lang="en-GB" altLang="zh-CN" sz="14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Link Budget</a:t>
                      </a:r>
                      <a:endParaRPr lang="zh-CN" sz="1400" b="1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/>
                </a:tc>
                <a:tc>
                  <a:txBody>
                    <a:bodyPr/>
                    <a:lstStyle/>
                    <a:p>
                      <a:r>
                        <a:rPr lang="en-GB" altLang="zh-CN" sz="14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56(=64.5</a:t>
                      </a:r>
                    </a:p>
                    <a:p>
                      <a:r>
                        <a:rPr lang="en-GB" altLang="zh-CN" sz="14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@2.4GHz)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65</a:t>
                      </a:r>
                      <a:endParaRPr lang="zh-CN" sz="1400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90</a:t>
                      </a:r>
                      <a:endParaRPr lang="zh-CN" sz="1400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34290" marR="34290" marT="34290" marB="34290"/>
                </a:tc>
                <a:extLst>
                  <a:ext uri="{0D108BD9-81ED-4DB2-BD59-A6C34878D82A}">
                    <a16:rowId xmlns:a16="http://schemas.microsoft.com/office/drawing/2014/main" val="2544984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029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369332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Achievable SINR for DL(1) 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40509" y="1131299"/>
            <a:ext cx="8855761" cy="4724370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solidFill>
                  <a:srgbClr val="0000FF"/>
                </a:solidFill>
                <a:cs typeface="Times New Roman" panose="02020603050405020304" pitchFamily="18" charset="0"/>
              </a:rPr>
              <a:t>For ED (envelope detector) </a:t>
            </a:r>
            <a:r>
              <a:rPr lang="en-US" altLang="zh-CN" sz="2000" dirty="0">
                <a:cs typeface="Times New Roman" panose="02020603050405020304" pitchFamily="18" charset="0"/>
              </a:rPr>
              <a:t>receiver, its receiving BW can be tens of </a:t>
            </a:r>
            <a:r>
              <a:rPr lang="en-US" altLang="zh-CN" sz="2000" dirty="0" err="1">
                <a:cs typeface="Times New Roman" panose="02020603050405020304" pitchFamily="18" charset="0"/>
              </a:rPr>
              <a:t>MHz.</a:t>
            </a:r>
            <a:r>
              <a:rPr lang="en-US" altLang="zh-CN" sz="2000" dirty="0">
                <a:cs typeface="Times New Roman" panose="02020603050405020304" pitchFamily="18" charset="0"/>
              </a:rPr>
              <a:t>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Due to wide RF filter (covering the whole 2.4G band) and no BB filter  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The noise level measured in the receiving BW will be far below -45dB, assuming Noise Figure of 15.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~-80dBm (same NF as WUR and 80MHz Receiving BW)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However, </a:t>
            </a:r>
            <a:r>
              <a:rPr lang="en-US" altLang="zh-CN" sz="2000" dirty="0">
                <a:solidFill>
                  <a:srgbClr val="0000FF"/>
                </a:solidFill>
                <a:cs typeface="Times New Roman" panose="02020603050405020304" pitchFamily="18" charset="0"/>
              </a:rPr>
              <a:t>the interference from adjacent channels </a:t>
            </a:r>
            <a:r>
              <a:rPr lang="en-US" altLang="zh-CN" sz="2000" dirty="0">
                <a:cs typeface="Times New Roman" panose="02020603050405020304" pitchFamily="18" charset="0"/>
              </a:rPr>
              <a:t>may be high and it may depend on the load of these channels and the deployment topologies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So, the SINR can be very high(35dB) in some cases and relatively low(0dB or lower) in some other cases.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Times New Roman" panose="02020603050405020304" pitchFamily="18" charset="0"/>
              </a:rPr>
              <a:t>Assume Same Tx power from</a:t>
            </a:r>
          </a:p>
          <a:p>
            <a:pPr marL="914400" lvl="3" algn="just">
              <a:spcBef>
                <a:spcPts val="0"/>
              </a:spcBef>
              <a:spcAft>
                <a:spcPts val="600"/>
              </a:spcAft>
            </a:pPr>
            <a:r>
              <a:rPr lang="en-US" altLang="zh-CN" sz="1800" dirty="0">
                <a:cs typeface="Times New Roman" panose="02020603050405020304" pitchFamily="18" charset="0"/>
              </a:rPr>
              <a:t>AMP AP and interfering AP/STAs</a:t>
            </a:r>
          </a:p>
          <a:p>
            <a:pPr marL="914400" lvl="3" algn="just">
              <a:spcBef>
                <a:spcPts val="0"/>
              </a:spcBef>
              <a:spcAft>
                <a:spcPts val="600"/>
              </a:spcAft>
            </a:pPr>
            <a:r>
              <a:rPr lang="en-US" altLang="zh-CN" sz="2000" dirty="0">
                <a:cs typeface="Times New Roman" panose="02020603050405020304" pitchFamily="18" charset="0"/>
              </a:rPr>
              <a:t> </a:t>
            </a:r>
          </a:p>
          <a:p>
            <a:pPr marL="0" lvl="1" algn="just">
              <a:spcBef>
                <a:spcPts val="0"/>
              </a:spcBef>
              <a:spcAft>
                <a:spcPts val="600"/>
              </a:spcAft>
            </a:pPr>
            <a:r>
              <a:rPr lang="en-US" altLang="zh-CN" sz="2000" dirty="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802.11-24/1801r1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Nov. 2024</a:t>
            </a:r>
            <a:endParaRPr lang="en-GB" sz="1800" b="1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4EBB290E-A358-4164-AA27-DC9A2FDE0A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6647" y="4038600"/>
            <a:ext cx="4199624" cy="2072071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344A68BC-FCC0-4030-8BB8-4A966DF875AE}"/>
              </a:ext>
            </a:extLst>
          </p:cNvPr>
          <p:cNvSpPr txBox="1"/>
          <p:nvPr/>
        </p:nvSpPr>
        <p:spPr>
          <a:xfrm>
            <a:off x="6019800" y="6109107"/>
            <a:ext cx="220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Receiving BW for ED receiver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83731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369332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Achievable SINR for DL(2) 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40510" y="1131299"/>
            <a:ext cx="8698690" cy="3323987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For IF receiver, the SINR will  mainly depend on the noise level. A high SNR can be available.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It has RF filter and/or BB filter of 20MHz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The noise level measured in the receiving BW will be far below -45dB, assuming Noise Figure of 15.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~-86dBm (same NF as WUR and 20MHz Receiving BW)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cs typeface="Times New Roman" panose="02020603050405020304" pitchFamily="18" charset="0"/>
              </a:rPr>
              <a:t>So, the SINR can be high(16dB)</a:t>
            </a:r>
          </a:p>
          <a:p>
            <a:pPr marL="914400" lvl="3" algn="just">
              <a:spcBef>
                <a:spcPts val="0"/>
              </a:spcBef>
              <a:spcAft>
                <a:spcPts val="600"/>
              </a:spcAft>
            </a:pPr>
            <a:r>
              <a:rPr lang="en-US" altLang="zh-CN" sz="2000" dirty="0">
                <a:cs typeface="Times New Roman" panose="02020603050405020304" pitchFamily="18" charset="0"/>
              </a:rPr>
              <a:t> </a:t>
            </a:r>
          </a:p>
          <a:p>
            <a:pPr marL="0" lvl="1" algn="just">
              <a:spcBef>
                <a:spcPts val="0"/>
              </a:spcBef>
              <a:spcAft>
                <a:spcPts val="600"/>
              </a:spcAft>
            </a:pPr>
            <a:r>
              <a:rPr lang="en-US" altLang="zh-CN" sz="2000" dirty="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802.11-24/1801r1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Nov. 2024</a:t>
            </a:r>
            <a:endParaRPr lang="en-GB" sz="1800" b="1"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7ECEA562-C826-4243-989B-1D122A2B64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2003" y="3872647"/>
            <a:ext cx="4639994" cy="2070953"/>
          </a:xfrm>
          <a:prstGeom prst="rect">
            <a:avLst/>
          </a:prstGeom>
        </p:spPr>
      </p:pic>
      <p:sp>
        <p:nvSpPr>
          <p:cNvPr id="12" name="文本框 11">
            <a:extLst>
              <a:ext uri="{FF2B5EF4-FFF2-40B4-BE49-F238E27FC236}">
                <a16:creationId xmlns:a16="http://schemas.microsoft.com/office/drawing/2014/main" id="{2B345056-C1EA-4B8C-ADB7-E35C2ECE13C2}"/>
              </a:ext>
            </a:extLst>
          </p:cNvPr>
          <p:cNvSpPr txBox="1"/>
          <p:nvPr/>
        </p:nvSpPr>
        <p:spPr>
          <a:xfrm>
            <a:off x="3657600" y="6001583"/>
            <a:ext cx="220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Receiving BW for IF receiver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38650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Simulation assumptions for AMP DL  </a:t>
            </a:r>
            <a:endParaRPr lang="zh-CN" altLang="en-US" sz="28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802.11-24/1801r1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Nov. 2024</a:t>
            </a:r>
            <a:endParaRPr lang="en-GB" sz="18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E219A34-2D7B-464A-B4E2-1D28487AF336}"/>
              </a:ext>
            </a:extLst>
          </p:cNvPr>
          <p:cNvSpPr/>
          <p:nvPr/>
        </p:nvSpPr>
        <p:spPr>
          <a:xfrm>
            <a:off x="114300" y="1325972"/>
            <a:ext cx="8496300" cy="232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p"/>
            </a:pPr>
            <a:r>
              <a:rPr lang="en-US" altLang="zh-CN" sz="2000" dirty="0">
                <a:cs typeface="Times New Roman" panose="02020603050405020304" pitchFamily="18" charset="0"/>
              </a:rPr>
              <a:t>Link level simulations are performed for AMP DL data rate evaluations with the following simulation assumptions.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graphicFrame>
        <p:nvGraphicFramePr>
          <p:cNvPr id="13" name="表格 12">
            <a:extLst>
              <a:ext uri="{FF2B5EF4-FFF2-40B4-BE49-F238E27FC236}">
                <a16:creationId xmlns:a16="http://schemas.microsoft.com/office/drawing/2014/main" id="{1E024C9C-121F-40C5-A063-76AEBF0F0B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485773"/>
              </p:ext>
            </p:extLst>
          </p:nvPr>
        </p:nvGraphicFramePr>
        <p:xfrm>
          <a:off x="381000" y="2356003"/>
          <a:ext cx="7846948" cy="33062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9888">
                  <a:extLst>
                    <a:ext uri="{9D8B030D-6E8A-4147-A177-3AD203B41FA5}">
                      <a16:colId xmlns:a16="http://schemas.microsoft.com/office/drawing/2014/main" val="4215848821"/>
                    </a:ext>
                  </a:extLst>
                </a:gridCol>
                <a:gridCol w="3667060">
                  <a:extLst>
                    <a:ext uri="{9D8B030D-6E8A-4147-A177-3AD203B41FA5}">
                      <a16:colId xmlns:a16="http://schemas.microsoft.com/office/drawing/2014/main" val="1225950313"/>
                    </a:ext>
                  </a:extLst>
                </a:gridCol>
              </a:tblGrid>
              <a:tr h="465895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effectLst/>
                        </a:rPr>
                        <a:t>Parameters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>
                          <a:effectLst/>
                        </a:rPr>
                        <a:t>Values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5798795"/>
                  </a:ext>
                </a:extLst>
              </a:tr>
              <a:tr h="39354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Date Rate 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250kpbs/1Mbps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2296628"/>
                  </a:ext>
                </a:extLst>
              </a:tr>
              <a:tr h="39354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Waveform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DSSS-OOK[2]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8401442"/>
                  </a:ext>
                </a:extLst>
              </a:tr>
              <a:tr h="410654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effectLst/>
                        </a:rPr>
                        <a:t>Channel model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kern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Channel D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1743118"/>
                  </a:ext>
                </a:extLst>
              </a:tr>
              <a:tr h="410654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effectLst/>
                        </a:rPr>
                        <a:t>Chip duration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2µs/0.5</a:t>
                      </a:r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µs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872174"/>
                  </a:ext>
                </a:extLst>
              </a:tr>
              <a:tr h="410654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effectLst/>
                        </a:rPr>
                        <a:t>Sampling rate at AMP device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kern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2MHz/8MHz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6403106"/>
                  </a:ext>
                </a:extLst>
              </a:tr>
              <a:tr h="410654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>
                          <a:effectLst/>
                        </a:rPr>
                        <a:t>Coding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kern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Manchester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5888619"/>
                  </a:ext>
                </a:extLst>
              </a:tr>
              <a:tr h="41065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Receiver type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 receiver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89144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8712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Simulation results for AMP DL date rate(1)</a:t>
            </a:r>
            <a:endParaRPr lang="zh-CN" altLang="en-US" sz="28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802.11-24/1801r1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Nov. 2024</a:t>
            </a:r>
            <a:endParaRPr lang="en-GB" sz="18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E219A34-2D7B-464A-B4E2-1D28487AF336}"/>
              </a:ext>
            </a:extLst>
          </p:cNvPr>
          <p:cNvSpPr/>
          <p:nvPr/>
        </p:nvSpPr>
        <p:spPr>
          <a:xfrm>
            <a:off x="114300" y="1325972"/>
            <a:ext cx="84963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6C382C49-9494-42F7-B2E6-A8570761F83D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89706" y="1517652"/>
            <a:ext cx="4683919" cy="4343399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B3B2D9CA-53B6-48C0-B50E-CB9598BE8EED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4648200" y="1564214"/>
            <a:ext cx="4419600" cy="4262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330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Simulation results for AMP DL date rate(2)</a:t>
            </a:r>
            <a:endParaRPr lang="zh-CN" altLang="en-US" sz="28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802.11-24/1801r1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Nov. 2024</a:t>
            </a:r>
            <a:endParaRPr lang="en-GB" sz="1800" b="1" dirty="0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EE219A34-2D7B-464A-B4E2-1D28487AF336}"/>
              </a:ext>
            </a:extLst>
          </p:cNvPr>
          <p:cNvSpPr/>
          <p:nvPr/>
        </p:nvSpPr>
        <p:spPr>
          <a:xfrm>
            <a:off x="114300" y="1325972"/>
            <a:ext cx="84963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2" algn="just">
              <a:spcBef>
                <a:spcPts val="0"/>
              </a:spcBef>
              <a:spcAft>
                <a:spcPts val="600"/>
              </a:spcAft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7FDA4472-018F-4127-A39F-AFBE75318148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371600" y="1334028"/>
            <a:ext cx="6096000" cy="4761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77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15969</TotalTime>
  <Words>1943</Words>
  <Application>Microsoft Office PowerPoint</Application>
  <PresentationFormat>全屏显示(4:3)</PresentationFormat>
  <Paragraphs>405</Paragraphs>
  <Slides>25</Slides>
  <Notes>25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0" baseType="lpstr">
      <vt:lpstr>Arial</vt:lpstr>
      <vt:lpstr>Calibri</vt:lpstr>
      <vt:lpstr>Times New Roman</vt:lpstr>
      <vt:lpstr>Wingdings</vt:lpstr>
      <vt:lpstr>ACcord Submission Template</vt:lpstr>
      <vt:lpstr>Data rates for AMP</vt:lpstr>
      <vt:lpstr>Abstract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Reference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徐伟杰</cp:lastModifiedBy>
  <cp:revision>2377</cp:revision>
  <cp:lastPrinted>1998-02-10T13:28:00Z</cp:lastPrinted>
  <dcterms:created xsi:type="dcterms:W3CDTF">2009-12-02T19:05:00Z</dcterms:created>
  <dcterms:modified xsi:type="dcterms:W3CDTF">2024-11-12T16:58:33Z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KSOProductBuildVer">
    <vt:lpwstr>2052-10.1.0.6395</vt:lpwstr>
  </property>
</Properties>
</file>