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603" r:id="rId6"/>
    <p:sldId id="658" r:id="rId7"/>
    <p:sldId id="664" r:id="rId8"/>
    <p:sldId id="665" r:id="rId9"/>
    <p:sldId id="655" r:id="rId10"/>
    <p:sldId id="656" r:id="rId11"/>
    <p:sldId id="670" r:id="rId12"/>
    <p:sldId id="667" r:id="rId13"/>
    <p:sldId id="668" r:id="rId14"/>
    <p:sldId id="654" r:id="rId15"/>
    <p:sldId id="264" r:id="rId16"/>
    <p:sldId id="640" r:id="rId17"/>
    <p:sldId id="639" r:id="rId18"/>
    <p:sldId id="671" r:id="rId19"/>
    <p:sldId id="660" r:id="rId20"/>
    <p:sldId id="66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C05A2-A902-41C4-B69F-880F544A853B}" v="52" dt="2024-11-12T19:13:39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79" d="100"/>
          <a:sy n="7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E75E1A06-8091-45E4-9B8D-B519290B8420}"/>
    <pc:docChg chg="undo custSel addSld delSld modSld sldOrd">
      <pc:chgData name="Rainer Strobel" userId="2f077573-362c-4efe-a658-171d725f9cf0" providerId="ADAL" clId="{E75E1A06-8091-45E4-9B8D-B519290B8420}" dt="2024-11-09T08:56:35.139" v="1217" actId="20577"/>
      <pc:docMkLst>
        <pc:docMk/>
      </pc:docMkLst>
      <pc:sldChg chg="modSp mod">
        <pc:chgData name="Rainer Strobel" userId="2f077573-362c-4efe-a658-171d725f9cf0" providerId="ADAL" clId="{E75E1A06-8091-45E4-9B8D-B519290B8420}" dt="2024-11-07T15:29:28.878" v="569" actId="20577"/>
        <pc:sldMkLst>
          <pc:docMk/>
          <pc:sldMk cId="2526486424" sldId="654"/>
        </pc:sldMkLst>
        <pc:spChg chg="mod">
          <ac:chgData name="Rainer Strobel" userId="2f077573-362c-4efe-a658-171d725f9cf0" providerId="ADAL" clId="{E75E1A06-8091-45E4-9B8D-B519290B8420}" dt="2024-11-07T15:29:28.878" v="569" actId="20577"/>
          <ac:spMkLst>
            <pc:docMk/>
            <pc:sldMk cId="2526486424" sldId="654"/>
            <ac:spMk id="3" creationId="{F0A4576D-6A5A-C7C0-467C-A1E3B5ED3590}"/>
          </ac:spMkLst>
        </pc:spChg>
      </pc:sldChg>
      <pc:sldChg chg="addSp delSp modSp mod">
        <pc:chgData name="Rainer Strobel" userId="2f077573-362c-4efe-a658-171d725f9cf0" providerId="ADAL" clId="{E75E1A06-8091-45E4-9B8D-B519290B8420}" dt="2024-11-09T08:33:07.842" v="661" actId="14100"/>
        <pc:sldMkLst>
          <pc:docMk/>
          <pc:sldMk cId="2376043229" sldId="655"/>
        </pc:sldMkLst>
        <pc:spChg chg="mod">
          <ac:chgData name="Rainer Strobel" userId="2f077573-362c-4efe-a658-171d725f9cf0" providerId="ADAL" clId="{E75E1A06-8091-45E4-9B8D-B519290B8420}" dt="2024-11-08T14:50:36.017" v="649" actId="255"/>
          <ac:spMkLst>
            <pc:docMk/>
            <pc:sldMk cId="2376043229" sldId="655"/>
            <ac:spMk id="10" creationId="{3D0ADC24-4BFE-811B-659C-1592DD1A7609}"/>
          </ac:spMkLst>
        </pc:spChg>
        <pc:picChg chg="del">
          <ac:chgData name="Rainer Strobel" userId="2f077573-362c-4efe-a658-171d725f9cf0" providerId="ADAL" clId="{E75E1A06-8091-45E4-9B8D-B519290B8420}" dt="2024-11-09T08:32:23.083" v="651" actId="478"/>
          <ac:picMkLst>
            <pc:docMk/>
            <pc:sldMk cId="2376043229" sldId="655"/>
            <ac:picMk id="3" creationId="{83D5E53E-B921-810A-5CCD-DCB7627BCEC6}"/>
          </ac:picMkLst>
        </pc:picChg>
        <pc:picChg chg="add mod ord modCrop">
          <ac:chgData name="Rainer Strobel" userId="2f077573-362c-4efe-a658-171d725f9cf0" providerId="ADAL" clId="{E75E1A06-8091-45E4-9B8D-B519290B8420}" dt="2024-11-09T08:33:07.842" v="661" actId="14100"/>
          <ac:picMkLst>
            <pc:docMk/>
            <pc:sldMk cId="2376043229" sldId="655"/>
            <ac:picMk id="8" creationId="{8716B94C-D79E-DAE3-6DCB-23F8A4C56C4C}"/>
          </ac:picMkLst>
        </pc:picChg>
      </pc:sldChg>
      <pc:sldChg chg="addSp delSp modSp mod">
        <pc:chgData name="Rainer Strobel" userId="2f077573-362c-4efe-a658-171d725f9cf0" providerId="ADAL" clId="{E75E1A06-8091-45E4-9B8D-B519290B8420}" dt="2024-11-09T08:34:06.654" v="671" actId="1076"/>
        <pc:sldMkLst>
          <pc:docMk/>
          <pc:sldMk cId="3368097887" sldId="656"/>
        </pc:sldMkLst>
        <pc:spChg chg="mod">
          <ac:chgData name="Rainer Strobel" userId="2f077573-362c-4efe-a658-171d725f9cf0" providerId="ADAL" clId="{E75E1A06-8091-45E4-9B8D-B519290B8420}" dt="2024-11-07T15:16:27.746" v="260" actId="20577"/>
          <ac:spMkLst>
            <pc:docMk/>
            <pc:sldMk cId="3368097887" sldId="656"/>
            <ac:spMk id="8" creationId="{FB983635-6387-0B50-E4FE-59EF7BEF3608}"/>
          </ac:spMkLst>
        </pc:spChg>
        <pc:picChg chg="del">
          <ac:chgData name="Rainer Strobel" userId="2f077573-362c-4efe-a658-171d725f9cf0" providerId="ADAL" clId="{E75E1A06-8091-45E4-9B8D-B519290B8420}" dt="2024-11-09T08:32:18.966" v="650" actId="478"/>
          <ac:picMkLst>
            <pc:docMk/>
            <pc:sldMk cId="3368097887" sldId="656"/>
            <ac:picMk id="3" creationId="{AB7E2233-CB75-9E0D-16DB-0DC5E2D44C88}"/>
          </ac:picMkLst>
        </pc:picChg>
        <pc:picChg chg="add mod ord modCrop">
          <ac:chgData name="Rainer Strobel" userId="2f077573-362c-4efe-a658-171d725f9cf0" providerId="ADAL" clId="{E75E1A06-8091-45E4-9B8D-B519290B8420}" dt="2024-11-09T08:34:06.654" v="671" actId="1076"/>
          <ac:picMkLst>
            <pc:docMk/>
            <pc:sldMk cId="3368097887" sldId="656"/>
            <ac:picMk id="9" creationId="{2813F9B4-6553-4848-780E-BE4FF923700C}"/>
          </ac:picMkLst>
        </pc:picChg>
      </pc:sldChg>
      <pc:sldChg chg="modSp mod">
        <pc:chgData name="Rainer Strobel" userId="2f077573-362c-4efe-a658-171d725f9cf0" providerId="ADAL" clId="{E75E1A06-8091-45E4-9B8D-B519290B8420}" dt="2024-11-09T08:36:35.292" v="694" actId="20577"/>
        <pc:sldMkLst>
          <pc:docMk/>
          <pc:sldMk cId="2653388950" sldId="658"/>
        </pc:sldMkLst>
        <pc:spChg chg="mod">
          <ac:chgData name="Rainer Strobel" userId="2f077573-362c-4efe-a658-171d725f9cf0" providerId="ADAL" clId="{E75E1A06-8091-45E4-9B8D-B519290B8420}" dt="2024-11-09T08:36:35.292" v="694" actId="20577"/>
          <ac:spMkLst>
            <pc:docMk/>
            <pc:sldMk cId="2653388950" sldId="658"/>
            <ac:spMk id="10" creationId="{3D0ADC24-4BFE-811B-659C-1592DD1A7609}"/>
          </ac:spMkLst>
        </pc:spChg>
      </pc:sldChg>
      <pc:sldChg chg="modSp mod">
        <pc:chgData name="Rainer Strobel" userId="2f077573-362c-4efe-a658-171d725f9cf0" providerId="ADAL" clId="{E75E1A06-8091-45E4-9B8D-B519290B8420}" dt="2024-11-09T08:56:35.139" v="1217" actId="20577"/>
        <pc:sldMkLst>
          <pc:docMk/>
          <pc:sldMk cId="3207078180" sldId="663"/>
        </pc:sldMkLst>
        <pc:spChg chg="mod">
          <ac:chgData name="Rainer Strobel" userId="2f077573-362c-4efe-a658-171d725f9cf0" providerId="ADAL" clId="{E75E1A06-8091-45E4-9B8D-B519290B8420}" dt="2024-11-09T08:56:35.139" v="1217" actId="20577"/>
          <ac:spMkLst>
            <pc:docMk/>
            <pc:sldMk cId="3207078180" sldId="663"/>
            <ac:spMk id="3" creationId="{03E5DF90-953B-4306-B497-BC8ACAC96377}"/>
          </ac:spMkLst>
        </pc:spChg>
      </pc:sldChg>
      <pc:sldChg chg="addSp modSp mod">
        <pc:chgData name="Rainer Strobel" userId="2f077573-362c-4efe-a658-171d725f9cf0" providerId="ADAL" clId="{E75E1A06-8091-45E4-9B8D-B519290B8420}" dt="2024-11-08T14:48:24.090" v="611"/>
        <pc:sldMkLst>
          <pc:docMk/>
          <pc:sldMk cId="2278130870" sldId="664"/>
        </pc:sldMkLst>
        <pc:spChg chg="add mod">
          <ac:chgData name="Rainer Strobel" userId="2f077573-362c-4efe-a658-171d725f9cf0" providerId="ADAL" clId="{E75E1A06-8091-45E4-9B8D-B519290B8420}" dt="2024-11-08T14:48:24.090" v="611"/>
          <ac:spMkLst>
            <pc:docMk/>
            <pc:sldMk cId="2278130870" sldId="664"/>
            <ac:spMk id="7" creationId="{75D3A627-26A3-FEA7-EF71-56E4D3653412}"/>
          </ac:spMkLst>
        </pc:spChg>
        <pc:spChg chg="mod">
          <ac:chgData name="Rainer Strobel" userId="2f077573-362c-4efe-a658-171d725f9cf0" providerId="ADAL" clId="{E75E1A06-8091-45E4-9B8D-B519290B8420}" dt="2024-11-07T15:03:40.583" v="67" actId="21"/>
          <ac:spMkLst>
            <pc:docMk/>
            <pc:sldMk cId="2278130870" sldId="664"/>
            <ac:spMk id="10" creationId="{3D0ADC24-4BFE-811B-659C-1592DD1A7609}"/>
          </ac:spMkLst>
        </pc:spChg>
      </pc:sldChg>
      <pc:sldChg chg="addSp modSp">
        <pc:chgData name="Rainer Strobel" userId="2f077573-362c-4efe-a658-171d725f9cf0" providerId="ADAL" clId="{E75E1A06-8091-45E4-9B8D-B519290B8420}" dt="2024-11-08T14:48:28.907" v="612"/>
        <pc:sldMkLst>
          <pc:docMk/>
          <pc:sldMk cId="3973800585" sldId="665"/>
        </pc:sldMkLst>
        <pc:spChg chg="add mod">
          <ac:chgData name="Rainer Strobel" userId="2f077573-362c-4efe-a658-171d725f9cf0" providerId="ADAL" clId="{E75E1A06-8091-45E4-9B8D-B519290B8420}" dt="2024-11-08T14:48:15.839" v="610"/>
          <ac:spMkLst>
            <pc:docMk/>
            <pc:sldMk cId="3973800585" sldId="665"/>
            <ac:spMk id="7" creationId="{A3A09803-806A-D98D-0645-E5B7ADF15AF4}"/>
          </ac:spMkLst>
        </pc:spChg>
        <pc:spChg chg="add mod">
          <ac:chgData name="Rainer Strobel" userId="2f077573-362c-4efe-a658-171d725f9cf0" providerId="ADAL" clId="{E75E1A06-8091-45E4-9B8D-B519290B8420}" dt="2024-11-08T14:48:28.907" v="612"/>
          <ac:spMkLst>
            <pc:docMk/>
            <pc:sldMk cId="3973800585" sldId="665"/>
            <ac:spMk id="8" creationId="{631D742F-10C3-E850-BCE5-D7C5813D4E95}"/>
          </ac:spMkLst>
        </pc:spChg>
        <pc:spChg chg="mod">
          <ac:chgData name="Rainer Strobel" userId="2f077573-362c-4efe-a658-171d725f9cf0" providerId="ADAL" clId="{E75E1A06-8091-45E4-9B8D-B519290B8420}" dt="2024-11-07T15:08:35.740" v="82" actId="20577"/>
          <ac:spMkLst>
            <pc:docMk/>
            <pc:sldMk cId="3973800585" sldId="665"/>
            <ac:spMk id="10" creationId="{3D0ADC24-4BFE-811B-659C-1592DD1A7609}"/>
          </ac:spMkLst>
        </pc:spChg>
      </pc:sldChg>
      <pc:sldChg chg="del">
        <pc:chgData name="Rainer Strobel" userId="2f077573-362c-4efe-a658-171d725f9cf0" providerId="ADAL" clId="{E75E1A06-8091-45E4-9B8D-B519290B8420}" dt="2024-11-07T14:59:03.982" v="1" actId="47"/>
        <pc:sldMkLst>
          <pc:docMk/>
          <pc:sldMk cId="3204140019" sldId="666"/>
        </pc:sldMkLst>
      </pc:sldChg>
      <pc:sldChg chg="addSp delSp modSp mod">
        <pc:chgData name="Rainer Strobel" userId="2f077573-362c-4efe-a658-171d725f9cf0" providerId="ADAL" clId="{E75E1A06-8091-45E4-9B8D-B519290B8420}" dt="2024-11-09T08:44:02.783" v="702" actId="14100"/>
        <pc:sldMkLst>
          <pc:docMk/>
          <pc:sldMk cId="2338102001" sldId="667"/>
        </pc:sldMkLst>
        <pc:spChg chg="mod">
          <ac:chgData name="Rainer Strobel" userId="2f077573-362c-4efe-a658-171d725f9cf0" providerId="ADAL" clId="{E75E1A06-8091-45E4-9B8D-B519290B8420}" dt="2024-11-07T15:26:37.048" v="568" actId="20577"/>
          <ac:spMkLst>
            <pc:docMk/>
            <pc:sldMk cId="2338102001" sldId="667"/>
            <ac:spMk id="10" creationId="{3D0ADC24-4BFE-811B-659C-1592DD1A7609}"/>
          </ac:spMkLst>
        </pc:spChg>
        <pc:picChg chg="del">
          <ac:chgData name="Rainer Strobel" userId="2f077573-362c-4efe-a658-171d725f9cf0" providerId="ADAL" clId="{E75E1A06-8091-45E4-9B8D-B519290B8420}" dt="2024-11-09T08:43:33.174" v="695" actId="478"/>
          <ac:picMkLst>
            <pc:docMk/>
            <pc:sldMk cId="2338102001" sldId="667"/>
            <ac:picMk id="7" creationId="{7AB3D434-86C9-4A7F-3319-AE029ACA530B}"/>
          </ac:picMkLst>
        </pc:picChg>
        <pc:picChg chg="add mod">
          <ac:chgData name="Rainer Strobel" userId="2f077573-362c-4efe-a658-171d725f9cf0" providerId="ADAL" clId="{E75E1A06-8091-45E4-9B8D-B519290B8420}" dt="2024-11-09T08:44:02.783" v="702" actId="14100"/>
          <ac:picMkLst>
            <pc:docMk/>
            <pc:sldMk cId="2338102001" sldId="667"/>
            <ac:picMk id="8" creationId="{61B054BA-AE26-FB9C-4643-5B368857A53F}"/>
          </ac:picMkLst>
        </pc:picChg>
      </pc:sldChg>
      <pc:sldChg chg="add del">
        <pc:chgData name="Rainer Strobel" userId="2f077573-362c-4efe-a658-171d725f9cf0" providerId="ADAL" clId="{E75E1A06-8091-45E4-9B8D-B519290B8420}" dt="2024-11-07T15:00:04.516" v="5" actId="47"/>
        <pc:sldMkLst>
          <pc:docMk/>
          <pc:sldMk cId="3059076938" sldId="669"/>
        </pc:sldMkLst>
      </pc:sldChg>
      <pc:sldChg chg="modSp add mod ord">
        <pc:chgData name="Rainer Strobel" userId="2f077573-362c-4efe-a658-171d725f9cf0" providerId="ADAL" clId="{E75E1A06-8091-45E4-9B8D-B519290B8420}" dt="2024-11-07T15:20:08.880" v="504" actId="20577"/>
        <pc:sldMkLst>
          <pc:docMk/>
          <pc:sldMk cId="2122868928" sldId="670"/>
        </pc:sldMkLst>
        <pc:spChg chg="mod">
          <ac:chgData name="Rainer Strobel" userId="2f077573-362c-4efe-a658-171d725f9cf0" providerId="ADAL" clId="{E75E1A06-8091-45E4-9B8D-B519290B8420}" dt="2024-11-07T15:20:08.880" v="504" actId="20577"/>
          <ac:spMkLst>
            <pc:docMk/>
            <pc:sldMk cId="2122868928" sldId="670"/>
            <ac:spMk id="3" creationId="{8A63E9B9-7D2C-CB98-7523-03ABFA5B8CD1}"/>
          </ac:spMkLst>
        </pc:spChg>
      </pc:sldChg>
      <pc:sldChg chg="add">
        <pc:chgData name="Rainer Strobel" userId="2f077573-362c-4efe-a658-171d725f9cf0" providerId="ADAL" clId="{E75E1A06-8091-45E4-9B8D-B519290B8420}" dt="2024-11-07T14:59:35.142" v="2"/>
        <pc:sldMkLst>
          <pc:docMk/>
          <pc:sldMk cId="984995543" sldId="671"/>
        </pc:sldMkLst>
      </pc:sldChg>
    </pc:docChg>
  </pc:docChgLst>
  <pc:docChgLst>
    <pc:chgData name="Rainer Strobel" userId="2f077573-362c-4efe-a658-171d725f9cf0" providerId="ADAL" clId="{8D7C05A2-A902-41C4-B69F-880F544A853B}"/>
    <pc:docChg chg="undo custSel modSld">
      <pc:chgData name="Rainer Strobel" userId="2f077573-362c-4efe-a658-171d725f9cf0" providerId="ADAL" clId="{8D7C05A2-A902-41C4-B69F-880F544A853B}" dt="2024-11-12T19:13:39" v="73" actId="20577"/>
      <pc:docMkLst>
        <pc:docMk/>
      </pc:docMkLst>
      <pc:sldChg chg="modSp mod">
        <pc:chgData name="Rainer Strobel" userId="2f077573-362c-4efe-a658-171d725f9cf0" providerId="ADAL" clId="{8D7C05A2-A902-41C4-B69F-880F544A853B}" dt="2024-11-12T19:09:31.207" v="55" actId="20577"/>
        <pc:sldMkLst>
          <pc:docMk/>
          <pc:sldMk cId="0" sldId="256"/>
        </pc:sldMkLst>
        <pc:spChg chg="mod">
          <ac:chgData name="Rainer Strobel" userId="2f077573-362c-4efe-a658-171d725f9cf0" providerId="ADAL" clId="{8D7C05A2-A902-41C4-B69F-880F544A853B}" dt="2024-11-12T19:09:31.207" v="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Rainer Strobel" userId="2f077573-362c-4efe-a658-171d725f9cf0" providerId="ADAL" clId="{8D7C05A2-A902-41C4-B69F-880F544A853B}" dt="2024-11-12T19:13:39" v="73" actId="20577"/>
        <pc:sldMkLst>
          <pc:docMk/>
          <pc:sldMk cId="2376043229" sldId="655"/>
        </pc:sldMkLst>
        <pc:spChg chg="mod">
          <ac:chgData name="Rainer Strobel" userId="2f077573-362c-4efe-a658-171d725f9cf0" providerId="ADAL" clId="{8D7C05A2-A902-41C4-B69F-880F544A853B}" dt="2024-11-12T19:13:39" v="73" actId="20577"/>
          <ac:spMkLst>
            <pc:docMk/>
            <pc:sldMk cId="2376043229" sldId="655"/>
            <ac:spMk id="10" creationId="{3D0ADC24-4BFE-811B-659C-1592DD1A7609}"/>
          </ac:spMkLst>
        </pc:spChg>
      </pc:sldChg>
      <pc:sldChg chg="addSp delSp modSp mod">
        <pc:chgData name="Rainer Strobel" userId="2f077573-362c-4efe-a658-171d725f9cf0" providerId="ADAL" clId="{8D7C05A2-A902-41C4-B69F-880F544A853B}" dt="2024-11-12T18:02:57.276" v="5" actId="14100"/>
        <pc:sldMkLst>
          <pc:docMk/>
          <pc:sldMk cId="2338102001" sldId="667"/>
        </pc:sldMkLst>
        <pc:picChg chg="add mod">
          <ac:chgData name="Rainer Strobel" userId="2f077573-362c-4efe-a658-171d725f9cf0" providerId="ADAL" clId="{8D7C05A2-A902-41C4-B69F-880F544A853B}" dt="2024-11-12T18:02:57.276" v="5" actId="14100"/>
          <ac:picMkLst>
            <pc:docMk/>
            <pc:sldMk cId="2338102001" sldId="667"/>
            <ac:picMk id="7" creationId="{BD661EEE-94E5-FFB9-A608-A32ED90D7DFC}"/>
          </ac:picMkLst>
        </pc:picChg>
        <pc:picChg chg="del">
          <ac:chgData name="Rainer Strobel" userId="2f077573-362c-4efe-a658-171d725f9cf0" providerId="ADAL" clId="{8D7C05A2-A902-41C4-B69F-880F544A853B}" dt="2024-11-12T18:02:34.861" v="0" actId="478"/>
          <ac:picMkLst>
            <pc:docMk/>
            <pc:sldMk cId="2338102001" sldId="667"/>
            <ac:picMk id="8" creationId="{61B054BA-AE26-FB9C-4643-5B368857A53F}"/>
          </ac:picMkLst>
        </pc:picChg>
      </pc:sldChg>
      <pc:sldChg chg="modSp mod">
        <pc:chgData name="Rainer Strobel" userId="2f077573-362c-4efe-a658-171d725f9cf0" providerId="ADAL" clId="{8D7C05A2-A902-41C4-B69F-880F544A853B}" dt="2024-11-12T18:04:43.808" v="46" actId="179"/>
        <pc:sldMkLst>
          <pc:docMk/>
          <pc:sldMk cId="2122868928" sldId="670"/>
        </pc:sldMkLst>
        <pc:spChg chg="mod">
          <ac:chgData name="Rainer Strobel" userId="2f077573-362c-4efe-a658-171d725f9cf0" providerId="ADAL" clId="{8D7C05A2-A902-41C4-B69F-880F544A853B}" dt="2024-11-12T18:04:43.808" v="46" actId="179"/>
          <ac:spMkLst>
            <pc:docMk/>
            <pc:sldMk cId="2122868928" sldId="670"/>
            <ac:spMk id="3" creationId="{8A63E9B9-7D2C-CB98-7523-03ABFA5B8C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802.11-yy/1779r0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Sounding and Precoding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11-Nov-24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6569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Dupliate Transmission of NDPs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de-DE" dirty="0"/>
              <a:t>In [1, 2], it is proposed to send the NDPs twice, ONLY to remove the requirement for the STAs to listen to non-associated APs NDPA packets.</a:t>
            </a:r>
          </a:p>
          <a:p>
            <a:r>
              <a:rPr lang="de-DE" dirty="0"/>
              <a:t>To satisfy that, only the NDPA packets must be duplicated, not the NDPs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B79C5A-493A-95D7-9BB6-6CFAA28FD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48"/>
          <a:stretch/>
        </p:blipFill>
        <p:spPr bwMode="auto">
          <a:xfrm>
            <a:off x="7467600" y="3706805"/>
            <a:ext cx="2986952" cy="2370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33B4B4-6DF9-F97B-BF18-C8C914605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50"/>
          <a:stretch/>
        </p:blipFill>
        <p:spPr bwMode="auto">
          <a:xfrm>
            <a:off x="2133600" y="3750725"/>
            <a:ext cx="2986952" cy="24318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B00666-3410-07FE-FB76-21E9301C8B09}"/>
              </a:ext>
            </a:extLst>
          </p:cNvPr>
          <p:cNvSpPr txBox="1"/>
          <p:nvPr/>
        </p:nvSpPr>
        <p:spPr>
          <a:xfrm>
            <a:off x="3124200" y="5235855"/>
            <a:ext cx="1445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Joint Sounding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957C6-D38C-0C9D-1FB2-DF2061760A69}"/>
              </a:ext>
            </a:extLst>
          </p:cNvPr>
          <p:cNvSpPr txBox="1"/>
          <p:nvPr/>
        </p:nvSpPr>
        <p:spPr>
          <a:xfrm>
            <a:off x="8318587" y="5235854"/>
            <a:ext cx="1896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Independent Sounding</a:t>
            </a:r>
          </a:p>
        </p:txBody>
      </p:sp>
    </p:spTree>
    <p:extLst>
      <p:ext uri="{BB962C8B-B14F-4D97-AF65-F5344CB8AC3E}">
        <p14:creationId xmlns:p14="http://schemas.microsoft.com/office/powerpoint/2010/main" val="399716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0C84-ED6B-B2EC-ACC7-7B10481B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576D-6A5A-C7C0-467C-A1E3B5ED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Jointly optimized spatial nulling pvovides a performance advantage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Simulation results show approx. 40% increased PHY rate</a:t>
            </a:r>
          </a:p>
          <a:p>
            <a:r>
              <a:rPr lang="de-DE" sz="2000" dirty="0"/>
              <a:t>Feedback exchange for joint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Feedback exchange between APs allows for joint optimization of precoding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STAs are not required to transmit to un-associated STAs, which can be inefficient due to a lack of channel knowledge</a:t>
            </a:r>
          </a:p>
          <a:p>
            <a:r>
              <a:rPr lang="de-DE" sz="2000" dirty="0"/>
              <a:t>Independent sounding has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Dedicated feedback for data and nulling, which can be optimized for the needs (e.g., do sounding for nulling less frequently).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Feedback packets have a specific recipient, which allows higher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Joint optimization is easier to implement</a:t>
            </a:r>
          </a:p>
          <a:p>
            <a:pPr marL="0" indent="0"/>
            <a:r>
              <a:rPr lang="de-DE" sz="2000" dirty="0"/>
              <a:t>Duplicate transmission of NDPs, as in [1, 2] can be avoided by duplicating NDPA,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07C8-D3A5-9F00-547E-C9A7005E7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AB3-2CF9-99D5-8BA4-5F81C93B4E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C8228-F74E-98FD-DA3A-774E491A0A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86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[1] Sameer Vermani et.al., “Sounding Schemes for Coordinated Beamforming”, IEEE 802.11-24/1542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[2] Ron Porat et.al., “Sounding Design for C-BF”, IEEE 802.11-24/1568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[3] </a:t>
            </a:r>
            <a:r>
              <a:rPr lang="en-GB" sz="1800" b="0" dirty="0" err="1">
                <a:solidFill>
                  <a:schemeClr val="tx1"/>
                </a:solidFill>
              </a:rPr>
              <a:t>Insing</a:t>
            </a:r>
            <a:r>
              <a:rPr lang="en-GB" sz="1800" b="0" dirty="0">
                <a:solidFill>
                  <a:schemeClr val="tx1"/>
                </a:solidFill>
              </a:rPr>
              <a:t> Jung et.al., “</a:t>
            </a:r>
            <a:r>
              <a:rPr lang="en-US" sz="1800" b="0" dirty="0">
                <a:solidFill>
                  <a:schemeClr val="tx1"/>
                </a:solidFill>
              </a:rPr>
              <a:t>Coordinated Beamforming for 11bn – Follow Up”,</a:t>
            </a:r>
            <a:r>
              <a:rPr lang="en-GB" sz="1800" b="0" dirty="0">
                <a:solidFill>
                  <a:schemeClr val="tx1"/>
                </a:solidFill>
              </a:rPr>
              <a:t> IEEE 802.11-24/1515r2 September 2024</a:t>
            </a:r>
            <a:endParaRPr lang="en-GB" sz="1800" b="0" dirty="0">
              <a:solidFill>
                <a:schemeClr val="tx1"/>
              </a:solidFill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en-US" altLang="ko-KR" sz="1800" b="0" dirty="0"/>
              <a:t>[3] Aiguo Yan et.al., “Unified </a:t>
            </a:r>
            <a:r>
              <a:rPr lang="en-US" altLang="ko-KR" sz="1800" b="0" dirty="0" err="1"/>
              <a:t>CoBF</a:t>
            </a:r>
            <a:r>
              <a:rPr lang="en-US" altLang="ko-KR" sz="1800" b="0" dirty="0"/>
              <a:t>/MUMIMO Schemes with Zero-MUI”, </a:t>
            </a:r>
            <a:r>
              <a:rPr lang="en-GB" sz="1800" b="0" dirty="0">
                <a:solidFill>
                  <a:schemeClr val="tx1"/>
                </a:solidFill>
              </a:rPr>
              <a:t>IEEE 802.11-24/1432r2 August 2024</a:t>
            </a:r>
            <a:endParaRPr lang="en-US" altLang="ko-KR" sz="1800" b="0" dirty="0"/>
          </a:p>
          <a:p>
            <a:pPr marL="0" indent="0"/>
            <a:r>
              <a:rPr lang="en-US" altLang="ko-KR" sz="1800" b="0" dirty="0"/>
              <a:t>[4]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Coordinated BF: Figures of Merit”, </a:t>
            </a:r>
            <a:r>
              <a:rPr lang="en-GB" sz="1800" b="0" dirty="0">
                <a:solidFill>
                  <a:schemeClr val="tx1"/>
                </a:solidFill>
              </a:rPr>
              <a:t>IEEE 802.11-24/1484r0 September 2024</a:t>
            </a:r>
          </a:p>
          <a:p>
            <a:pPr marL="0" indent="0"/>
            <a:r>
              <a:rPr lang="en-GB" altLang="ko-KR" sz="1800" b="0" dirty="0">
                <a:solidFill>
                  <a:schemeClr val="tx1"/>
                </a:solidFill>
              </a:rPr>
              <a:t>[5]</a:t>
            </a:r>
            <a:r>
              <a:rPr lang="en-US" altLang="ko-KR" sz="1800" b="0" dirty="0"/>
              <a:t>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Zero MUI Coordinated BF”, </a:t>
            </a:r>
            <a:r>
              <a:rPr lang="en-GB" sz="1800" b="0" dirty="0">
                <a:solidFill>
                  <a:schemeClr val="tx1"/>
                </a:solidFill>
              </a:rPr>
              <a:t>IEEE 802.11-23/1998r0 November 2023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[6]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Concept”,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802.11-24/0011r0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[7]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Simulations”,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802.11-24/0012r0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[8]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Re-Use and Coordinated Spatial Nulling Follow-Up”,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802.11-24/0635r0 March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6102950"/>
              </p:ext>
            </p:extLst>
          </p:nvPr>
        </p:nvGraphicFramePr>
        <p:xfrm>
          <a:off x="2192954" y="1295400"/>
          <a:ext cx="4040187" cy="462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 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As on 42/40dB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Zero-forcing, joint or independent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75366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8F98-4F5C-A9C7-158B-46B36120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More Simulation Results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B64B26-B933-119F-7206-93CC6778FE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Rate vs. Channel SNR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68272E-5D01-D59F-83BB-3283E2D09F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CD4C-58F0-4CE2-263F-FB1197AFC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9310E-A56F-9F5A-36AA-3BBD03C88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9CA34AA-64DB-0AE6-41FE-DE95AB9D33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739" t="10129" r="7678"/>
          <a:stretch/>
        </p:blipFill>
        <p:spPr>
          <a:xfrm>
            <a:off x="5668925" y="2018321"/>
            <a:ext cx="6496421" cy="2166414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DB821C-5757-A339-8895-10F142B6A2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71" t="13584" r="7888"/>
          <a:stretch/>
        </p:blipFill>
        <p:spPr>
          <a:xfrm>
            <a:off x="5668924" y="4277619"/>
            <a:ext cx="6523075" cy="21138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D3F2C5-66D9-57AF-8D79-0C26CC71946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741"/>
          <a:stretch/>
        </p:blipFill>
        <p:spPr>
          <a:xfrm>
            <a:off x="731876" y="2442182"/>
            <a:ext cx="4754524" cy="386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9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Terminology I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1800" dirty="0"/>
              <a:t>Coordinated Beamforming</a:t>
            </a:r>
          </a:p>
          <a:p>
            <a:pPr marL="174625" lvl="1" indent="0"/>
            <a:r>
              <a:rPr lang="de-DE" sz="1600" dirty="0"/>
              <a:t>Multiple APs simultaneously transmit to 1 STA, each.</a:t>
            </a:r>
          </a:p>
          <a:p>
            <a:r>
              <a:rPr lang="de-DE" sz="1800" dirty="0"/>
              <a:t>Coordinated Spatial Re-use with Spatial Nulling</a:t>
            </a:r>
          </a:p>
          <a:p>
            <a:pPr marL="174625" lvl="1" indent="0"/>
            <a:r>
              <a:rPr lang="de-DE" sz="1600" dirty="0"/>
              <a:t>Multiple APs simultaneously transmit to their respective STAs. Each AP serves one or more STAs. Interference between diffent APs is reduced by power optimization or spatial nulling.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Partial Nulling</a:t>
            </a:r>
          </a:p>
          <a:p>
            <a:pPr marL="174625" lvl="1" indent="0"/>
            <a:r>
              <a:rPr lang="de-DE" sz="1600" kern="100" dirty="0">
                <a:cs typeface="Arial" panose="020B0604020202020204" pitchFamily="34" charset="0"/>
              </a:rPr>
              <a:t>Interference between different Aps is not perfectly canceled, but only to a certain level. This is done by</a:t>
            </a:r>
          </a:p>
          <a:p>
            <a:pPr marL="360363" lvl="1" indent="-185738">
              <a:buFont typeface="+mj-lt"/>
              <a:buAutoNum type="arabicPeriod"/>
            </a:pPr>
            <a:r>
              <a:rPr lang="de-DE" sz="1600" kern="100" dirty="0">
                <a:cs typeface="Arial" panose="020B0604020202020204" pitchFamily="34" charset="0"/>
              </a:rPr>
              <a:t>Control of the number of spatial nulls generated (not all STAs served require a spatial null)</a:t>
            </a:r>
          </a:p>
          <a:p>
            <a:pPr marL="360363" lvl="1" indent="-185738">
              <a:buFont typeface="+mj-lt"/>
              <a:buAutoNum type="arabicPeriod"/>
            </a:pPr>
            <a:r>
              <a:rPr lang="de-DE" sz="1600" kern="100" dirty="0">
                <a:cs typeface="Arial" panose="020B0604020202020204" pitchFamily="34" charset="0"/>
              </a:rPr>
              <a:t>Control of the nulling depth by a regularized inversion when calculating the transmit precoder</a:t>
            </a:r>
            <a:endParaRPr lang="de-DE" sz="1600" dirty="0"/>
          </a:p>
          <a:p>
            <a:endParaRPr lang="en-US" kern="1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DF90-953B-4306-B497-BC8ACAC963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1800" dirty="0"/>
              <a:t>Primary AP (Sharing AP)</a:t>
            </a:r>
          </a:p>
          <a:p>
            <a:pPr marL="174625" lvl="1" indent="0"/>
            <a:r>
              <a:rPr lang="de-DE" sz="1600" dirty="0"/>
              <a:t>The AP which gained channel access and triggers the coordinated transmission for spatial nulling.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Secondary APs (Shared APs)</a:t>
            </a:r>
          </a:p>
          <a:p>
            <a:pPr marL="174625" lvl="1" indent="0"/>
            <a:r>
              <a:rPr lang="de-DE" sz="1600" kern="100" dirty="0">
                <a:ea typeface="Times New Roman" panose="02020603050405020304" pitchFamily="18" charset="0"/>
                <a:cs typeface="Arial" panose="020B0604020202020204" pitchFamily="34" charset="0"/>
              </a:rPr>
              <a:t>Other APs which transmit simultaneously with the primary AP. For spatial nulling, transmission is triggered by the primary AP for a joint transmission.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Half-coordinated Spatial Re-Use</a:t>
            </a:r>
          </a:p>
          <a:p>
            <a:pPr marL="174625" lvl="1" indent="0"/>
            <a:r>
              <a:rPr lang="de-DE" sz="1600" kern="100" dirty="0">
                <a:ea typeface="Times New Roman" panose="02020603050405020304" pitchFamily="18" charset="0"/>
                <a:cs typeface="Arial" panose="020B0604020202020204" pitchFamily="34" charset="0"/>
              </a:rPr>
              <a:t>The primary AP transmits without any measures (e.g. Power back-off, spatial null) to protect other APs. Secondary APs transmit simultaneously, but reduce the interference to the primary AP to a level that doesn‘t impact the primary APs beyond a certain threshold.</a:t>
            </a:r>
          </a:p>
          <a:p>
            <a:endParaRPr lang="en-U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37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Terminology II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Fully Coordinated Spatial Re-Use</a:t>
            </a:r>
          </a:p>
          <a:p>
            <a:pPr marL="174625" indent="0"/>
            <a:r>
              <a:rPr lang="en-US" sz="1800" b="0" dirty="0"/>
              <a:t>The primary AP and the secondary APs mutually perform power back-off and spatial nulling to protect each other‘s transmission.</a:t>
            </a:r>
          </a:p>
          <a:p>
            <a:r>
              <a:rPr lang="en-US" sz="1800" dirty="0"/>
              <a:t>Independent Sounding</a:t>
            </a:r>
          </a:p>
          <a:p>
            <a:pPr marL="174625" indent="0">
              <a:tabLst>
                <a:tab pos="174625" algn="l"/>
              </a:tabLst>
            </a:pPr>
            <a:r>
              <a:rPr lang="en-US" sz="1800" b="0" dirty="0"/>
              <a:t>Sounding NDPs are transmitted from each AP to the STAs independently. The STAs may receive the NDPs from an associated or un-associated AP.</a:t>
            </a:r>
            <a:endParaRPr lang="en-US" sz="1800" dirty="0"/>
          </a:p>
          <a:p>
            <a:r>
              <a:rPr lang="en-US" sz="1800" dirty="0"/>
              <a:t>Joint Sounding</a:t>
            </a:r>
          </a:p>
          <a:p>
            <a:pPr marL="174625" indent="0"/>
            <a:r>
              <a:rPr lang="en-US" sz="1800" b="0" dirty="0"/>
              <a:t>Sounding NDPs are transmitted simultaneously from multiple APs, using a longer sequence of LTFs such that all antennas of all APs can be separated.</a:t>
            </a:r>
            <a:endParaRPr lang="en-US" sz="1800" dirty="0"/>
          </a:p>
          <a:p>
            <a:endParaRPr lang="en-US" kern="1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DF90-953B-4306-B497-BC8ACAC963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Independent Nulling Precoding</a:t>
            </a:r>
          </a:p>
          <a:p>
            <a:pPr marL="174625" indent="0"/>
            <a:r>
              <a:rPr lang="de-DE" sz="1800" b="0" kern="100" dirty="0">
                <a:ea typeface="Times New Roman" panose="02020603050405020304" pitchFamily="18" charset="0"/>
                <a:cs typeface="Arial" panose="020B0604020202020204" pitchFamily="34" charset="0"/>
              </a:rPr>
              <a:t>Each AP performs spatial nulling, assuming the receive equalizer as given by the (joint) sounding feedback.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Joint Nulling Precoding</a:t>
            </a:r>
          </a:p>
          <a:p>
            <a:pPr marL="174625" indent="0"/>
            <a:r>
              <a:rPr lang="de-DE" sz="1800" b="0" kern="100">
                <a:ea typeface="Times New Roman" panose="02020603050405020304" pitchFamily="18" charset="0"/>
                <a:cs typeface="Arial" panose="020B0604020202020204" pitchFamily="34" charset="0"/>
              </a:rPr>
              <a:t>APs jointly optimize the predoding by a feedback exchange or by independent sounding with a dedicated nulling NDP.</a:t>
            </a:r>
            <a:endParaRPr lang="en-US" sz="1800" dirty="0"/>
          </a:p>
          <a:p>
            <a:pPr marL="174625" indent="0"/>
            <a:endParaRPr lang="en-U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07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contributions on coordinated beamforming and spatial nulling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Coordinated spatial re-use and spatial nulling is accepted for </a:t>
            </a:r>
            <a:r>
              <a:rPr lang="en-US" dirty="0" err="1"/>
              <a:t>TGbn</a:t>
            </a:r>
            <a:r>
              <a:rPr lang="en-US" dirty="0"/>
              <a:t> [8]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In [6, 7] the high-level concept and a performance evaluation is presented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Proposals for the sounding procedure were recently presented in [1, 2]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This contribution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Joint sounding vs. independent sounding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Sounding information exchange between APs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Joint optimization of spatial nulling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Spatial Nulling Math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Spatial nulling math example (S=2 APs, M=4 STAs)</a:t>
                </a:r>
              </a:p>
              <a:p>
                <a:r>
                  <a:rPr lang="de-DE" b="0" dirty="0"/>
                  <a:t>Receiver equalizer (4 STAs)			Channel		 Transmitter precoding (2 APs)</a:t>
                </a:r>
              </a:p>
              <a:p>
                <a:r>
                  <a:rPr lang="en-US" sz="1800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de-DE" sz="1800" b="0" i="1" smtClea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DE" sz="1800" dirty="0"/>
                  <a:t>	             		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𝑯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DE" dirty="0"/>
                  <a:t>			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DE" dirty="0"/>
              </a:p>
              <a:p>
                <a:r>
                  <a:rPr lang="de-DE" b="0" dirty="0"/>
                  <a:t>STA with 2 antennas and 1 spatial stream: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de-DE" sz="2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de-DE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e-DE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DE" b="0" dirty="0"/>
                  <a:t>, 1x2 matrix</a:t>
                </a: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AP-STA association: e.g., STA m=1, 2 with AP s=1 and STA m=3,4 with AP s=2</a:t>
                </a:r>
              </a:p>
              <a:p>
                <a:r>
                  <a:rPr lang="en-US" sz="2400" b="0" kern="100" dirty="0">
                    <a:cs typeface="Arial" panose="020B0604020202020204" pitchFamily="34" charset="0"/>
                  </a:rPr>
                  <a:t>Spatial nulling conditions: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8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Math (Joint Sounding)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r>
                  <a:rPr lang="de-DE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SVD-based feedback (Joint Sounding):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de-DE" b="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de-D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de-DE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  <m:r>
                        <a:rPr lang="de-DE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With V matrix feedback, the receive equalizer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b="0" kern="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:r>
                  <a:rPr lang="de-DE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 implicitly assumed.</a:t>
                </a: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The feedback of STA </a:t>
                </a:r>
                <a:r>
                  <a:rPr lang="en-US" b="0" i="1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m</a:t>
                </a:r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. From the feedback of all STAs, the nulling conditions are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232EFB8-DB84-B05D-ABF0-705C610E5432}"/>
              </a:ext>
            </a:extLst>
          </p:cNvPr>
          <p:cNvSpPr/>
          <p:nvPr/>
        </p:nvSpPr>
        <p:spPr bwMode="auto">
          <a:xfrm rot="16200000">
            <a:off x="5180541" y="2665941"/>
            <a:ext cx="152400" cy="1068918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3A627-26A3-FEA7-EF71-56E4D3653412}"/>
                  </a:ext>
                </a:extLst>
              </p:cNvPr>
              <p:cNvSpPr txBox="1"/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tx1"/>
                    </a:solidFill>
                  </a:rPr>
                  <a:t>Nomenclature: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STA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3A627-26A3-FEA7-EF71-56E4D3653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blipFill>
                <a:blip r:embed="rId3"/>
                <a:stretch>
                  <a:fillRect l="-1730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1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Math (Independent sounding)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r>
                  <a:rPr lang="de-DE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SVD-based feedback for Data: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de-D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de-DE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  <m:r>
                        <a:rPr lang="de-DE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The nulling feedback for the un-associated AP must be done with the same assumption on the receive equalizer,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DE" b="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For AP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the feedback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232EFB8-DB84-B05D-ABF0-705C610E5432}"/>
              </a:ext>
            </a:extLst>
          </p:cNvPr>
          <p:cNvSpPr/>
          <p:nvPr/>
        </p:nvSpPr>
        <p:spPr bwMode="auto">
          <a:xfrm rot="16200000">
            <a:off x="5180541" y="2665941"/>
            <a:ext cx="152400" cy="1068918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1D742F-10C3-E850-BCE5-D7C5813D4E95}"/>
                  </a:ext>
                </a:extLst>
              </p:cNvPr>
              <p:cNvSpPr txBox="1"/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tx1"/>
                    </a:solidFill>
                  </a:rPr>
                  <a:t>Nomenclature: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STA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1D742F-10C3-E850-BCE5-D7C5813D4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blipFill>
                <a:blip r:embed="rId3"/>
                <a:stretch>
                  <a:fillRect l="-1730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80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diagram&#10;&#10;Description automatically generated">
            <a:extLst>
              <a:ext uri="{FF2B5EF4-FFF2-40B4-BE49-F238E27FC236}">
                <a16:creationId xmlns:a16="http://schemas.microsoft.com/office/drawing/2014/main" id="{8716B94C-D79E-DAE3-6DCB-23F8A4C56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4"/>
          <a:stretch/>
        </p:blipFill>
        <p:spPr>
          <a:xfrm>
            <a:off x="6498167" y="1126457"/>
            <a:ext cx="5488368" cy="20772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2" y="1981201"/>
                <a:ext cx="5583766" cy="4113213"/>
              </a:xfrm>
            </p:spPr>
            <p:txBody>
              <a:bodyPr/>
              <a:lstStyle/>
              <a:p>
                <a:r>
                  <a:rPr lang="de-DE" dirty="0"/>
                  <a:t>Joint Sounding proposal from [1, 2]</a:t>
                </a:r>
                <a:endParaRPr lang="de-DE" sz="2800" dirty="0"/>
              </a:p>
              <a:p>
                <a:pPr algn="just"/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 and STAs m=3, 4 associated with AP2, the feedback give to </a:t>
                </a:r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</m:t>
                        </m:r>
                      </m:sub>
                    </m:sSub>
                    <m:r>
                      <a:rPr lang="en-US" sz="20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21</m:t>
                        </m:r>
                      </m:sub>
                    </m:sSub>
                    <m:r>
                      <a:rPr lang="en-US" sz="20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STA2) </a:t>
                </a:r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31</m:t>
                        </m:r>
                      </m:sub>
                    </m:sSub>
                    <m:r>
                      <a:rPr lang="en-US" sz="2000" b="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STA3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41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STA4 )  </a:t>
                </a:r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as follows: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𝑯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C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C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31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41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32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solidFill>
                                                  <a:srgbClr val="00B05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B05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42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>
                    <a:ea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rgbClr val="C0000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𝑮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solidFill>
                                                  <a:srgbClr val="00B050"/>
                                                </a:solidFill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</a:rPr>
                                              <m:t>4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solidFill>
                                              <a:srgbClr val="00B050"/>
                                            </a:solidFill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/>
                <a:r>
                  <a:rPr lang="de-DE" sz="2000" b="0" dirty="0"/>
                  <a:t>APs get more information than needed from associated STAs. Some of the information from un-associated STAs is needed.</a:t>
                </a:r>
              </a:p>
              <a:p>
                <a:endParaRPr lang="de-DE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2" y="1981201"/>
                <a:ext cx="5583766" cy="4113213"/>
              </a:xfrm>
              <a:blipFill>
                <a:blip r:embed="rId3"/>
                <a:stretch>
                  <a:fillRect l="-1638" t="-1185" r="-1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9">
                <a:extLst>
                  <a:ext uri="{FF2B5EF4-FFF2-40B4-BE49-F238E27FC236}">
                    <a16:creationId xmlns:a16="http://schemas.microsoft.com/office/drawing/2014/main" id="{9B4C0FFC-2AA8-E5C7-D63F-4397DA586B4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752170" y="3203677"/>
                <a:ext cx="5439831" cy="30812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de-DE" sz="2000" b="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Information requried by </a:t>
                </a:r>
                <a:r>
                  <a:rPr lang="de-DE" sz="2000" b="0" kern="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</a:t>
                </a:r>
                <a:r>
                  <a:rPr lang="de-DE" sz="2000" b="0" kern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de-DE" sz="2000" b="0" kern="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AP2</a:t>
                </a:r>
                <a:r>
                  <a:rPr lang="de-DE" sz="2000" b="0" kern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compute the nulling:</a:t>
                </a:r>
                <a:endParaRPr lang="en-US" sz="2000" b="0" kern="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𝑯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kern="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/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provide appropriate feedback, AP1 needs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31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41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AP2 and AP2 needs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AP1.</a:t>
                </a:r>
              </a:p>
              <a:p>
                <a:endParaRPr lang="de-DE" kern="0" dirty="0"/>
              </a:p>
              <a:p>
                <a:endParaRPr lang="de-DE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9">
                <a:extLst>
                  <a:ext uri="{FF2B5EF4-FFF2-40B4-BE49-F238E27FC236}">
                    <a16:creationId xmlns:a16="http://schemas.microsoft.com/office/drawing/2014/main" id="{9B4C0FFC-2AA8-E5C7-D63F-4397DA586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2170" y="3203677"/>
                <a:ext cx="5439831" cy="3081237"/>
              </a:xfrm>
              <a:prstGeom prst="rect">
                <a:avLst/>
              </a:prstGeom>
              <a:blipFill>
                <a:blip r:embed="rId4"/>
                <a:stretch>
                  <a:fillRect l="-1233" t="-118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04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diagram of a diagram&#10;&#10;Description automatically generated">
            <a:extLst>
              <a:ext uri="{FF2B5EF4-FFF2-40B4-BE49-F238E27FC236}">
                <a16:creationId xmlns:a16="http://schemas.microsoft.com/office/drawing/2014/main" id="{2813F9B4-6553-4848-780E-BE4FF923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25"/>
          <a:stretch/>
        </p:blipFill>
        <p:spPr>
          <a:xfrm>
            <a:off x="1530927" y="3829524"/>
            <a:ext cx="8564563" cy="24950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0D0294-475D-122C-653B-F1AFE643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AP-AP Communication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983635-6387-0B50-E4FE-59EF7BEF3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How to do the exchange:</a:t>
            </a:r>
          </a:p>
          <a:p>
            <a:pPr marL="0" indent="0"/>
            <a:r>
              <a:rPr lang="de-DE" b="0" dirty="0"/>
              <a:t>Option 1 [1,2]: STAs send feedback in a way that all APs can receive it.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b="0" dirty="0">
                <a:sym typeface="Wingdings" panose="05000000000000000000" pitchFamily="2" charset="2"/>
              </a:rPr>
              <a:t>requires very conservative transmission settings for large amount of data (inefficient).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For spatial nulling a lower resolution of the feedback may be acceptable</a:t>
            </a:r>
          </a:p>
          <a:p>
            <a:pPr marL="0" indent="0"/>
            <a:r>
              <a:rPr lang="en-US" b="0" dirty="0"/>
              <a:t>Option 2: Dedicated feedback exchange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F4E3-3E22-9CAB-53CE-ABA34CE9F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46D44-BA64-4BAA-B648-2E2653145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EB02-837A-3838-1AAF-C93CEC63A9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09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426A0AD-3923-3B7C-E8DA-EC50CC4216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577" t="6631" r="7593"/>
          <a:stretch/>
        </p:blipFill>
        <p:spPr>
          <a:xfrm>
            <a:off x="5904347" y="1922945"/>
            <a:ext cx="6101481" cy="2095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332277-476E-CDB8-B9A3-CD4A7D98B8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3" t="4912" r="6631"/>
          <a:stretch/>
        </p:blipFill>
        <p:spPr>
          <a:xfrm>
            <a:off x="5953126" y="4257338"/>
            <a:ext cx="6105124" cy="2102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289ADF-AF91-CF89-95C3-9AB4E9FC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Joint Optimization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63E9B9-7D2C-CB98-7523-03ABFA5B8CD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1" y="1981201"/>
                <a:ext cx="5329804" cy="4113213"/>
              </a:xfrm>
            </p:spPr>
            <p:txBody>
              <a:bodyPr/>
              <a:lstStyle/>
              <a:p>
                <a:r>
                  <a:rPr lang="de-DE" dirty="0"/>
                  <a:t>Feedback exchange phase allows to jointly optimize precoding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Use the best possible equalizer rather than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/>
                  <a:t>from joint sounding 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/>
                  <a:t>from independent sounding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Top figure indepenent nulling</a:t>
                </a:r>
              </a:p>
              <a:p>
                <a:pPr marL="622300" lvl="1" indent="-222250">
                  <a:buFont typeface="Arial" panose="020B0604020202020204" pitchFamily="34" charset="0"/>
                  <a:buChar char="•"/>
                </a:pPr>
                <a:r>
                  <a:rPr lang="de-DE" dirty="0"/>
                  <a:t>Bottom figure is joint optimization of nulling (40% higher rates avg.)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63E9B9-7D2C-CB98-7523-03ABFA5B8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1" y="1981201"/>
                <a:ext cx="5329804" cy="4113213"/>
              </a:xfrm>
              <a:blipFill>
                <a:blip r:embed="rId4"/>
                <a:stretch>
                  <a:fillRect l="-2288" t="-1481" r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B888-EA06-9C48-FD71-BF5C7A61F3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6C99D-13E9-641B-402F-E7468C9607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069F7-F9C5-B19D-E8FF-364E2A447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DD802BD-FF6D-5E3D-EBAD-0173714BA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6" y="5783667"/>
            <a:ext cx="1079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11E8D71-7931-BCD2-BB36-640BF1173175}"/>
              </a:ext>
            </a:extLst>
          </p:cNvPr>
          <p:cNvGrpSpPr/>
          <p:nvPr/>
        </p:nvGrpSpPr>
        <p:grpSpPr>
          <a:xfrm>
            <a:off x="7656513" y="2116915"/>
            <a:ext cx="2554287" cy="1662113"/>
            <a:chOff x="7837303" y="1656317"/>
            <a:chExt cx="2554287" cy="1662113"/>
          </a:xfrm>
        </p:grpSpPr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FAB93B3-44BA-432E-175B-004732584F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A326C06-15C6-73AB-D481-E40923205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802BD52-8025-11B9-31DB-4A665DD5D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33603BA8-5487-819B-8DB9-92277AC8F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647EEB2F-F9FB-A944-7459-B0B481FD0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CDB7101-FA89-7A62-A2C1-F76B652A4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05CF289C-9047-F5C0-A062-AB95FB0C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A3AA233C-15B8-D93F-2C0D-5D25CE75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66B13543-E75F-877F-529A-4C63BF3DF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C0E6E3E1-08E7-A0BE-0670-A33D9C78A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F2F0641C-B63E-3BE7-B66A-55B781E8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4292ABF5-4E53-52E6-2ECF-BF399101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B84A1EB8-501A-04F3-9E67-214CADD06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BE6FD0-B526-2AE3-3EEF-8D1FFA8EE3BB}"/>
              </a:ext>
            </a:extLst>
          </p:cNvPr>
          <p:cNvGrpSpPr/>
          <p:nvPr/>
        </p:nvGrpSpPr>
        <p:grpSpPr>
          <a:xfrm>
            <a:off x="7647781" y="4467446"/>
            <a:ext cx="2554287" cy="1662113"/>
            <a:chOff x="7837303" y="1656317"/>
            <a:chExt cx="2554287" cy="1662113"/>
          </a:xfrm>
        </p:grpSpPr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7DF994F-E7F1-FDA8-A660-73AF1F8A2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17E0E4A0-E39E-0C9A-C5FA-C3A0F2756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C1125B1F-8D9D-D002-555F-8A74A3E2E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C96030E4-3C7B-2376-53B0-8B76F8A3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ED3BD747-8D98-E45C-E167-0E24A100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14">
              <a:extLst>
                <a:ext uri="{FF2B5EF4-FFF2-40B4-BE49-F238E27FC236}">
                  <a16:creationId xmlns:a16="http://schemas.microsoft.com/office/drawing/2014/main" id="{B2796A0E-1845-2666-1C02-CAF7CFCE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26FA8DDC-519B-D22F-41B0-DFC10A003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6">
              <a:extLst>
                <a:ext uri="{FF2B5EF4-FFF2-40B4-BE49-F238E27FC236}">
                  <a16:creationId xmlns:a16="http://schemas.microsoft.com/office/drawing/2014/main" id="{2BA76FF6-7BF9-F50D-22FD-EA835B92C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401004B9-5206-F6AD-5F3F-38CC9A64E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573765A9-C4EA-5F7C-06D0-BE69A1EC7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9DDBA878-1A6E-49CD-A841-70EF3D5E9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CC7F8F5F-C512-3F54-E9DF-A7A324984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1">
              <a:extLst>
                <a:ext uri="{FF2B5EF4-FFF2-40B4-BE49-F238E27FC236}">
                  <a16:creationId xmlns:a16="http://schemas.microsoft.com/office/drawing/2014/main" id="{72E9E16D-22FA-95B5-F4F9-1FDC56BEF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86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Independent Sounding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4113213"/>
              </a:xfrm>
            </p:spPr>
            <p:txBody>
              <a:bodyPr/>
              <a:lstStyle/>
              <a:p>
                <a:r>
                  <a:rPr lang="de-DE" dirty="0"/>
                  <a:t>Independent sounding</a:t>
                </a: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 need for an exchange phase, because nulling feedback and regular feedback are separated, already. Each feedback packet has a dedicated recipient.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How to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equalizer for the nulling feedback?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 can be derived fro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m the equalizing used for any packet, e.g. the Nulling RP (no issue with scheduling or memory).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4113213"/>
              </a:xfrm>
              <a:blipFill>
                <a:blip r:embed="rId2"/>
                <a:stretch>
                  <a:fillRect l="-882" t="-1185" b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BD661EEE-94E5-FFB9-A608-A32ED90D7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44557"/>
            <a:ext cx="10018184" cy="229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0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6b22517d-d879-4a65-9734-496d2dd5d1e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bfd848a-1557-471e-aab3-1b6857636095"/>
  </ds:schemaRefs>
</ds:datastoreItem>
</file>

<file path=customXml/itemProps3.xml><?xml version="1.0" encoding="utf-8"?>
<ds:datastoreItem xmlns:ds="http://schemas.openxmlformats.org/officeDocument/2006/customXml" ds:itemID="{1E2BD307-E7FC-4D5D-8A41-5D61369A2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15747</TotalTime>
  <Words>1603</Words>
  <Application>Microsoft Office PowerPoint</Application>
  <PresentationFormat>Widescreen</PresentationFormat>
  <Paragraphs>231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Malgun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Multi-AP Sounding and Precoding</vt:lpstr>
      <vt:lpstr>Introduction</vt:lpstr>
      <vt:lpstr>Spatial Nulling Math</vt:lpstr>
      <vt:lpstr>Sounding Math (Joint Sounding)</vt:lpstr>
      <vt:lpstr>Sounding Math (Independent sounding)</vt:lpstr>
      <vt:lpstr>Sounding</vt:lpstr>
      <vt:lpstr>AP-AP Communication</vt:lpstr>
      <vt:lpstr>Joint Optimization</vt:lpstr>
      <vt:lpstr>Independent Sounding</vt:lpstr>
      <vt:lpstr>Dupliate Transmission of NDPs</vt:lpstr>
      <vt:lpstr>Concusions</vt:lpstr>
      <vt:lpstr>References</vt:lpstr>
      <vt:lpstr>APPENDIX</vt:lpstr>
      <vt:lpstr>Simulation parameters</vt:lpstr>
      <vt:lpstr>More Simulation Results</vt:lpstr>
      <vt:lpstr>Terminology I</vt:lpstr>
      <vt:lpstr>Terminology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6</cp:revision>
  <cp:lastPrinted>1601-01-01T00:00:00Z</cp:lastPrinted>
  <dcterms:created xsi:type="dcterms:W3CDTF">2023-12-07T08:56:55Z</dcterms:created>
  <dcterms:modified xsi:type="dcterms:W3CDTF">2024-11-12T19:13:41Z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