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69" r:id="rId2"/>
    <p:sldId id="257" r:id="rId3"/>
    <p:sldId id="637" r:id="rId4"/>
    <p:sldId id="639" r:id="rId5"/>
    <p:sldId id="638" r:id="rId6"/>
    <p:sldId id="641" r:id="rId7"/>
    <p:sldId id="642" r:id="rId8"/>
    <p:sldId id="644" r:id="rId9"/>
    <p:sldId id="645" r:id="rId10"/>
    <p:sldId id="636" r:id="rId11"/>
    <p:sldId id="646" r:id="rId12"/>
    <p:sldId id="647" r:id="rId13"/>
    <p:sldId id="500" r:id="rId14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ariou, Laurent" initials="CL" lastIdx="1" clrIdx="0"/>
  <p:cmAuthor id="2" name="Hanxiao (Tony, CT Lab)" initials="H(CL" lastIdx="3" clrIdx="1"/>
  <p:cmAuthor id="3" name="weijie" initials="weijie" lastIdx="1" clrIdx="2"/>
  <p:cmAuthor id="4" name="Qi Yinan" initials="QY" lastIdx="1" clrIdx="3">
    <p:extLst>
      <p:ext uri="{19B8F6BF-5375-455C-9EA6-DF929625EA0E}">
        <p15:presenceInfo xmlns:p15="http://schemas.microsoft.com/office/powerpoint/2012/main" userId="28a9accb1e342249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00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度样式 2 - 强调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256" autoAdjust="0"/>
    <p:restoredTop sz="93875" autoAdjust="0"/>
  </p:normalViewPr>
  <p:slideViewPr>
    <p:cSldViewPr>
      <p:cViewPr varScale="1">
        <p:scale>
          <a:sx n="114" d="100"/>
          <a:sy n="114" d="100"/>
        </p:scale>
        <p:origin x="1548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ct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3F99EF29-387F-42BB-8A81-132E16DF8442}" type="slidenum">
              <a:rPr lang="en-US" dirty="0"/>
              <a:t>‹#›</a:t>
            </a:fld>
            <a:endParaRPr lang="en-US" dirty="0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 dirty="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3662" tIns="46038" rIns="93662" bIns="46038" numCol="1" anchor="t" anchorCtr="0" compatLnSpc="1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5pPr marL="457200" lvl="4" algn="r" defTabSz="933450">
              <a:defRPr smtClean="0"/>
            </a:lvl5pPr>
          </a:lstStyle>
          <a:p>
            <a:pPr lvl="4"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870C1BA4-1CEE-4CD8-8532-343A8D2B3155}" type="slidenum">
              <a:rPr lang="en-US" dirty="0"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 Title</a:t>
            </a:r>
            <a:endParaRPr lang="en-US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1024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John Doe, Some Company</a:t>
            </a:r>
          </a:p>
        </p:txBody>
      </p:sp>
      <p:sp>
        <p:nvSpPr>
          <p:cNvPr id="102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dirty="0"/>
              <a:t>Page </a:t>
            </a:r>
            <a:fld id="{9A6FF2A5-3843-4034-80EC-B86A7C49C539}" type="slidenum">
              <a:rPr lang="en-US" dirty="0"/>
              <a:t>1</a:t>
            </a:fld>
            <a:endParaRPr lang="en-US" dirty="0"/>
          </a:p>
        </p:txBody>
      </p:sp>
      <p:sp>
        <p:nvSpPr>
          <p:cNvPr id="102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1024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0018604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6648451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12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8997123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870C1BA4-1CEE-4CD8-8532-343A8D2B3155}" type="slidenum">
              <a:rPr lang="en-US" smtClean="0"/>
              <a:t>13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280554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642759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654569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6506725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7201078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5959779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532476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3099D1E7-2CFE-4362-BB72-AF97192842EA}" type="slidenum">
              <a:rPr lang="en-US" dirty="0"/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GB" dirty="0" err="1"/>
              <a:t>Weijie</a:t>
            </a:r>
            <a:r>
              <a:rPr lang="en-GB" dirty="0"/>
              <a:t> Xu (OPPO)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610068" y="6475413"/>
            <a:ext cx="64" cy="184666"/>
          </a:xfrm>
        </p:spPr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0847244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ctr" anchorCtr="0" compatLnSpc="1"/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t" anchorCtr="0" compatLnSpc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GB" dirty="0" err="1"/>
              <a:t>Zhisong</a:t>
            </a:r>
            <a:r>
              <a:rPr lang="en-GB" dirty="0"/>
              <a:t> </a:t>
            </a:r>
            <a:r>
              <a:rPr lang="en-GB" dirty="0" err="1"/>
              <a:t>Zuo</a:t>
            </a:r>
            <a:r>
              <a:rPr lang="en-GB" dirty="0"/>
              <a:t>(OPPO)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ctr">
              <a:defRPr smtClean="0"/>
            </a:lvl1pPr>
          </a:lstStyle>
          <a:p>
            <a:pPr>
              <a:defRPr/>
            </a:pPr>
            <a:r>
              <a:rPr lang="en-US" dirty="0"/>
              <a:t>Slide </a:t>
            </a:r>
            <a:fld id="{1020D93E-1000-485A-B4A0-9946B8CFFE0D}" type="slidenum">
              <a:rPr lang="en-US" dirty="0"/>
              <a:t>‹#›</a:t>
            </a:fld>
            <a:endParaRPr lang="en-US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85800"/>
            <a:ext cx="9144000" cy="870323"/>
          </a:xfrm>
          <a:noFill/>
        </p:spPr>
        <p:txBody>
          <a:bodyPr/>
          <a:lstStyle/>
          <a:p>
            <a:r>
              <a:rPr lang="en-US" altLang="zh-CN" dirty="0">
                <a:cs typeface="Times New Roman" panose="02020603050405020304" pitchFamily="18" charset="0"/>
              </a:rPr>
              <a:t>Duty-cycle AMP operation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173" name="Rectangle 6"/>
          <p:cNvSpPr>
            <a:spLocks noGrp="1" noChangeArrowheads="1"/>
          </p:cNvSpPr>
          <p:nvPr>
            <p:ph idx="1"/>
          </p:nvPr>
        </p:nvSpPr>
        <p:spPr>
          <a:xfrm>
            <a:off x="723900" y="1600200"/>
            <a:ext cx="7772400" cy="44958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1800" dirty="0"/>
              <a:t>Date:</a:t>
            </a:r>
            <a:r>
              <a:rPr lang="en-US" sz="1800" b="0" dirty="0"/>
              <a:t> 2024-11-05</a:t>
            </a: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838200" y="2162576"/>
            <a:ext cx="1368339" cy="25002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flipH="1">
            <a:off x="6400800" y="6475413"/>
            <a:ext cx="2143060" cy="184666"/>
          </a:xfrm>
        </p:spPr>
        <p:txBody>
          <a:bodyPr/>
          <a:lstStyle/>
          <a:p>
            <a:pPr>
              <a:defRPr/>
            </a:pPr>
            <a:r>
              <a:rPr lang="en-US" altLang="zh-CN" dirty="0"/>
              <a:t>Chuanfeng He (OPPO)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t>1</a:t>
            </a:fld>
            <a:endParaRPr lang="en-US" dirty="0"/>
          </a:p>
        </p:txBody>
      </p:sp>
      <p:sp>
        <p:nvSpPr>
          <p:cNvPr id="11" name="Rectangle 1">
            <a:extLst>
              <a:ext uri="{FF2B5EF4-FFF2-40B4-BE49-F238E27FC236}">
                <a16:creationId xmlns:a16="http://schemas.microsoft.com/office/drawing/2014/main" id="{7418231F-1399-42AA-8C68-122438488FA5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</a:t>
            </a:r>
            <a:r>
              <a:rPr lang="en-US" altLang="zh-CN" sz="1800" b="1" dirty="0">
                <a:solidFill>
                  <a:srgbClr val="000000"/>
                </a:solidFill>
                <a:latin typeface="+mn-lt"/>
              </a:rPr>
              <a:t>11-24/1775</a:t>
            </a:r>
            <a:r>
              <a:rPr lang="en-SG" sz="1800" b="1" dirty="0">
                <a:solidFill>
                  <a:srgbClr val="000000"/>
                </a:solidFill>
                <a:latin typeface="+mn-lt"/>
              </a:rPr>
              <a:t>r1</a:t>
            </a:r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0267D32A-FFA2-45AC-BF4C-9CEBFF7D490D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Nov 2024</a:t>
            </a:r>
            <a:endParaRPr lang="en-GB" altLang="zh-CN" sz="1800" b="1" dirty="0"/>
          </a:p>
        </p:txBody>
      </p:sp>
      <p:graphicFrame>
        <p:nvGraphicFramePr>
          <p:cNvPr id="10" name="Table 8">
            <a:extLst>
              <a:ext uri="{FF2B5EF4-FFF2-40B4-BE49-F238E27FC236}">
                <a16:creationId xmlns:a16="http://schemas.microsoft.com/office/drawing/2014/main" id="{F9ED0835-C5E1-4307-BF1F-CC8288CC7EC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5779465"/>
              </p:ext>
            </p:extLst>
          </p:nvPr>
        </p:nvGraphicFramePr>
        <p:xfrm>
          <a:off x="838200" y="2701138"/>
          <a:ext cx="7886702" cy="247906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752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256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6186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5418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9243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Affiliation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Chuanfeng He</a:t>
                      </a:r>
                      <a:endParaRPr lang="zh-CN" altLang="en-US" sz="12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OPPO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i="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hechuanfeng@oppo.com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err="1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Weijie</a:t>
                      </a:r>
                      <a:r>
                        <a:rPr lang="en-US" altLang="zh-CN" sz="12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Xu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xuweijie@oppo.com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Yinan Qi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4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v-qiyinan@oppo.com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13824858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20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76550375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4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66089006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64984899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altLang="zh-CN" sz="120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13074825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altLang="zh-CN" sz="12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i="0" dirty="0">
                        <a:latin typeface="Times New Roman" panose="02020603050405020304"/>
                        <a:cs typeface="Arial" panose="020B06040202020202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 panose="02020603050405020304"/>
                        <a:ea typeface="Times New Roman" panose="02020603050405020304"/>
                        <a:cs typeface="Arial" panose="020B06040202020202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 panose="02020603050405020304"/>
                        <a:ea typeface="Times New Roman" panose="02020603050405020304"/>
                        <a:cs typeface="Arial" panose="020B06040202020202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altLang="zh-CN" sz="1200" dirty="0">
                        <a:latin typeface="+mn-lt"/>
                        <a:ea typeface="Times New Roman" panose="02020603050405020304"/>
                        <a:cs typeface="Arial" panose="020B06040202020202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5747954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6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Straw Poll #1 (For SFD) </a:t>
            </a:r>
            <a:endParaRPr lang="zh-CN" altLang="en-US" sz="26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Chuanfeng He (OPPO)</a:t>
            </a:r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altLang="zh-CN" sz="1800" b="1" dirty="0">
                <a:solidFill>
                  <a:srgbClr val="000000"/>
                </a:solidFill>
                <a:latin typeface="+mn-lt"/>
              </a:rPr>
              <a:t>Doc.: IEEE 802.</a:t>
            </a:r>
            <a:r>
              <a:rPr lang="en-US" altLang="zh-CN" sz="1800" b="1" dirty="0">
                <a:solidFill>
                  <a:srgbClr val="000000"/>
                </a:solidFill>
                <a:latin typeface="+mn-lt"/>
              </a:rPr>
              <a:t>11-24/1775</a:t>
            </a:r>
            <a:r>
              <a:rPr lang="en-SG" altLang="zh-CN" sz="1800" b="1" dirty="0">
                <a:solidFill>
                  <a:srgbClr val="000000"/>
                </a:solidFill>
                <a:latin typeface="+mn-lt"/>
              </a:rPr>
              <a:t>r1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Nov 2024</a:t>
            </a:r>
            <a:endParaRPr lang="en-GB" altLang="zh-CN" sz="1800" b="1" dirty="0"/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499B6E8E-88D7-4229-95E3-6CAB69EA2999}"/>
              </a:ext>
            </a:extLst>
          </p:cNvPr>
          <p:cNvSpPr txBox="1">
            <a:spLocks/>
          </p:cNvSpPr>
          <p:nvPr/>
        </p:nvSpPr>
        <p:spPr>
          <a:xfrm>
            <a:off x="609600" y="1676400"/>
            <a:ext cx="8382000" cy="4952998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kern="0" dirty="0"/>
              <a:t>Do you agree with the following text:</a:t>
            </a:r>
          </a:p>
          <a:p>
            <a:pPr lvl="1"/>
            <a:r>
              <a:rPr lang="en-US" sz="2400" kern="0" dirty="0"/>
              <a:t>If AMP device is able to support TSF, it can monitor AMP trigger in a </a:t>
            </a:r>
            <a:r>
              <a:rPr lang="en-US" altLang="zh-CN" sz="2400" kern="0" dirty="0"/>
              <a:t>duty-cycle manner.</a:t>
            </a:r>
            <a:endParaRPr lang="en-US" sz="2400" kern="0" dirty="0"/>
          </a:p>
          <a:p>
            <a:endParaRPr lang="en-US" kern="0" dirty="0">
              <a:highlight>
                <a:srgbClr val="FFFF00"/>
              </a:highlight>
            </a:endParaRPr>
          </a:p>
          <a:p>
            <a:r>
              <a:rPr lang="en-US" kern="0" dirty="0"/>
              <a:t>Yes</a:t>
            </a:r>
          </a:p>
          <a:p>
            <a:r>
              <a:rPr lang="en-US" kern="0" dirty="0"/>
              <a:t>No</a:t>
            </a:r>
          </a:p>
          <a:p>
            <a:r>
              <a:rPr lang="en-US" kern="0" dirty="0"/>
              <a:t>Abstain</a:t>
            </a:r>
          </a:p>
        </p:txBody>
      </p:sp>
    </p:spTree>
    <p:extLst>
      <p:ext uri="{BB962C8B-B14F-4D97-AF65-F5344CB8AC3E}">
        <p14:creationId xmlns:p14="http://schemas.microsoft.com/office/powerpoint/2010/main" val="7380902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6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Straw Poll #2 (For SFD) </a:t>
            </a:r>
            <a:endParaRPr lang="zh-CN" altLang="en-US" sz="26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Chuanfeng He (OPPO)</a:t>
            </a:r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altLang="zh-CN" sz="1800" b="1" dirty="0">
                <a:solidFill>
                  <a:srgbClr val="000000"/>
                </a:solidFill>
                <a:latin typeface="+mn-lt"/>
              </a:rPr>
              <a:t>Doc.: IEEE 802.</a:t>
            </a:r>
            <a:r>
              <a:rPr lang="en-US" altLang="zh-CN" sz="1800" b="1" dirty="0">
                <a:solidFill>
                  <a:srgbClr val="000000"/>
                </a:solidFill>
                <a:latin typeface="+mn-lt"/>
              </a:rPr>
              <a:t>11-24/1775</a:t>
            </a:r>
            <a:r>
              <a:rPr lang="en-SG" altLang="zh-CN" sz="1800" b="1" dirty="0">
                <a:solidFill>
                  <a:srgbClr val="000000"/>
                </a:solidFill>
                <a:latin typeface="+mn-lt"/>
              </a:rPr>
              <a:t>r1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Nov 2024</a:t>
            </a:r>
            <a:endParaRPr lang="en-GB" altLang="zh-CN" sz="1800" b="1" dirty="0"/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499B6E8E-88D7-4229-95E3-6CAB69EA2999}"/>
              </a:ext>
            </a:extLst>
          </p:cNvPr>
          <p:cNvSpPr txBox="1">
            <a:spLocks/>
          </p:cNvSpPr>
          <p:nvPr/>
        </p:nvSpPr>
        <p:spPr>
          <a:xfrm>
            <a:off x="609600" y="1676400"/>
            <a:ext cx="8382000" cy="4952998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kern="0" dirty="0"/>
              <a:t>Do you agree with the following text:</a:t>
            </a:r>
          </a:p>
          <a:p>
            <a:pPr lvl="1"/>
            <a:r>
              <a:rPr lang="en-US" altLang="zh-CN" sz="2400" kern="0" dirty="0"/>
              <a:t>Timestamp is provided in AMP trigger. </a:t>
            </a:r>
          </a:p>
          <a:p>
            <a:endParaRPr lang="en-US" kern="0" dirty="0"/>
          </a:p>
          <a:p>
            <a:r>
              <a:rPr lang="en-US" kern="0" dirty="0"/>
              <a:t>Yes</a:t>
            </a:r>
          </a:p>
          <a:p>
            <a:r>
              <a:rPr lang="en-US" kern="0" dirty="0"/>
              <a:t>No</a:t>
            </a:r>
          </a:p>
          <a:p>
            <a:r>
              <a:rPr lang="en-US" kern="0" dirty="0"/>
              <a:t>Abstain</a:t>
            </a:r>
          </a:p>
        </p:txBody>
      </p:sp>
    </p:spTree>
    <p:extLst>
      <p:ext uri="{BB962C8B-B14F-4D97-AF65-F5344CB8AC3E}">
        <p14:creationId xmlns:p14="http://schemas.microsoft.com/office/powerpoint/2010/main" val="1574756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6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Straw Poll #3 (For SFD) </a:t>
            </a:r>
            <a:endParaRPr lang="zh-CN" altLang="en-US" sz="26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Chuanfeng He (OPPO)</a:t>
            </a:r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altLang="zh-CN" sz="1800" b="1" dirty="0">
                <a:solidFill>
                  <a:srgbClr val="000000"/>
                </a:solidFill>
                <a:latin typeface="+mn-lt"/>
              </a:rPr>
              <a:t>Doc.: IEEE 802.</a:t>
            </a:r>
            <a:r>
              <a:rPr lang="en-US" altLang="zh-CN" sz="1800" b="1" dirty="0">
                <a:solidFill>
                  <a:srgbClr val="000000"/>
                </a:solidFill>
                <a:latin typeface="+mn-lt"/>
              </a:rPr>
              <a:t>11-24/1775</a:t>
            </a:r>
            <a:r>
              <a:rPr lang="en-SG" altLang="zh-CN" sz="1800" b="1" dirty="0">
                <a:solidFill>
                  <a:srgbClr val="000000"/>
                </a:solidFill>
                <a:latin typeface="+mn-lt"/>
              </a:rPr>
              <a:t>r1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Nov 2024</a:t>
            </a:r>
            <a:endParaRPr lang="en-GB" altLang="zh-CN" sz="1800" b="1" dirty="0"/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499B6E8E-88D7-4229-95E3-6CAB69EA2999}"/>
              </a:ext>
            </a:extLst>
          </p:cNvPr>
          <p:cNvSpPr txBox="1">
            <a:spLocks/>
          </p:cNvSpPr>
          <p:nvPr/>
        </p:nvSpPr>
        <p:spPr>
          <a:xfrm>
            <a:off x="609600" y="1676400"/>
            <a:ext cx="8382000" cy="4952998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kern="0" dirty="0"/>
              <a:t>Do you agree with the following text:</a:t>
            </a:r>
          </a:p>
          <a:p>
            <a:pPr lvl="1"/>
            <a:r>
              <a:rPr lang="en-US" altLang="zh-CN" sz="2400" kern="0" dirty="0"/>
              <a:t>A short AMP timestamp is defined for AMP TSF.</a:t>
            </a:r>
          </a:p>
          <a:p>
            <a:pPr lvl="1"/>
            <a:r>
              <a:rPr lang="en-US" altLang="zh-CN" sz="2400" kern="0" dirty="0"/>
              <a:t>The length of the AMP timestamp is TBD. </a:t>
            </a:r>
            <a:endParaRPr lang="en-US" sz="2400" kern="0" dirty="0"/>
          </a:p>
          <a:p>
            <a:endParaRPr lang="en-US" kern="0" dirty="0"/>
          </a:p>
          <a:p>
            <a:r>
              <a:rPr lang="en-US" kern="0" dirty="0"/>
              <a:t>Yes</a:t>
            </a:r>
          </a:p>
          <a:p>
            <a:r>
              <a:rPr lang="en-US" kern="0" dirty="0"/>
              <a:t>No</a:t>
            </a:r>
          </a:p>
          <a:p>
            <a:r>
              <a:rPr lang="en-US" kern="0" dirty="0"/>
              <a:t>Abstain</a:t>
            </a:r>
          </a:p>
        </p:txBody>
      </p:sp>
    </p:spTree>
    <p:extLst>
      <p:ext uri="{BB962C8B-B14F-4D97-AF65-F5344CB8AC3E}">
        <p14:creationId xmlns:p14="http://schemas.microsoft.com/office/powerpoint/2010/main" val="18878084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696912" y="543806"/>
            <a:ext cx="7772400" cy="1066800"/>
          </a:xfrm>
        </p:spPr>
        <p:txBody>
          <a:bodyPr/>
          <a:lstStyle/>
          <a:p>
            <a:pPr algn="ctr">
              <a:spcBef>
                <a:spcPct val="0"/>
              </a:spcBef>
              <a:defRPr/>
            </a:pPr>
            <a:r>
              <a:rPr lang="en-US" dirty="0"/>
              <a:t>Reference</a:t>
            </a:r>
            <a:endParaRPr lang="en-GB" altLang="zh-CN" sz="32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0" name="Content Placeholder 2"/>
          <p:cNvSpPr txBox="1">
            <a:spLocks noChangeArrowheads="1"/>
          </p:cNvSpPr>
          <p:nvPr/>
        </p:nvSpPr>
        <p:spPr bwMode="auto">
          <a:xfrm>
            <a:off x="913447" y="1610606"/>
            <a:ext cx="7631112" cy="40715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286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6858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342900" lvl="0" indent="-342900">
              <a:buFont typeface="+mj-lt"/>
              <a:buAutoNum type="arabicParenR"/>
            </a:pPr>
            <a:endParaRPr lang="en-GB" altLang="zh-CN" dirty="0"/>
          </a:p>
          <a:p>
            <a:pPr marL="342900" lvl="0" indent="-342900">
              <a:buFont typeface="+mj-lt"/>
              <a:buAutoNum type="arabicParenR"/>
            </a:pPr>
            <a:endParaRPr lang="en-GB" altLang="zh-CN" dirty="0"/>
          </a:p>
          <a:p>
            <a:pPr lvl="0">
              <a:buFont typeface="+mj-lt"/>
              <a:buAutoNum type="arabicPeriod"/>
            </a:pPr>
            <a:r>
              <a:rPr lang="en-GB" altLang="zh-CN" dirty="0"/>
              <a:t>IEEE 11-24/1500r0, Duty-cycle-amp-operation</a:t>
            </a:r>
          </a:p>
          <a:p>
            <a:pPr lvl="0">
              <a:buFont typeface="+mj-lt"/>
              <a:buAutoNum type="arabicPeriod"/>
            </a:pPr>
            <a:r>
              <a:rPr lang="en-GB" altLang="zh-CN" dirty="0"/>
              <a:t>IEEE 11-24/1322r4, IEEE 802.11 </a:t>
            </a:r>
            <a:r>
              <a:rPr lang="en-GB" altLang="zh-CN" dirty="0" err="1"/>
              <a:t>TGbp</a:t>
            </a:r>
            <a:r>
              <a:rPr lang="en-GB" altLang="zh-CN" dirty="0"/>
              <a:t> Motion Dock</a:t>
            </a:r>
          </a:p>
          <a:p>
            <a:pPr lvl="0">
              <a:buFont typeface="+mj-lt"/>
              <a:buAutoNum type="arabicPeriod"/>
            </a:pPr>
            <a:r>
              <a:rPr lang="en-US" altLang="zh-CN" dirty="0"/>
              <a:t>IEEE </a:t>
            </a:r>
            <a:r>
              <a:rPr lang="en-GB" altLang="zh-CN" dirty="0"/>
              <a:t>11-24/1475r3, Discussion on ultra-low power timing clock</a:t>
            </a:r>
          </a:p>
          <a:p>
            <a:pPr>
              <a:buFont typeface="+mj-lt"/>
              <a:buAutoNum type="arabicPeriod"/>
            </a:pPr>
            <a:r>
              <a:rPr lang="en-US" altLang="zh-CN" dirty="0"/>
              <a:t>IEEE 11-24</a:t>
            </a:r>
            <a:r>
              <a:rPr lang="en-GB" altLang="zh-CN" dirty="0"/>
              <a:t>/</a:t>
            </a:r>
            <a:r>
              <a:rPr lang="en-US" altLang="zh-CN" dirty="0"/>
              <a:t>1613r2, Specification-framework-for-</a:t>
            </a:r>
            <a:r>
              <a:rPr lang="en-US" altLang="zh-CN" dirty="0" err="1"/>
              <a:t>tgbp</a:t>
            </a:r>
            <a:endParaRPr lang="en-US" altLang="zh-CN" dirty="0"/>
          </a:p>
          <a:p>
            <a:pPr>
              <a:buFont typeface="+mj-lt"/>
              <a:buAutoNum type="arabicPeriod"/>
            </a:pPr>
            <a:r>
              <a:rPr lang="en-SG" altLang="zh-CN" dirty="0"/>
              <a:t>IEEE 802.</a:t>
            </a:r>
            <a:r>
              <a:rPr lang="en-US" altLang="zh-CN" dirty="0"/>
              <a:t>11-24/1774r0, </a:t>
            </a:r>
            <a:r>
              <a:rPr lang="en-US" altLang="zh-CN" dirty="0">
                <a:solidFill>
                  <a:schemeClr val="tx1"/>
                </a:solidFill>
              </a:rPr>
              <a:t>Details of AMP trigger procedure</a:t>
            </a:r>
          </a:p>
          <a:p>
            <a:pPr marL="0" indent="0"/>
            <a:endParaRPr lang="en-US" altLang="zh-CN" dirty="0"/>
          </a:p>
          <a:p>
            <a:pPr marL="342900" indent="-342900">
              <a:buFont typeface="+mj-lt"/>
              <a:buAutoNum type="arabicParenR"/>
            </a:pPr>
            <a:endParaRPr lang="en-US" altLang="zh-CN" dirty="0"/>
          </a:p>
          <a:p>
            <a:pPr marL="342900" indent="-342900">
              <a:buFont typeface="+mj-lt"/>
              <a:buAutoNum type="arabicParenR"/>
            </a:pPr>
            <a:endParaRPr lang="en-US" altLang="zh-CN" dirty="0"/>
          </a:p>
          <a:p>
            <a:pPr lvl="0">
              <a:buFont typeface="+mj-lt"/>
              <a:buAutoNum type="arabicParenR"/>
            </a:pPr>
            <a:endParaRPr lang="en-GB" altLang="zh-CN" dirty="0"/>
          </a:p>
          <a:p>
            <a:pPr marL="0" indent="0"/>
            <a:endParaRPr lang="en-SG" altLang="zh-CN" sz="1600" b="1" dirty="0">
              <a:solidFill>
                <a:srgbClr val="000000"/>
              </a:solidFill>
            </a:endParaRPr>
          </a:p>
          <a:p>
            <a:pPr>
              <a:buFont typeface="+mj-lt"/>
              <a:buAutoNum type="arabicPeriod"/>
            </a:pPr>
            <a:endParaRPr lang="en-SG" altLang="zh-CN" sz="1600" b="1" dirty="0">
              <a:solidFill>
                <a:srgbClr val="000000"/>
              </a:solidFill>
            </a:endParaRPr>
          </a:p>
          <a:p>
            <a:pPr>
              <a:buFont typeface="+mj-lt"/>
              <a:buAutoNum type="arabicPeriod"/>
            </a:pPr>
            <a:endParaRPr lang="zh-CN" altLang="zh-CN" sz="1600" dirty="0"/>
          </a:p>
          <a:p>
            <a:pPr marL="457200" indent="-457200">
              <a:buFont typeface="+mj-lt"/>
              <a:buAutoNum type="arabicPeriod"/>
            </a:pPr>
            <a:endParaRPr lang="en-US" altLang="zh-CN" sz="18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ctangle 1">
            <a:extLst>
              <a:ext uri="{FF2B5EF4-FFF2-40B4-BE49-F238E27FC236}">
                <a16:creationId xmlns:a16="http://schemas.microsoft.com/office/drawing/2014/main" id="{35AED617-1508-4CA3-BBA7-B480F0DB1DDD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altLang="zh-CN" sz="1800" b="1" dirty="0">
                <a:solidFill>
                  <a:srgbClr val="000000"/>
                </a:solidFill>
                <a:latin typeface="+mn-lt"/>
              </a:rPr>
              <a:t>Doc.: IEEE 802.</a:t>
            </a:r>
            <a:r>
              <a:rPr lang="en-US" altLang="zh-CN" sz="1800" b="1" dirty="0">
                <a:solidFill>
                  <a:srgbClr val="000000"/>
                </a:solidFill>
                <a:latin typeface="+mn-lt"/>
              </a:rPr>
              <a:t>11-24/1775</a:t>
            </a:r>
            <a:r>
              <a:rPr lang="en-SG" altLang="zh-CN" sz="1800" b="1" dirty="0">
                <a:solidFill>
                  <a:srgbClr val="000000"/>
                </a:solidFill>
                <a:latin typeface="+mn-lt"/>
              </a:rPr>
              <a:t>r1</a:t>
            </a:r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A742132A-8352-4C94-BCF2-2243115A4C42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Nov 2024</a:t>
            </a:r>
            <a:endParaRPr lang="en-GB" sz="1800" b="1" dirty="0"/>
          </a:p>
        </p:txBody>
      </p:sp>
      <p:sp>
        <p:nvSpPr>
          <p:cNvPr id="13" name="Footer Placeholder 2">
            <a:extLst>
              <a:ext uri="{FF2B5EF4-FFF2-40B4-BE49-F238E27FC236}">
                <a16:creationId xmlns:a16="http://schemas.microsoft.com/office/drawing/2014/main" id="{7CC9EA03-77B8-48E7-8DAD-1C09F53482C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flipH="1">
            <a:off x="6400800" y="6475413"/>
            <a:ext cx="2143060" cy="184666"/>
          </a:xfrm>
        </p:spPr>
        <p:txBody>
          <a:bodyPr/>
          <a:lstStyle/>
          <a:p>
            <a:pPr>
              <a:defRPr/>
            </a:pPr>
            <a:r>
              <a:rPr lang="en-US" altLang="zh-CN" dirty="0"/>
              <a:t>Chuanfeng He (OPPO)</a:t>
            </a:r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DA2641B5-0949-49A8-9A22-591D990BEF1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t>13</a:t>
            </a:fld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altLang="zh-CN" sz="1800" b="1" dirty="0"/>
              <a:t>Nov 2024</a:t>
            </a:r>
            <a:endParaRPr lang="en-GB" altLang="zh-CN" sz="1800" b="1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Chuanfeng He (OPPO)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001000" cy="4114800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zh-CN" dirty="0"/>
              <a:t>T</a:t>
            </a:r>
            <a:r>
              <a:rPr lang="en-GB" altLang="zh-CN" dirty="0"/>
              <a:t>his submission </a:t>
            </a:r>
            <a:r>
              <a:rPr lang="en-US" altLang="zh-CN" dirty="0"/>
              <a:t>is to</a:t>
            </a:r>
            <a:r>
              <a:rPr lang="en-GB" altLang="zh-CN" dirty="0"/>
              <a:t> discuss </a:t>
            </a:r>
            <a:r>
              <a:rPr lang="en-US" altLang="zh-CN" dirty="0"/>
              <a:t>duty-cycle AMP operation</a:t>
            </a:r>
            <a:r>
              <a:rPr lang="en-GB" altLang="zh-CN" dirty="0"/>
              <a:t>. 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altLang="zh-CN" dirty="0"/>
              <a:t>Motivation of </a:t>
            </a:r>
            <a:r>
              <a:rPr lang="en-US" altLang="zh-CN" dirty="0"/>
              <a:t>duty-cycle AMP operation 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zh-CN" dirty="0"/>
              <a:t>Duty-cycle AMP </a:t>
            </a:r>
            <a:r>
              <a:rPr lang="en-GB" altLang="zh-CN" dirty="0"/>
              <a:t>operation procedure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zh-CN" dirty="0"/>
              <a:t>TSF support of duty-cycle AMP </a:t>
            </a:r>
            <a:r>
              <a:rPr lang="en-GB" altLang="zh-CN" dirty="0"/>
              <a:t>operation 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49FBE70F-DB5B-BA51-1F2E-EBE2E9C59CBE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altLang="zh-CN" sz="1800" b="1" dirty="0">
                <a:solidFill>
                  <a:srgbClr val="000000"/>
                </a:solidFill>
                <a:latin typeface="+mn-lt"/>
              </a:rPr>
              <a:t>Doc.: IEEE 802.</a:t>
            </a:r>
            <a:r>
              <a:rPr lang="en-US" altLang="zh-CN" sz="1800" b="1" dirty="0">
                <a:solidFill>
                  <a:srgbClr val="000000"/>
                </a:solidFill>
                <a:latin typeface="+mn-lt"/>
              </a:rPr>
              <a:t>11-24/1775</a:t>
            </a:r>
            <a:r>
              <a:rPr lang="en-SG" altLang="zh-CN" sz="1800" b="1" dirty="0">
                <a:solidFill>
                  <a:srgbClr val="000000"/>
                </a:solidFill>
                <a:latin typeface="+mn-lt"/>
              </a:rPr>
              <a:t>r1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6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Background </a:t>
            </a:r>
            <a:endParaRPr lang="zh-CN" altLang="en-US" sz="26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415765" y="1456951"/>
            <a:ext cx="8516144" cy="3077766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r>
              <a:rPr lang="en-US" altLang="zh-CN" sz="2000" dirty="0">
                <a:cs typeface="Times New Roman" panose="02020603050405020304" pitchFamily="18" charset="0"/>
              </a:rPr>
              <a:t>For AMP communication, power storage is necessary for AMP STA to supply the operation power when simultaneously harvested power only is not enough to cover the consumed power[1]. </a:t>
            </a: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r>
              <a:rPr lang="en-US" altLang="zh-CN" sz="2000" dirty="0">
                <a:cs typeface="Times New Roman" panose="02020603050405020304" pitchFamily="18" charset="0"/>
              </a:rPr>
              <a:t>The motion about the support of AMP TSF and the corresponding maximum timing offset was agreed [2] [3] [4].</a:t>
            </a:r>
          </a:p>
          <a:p>
            <a:pPr marL="800100" lvl="1" indent="-342900"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altLang="zh-CN" sz="1800" b="1" i="1" dirty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MM-1</a:t>
            </a:r>
            <a:r>
              <a:rPr lang="en-US" altLang="zh-CN" sz="1800" i="1" dirty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: If AMP device is able to support AMP TSF, the maximum timing offset is ±10</a:t>
            </a:r>
            <a:r>
              <a:rPr lang="en-US" altLang="zh-CN" sz="1800" i="1" baseline="30000" dirty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4</a:t>
            </a:r>
            <a:r>
              <a:rPr lang="en-US" altLang="zh-CN" sz="1800" i="1" dirty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ppm.</a:t>
            </a:r>
            <a:endParaRPr lang="zh-CN" altLang="zh-CN" sz="1800" i="1" dirty="0">
              <a:effectLst/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marL="457200">
              <a:spcAft>
                <a:spcPts val="1200"/>
              </a:spcAft>
            </a:pPr>
            <a:endParaRPr lang="zh-CN" altLang="zh-CN" sz="1800" dirty="0">
              <a:effectLst/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Times New Roman" panose="02020603050405020304" pitchFamily="18" charset="0"/>
              <a:buChar char="-"/>
            </a:pPr>
            <a:endParaRPr lang="en-US" altLang="zh-CN" sz="2000" dirty="0">
              <a:cs typeface="Times New Roman" panose="02020603050405020304" pitchFamily="18" charset="0"/>
            </a:endParaRP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Chuanfeng He (OPPO)</a:t>
            </a:r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altLang="zh-CN" sz="1800" b="1" dirty="0">
                <a:solidFill>
                  <a:srgbClr val="000000"/>
                </a:solidFill>
                <a:latin typeface="+mn-lt"/>
              </a:rPr>
              <a:t>Doc.: IEEE 802.</a:t>
            </a:r>
            <a:r>
              <a:rPr lang="en-US" altLang="zh-CN" sz="1800" b="1" dirty="0">
                <a:solidFill>
                  <a:srgbClr val="000000"/>
                </a:solidFill>
                <a:latin typeface="+mn-lt"/>
              </a:rPr>
              <a:t>11-24/1775</a:t>
            </a:r>
            <a:r>
              <a:rPr lang="en-SG" altLang="zh-CN" sz="1800" b="1" dirty="0">
                <a:solidFill>
                  <a:srgbClr val="000000"/>
                </a:solidFill>
                <a:latin typeface="+mn-lt"/>
              </a:rPr>
              <a:t>r1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Nov 2024</a:t>
            </a:r>
            <a:endParaRPr lang="en-GB" altLang="zh-CN" sz="1800" b="1" dirty="0"/>
          </a:p>
        </p:txBody>
      </p:sp>
    </p:spTree>
    <p:extLst>
      <p:ext uri="{BB962C8B-B14F-4D97-AF65-F5344CB8AC3E}">
        <p14:creationId xmlns:p14="http://schemas.microsoft.com/office/powerpoint/2010/main" val="18727642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6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Discussion </a:t>
            </a:r>
            <a:endParaRPr lang="zh-CN" altLang="en-US" sz="26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381000" y="1251229"/>
            <a:ext cx="8516144" cy="4293483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r>
              <a:rPr lang="en-US" altLang="zh-CN" sz="2000" dirty="0">
                <a:cs typeface="Times New Roman" panose="02020603050405020304" pitchFamily="18" charset="0"/>
              </a:rPr>
              <a:t>Observation 1: Power consumption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800" dirty="0">
                <a:cs typeface="Times New Roman" panose="02020603050405020304" pitchFamily="18" charset="0"/>
              </a:rPr>
              <a:t>It is challenging for AMP STA to perform consistent monitoring for potential AMP trigger for uplink transmission due to limited power storage.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800" dirty="0">
                <a:cs typeface="Times New Roman" panose="02020603050405020304" pitchFamily="18" charset="0"/>
              </a:rPr>
              <a:t>AMP STA has less chances to receive AMP trigger if it always wasters power planlessly. 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800" dirty="0">
                <a:cs typeface="Times New Roman" panose="02020603050405020304" pitchFamily="18" charset="0"/>
              </a:rPr>
              <a:t>Duty-cycle operation can reduce the time duration of AMP STAs Rx/Tx, which are the main contributors of power consumption.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800" dirty="0">
                <a:cs typeface="Times New Roman" panose="02020603050405020304" pitchFamily="18" charset="0"/>
              </a:rPr>
              <a:t>DRX of AMP trigger does not require AMP STA to perform consistent monitoring. AMP STA can sleep or perform energy harvesting during duty time of other AMP STAs. </a:t>
            </a: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r>
              <a:rPr lang="en-US" altLang="zh-CN" sz="2000" dirty="0">
                <a:cs typeface="Times New Roman" panose="02020603050405020304" pitchFamily="18" charset="0"/>
              </a:rPr>
              <a:t>Observation 2: Timing synchronization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800" dirty="0">
                <a:cs typeface="Times New Roman" panose="02020603050405020304" pitchFamily="18" charset="0"/>
              </a:rPr>
              <a:t>TSF can allow AMP STA to support </a:t>
            </a:r>
            <a:r>
              <a:rPr lang="en-US" altLang="zh-CN" sz="1800" dirty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duty-cycle operation</a:t>
            </a:r>
            <a:r>
              <a:rPr lang="en-US" altLang="zh-CN" sz="1800" dirty="0">
                <a:cs typeface="Times New Roman" panose="02020603050405020304" pitchFamily="18" charset="0"/>
              </a:rPr>
              <a:t>. 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800" dirty="0">
                <a:cs typeface="Times New Roman" panose="02020603050405020304" pitchFamily="18" charset="0"/>
              </a:rPr>
              <a:t>The timing drift up to </a:t>
            </a:r>
            <a:r>
              <a:rPr lang="en-US" altLang="zh-CN" sz="1800" dirty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±10</a:t>
            </a:r>
            <a:r>
              <a:rPr lang="en-US" altLang="zh-CN" sz="1800" baseline="30000" dirty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4</a:t>
            </a:r>
            <a:r>
              <a:rPr lang="en-US" altLang="zh-CN" sz="1800" dirty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ppm need to be addressed for duty-cycle operation.</a:t>
            </a:r>
            <a:endParaRPr lang="en-US" altLang="zh-CN" sz="2000" dirty="0">
              <a:cs typeface="Times New Roman" panose="02020603050405020304" pitchFamily="18" charset="0"/>
            </a:endParaRP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Chuanfeng He (OPPO)</a:t>
            </a:r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altLang="zh-CN" sz="1800" b="1" dirty="0">
                <a:solidFill>
                  <a:srgbClr val="000000"/>
                </a:solidFill>
                <a:latin typeface="+mn-lt"/>
              </a:rPr>
              <a:t>Doc.: IEEE 802.</a:t>
            </a:r>
            <a:r>
              <a:rPr lang="en-US" altLang="zh-CN" sz="1800" b="1" dirty="0">
                <a:solidFill>
                  <a:srgbClr val="000000"/>
                </a:solidFill>
                <a:latin typeface="+mn-lt"/>
              </a:rPr>
              <a:t>11-24/1775</a:t>
            </a:r>
            <a:r>
              <a:rPr lang="en-SG" altLang="zh-CN" sz="1800" b="1" dirty="0">
                <a:solidFill>
                  <a:srgbClr val="000000"/>
                </a:solidFill>
                <a:latin typeface="+mn-lt"/>
              </a:rPr>
              <a:t>r1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Nov 2024</a:t>
            </a:r>
            <a:endParaRPr lang="en-GB" altLang="zh-CN" sz="1800" b="1" dirty="0"/>
          </a:p>
        </p:txBody>
      </p:sp>
    </p:spTree>
    <p:extLst>
      <p:ext uri="{BB962C8B-B14F-4D97-AF65-F5344CB8AC3E}">
        <p14:creationId xmlns:p14="http://schemas.microsoft.com/office/powerpoint/2010/main" val="30849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6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Duty-cycle AMP operation procedure</a:t>
            </a:r>
            <a:endParaRPr lang="zh-CN" altLang="en-US" sz="26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Chuanfeng He (OPPO)</a:t>
            </a:r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altLang="zh-CN" sz="1800" b="1" dirty="0">
                <a:solidFill>
                  <a:srgbClr val="000000"/>
                </a:solidFill>
                <a:latin typeface="+mn-lt"/>
              </a:rPr>
              <a:t>Doc.: IEEE 802.</a:t>
            </a:r>
            <a:r>
              <a:rPr lang="en-US" altLang="zh-CN" sz="1800" b="1" dirty="0">
                <a:solidFill>
                  <a:srgbClr val="000000"/>
                </a:solidFill>
                <a:latin typeface="+mn-lt"/>
              </a:rPr>
              <a:t>11-24/1775</a:t>
            </a:r>
            <a:r>
              <a:rPr lang="en-SG" altLang="zh-CN" sz="1800" b="1" dirty="0">
                <a:solidFill>
                  <a:srgbClr val="000000"/>
                </a:solidFill>
                <a:latin typeface="+mn-lt"/>
              </a:rPr>
              <a:t>r1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Nov 2024</a:t>
            </a:r>
            <a:endParaRPr lang="en-GB" altLang="zh-CN" sz="1800" b="1" dirty="0"/>
          </a:p>
        </p:txBody>
      </p:sp>
      <p:sp>
        <p:nvSpPr>
          <p:cNvPr id="2" name="矩形 1">
            <a:extLst>
              <a:ext uri="{FF2B5EF4-FFF2-40B4-BE49-F238E27FC236}">
                <a16:creationId xmlns:a16="http://schemas.microsoft.com/office/drawing/2014/main" id="{EE219A34-2D7B-464A-B4E2-1D28487AF336}"/>
              </a:ext>
            </a:extLst>
          </p:cNvPr>
          <p:cNvSpPr/>
          <p:nvPr/>
        </p:nvSpPr>
        <p:spPr>
          <a:xfrm>
            <a:off x="228600" y="1266025"/>
            <a:ext cx="85344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r>
              <a:rPr lang="en-US" altLang="zh-CN" sz="2000" dirty="0">
                <a:cs typeface="Times New Roman" panose="02020603050405020304" pitchFamily="18" charset="0"/>
              </a:rPr>
              <a:t>Duty-cycle period includes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800" dirty="0">
                <a:cs typeface="Times New Roman" panose="02020603050405020304" pitchFamily="18" charset="0"/>
              </a:rPr>
              <a:t>AMP Awake: Service period for AMP STA to monitor DL PPDU.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800" dirty="0">
                <a:cs typeface="Times New Roman" panose="02020603050405020304" pitchFamily="18" charset="0"/>
              </a:rPr>
              <a:t>AMP Doze: Doze period for AMP STA to sleep or perform energy harvesting. </a:t>
            </a:r>
            <a:endParaRPr lang="en-US" altLang="zh-CN" sz="2000" strike="sngStrike" dirty="0">
              <a:cs typeface="Times New Roman" panose="02020603050405020304" pitchFamily="18" charset="0"/>
            </a:endParaRPr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48BF1FB3-9CFA-47B5-80A4-9A58D5F235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2329058"/>
            <a:ext cx="7865393" cy="1298005"/>
          </a:xfrm>
          <a:prstGeom prst="rect">
            <a:avLst/>
          </a:prstGeom>
        </p:spPr>
      </p:pic>
      <p:sp>
        <p:nvSpPr>
          <p:cNvPr id="13" name="矩形 12">
            <a:extLst>
              <a:ext uri="{FF2B5EF4-FFF2-40B4-BE49-F238E27FC236}">
                <a16:creationId xmlns:a16="http://schemas.microsoft.com/office/drawing/2014/main" id="{49959A71-FA82-4174-AA8D-E3C6BF6D860D}"/>
              </a:ext>
            </a:extLst>
          </p:cNvPr>
          <p:cNvSpPr/>
          <p:nvPr/>
        </p:nvSpPr>
        <p:spPr>
          <a:xfrm>
            <a:off x="231395" y="3605529"/>
            <a:ext cx="8472197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r>
              <a:rPr lang="en-US" altLang="zh-CN" sz="2000" dirty="0">
                <a:cs typeface="Times New Roman" panose="02020603050405020304" pitchFamily="18" charset="0"/>
              </a:rPr>
              <a:t>General duty-cycle operation procedure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800" dirty="0">
                <a:cs typeface="Times New Roman" panose="02020603050405020304" pitchFamily="18" charset="0"/>
              </a:rPr>
              <a:t>Determine duty-cycle operation configuration,</a:t>
            </a:r>
            <a:r>
              <a:rPr lang="zh-CN" altLang="en-US" sz="1800" dirty="0">
                <a:cs typeface="Times New Roman" panose="02020603050405020304" pitchFamily="18" charset="0"/>
              </a:rPr>
              <a:t> </a:t>
            </a:r>
            <a:r>
              <a:rPr lang="en-US" altLang="zh-CN" sz="1800" dirty="0">
                <a:cs typeface="Times New Roman" panose="02020603050405020304" pitchFamily="18" charset="0"/>
              </a:rPr>
              <a:t>e.g. duty-cycle period,</a:t>
            </a:r>
            <a:r>
              <a:rPr lang="zh-CN" altLang="en-US" sz="1800" dirty="0">
                <a:cs typeface="Times New Roman" panose="02020603050405020304" pitchFamily="18" charset="0"/>
              </a:rPr>
              <a:t> </a:t>
            </a:r>
            <a:r>
              <a:rPr lang="en-US" altLang="zh-CN" sz="1800" dirty="0">
                <a:cs typeface="Times New Roman" panose="02020603050405020304" pitchFamily="18" charset="0"/>
              </a:rPr>
              <a:t>service</a:t>
            </a:r>
            <a:r>
              <a:rPr lang="zh-CN" altLang="en-US" sz="1800" dirty="0">
                <a:cs typeface="Times New Roman" panose="02020603050405020304" pitchFamily="18" charset="0"/>
              </a:rPr>
              <a:t> </a:t>
            </a:r>
            <a:r>
              <a:rPr lang="en-US" altLang="zh-CN" sz="1800" dirty="0">
                <a:cs typeface="Times New Roman" panose="02020603050405020304" pitchFamily="18" charset="0"/>
              </a:rPr>
              <a:t>period length and start time.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800" dirty="0">
                <a:cs typeface="Times New Roman" panose="02020603050405020304" pitchFamily="18" charset="0"/>
              </a:rPr>
              <a:t>Perform duty-cycle operation based on the configuration.</a:t>
            </a:r>
            <a:endParaRPr lang="en-US" altLang="zh-CN" sz="2000" dirty="0">
              <a:cs typeface="Times New Roman" panose="02020603050405020304" pitchFamily="18" charset="0"/>
            </a:endParaRPr>
          </a:p>
        </p:txBody>
      </p:sp>
      <p:pic>
        <p:nvPicPr>
          <p:cNvPr id="10" name="图片 9">
            <a:extLst>
              <a:ext uri="{FF2B5EF4-FFF2-40B4-BE49-F238E27FC236}">
                <a16:creationId xmlns:a16="http://schemas.microsoft.com/office/drawing/2014/main" id="{96C3DD26-2C87-4B16-BC20-92A8906973D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48637" y="4886629"/>
            <a:ext cx="5507663" cy="15433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70799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6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Duty-cycle AMP operation procedure</a:t>
            </a:r>
            <a:endParaRPr lang="zh-CN" altLang="en-US" sz="26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Chuanfeng He (OPPO)</a:t>
            </a:r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altLang="zh-CN" sz="1800" b="1" dirty="0">
                <a:solidFill>
                  <a:srgbClr val="000000"/>
                </a:solidFill>
                <a:latin typeface="+mn-lt"/>
              </a:rPr>
              <a:t>Doc.: IEEE 802.</a:t>
            </a:r>
            <a:r>
              <a:rPr lang="en-US" altLang="zh-CN" sz="1800" b="1" dirty="0">
                <a:solidFill>
                  <a:srgbClr val="000000"/>
                </a:solidFill>
                <a:latin typeface="+mn-lt"/>
              </a:rPr>
              <a:t>11-24/1775</a:t>
            </a:r>
            <a:r>
              <a:rPr lang="en-SG" altLang="zh-CN" sz="1800" b="1" dirty="0">
                <a:solidFill>
                  <a:srgbClr val="000000"/>
                </a:solidFill>
                <a:latin typeface="+mn-lt"/>
              </a:rPr>
              <a:t>r1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Nov 2024</a:t>
            </a:r>
            <a:endParaRPr lang="en-GB" altLang="zh-CN" sz="1800" b="1" dirty="0"/>
          </a:p>
        </p:txBody>
      </p:sp>
      <p:sp>
        <p:nvSpPr>
          <p:cNvPr id="2" name="矩形 1">
            <a:extLst>
              <a:ext uri="{FF2B5EF4-FFF2-40B4-BE49-F238E27FC236}">
                <a16:creationId xmlns:a16="http://schemas.microsoft.com/office/drawing/2014/main" id="{EE219A34-2D7B-464A-B4E2-1D28487AF336}"/>
              </a:ext>
            </a:extLst>
          </p:cNvPr>
          <p:cNvSpPr/>
          <p:nvPr/>
        </p:nvSpPr>
        <p:spPr>
          <a:xfrm>
            <a:off x="304800" y="1219200"/>
            <a:ext cx="8534399" cy="25699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r>
              <a:rPr lang="en-US" altLang="zh-CN" sz="2000" dirty="0">
                <a:cs typeface="Times New Roman" panose="02020603050405020304" pitchFamily="18" charset="0"/>
              </a:rPr>
              <a:t>Detailed duty-cycle operation procedure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800" dirty="0">
                <a:cs typeface="Times New Roman" panose="02020603050405020304" pitchFamily="18" charset="0"/>
              </a:rPr>
              <a:t>When powered on, AMP STA searches DL AMP trigger to obtain duty-cycle operation configuration, e.g. AMP trigger interval, target AMP trigger transmission time, …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800" dirty="0">
                <a:cs typeface="Times New Roman" panose="02020603050405020304" pitchFamily="18" charset="0"/>
              </a:rPr>
              <a:t>AMP STA obtains timestamp from AMP trigger, to maintain local TSF timer for further duty-cycle operation.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800" dirty="0">
                <a:cs typeface="Times New Roman" panose="02020603050405020304" pitchFamily="18" charset="0"/>
              </a:rPr>
              <a:t>AMP STA matches its service period to the target AMP trigger transmission time, based on its duty-cycle operation configuration and local TSF timer.  </a:t>
            </a:r>
          </a:p>
        </p:txBody>
      </p:sp>
      <p:pic>
        <p:nvPicPr>
          <p:cNvPr id="6" name="图片 5">
            <a:extLst>
              <a:ext uri="{FF2B5EF4-FFF2-40B4-BE49-F238E27FC236}">
                <a16:creationId xmlns:a16="http://schemas.microsoft.com/office/drawing/2014/main" id="{9AA32449-4500-4575-BEB7-B17E02D7C77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511" y="3858133"/>
            <a:ext cx="9052977" cy="24279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52060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6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TSF for Duty-cycle operation</a:t>
            </a:r>
            <a:endParaRPr lang="zh-CN" altLang="en-US" sz="26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Chuanfeng He (OPPO)</a:t>
            </a:r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altLang="zh-CN" sz="1800" b="1" dirty="0">
                <a:solidFill>
                  <a:srgbClr val="000000"/>
                </a:solidFill>
                <a:latin typeface="+mn-lt"/>
              </a:rPr>
              <a:t>Doc.: IEEE 802.</a:t>
            </a:r>
            <a:r>
              <a:rPr lang="en-US" altLang="zh-CN" sz="1800" b="1" dirty="0">
                <a:solidFill>
                  <a:srgbClr val="000000"/>
                </a:solidFill>
                <a:latin typeface="+mn-lt"/>
              </a:rPr>
              <a:t>11-24/1775</a:t>
            </a:r>
            <a:r>
              <a:rPr lang="en-SG" altLang="zh-CN" sz="1800" b="1" dirty="0">
                <a:solidFill>
                  <a:srgbClr val="000000"/>
                </a:solidFill>
                <a:latin typeface="+mn-lt"/>
              </a:rPr>
              <a:t>r1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Nov 2024</a:t>
            </a:r>
            <a:endParaRPr lang="en-GB" altLang="zh-CN" sz="1800" b="1" dirty="0"/>
          </a:p>
        </p:txBody>
      </p:sp>
      <p:sp>
        <p:nvSpPr>
          <p:cNvPr id="2" name="矩形 1">
            <a:extLst>
              <a:ext uri="{FF2B5EF4-FFF2-40B4-BE49-F238E27FC236}">
                <a16:creationId xmlns:a16="http://schemas.microsoft.com/office/drawing/2014/main" id="{EE219A34-2D7B-464A-B4E2-1D28487AF336}"/>
              </a:ext>
            </a:extLst>
          </p:cNvPr>
          <p:cNvSpPr/>
          <p:nvPr/>
        </p:nvSpPr>
        <p:spPr>
          <a:xfrm>
            <a:off x="378903" y="1295400"/>
            <a:ext cx="8686800" cy="50629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r>
              <a:rPr lang="en-US" altLang="zh-CN" sz="2000" dirty="0">
                <a:cs typeface="Times New Roman" panose="02020603050405020304" pitchFamily="18" charset="0"/>
              </a:rPr>
              <a:t>Legacy TSF provides a long timestamp in Beacon for STA to obtain time synchronization. STA aligns its local timer with AP by timestamp.</a:t>
            </a: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r>
              <a:rPr lang="en-US" altLang="zh-CN" sz="2000" dirty="0">
                <a:cs typeface="Times New Roman" panose="02020603050405020304" pitchFamily="18" charset="0"/>
              </a:rPr>
              <a:t>Observations on AMP TSF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800" dirty="0">
                <a:cs typeface="Times New Roman" panose="02020603050405020304" pitchFamily="18" charset="0"/>
              </a:rPr>
              <a:t>The maintenance of local timer requires power consumption, including timestamp reception and clock running. 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800" dirty="0">
                <a:cs typeface="Times New Roman" panose="02020603050405020304" pitchFamily="18" charset="0"/>
              </a:rPr>
              <a:t>The timing drifting is large if timestamp is not available timely. 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800" dirty="0">
                <a:cs typeface="Times New Roman" panose="02020603050405020304" pitchFamily="18" charset="0"/>
              </a:rPr>
              <a:t>The local timer will be lost when AMP STA’s energy is exhausted.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800" dirty="0">
                <a:cs typeface="Times New Roman" panose="02020603050405020304" pitchFamily="18" charset="0"/>
              </a:rPr>
              <a:t>The total operation period to complete a whole data transaction sequence, which requires TSF, is short, e.g. several duty-cycle periods.</a:t>
            </a: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r>
              <a:rPr lang="en-US" altLang="zh-CN" sz="2000" dirty="0">
                <a:cs typeface="Times New Roman" panose="02020603050405020304" pitchFamily="18" charset="0"/>
              </a:rPr>
              <a:t>Proposals for AMP TSF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altLang="zh-CN" sz="1800" dirty="0">
                <a:cs typeface="Times New Roman" panose="02020603050405020304" pitchFamily="18" charset="0"/>
              </a:rPr>
              <a:t>Short timestamp[5] 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altLang="zh-CN" sz="1800" dirty="0">
                <a:cs typeface="Times New Roman" panose="02020603050405020304" pitchFamily="18" charset="0"/>
              </a:rPr>
              <a:t>The local TSF timer only spans short duration </a:t>
            </a:r>
            <a:r>
              <a:rPr lang="en-US" altLang="zh-CN" sz="1800" dirty="0">
                <a:cs typeface="Times New Roman" panose="02020603050405020304" pitchFamily="18" charset="0"/>
              </a:rPr>
              <a:t>to support duty-cycle operation, e.g. </a:t>
            </a:r>
            <a:r>
              <a:rPr lang="en-GB" altLang="zh-CN" sz="1800" dirty="0">
                <a:cs typeface="Times New Roman" panose="02020603050405020304" pitchFamily="18" charset="0"/>
              </a:rPr>
              <a:t>one or several </a:t>
            </a:r>
            <a:r>
              <a:rPr lang="en-US" altLang="zh-CN" sz="1800" dirty="0">
                <a:cs typeface="Times New Roman" panose="02020603050405020304" pitchFamily="18" charset="0"/>
              </a:rPr>
              <a:t>duty-cycle periods.</a:t>
            </a:r>
            <a:endParaRPr lang="en-GB" altLang="zh-CN" sz="1800" dirty="0">
              <a:cs typeface="Times New Roman" panose="02020603050405020304" pitchFamily="18" charset="0"/>
            </a:endParaRP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altLang="zh-CN" sz="1800" dirty="0">
                <a:cs typeface="Times New Roman" panose="02020603050405020304" pitchFamily="18" charset="0"/>
              </a:rPr>
              <a:t>Short timestamp is delivered by AMP trigger to start or correct TSF timer of AMP </a:t>
            </a:r>
            <a:r>
              <a:rPr lang="en-US" altLang="zh-CN" sz="1800" dirty="0">
                <a:cs typeface="Times New Roman" panose="02020603050405020304" pitchFamily="18" charset="0"/>
              </a:rPr>
              <a:t>STA. </a:t>
            </a:r>
            <a:endParaRPr lang="en-GB" altLang="zh-CN" sz="1800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04399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6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TSF for Duty-cycle operation</a:t>
            </a:r>
            <a:endParaRPr lang="zh-CN" altLang="en-US" sz="26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Chuanfeng He (OPPO)</a:t>
            </a:r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altLang="zh-CN" sz="1800" b="1" dirty="0">
                <a:solidFill>
                  <a:srgbClr val="000000"/>
                </a:solidFill>
                <a:latin typeface="+mn-lt"/>
              </a:rPr>
              <a:t>Doc.: IEEE 802.</a:t>
            </a:r>
            <a:r>
              <a:rPr lang="en-US" altLang="zh-CN" sz="1800" b="1" dirty="0">
                <a:solidFill>
                  <a:srgbClr val="000000"/>
                </a:solidFill>
                <a:latin typeface="+mn-lt"/>
              </a:rPr>
              <a:t>11-24/1775</a:t>
            </a:r>
            <a:r>
              <a:rPr lang="en-SG" altLang="zh-CN" sz="1800" b="1" dirty="0">
                <a:solidFill>
                  <a:srgbClr val="000000"/>
                </a:solidFill>
                <a:latin typeface="+mn-lt"/>
              </a:rPr>
              <a:t>r1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Nov 2024</a:t>
            </a:r>
            <a:endParaRPr lang="en-GB" altLang="zh-CN" sz="1800" b="1" dirty="0"/>
          </a:p>
        </p:txBody>
      </p:sp>
      <p:sp>
        <p:nvSpPr>
          <p:cNvPr id="2" name="矩形 1">
            <a:extLst>
              <a:ext uri="{FF2B5EF4-FFF2-40B4-BE49-F238E27FC236}">
                <a16:creationId xmlns:a16="http://schemas.microsoft.com/office/drawing/2014/main" id="{EE219A34-2D7B-464A-B4E2-1D28487AF336}"/>
              </a:ext>
            </a:extLst>
          </p:cNvPr>
          <p:cNvSpPr/>
          <p:nvPr/>
        </p:nvSpPr>
        <p:spPr>
          <a:xfrm>
            <a:off x="378903" y="1295400"/>
            <a:ext cx="8003097" cy="26468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r>
              <a:rPr lang="en-US" altLang="zh-CN" sz="2000" dirty="0">
                <a:cs typeface="Times New Roman" panose="02020603050405020304" pitchFamily="18" charset="0"/>
              </a:rPr>
              <a:t>TSF procedure for AMP duty-cycle operation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800" dirty="0">
                <a:cs typeface="Times New Roman" panose="02020603050405020304" pitchFamily="18" charset="0"/>
              </a:rPr>
              <a:t>When initially powered on, AMP STA searches DL trigger to obtain short timestamp.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800" dirty="0">
                <a:cs typeface="Times New Roman" panose="02020603050405020304" pitchFamily="18" charset="0"/>
              </a:rPr>
              <a:t>Local TSF timer starts running.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800" dirty="0">
                <a:cs typeface="Times New Roman" panose="02020603050405020304" pitchFamily="18" charset="0"/>
              </a:rPr>
              <a:t>When start time of service period arrives, AMP STA wakes up based on the local TSF time.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800" dirty="0">
                <a:cs typeface="Times New Roman" panose="02020603050405020304" pitchFamily="18" charset="0"/>
              </a:rPr>
              <a:t>With each AMP trigger reception, local TSF time can be restarted or corrected according to  newly received short timestamp.</a:t>
            </a:r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CFBC3C39-454D-4B24-9786-D90F72FDCF2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3819" y="3942278"/>
            <a:ext cx="8672562" cy="24743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45359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7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Summary and proposals</a:t>
            </a:r>
            <a:endParaRPr lang="zh-CN" altLang="en-US" sz="27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352028" y="1202973"/>
            <a:ext cx="8516144" cy="2939266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endParaRPr lang="en-US" altLang="zh-CN" sz="2000" dirty="0">
              <a:cs typeface="Times New Roman" panose="02020603050405020304" pitchFamily="18" charset="0"/>
            </a:endParaRP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r>
              <a:rPr lang="en-US" altLang="zh-CN" sz="2000" dirty="0">
                <a:cs typeface="Times New Roman" panose="02020603050405020304" pitchFamily="18" charset="0"/>
              </a:rPr>
              <a:t>In this submission, the motivation of duty-cycle operation is identified. The procedure, configuration and TSF for duty-cycle AMP operation are discussed.</a:t>
            </a: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r>
              <a:rPr lang="en-US" altLang="zh-CN" sz="2000" dirty="0">
                <a:cs typeface="Times New Roman" panose="02020603050405020304" pitchFamily="18" charset="0"/>
              </a:rPr>
              <a:t>Duty-cycle AMP operation based on AMP TSF is proposed. </a:t>
            </a: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endParaRPr lang="en-US" altLang="zh-CN" sz="2000" dirty="0">
              <a:cs typeface="Times New Roman" panose="02020603050405020304" pitchFamily="18" charset="0"/>
            </a:endParaRP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zh-CN" altLang="en-US" sz="2000" dirty="0">
              <a:solidFill>
                <a:srgbClr val="0000FF"/>
              </a:solidFill>
            </a:endParaRP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endParaRPr lang="en-US" altLang="zh-CN" sz="2000" dirty="0">
              <a:cs typeface="Times New Roman" panose="02020603050405020304" pitchFamily="18" charset="0"/>
            </a:endParaRP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Chuanfeng He (OPPO)</a:t>
            </a:r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altLang="zh-CN" sz="1800" b="1" dirty="0">
                <a:solidFill>
                  <a:srgbClr val="000000"/>
                </a:solidFill>
                <a:latin typeface="+mn-lt"/>
              </a:rPr>
              <a:t>Doc.: IEEE 802.</a:t>
            </a:r>
            <a:r>
              <a:rPr lang="en-US" altLang="zh-CN" sz="1800" b="1" dirty="0">
                <a:solidFill>
                  <a:srgbClr val="000000"/>
                </a:solidFill>
                <a:latin typeface="+mn-lt"/>
              </a:rPr>
              <a:t>11-24/1775</a:t>
            </a:r>
            <a:r>
              <a:rPr lang="en-SG" altLang="zh-CN" sz="1800" b="1" dirty="0">
                <a:solidFill>
                  <a:srgbClr val="000000"/>
                </a:solidFill>
                <a:latin typeface="+mn-lt"/>
              </a:rPr>
              <a:t>r1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Nov 2024</a:t>
            </a:r>
            <a:endParaRPr lang="en-GB" altLang="zh-CN" sz="1800" b="1" dirty="0"/>
          </a:p>
        </p:txBody>
      </p:sp>
    </p:spTree>
    <p:extLst>
      <p:ext uri="{BB962C8B-B14F-4D97-AF65-F5344CB8AC3E}">
        <p14:creationId xmlns:p14="http://schemas.microsoft.com/office/powerpoint/2010/main" val="3417367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theme/theme1.xml><?xml version="1.0" encoding="utf-8"?>
<a:theme xmlns:a="http://schemas.openxmlformats.org/drawingml/2006/main" name="ACcord Submission 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ACcord Submission Templat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ACcord Submission 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cord Submission 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ACcord Submission Template</Template>
  <TotalTime>21706</TotalTime>
  <Words>1057</Words>
  <Application>Microsoft Office PowerPoint</Application>
  <PresentationFormat>全屏显示(4:3)</PresentationFormat>
  <Paragraphs>177</Paragraphs>
  <Slides>13</Slides>
  <Notes>13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18" baseType="lpstr">
      <vt:lpstr>Arial</vt:lpstr>
      <vt:lpstr>Calibri</vt:lpstr>
      <vt:lpstr>Times New Roman</vt:lpstr>
      <vt:lpstr>Wingdings</vt:lpstr>
      <vt:lpstr>ACcord Submission Template</vt:lpstr>
      <vt:lpstr>Duty-cycle AMP operation</vt:lpstr>
      <vt:lpstr>Abstract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Reference</vt:lpstr>
    </vt:vector>
  </TitlesOfParts>
  <Company>&lt;Company Name&gt;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&lt;Document Title&gt;</dc:title>
  <dc:creator>robert.stacey@intel.com</dc:creator>
  <cp:keywords>CTPClassification=:VisualMarkings=, CTPClassification=CTP_IC:VisualMarkings=, CTPClassification=CTP_IC</cp:keywords>
  <cp:lastModifiedBy>贺传峰(Chuanfeng HE)</cp:lastModifiedBy>
  <cp:revision>2367</cp:revision>
  <cp:lastPrinted>1998-02-10T13:28:00Z</cp:lastPrinted>
  <dcterms:created xsi:type="dcterms:W3CDTF">2009-12-02T19:05:00Z</dcterms:created>
  <dcterms:modified xsi:type="dcterms:W3CDTF">2024-11-11T10:19:21Z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TitusGUID">
    <vt:lpwstr>5c159031-6120-4243-bbd1-ee5f1f2e96d1</vt:lpwstr>
  </property>
  <property fmtid="{D5CDD505-2E9C-101B-9397-08002B2CF9AE}" pid="4" name="CTP_BU">
    <vt:lpwstr>NEXT GEN AND STANDARDS GROUP</vt:lpwstr>
  </property>
  <property fmtid="{D5CDD505-2E9C-101B-9397-08002B2CF9AE}" pid="5" name="CTP_TimeStamp">
    <vt:lpwstr>2018-05-10 07:13:18Z</vt:lpwstr>
  </property>
  <property fmtid="{D5CDD505-2E9C-101B-9397-08002B2CF9AE}" pid="6" name="CTP_IDSID">
    <vt:lpwstr>NA</vt:lpwstr>
  </property>
  <property fmtid="{D5CDD505-2E9C-101B-9397-08002B2CF9AE}" pid="7" name="CTP_WWID">
    <vt:lpwstr>NA</vt:lpwstr>
  </property>
  <property fmtid="{D5CDD505-2E9C-101B-9397-08002B2CF9AE}" pid="8" name="CTPClassification">
    <vt:lpwstr>CTP_IC</vt:lpwstr>
  </property>
  <property fmtid="{D5CDD505-2E9C-101B-9397-08002B2CF9AE}" pid="9" name="_2015_ms_pID_725343">
    <vt:lpwstr>(3)dYjZlIMPNS1j1dqB6YP+lC/h/B/2pNPp3QOMNi78JruWsJCWfvOX7qOfqVmWapw5nAmNox2d
CepUHOcpyRPGxOrCF4f6Vm+bQd0a6PmeqnduPJBgJlDghSxD1avTFZ63x0RG46RNanxgx9xE
F6b37psHyh5fuVUFporEZMqQXqHBEypactmiYjvUeMxRaF03XE7S31+KHEROZafgT1HavpUh
nCZB99KB4/WSNUWkv0</vt:lpwstr>
  </property>
  <property fmtid="{D5CDD505-2E9C-101B-9397-08002B2CF9AE}" pid="10" name="_2015_ms_pID_7253431">
    <vt:lpwstr>0SXraQUmKnChBZ8aCVQGJMK6QJb2T9gmWfYivL7LSAq+XNuG8X7Xnk
ZVdgv1R/107n0QMg2bwSVk0XjgjCmTESK20xX3TJA65etUbDDk6Z9gBOACmis1hcjMZatQXm
Xng7Mb/2nLdPeqQsInuUJp7DZbD6Ozsn0e3xI0jgh97KDr5s7e/CgLe2gOTO+Gz7rGwQ7tvf
I1PSBBdCPI4H0IJPnwUWjQPraoJGijURx6me</vt:lpwstr>
  </property>
  <property fmtid="{D5CDD505-2E9C-101B-9397-08002B2CF9AE}" pid="11" name="_readonly">
    <vt:lpwstr/>
  </property>
  <property fmtid="{D5CDD505-2E9C-101B-9397-08002B2CF9AE}" pid="12" name="_change">
    <vt:lpwstr/>
  </property>
  <property fmtid="{D5CDD505-2E9C-101B-9397-08002B2CF9AE}" pid="13" name="_full-control">
    <vt:lpwstr/>
  </property>
  <property fmtid="{D5CDD505-2E9C-101B-9397-08002B2CF9AE}" pid="14" name="sflag">
    <vt:lpwstr>1561287843</vt:lpwstr>
  </property>
  <property fmtid="{D5CDD505-2E9C-101B-9397-08002B2CF9AE}" pid="15" name="_2015_ms_pID_7253432">
    <vt:lpwstr>srCqHiAMW9tZQpMu87my+bQ=</vt:lpwstr>
  </property>
  <property fmtid="{D5CDD505-2E9C-101B-9397-08002B2CF9AE}" pid="16" name="KSOProductBuildVer">
    <vt:lpwstr>2052-10.1.0.6395</vt:lpwstr>
  </property>
</Properties>
</file>