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1" r:id="rId3"/>
    <p:sldId id="381" r:id="rId4"/>
    <p:sldId id="384" r:id="rId5"/>
    <p:sldId id="343" r:id="rId6"/>
    <p:sldId id="388" r:id="rId7"/>
    <p:sldId id="389" r:id="rId8"/>
    <p:sldId id="382" r:id="rId9"/>
    <p:sldId id="392" r:id="rId10"/>
    <p:sldId id="377" r:id="rId11"/>
    <p:sldId id="391" r:id="rId12"/>
    <p:sldId id="39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4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90FA93"/>
    <a:srgbClr val="FFFF99"/>
    <a:srgbClr val="00FF00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3103" autoAdjust="0"/>
  </p:normalViewPr>
  <p:slideViewPr>
    <p:cSldViewPr>
      <p:cViewPr varScale="1">
        <p:scale>
          <a:sx n="90" d="100"/>
          <a:sy n="90" d="100"/>
        </p:scale>
        <p:origin x="6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36713" y="304800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802.11-24/1772r0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Nov.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Signaling for UHR PPDU 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357866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/>
                        <a:t>Oded Redlich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Shimi Shilo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84917"/>
            <a:ext cx="8077200" cy="5015883"/>
          </a:xfrm>
        </p:spPr>
        <p:txBody>
          <a:bodyPr/>
          <a:lstStyle/>
          <a:p>
            <a:r>
              <a:rPr lang="en-US" altLang="zh-CN" sz="1800" dirty="0"/>
              <a:t>NSS and UEQM pattern variations could be also merged:</a:t>
            </a:r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2: First indicate EQM/UEQM, indicate base MCS, then indicate NSS and UEQM patterns</a:t>
            </a:r>
            <a:r>
              <a:rPr lang="zh-CN" altLang="en-US" sz="1600" dirty="0"/>
              <a:t> </a:t>
            </a:r>
            <a:r>
              <a:rPr lang="en-US" altLang="zh-CN" sz="1600" dirty="0"/>
              <a:t>at the same time.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UEQM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B267D42-C287-47D4-8E4E-E0ECDEE97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63883"/>
              </p:ext>
            </p:extLst>
          </p:nvPr>
        </p:nvGraphicFramePr>
        <p:xfrm>
          <a:off x="1528046" y="3893612"/>
          <a:ext cx="6457950" cy="2563945"/>
        </p:xfrm>
        <a:graphic>
          <a:graphicData uri="http://schemas.openxmlformats.org/drawingml/2006/table">
            <a:tbl>
              <a:tblPr firstRow="1" firstCol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1087259701"/>
                    </a:ext>
                  </a:extLst>
                </a:gridCol>
                <a:gridCol w="856818">
                  <a:extLst>
                    <a:ext uri="{9D8B030D-6E8A-4147-A177-3AD203B41FA5}">
                      <a16:colId xmlns:a16="http://schemas.microsoft.com/office/drawing/2014/main" val="4090854847"/>
                    </a:ext>
                  </a:extLst>
                </a:gridCol>
                <a:gridCol w="1076109">
                  <a:extLst>
                    <a:ext uri="{9D8B030D-6E8A-4147-A177-3AD203B41FA5}">
                      <a16:colId xmlns:a16="http://schemas.microsoft.com/office/drawing/2014/main" val="1114474382"/>
                    </a:ext>
                  </a:extLst>
                </a:gridCol>
                <a:gridCol w="1076109">
                  <a:extLst>
                    <a:ext uri="{9D8B030D-6E8A-4147-A177-3AD203B41FA5}">
                      <a16:colId xmlns:a16="http://schemas.microsoft.com/office/drawing/2014/main" val="3284456183"/>
                    </a:ext>
                  </a:extLst>
                </a:gridCol>
                <a:gridCol w="1076757">
                  <a:extLst>
                    <a:ext uri="{9D8B030D-6E8A-4147-A177-3AD203B41FA5}">
                      <a16:colId xmlns:a16="http://schemas.microsoft.com/office/drawing/2014/main" val="3116421961"/>
                    </a:ext>
                  </a:extLst>
                </a:gridCol>
                <a:gridCol w="1076757">
                  <a:extLst>
                    <a:ext uri="{9D8B030D-6E8A-4147-A177-3AD203B41FA5}">
                      <a16:colId xmlns:a16="http://schemas.microsoft.com/office/drawing/2014/main" val="3439502159"/>
                    </a:ext>
                  </a:extLst>
                </a:gridCol>
              </a:tblGrid>
              <a:tr h="200965"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NSS and UEQM patterns Index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UEQM patterns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75567"/>
                  </a:ext>
                </a:extLst>
              </a:tr>
              <a:tr h="2009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sz="105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sz="105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US" sz="105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sz="105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</a:t>
                      </a: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7763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202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84632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3SS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1031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20429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463805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0101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4SS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77158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0110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04697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804226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5081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1001-1111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47278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36CA9D1-A8C7-401F-BB8C-662822A49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684384"/>
              </p:ext>
            </p:extLst>
          </p:nvPr>
        </p:nvGraphicFramePr>
        <p:xfrm>
          <a:off x="1524000" y="2230120"/>
          <a:ext cx="64008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1893993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92613574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58720324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6422053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75948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4 or 5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 or 2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62710"/>
                  </a:ext>
                </a:extLst>
              </a:tr>
              <a:tr h="77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STA ID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NSS and UEQM patterns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EQM/UEQM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32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753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Move to include the following into the 11bn SFD?</a:t>
            </a:r>
          </a:p>
          <a:p>
            <a:pPr lvl="1"/>
            <a:r>
              <a:rPr lang="en-US" altLang="zh-CN" sz="1600" dirty="0"/>
              <a:t>For a (non-ELR) UHR MU PPDU, when EQM/UEQM indicates UEQM in a User field for non-MU-MIMO, there exists a MCS field and a NSS and UEQM pattern field, where the NSS and UEQM pattern field indicates both the number of spatial streams and the UEQM patterns.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SP 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951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Move to include the following into the 11bn SFD?</a:t>
            </a:r>
          </a:p>
          <a:p>
            <a:pPr lvl="1"/>
            <a:r>
              <a:rPr lang="en-US" altLang="zh-CN" sz="1600" dirty="0"/>
              <a:t>The NSS and UEQM pattern field indication is as follows: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Note: reserved entries will be further categorized as Validate or Disregard, following principles in 11be </a:t>
            </a:r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SP 3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C46A047-52CA-4FE3-AF85-2AFA17D5C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36470"/>
              </p:ext>
            </p:extLst>
          </p:nvPr>
        </p:nvGraphicFramePr>
        <p:xfrm>
          <a:off x="1828800" y="2209800"/>
          <a:ext cx="6457950" cy="2907792"/>
        </p:xfrm>
        <a:graphic>
          <a:graphicData uri="http://schemas.openxmlformats.org/drawingml/2006/table">
            <a:tbl>
              <a:tblPr firstRow="1" firstCol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1087259701"/>
                    </a:ext>
                  </a:extLst>
                </a:gridCol>
                <a:gridCol w="856818">
                  <a:extLst>
                    <a:ext uri="{9D8B030D-6E8A-4147-A177-3AD203B41FA5}">
                      <a16:colId xmlns:a16="http://schemas.microsoft.com/office/drawing/2014/main" val="4090854847"/>
                    </a:ext>
                  </a:extLst>
                </a:gridCol>
                <a:gridCol w="1076109">
                  <a:extLst>
                    <a:ext uri="{9D8B030D-6E8A-4147-A177-3AD203B41FA5}">
                      <a16:colId xmlns:a16="http://schemas.microsoft.com/office/drawing/2014/main" val="1114474382"/>
                    </a:ext>
                  </a:extLst>
                </a:gridCol>
                <a:gridCol w="1076109">
                  <a:extLst>
                    <a:ext uri="{9D8B030D-6E8A-4147-A177-3AD203B41FA5}">
                      <a16:colId xmlns:a16="http://schemas.microsoft.com/office/drawing/2014/main" val="3284456183"/>
                    </a:ext>
                  </a:extLst>
                </a:gridCol>
                <a:gridCol w="1076757">
                  <a:extLst>
                    <a:ext uri="{9D8B030D-6E8A-4147-A177-3AD203B41FA5}">
                      <a16:colId xmlns:a16="http://schemas.microsoft.com/office/drawing/2014/main" val="3116421961"/>
                    </a:ext>
                  </a:extLst>
                </a:gridCol>
                <a:gridCol w="1076757">
                  <a:extLst>
                    <a:ext uri="{9D8B030D-6E8A-4147-A177-3AD203B41FA5}">
                      <a16:colId xmlns:a16="http://schemas.microsoft.com/office/drawing/2014/main" val="3439502159"/>
                    </a:ext>
                  </a:extLst>
                </a:gridCol>
              </a:tblGrid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Input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Output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708618"/>
                  </a:ext>
                </a:extLst>
              </a:tr>
              <a:tr h="200965"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NSS and UEQM patterns Index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UEQM patterns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75567"/>
                  </a:ext>
                </a:extLst>
              </a:tr>
              <a:tr h="2009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US" sz="1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US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US" sz="1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US" sz="1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Stream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7763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0000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202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0001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984632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0010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961031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0011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20429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0100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463805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0101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77158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0110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304697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0111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804226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marL="12700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5081"/>
                  </a:ext>
                </a:extLst>
              </a:tr>
              <a:tr h="200965">
                <a:tc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1001-1111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1270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98500" algn="l"/>
                        </a:tabLst>
                      </a:pPr>
                      <a:r>
                        <a:rPr lang="en-US" altLang="zh-CN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472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24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61306"/>
            <a:ext cx="8077200" cy="4724401"/>
          </a:xfrm>
        </p:spPr>
        <p:txBody>
          <a:bodyPr/>
          <a:lstStyle/>
          <a:p>
            <a:r>
              <a:rPr lang="en-US" altLang="zh-CN" sz="1800" dirty="0"/>
              <a:t>In [1], we show our thoughts on the potential signaling for non-TB case.</a:t>
            </a:r>
          </a:p>
          <a:p>
            <a:r>
              <a:rPr lang="en-US" altLang="zh-CN" sz="1800" dirty="0"/>
              <a:t>The following decisions have been made in Sep meeting:</a:t>
            </a:r>
          </a:p>
          <a:p>
            <a:pPr lvl="1"/>
            <a:r>
              <a:rPr lang="en-GB" altLang="zh-CN" sz="1400" dirty="0"/>
              <a:t>[Motion #34] </a:t>
            </a:r>
            <a:r>
              <a:rPr lang="en-GB" altLang="zh-CN" sz="1400" b="0" dirty="0"/>
              <a:t>Introduce new MCSs which are applicable to single spatial stream transmissions, as well as to equal modulation and unequal modulation cases in multiple spatial stream transmissions.</a:t>
            </a:r>
            <a:endParaRPr lang="zh-CN" altLang="zh-CN" sz="1400" b="0" dirty="0"/>
          </a:p>
          <a:p>
            <a:pPr lvl="1"/>
            <a:r>
              <a:rPr lang="en-GB" altLang="zh-CN" sz="1400" dirty="0"/>
              <a:t>[Motion #42] Add the following modulation and code rate combinations as the new MCSs for 11bn:</a:t>
            </a:r>
            <a:endParaRPr lang="zh-CN" altLang="zh-CN" sz="1400" dirty="0"/>
          </a:p>
          <a:p>
            <a:pPr lvl="2"/>
            <a:r>
              <a:rPr lang="en-GB" altLang="zh-CN" sz="1400" dirty="0"/>
              <a:t>Modulations of {QPSK, 16QAM, 256QAM} with code rate R=2/3</a:t>
            </a:r>
            <a:endParaRPr lang="zh-CN" altLang="zh-CN" sz="1400" dirty="0"/>
          </a:p>
          <a:p>
            <a:pPr lvl="2"/>
            <a:r>
              <a:rPr lang="en-GB" altLang="zh-CN" sz="1400" dirty="0"/>
              <a:t>Modulation of 16QAM with code rate R=5/6</a:t>
            </a:r>
            <a:endParaRPr lang="zh-CN" altLang="zh-CN" sz="1400" dirty="0"/>
          </a:p>
          <a:p>
            <a:pPr lvl="1"/>
            <a:r>
              <a:rPr lang="en-GB" altLang="zh-CN" sz="1400" dirty="0"/>
              <a:t>[Motion #52,43,39] </a:t>
            </a:r>
            <a:r>
              <a:rPr lang="en-US" altLang="zh-CN" sz="1400" dirty="0"/>
              <a:t>UEQM patterns for </a:t>
            </a:r>
            <a:r>
              <a:rPr lang="en-US" altLang="zh-CN" sz="1400" dirty="0" err="1"/>
              <a:t>Nss</a:t>
            </a:r>
            <a:r>
              <a:rPr lang="en-US" altLang="zh-CN" sz="1400" dirty="0"/>
              <a:t>=2,3,4 are limited to: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GB" altLang="zh-CN" sz="1400" dirty="0"/>
              <a:t>[Motion #40] For a (non-ELR) UHR MU PPDU, there exists a 1-bit EQM/UEQM indication in a User field for non-MU-MIMO in the UHR-SIG field.</a:t>
            </a:r>
            <a:endParaRPr lang="zh-CN" altLang="zh-CN" sz="1400" dirty="0"/>
          </a:p>
          <a:p>
            <a:r>
              <a:rPr lang="en-US" altLang="zh-CN" sz="1800" dirty="0"/>
              <a:t>We further update the proposed signaling based on the passed motions.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82F2E9E-28BC-448B-BDAC-BA50753B0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78294"/>
              </p:ext>
            </p:extLst>
          </p:nvPr>
        </p:nvGraphicFramePr>
        <p:xfrm>
          <a:off x="914400" y="3810000"/>
          <a:ext cx="1927860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963930">
                  <a:extLst>
                    <a:ext uri="{9D8B030D-6E8A-4147-A177-3AD203B41FA5}">
                      <a16:colId xmlns:a16="http://schemas.microsoft.com/office/drawing/2014/main" val="1947549685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201992154"/>
                    </a:ext>
                  </a:extLst>
                </a:gridCol>
              </a:tblGrid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545726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28077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199262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441D8FEE-E74F-4BD7-9933-AEA45D915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815997"/>
              </p:ext>
            </p:extLst>
          </p:nvPr>
        </p:nvGraphicFramePr>
        <p:xfrm>
          <a:off x="914400" y="4502626"/>
          <a:ext cx="2891155" cy="670560"/>
        </p:xfrm>
        <a:graphic>
          <a:graphicData uri="http://schemas.openxmlformats.org/drawingml/2006/table">
            <a:tbl>
              <a:tblPr firstRow="1" firstCol="1" bandRow="1"/>
              <a:tblGrid>
                <a:gridCol w="963295">
                  <a:extLst>
                    <a:ext uri="{9D8B030D-6E8A-4147-A177-3AD203B41FA5}">
                      <a16:colId xmlns:a16="http://schemas.microsoft.com/office/drawing/2014/main" val="2038617892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4192887351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788227795"/>
                    </a:ext>
                  </a:extLst>
                </a:gridCol>
              </a:tblGrid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GB" sz="11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27862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99663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07418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9484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642A2FB-8FB6-4F80-AE4B-8FE3B2B87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2529"/>
              </p:ext>
            </p:extLst>
          </p:nvPr>
        </p:nvGraphicFramePr>
        <p:xfrm>
          <a:off x="4267200" y="3810000"/>
          <a:ext cx="3854450" cy="838200"/>
        </p:xfrm>
        <a:graphic>
          <a:graphicData uri="http://schemas.openxmlformats.org/drawingml/2006/table">
            <a:tbl>
              <a:tblPr firstRow="1" firstCol="1" bandRow="1"/>
              <a:tblGrid>
                <a:gridCol w="963295">
                  <a:extLst>
                    <a:ext uri="{9D8B030D-6E8A-4147-A177-3AD203B41FA5}">
                      <a16:colId xmlns:a16="http://schemas.microsoft.com/office/drawing/2014/main" val="3175374585"/>
                    </a:ext>
                  </a:extLst>
                </a:gridCol>
                <a:gridCol w="963295">
                  <a:extLst>
                    <a:ext uri="{9D8B030D-6E8A-4147-A177-3AD203B41FA5}">
                      <a16:colId xmlns:a16="http://schemas.microsoft.com/office/drawing/2014/main" val="2285445957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52887785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3205382557"/>
                    </a:ext>
                  </a:extLst>
                </a:gridCol>
              </a:tblGrid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GB" sz="11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81159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44476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25779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8354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38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015883"/>
          </a:xfrm>
        </p:spPr>
        <p:txBody>
          <a:bodyPr/>
          <a:lstStyle/>
          <a:p>
            <a:r>
              <a:rPr lang="en-US" altLang="zh-CN" sz="1800" dirty="0"/>
              <a:t>For non-MU-MIMO User field, let’s first see the EQM case.</a:t>
            </a:r>
          </a:p>
          <a:p>
            <a:pPr lvl="1"/>
            <a:r>
              <a:rPr lang="en-US" altLang="zh-CN" sz="1400" dirty="0"/>
              <a:t>The EQM case is first shown as follows.</a:t>
            </a:r>
            <a:r>
              <a:rPr lang="zh-CN" altLang="en-US" sz="1400" dirty="0"/>
              <a:t> </a:t>
            </a:r>
            <a:r>
              <a:rPr lang="en-US" altLang="zh-CN" sz="1400" dirty="0"/>
              <a:t>B19 is used as a EQM/UEQM flag as an example.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Regarding longer LDPC codeword, besides potential signaling, an alternative way could be following 11ax and 11be style, and defines equations to choose codeword length. 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EQM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933D41E-5F2C-4C89-B3C3-E5F8032A2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22364"/>
              </p:ext>
            </p:extLst>
          </p:nvPr>
        </p:nvGraphicFramePr>
        <p:xfrm>
          <a:off x="152400" y="1981200"/>
          <a:ext cx="8915400" cy="151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25">
                  <a:extLst>
                    <a:ext uri="{9D8B030D-6E8A-4147-A177-3AD203B41FA5}">
                      <a16:colId xmlns:a16="http://schemas.microsoft.com/office/drawing/2014/main" val="218939934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926135743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1587203243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764220536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3575948433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3397036141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3534691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62710"/>
                  </a:ext>
                </a:extLst>
              </a:tr>
              <a:tr h="77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STA ID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NSS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EQM/UEQM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Beamformed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Coding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32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B0        B10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B11                              B15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B16      B18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B19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270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5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63241"/>
            <a:ext cx="8077200" cy="5015883"/>
          </a:xfrm>
        </p:spPr>
        <p:txBody>
          <a:bodyPr/>
          <a:lstStyle/>
          <a:p>
            <a:r>
              <a:rPr lang="en-US" altLang="zh-CN" sz="1800" dirty="0"/>
              <a:t>For non-MU-MIMO User field, for UEQM signaling, there could be several options:</a:t>
            </a:r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1: First indicate EQM/UEQM, indicate MCS, indicate NSS, and indicate UEQM patterns per NSS using a table.</a:t>
            </a:r>
          </a:p>
          <a:p>
            <a:pPr lvl="2"/>
            <a:r>
              <a:rPr lang="en-US" altLang="zh-CN" sz="1400" dirty="0"/>
              <a:t>Max 4SS to reduce the pattern variations. May group larger NSS if needed.</a:t>
            </a:r>
          </a:p>
          <a:p>
            <a:pPr lvl="2"/>
            <a:r>
              <a:rPr lang="en-US" altLang="zh-CN" sz="1400" dirty="0"/>
              <a:t>LDPC only, </a:t>
            </a:r>
            <a:r>
              <a:rPr lang="en-US" altLang="zh-CN" sz="1400" dirty="0" err="1"/>
              <a:t>TxBFed</a:t>
            </a:r>
            <a:r>
              <a:rPr lang="en-US" altLang="zh-CN" sz="1400" dirty="0"/>
              <a:t> is assumed for UEQM</a:t>
            </a:r>
            <a:r>
              <a:rPr lang="zh-CN" altLang="en-US" sz="1400" dirty="0"/>
              <a:t>： </a:t>
            </a:r>
            <a:r>
              <a:rPr lang="en-US" altLang="zh-CN" sz="1400" dirty="0"/>
              <a:t>bits in EQM case are repurposed to indicate UEQM pattern variations.</a:t>
            </a:r>
          </a:p>
          <a:p>
            <a:pPr lvl="2"/>
            <a:endParaRPr lang="en-US" altLang="zh-CN" sz="14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For NSS=2, 3, or 4, the UEQM patterns are as shown in slide 2.</a:t>
            </a:r>
          </a:p>
          <a:p>
            <a:pPr lvl="1"/>
            <a:r>
              <a:rPr lang="en-US" altLang="zh-CN" sz="1600" dirty="0"/>
              <a:t>EQM/UEQM position shall be the same for EQM and UEQM case.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UHR-SIG signaling - UEQM</a:t>
            </a: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3C7C727-8A64-4E73-904F-8B8AAD715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730986"/>
              </p:ext>
            </p:extLst>
          </p:nvPr>
        </p:nvGraphicFramePr>
        <p:xfrm>
          <a:off x="685800" y="3352800"/>
          <a:ext cx="796289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721">
                  <a:extLst>
                    <a:ext uri="{9D8B030D-6E8A-4147-A177-3AD203B41FA5}">
                      <a16:colId xmlns:a16="http://schemas.microsoft.com/office/drawing/2014/main" val="218939934"/>
                    </a:ext>
                  </a:extLst>
                </a:gridCol>
                <a:gridCol w="1879442">
                  <a:extLst>
                    <a:ext uri="{9D8B030D-6E8A-4147-A177-3AD203B41FA5}">
                      <a16:colId xmlns:a16="http://schemas.microsoft.com/office/drawing/2014/main" val="2926135743"/>
                    </a:ext>
                  </a:extLst>
                </a:gridCol>
                <a:gridCol w="939721">
                  <a:extLst>
                    <a:ext uri="{9D8B030D-6E8A-4147-A177-3AD203B41FA5}">
                      <a16:colId xmlns:a16="http://schemas.microsoft.com/office/drawing/2014/main" val="1587203243"/>
                    </a:ext>
                  </a:extLst>
                </a:gridCol>
                <a:gridCol w="615990">
                  <a:extLst>
                    <a:ext uri="{9D8B030D-6E8A-4147-A177-3AD203B41FA5}">
                      <a16:colId xmlns:a16="http://schemas.microsoft.com/office/drawing/2014/main" val="764220536"/>
                    </a:ext>
                  </a:extLst>
                </a:gridCol>
                <a:gridCol w="818322">
                  <a:extLst>
                    <a:ext uri="{9D8B030D-6E8A-4147-A177-3AD203B41FA5}">
                      <a16:colId xmlns:a16="http://schemas.microsoft.com/office/drawing/2014/main" val="3575948433"/>
                    </a:ext>
                  </a:extLst>
                </a:gridCol>
                <a:gridCol w="1384851">
                  <a:extLst>
                    <a:ext uri="{9D8B030D-6E8A-4147-A177-3AD203B41FA5}">
                      <a16:colId xmlns:a16="http://schemas.microsoft.com/office/drawing/2014/main" val="3397036141"/>
                    </a:ext>
                  </a:extLst>
                </a:gridCol>
                <a:gridCol w="1384851">
                  <a:extLst>
                    <a:ext uri="{9D8B030D-6E8A-4147-A177-3AD203B41FA5}">
                      <a16:colId xmlns:a16="http://schemas.microsoft.com/office/drawing/2014/main" val="2824908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 or 2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62710"/>
                  </a:ext>
                </a:extLst>
              </a:tr>
              <a:tr h="774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STA ID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NSS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EQM/UEQM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UEQM patterns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332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we talk about the User field signaling for non-TB, non-ELR case.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An EQM/UEQM flag is introduced to contain different information for EQM and UEQM case.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 MCS field and UEQM patterns field are proposed to simplify the parsing.</a:t>
            </a:r>
          </a:p>
          <a:p>
            <a:pPr lvl="1"/>
            <a:r>
              <a:rPr lang="en-US" altLang="zh-CN" sz="1600" dirty="0"/>
              <a:t>Similar as EQM case</a:t>
            </a:r>
          </a:p>
          <a:p>
            <a:pPr lvl="1"/>
            <a:r>
              <a:rPr lang="en-US" altLang="zh-CN" sz="1600" dirty="0"/>
              <a:t>Compared with joint QAM combinations in 11n</a:t>
            </a:r>
          </a:p>
          <a:p>
            <a:pPr lvl="1"/>
            <a:endParaRPr lang="en-US" altLang="zh-CN" sz="1600" dirty="0"/>
          </a:p>
          <a:p>
            <a:r>
              <a:rPr lang="en-US" altLang="zh-CN" sz="2000" dirty="0"/>
              <a:t>Signaling regarding longer LDPC CW will be further discussed.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Move to include the following into the 11bn SFD?</a:t>
            </a:r>
          </a:p>
          <a:p>
            <a:pPr lvl="1"/>
            <a:r>
              <a:rPr lang="en-US" altLang="zh-CN" sz="1600" dirty="0"/>
              <a:t>For a (non-ELR) UHR MU PPDU, when EQM/UEQM indicates UEQM in a User field for non-MU-MIMO, there exists a MCS field, a NSS field and a 2 bit field indicating UEQM patterns.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SP result: 64Y, 10N, 12A.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Motion 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465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Move to include the following into the 11bn SFD?</a:t>
            </a:r>
          </a:p>
          <a:p>
            <a:pPr lvl="1"/>
            <a:r>
              <a:rPr lang="en-US" altLang="zh-CN" sz="1600" dirty="0"/>
              <a:t>The UEQM patterns indication for NSS=2, 3 and 4 are as follows: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Note: reserved entries will be further categorized as Validate or Disregard, following principles in 11be </a:t>
            </a:r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F7726014-053A-4656-AE0E-4B7900C6A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47040"/>
              </p:ext>
            </p:extLst>
          </p:nvPr>
        </p:nvGraphicFramePr>
        <p:xfrm>
          <a:off x="1220788" y="2567939"/>
          <a:ext cx="1927860" cy="748348"/>
        </p:xfrm>
        <a:graphic>
          <a:graphicData uri="http://schemas.openxmlformats.org/drawingml/2006/table">
            <a:tbl>
              <a:tblPr firstRow="1" firstCol="1" bandRow="1"/>
              <a:tblGrid>
                <a:gridCol w="642620">
                  <a:extLst>
                    <a:ext uri="{9D8B030D-6E8A-4147-A177-3AD203B41FA5}">
                      <a16:colId xmlns:a16="http://schemas.microsoft.com/office/drawing/2014/main" val="3766590719"/>
                    </a:ext>
                  </a:extLst>
                </a:gridCol>
                <a:gridCol w="642620">
                  <a:extLst>
                    <a:ext uri="{9D8B030D-6E8A-4147-A177-3AD203B41FA5}">
                      <a16:colId xmlns:a16="http://schemas.microsoft.com/office/drawing/2014/main" val="1947549685"/>
                    </a:ext>
                  </a:extLst>
                </a:gridCol>
                <a:gridCol w="642620">
                  <a:extLst>
                    <a:ext uri="{9D8B030D-6E8A-4147-A177-3AD203B41FA5}">
                      <a16:colId xmlns:a16="http://schemas.microsoft.com/office/drawing/2014/main" val="1201992154"/>
                    </a:ext>
                  </a:extLst>
                </a:gridCol>
              </a:tblGrid>
              <a:tr h="18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Index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GB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GB" sz="12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545726"/>
                  </a:ext>
                </a:extLst>
              </a:tr>
              <a:tr h="18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28077"/>
                  </a:ext>
                </a:extLst>
              </a:tr>
              <a:tr h="18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199262"/>
                  </a:ext>
                </a:extLst>
              </a:tr>
              <a:tr h="1870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2-3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Reserved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6536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5C1EFDD-A17A-4D04-91D9-8A0AD725B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47281"/>
              </p:ext>
            </p:extLst>
          </p:nvPr>
        </p:nvGraphicFramePr>
        <p:xfrm>
          <a:off x="990600" y="3695700"/>
          <a:ext cx="2891156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722551">
                  <a:extLst>
                    <a:ext uri="{9D8B030D-6E8A-4147-A177-3AD203B41FA5}">
                      <a16:colId xmlns:a16="http://schemas.microsoft.com/office/drawing/2014/main" val="424960250"/>
                    </a:ext>
                  </a:extLst>
                </a:gridCol>
                <a:gridCol w="722551">
                  <a:extLst>
                    <a:ext uri="{9D8B030D-6E8A-4147-A177-3AD203B41FA5}">
                      <a16:colId xmlns:a16="http://schemas.microsoft.com/office/drawing/2014/main" val="2038617892"/>
                    </a:ext>
                  </a:extLst>
                </a:gridCol>
                <a:gridCol w="723027">
                  <a:extLst>
                    <a:ext uri="{9D8B030D-6E8A-4147-A177-3AD203B41FA5}">
                      <a16:colId xmlns:a16="http://schemas.microsoft.com/office/drawing/2014/main" val="4192887351"/>
                    </a:ext>
                  </a:extLst>
                </a:gridCol>
                <a:gridCol w="723027">
                  <a:extLst>
                    <a:ext uri="{9D8B030D-6E8A-4147-A177-3AD203B41FA5}">
                      <a16:colId xmlns:a16="http://schemas.microsoft.com/office/drawing/2014/main" val="1788227795"/>
                    </a:ext>
                  </a:extLst>
                </a:gridCol>
              </a:tblGrid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Index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GB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GB" sz="12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GB" sz="12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27862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99663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07418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494847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Reserved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63598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96637310-CA52-4CE9-9C41-7045B8FE3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83710"/>
              </p:ext>
            </p:extLst>
          </p:nvPr>
        </p:nvGraphicFramePr>
        <p:xfrm>
          <a:off x="4626958" y="2524512"/>
          <a:ext cx="3854451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770687">
                  <a:extLst>
                    <a:ext uri="{9D8B030D-6E8A-4147-A177-3AD203B41FA5}">
                      <a16:colId xmlns:a16="http://schemas.microsoft.com/office/drawing/2014/main" val="505523052"/>
                    </a:ext>
                  </a:extLst>
                </a:gridCol>
                <a:gridCol w="770687">
                  <a:extLst>
                    <a:ext uri="{9D8B030D-6E8A-4147-A177-3AD203B41FA5}">
                      <a16:colId xmlns:a16="http://schemas.microsoft.com/office/drawing/2014/main" val="3175374585"/>
                    </a:ext>
                  </a:extLst>
                </a:gridCol>
                <a:gridCol w="770687">
                  <a:extLst>
                    <a:ext uri="{9D8B030D-6E8A-4147-A177-3AD203B41FA5}">
                      <a16:colId xmlns:a16="http://schemas.microsoft.com/office/drawing/2014/main" val="2285445957"/>
                    </a:ext>
                  </a:extLst>
                </a:gridCol>
                <a:gridCol w="771195">
                  <a:extLst>
                    <a:ext uri="{9D8B030D-6E8A-4147-A177-3AD203B41FA5}">
                      <a16:colId xmlns:a16="http://schemas.microsoft.com/office/drawing/2014/main" val="152887785"/>
                    </a:ext>
                  </a:extLst>
                </a:gridCol>
                <a:gridCol w="771195">
                  <a:extLst>
                    <a:ext uri="{9D8B030D-6E8A-4147-A177-3AD203B41FA5}">
                      <a16:colId xmlns:a16="http://schemas.microsoft.com/office/drawing/2014/main" val="3205382557"/>
                    </a:ext>
                  </a:extLst>
                </a:gridCol>
              </a:tblGrid>
              <a:tr h="9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Index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en-GB" sz="1200" baseline="30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</a:t>
                      </a: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lang="en-GB" sz="12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nd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lang="en-GB" sz="12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rd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GB" sz="1200" baseline="300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</a:t>
                      </a: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81159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0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44476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425779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8354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M-1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M-2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387031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A9711548-17A6-45CA-9542-B0D31C292587}"/>
              </a:ext>
            </a:extLst>
          </p:cNvPr>
          <p:cNvSpPr txBox="1"/>
          <p:nvPr/>
        </p:nvSpPr>
        <p:spPr>
          <a:xfrm>
            <a:off x="1600200" y="2209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NSS=2</a:t>
            </a:r>
            <a:endParaRPr lang="zh-CN" altLang="en-US" sz="14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C22EB43-5C6B-4432-8BB3-5B77B222F981}"/>
              </a:ext>
            </a:extLst>
          </p:cNvPr>
          <p:cNvSpPr txBox="1"/>
          <p:nvPr/>
        </p:nvSpPr>
        <p:spPr>
          <a:xfrm>
            <a:off x="1600200" y="34187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NSS=3</a:t>
            </a:r>
            <a:endParaRPr lang="zh-CN" altLang="en-US" sz="14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BE2C47-DF87-4B61-99C3-3F8547260C0F}"/>
              </a:ext>
            </a:extLst>
          </p:cNvPr>
          <p:cNvSpPr txBox="1"/>
          <p:nvPr/>
        </p:nvSpPr>
        <p:spPr>
          <a:xfrm>
            <a:off x="5867400" y="2231638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NSS=4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24858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/>
              <a:t>11-24-1411-01-00bn-signaling-for-uhr-ppdu, Ross Jian Yu (Huawei)</a:t>
            </a:r>
          </a:p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30189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141891</TotalTime>
  <Words>1077</Words>
  <Application>Microsoft Office PowerPoint</Application>
  <PresentationFormat>全屏显示(4:3)</PresentationFormat>
  <Paragraphs>435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Signaling for UHR PPDU follow up</vt:lpstr>
      <vt:lpstr>Introduction</vt:lpstr>
      <vt:lpstr>UHR-SIG signaling - EQM</vt:lpstr>
      <vt:lpstr>UHR-SIG signaling - UEQM</vt:lpstr>
      <vt:lpstr>Summary</vt:lpstr>
      <vt:lpstr>Motion 1</vt:lpstr>
      <vt:lpstr>SP 1</vt:lpstr>
      <vt:lpstr>Reference</vt:lpstr>
      <vt:lpstr>Appendix</vt:lpstr>
      <vt:lpstr>UHR-SIG signaling - UEQM</vt:lpstr>
      <vt:lpstr>SP 2</vt:lpstr>
      <vt:lpstr>SP 3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1917</cp:revision>
  <cp:lastPrinted>1998-02-10T13:28:06Z</cp:lastPrinted>
  <dcterms:created xsi:type="dcterms:W3CDTF">2013-11-12T18:41:50Z</dcterms:created>
  <dcterms:modified xsi:type="dcterms:W3CDTF">2024-11-09T05:43:20Z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(3)JTjkGzB+5BK177rRG6AXCNO1BfhNSsv+qULGQPBuYCT6XWatKPs4mGchxFnUsSOy09TRPnft
nSmsEgd8KMoAp5CCv4KeOahiV/HzWpmm57OcOmj1ISkpUsWYvQykHpMXFRw5y/uUP2xSnQch
L1Wu3Lqh2Qygk+9sSenGp8yxxEjmXdJCdf2dvtPYlO31g7cYyqG3wanWfr3h2rC6iHLFJERS
+ex4BZzSrJ6iDphGax</vt:lpwstr>
  </property>
  <property fmtid="{D5CDD505-2E9C-101B-9397-08002B2CF9AE}" pid="4" name="_2015_ms_pID_7253431">
    <vt:lpwstr>J3lRY9iUko99BZDaqKE0iq7YCBBcdzoFqEddvaBLUI6Yqv0YD3ncVg
PUr9kCkeg7Q/VZ3bZWuquJAU9l6Ae7szp3034Mikqr9Qf3TLGFGkOK2k/I8f8YxxUUF2Meo1
HYNQKG7nzhnZcxvBqkHPVD2zPdJ43praSm+kq1+XRdxqdQF5aeuv4NPYbgSXr+XUv8ChtOGs
z8kINsfOjuQhzVWZKgZFqpFhCpI092hWCpGg</vt:lpwstr>
  </property>
  <property fmtid="{D5CDD505-2E9C-101B-9397-08002B2CF9AE}" pid="5" name="_2015_ms_pID_7253432">
    <vt:lpwstr>OI0OIMMtmhGdJgm3riuCyl0=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