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5"/>
    <p:sldMasterId id="2147483674" r:id="rId6"/>
    <p:sldMasterId id="2147483660" r:id="rId7"/>
  </p:sldMasterIdLst>
  <p:notesMasterIdLst>
    <p:notesMasterId r:id="rId27"/>
  </p:notesMasterIdLst>
  <p:handoutMasterIdLst>
    <p:handoutMasterId r:id="rId28"/>
  </p:handoutMasterIdLst>
  <p:sldIdLst>
    <p:sldId id="570" r:id="rId8"/>
    <p:sldId id="571" r:id="rId9"/>
    <p:sldId id="610" r:id="rId10"/>
    <p:sldId id="611" r:id="rId11"/>
    <p:sldId id="612" r:id="rId12"/>
    <p:sldId id="613" r:id="rId13"/>
    <p:sldId id="614" r:id="rId14"/>
    <p:sldId id="615" r:id="rId15"/>
    <p:sldId id="619" r:id="rId16"/>
    <p:sldId id="620" r:id="rId17"/>
    <p:sldId id="616" r:id="rId18"/>
    <p:sldId id="609" r:id="rId19"/>
    <p:sldId id="617" r:id="rId20"/>
    <p:sldId id="623" r:id="rId21"/>
    <p:sldId id="621" r:id="rId22"/>
    <p:sldId id="618" r:id="rId23"/>
    <p:sldId id="622" r:id="rId24"/>
    <p:sldId id="583" r:id="rId25"/>
    <p:sldId id="584" r:id="rId26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59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전은성/JEON EUN SUNG" initials="전ES" lastIdx="1" clrIdx="0">
    <p:extLst>
      <p:ext uri="{19B8F6BF-5375-455C-9EA6-DF929625EA0E}">
        <p15:presenceInfo xmlns:p15="http://schemas.microsoft.com/office/powerpoint/2012/main" userId="S-1-5-21-316528069-2937973543-3578848228-2102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FFFFCC"/>
    <a:srgbClr val="FFCCCC"/>
    <a:srgbClr val="33CCCC"/>
    <a:srgbClr val="9966FF"/>
    <a:srgbClr val="FFCC99"/>
    <a:srgbClr val="EAEAEA"/>
    <a:srgbClr val="C00000"/>
    <a:srgbClr val="F2DC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밝은 스타일 3 - 강조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밝은 스타일 1 - 강조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밝은 스타일 1 - 강조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89" autoAdjust="0"/>
    <p:restoredTop sz="96391" autoAdjust="0"/>
  </p:normalViewPr>
  <p:slideViewPr>
    <p:cSldViewPr>
      <p:cViewPr varScale="1">
        <p:scale>
          <a:sx n="115" d="100"/>
          <a:sy n="115" d="100"/>
        </p:scale>
        <p:origin x="1608" y="102"/>
      </p:cViewPr>
      <p:guideLst>
        <p:guide orient="horz" pos="1593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4" d="100"/>
          <a:sy n="114" d="100"/>
        </p:scale>
        <p:origin x="5202" y="126"/>
      </p:cViewPr>
      <p:guideLst>
        <p:guide orient="horz" pos="3127"/>
        <p:guide pos="2141"/>
      </p:guideLst>
    </p:cSldViewPr>
  </p:notesViewPr>
  <p:gridSpacing cx="180000" cy="180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65328" y="193828"/>
            <a:ext cx="2250712" cy="223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375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doc.: IEEE 802.11-yy/xxxxr0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1636" y="193828"/>
            <a:ext cx="939726" cy="223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375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Month Year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542760" y="9607410"/>
            <a:ext cx="165109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375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John Doe, Some Company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064476" y="9607410"/>
            <a:ext cx="51777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375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F54F3633-8635-49BE-B7DB-4FE733D299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80079" y="414317"/>
            <a:ext cx="543751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lIns="91432" tIns="45716" rIns="91432" bIns="45716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80080" y="9607410"/>
            <a:ext cx="71814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3375" eaLnBrk="0" hangingPunct="0">
              <a:defRPr/>
            </a:pPr>
            <a:r>
              <a:rPr lang="en-US" dirty="0">
                <a:cs typeface="+mn-cs"/>
              </a:rPr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80080" y="9595524"/>
            <a:ext cx="558847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lIns="91432" tIns="45716" rIns="91432" bIns="45716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36062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741579" y="108926"/>
            <a:ext cx="2416480" cy="223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375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doc.: IEEE 802.11-yy/XXXXr0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41173" y="108927"/>
            <a:ext cx="939726" cy="223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375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Month Year</a:t>
            </a:r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5513" y="750888"/>
            <a:ext cx="4946650" cy="37099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735" y="4715409"/>
            <a:ext cx="4986207" cy="446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54" tIns="46034" rIns="93654" bIns="460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045301" y="9610806"/>
            <a:ext cx="211275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163" lvl="4" algn="r" defTabSz="933375" eaLnBrk="0" hangingPunct="0">
              <a:defRPr>
                <a:cs typeface="+mn-cs"/>
              </a:defRPr>
            </a:lvl5pPr>
          </a:lstStyle>
          <a:p>
            <a:pPr lvl="4">
              <a:defRPr/>
            </a:pPr>
            <a:r>
              <a:rPr lang="en-US" dirty="0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44074" y="9610806"/>
            <a:ext cx="51777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375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2C873923-7103-4AF9-AECF-EE09B40480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09649" y="9610806"/>
            <a:ext cx="71814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dirty="0">
                <a:cs typeface="+mn-cs"/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09648" y="9609108"/>
            <a:ext cx="537838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lIns="91432" tIns="45716" rIns="91432" bIns="45716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34948" y="317531"/>
            <a:ext cx="552778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lIns="91432" tIns="45716" rIns="91432" bIns="45716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033704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907347" y="108926"/>
            <a:ext cx="2250712" cy="223886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doc.: IEEE 802.11-yy/xxxxr0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Month Year</a:t>
            </a:r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 dirty="0" smtClean="0"/>
              <a:t>John Doe, Some Company</a:t>
            </a:r>
          </a:p>
        </p:txBody>
      </p:sp>
      <p:sp>
        <p:nvSpPr>
          <p:cNvPr id="1331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46667" y="9610806"/>
            <a:ext cx="415178" cy="184666"/>
          </a:xfrm>
          <a:noFill/>
        </p:spPr>
        <p:txBody>
          <a:bodyPr/>
          <a:lstStyle/>
          <a:p>
            <a:r>
              <a:rPr lang="en-US" dirty="0" smtClean="0">
                <a:cs typeface="Arial" charset="0"/>
              </a:rPr>
              <a:t>Page </a:t>
            </a:r>
            <a:fld id="{B376B859-F927-4FFC-938A-1E85F81B0C78}" type="slidenum">
              <a:rPr lang="en-US" smtClean="0">
                <a:cs typeface="Arial" charset="0"/>
              </a:rPr>
              <a:pPr/>
              <a:t>1</a:t>
            </a:fld>
            <a:endParaRPr lang="en-US" dirty="0" smtClean="0">
              <a:cs typeface="Arial" charset="0"/>
            </a:endParaRPr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0888"/>
            <a:ext cx="4946650" cy="3709987"/>
          </a:xfrm>
          <a:ln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21376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Oct. 2024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80743412-9668-4686-B109-E3B2457EFE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95524" y="6475413"/>
            <a:ext cx="164840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ko-KR" dirty="0" smtClean="0"/>
              <a:t>Eunsung Jeon, Samsung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Oct. 2024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41079F9C-5C87-45BF-8450-007BCEAE6F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95524" y="6475413"/>
            <a:ext cx="164840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ko-KR" dirty="0" smtClean="0"/>
              <a:t>Eunsung Jeon, Samsung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Oct. 2024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CDC9B8F1-287D-4B8B-8904-2261870F7D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95524" y="6475413"/>
            <a:ext cx="164840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ko-KR" dirty="0" smtClean="0"/>
              <a:t>Eunsung Jeon, Samsung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Oct. 2024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86E05228-1FDB-49BC-8BC4-A91A7D762A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95524" y="6475413"/>
            <a:ext cx="164840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ko-KR" dirty="0" smtClean="0"/>
              <a:t>Eunsung Jeon, Samsung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Oct. 2024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Eunsung Jeon, Samsung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495C-9DFE-49FB-89F9-6843B5B5690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23478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Oct. 2024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Eunsung Jeon, Samsung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495C-9DFE-49FB-89F9-6843B5B5690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80640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Oct. 2024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Eunsung Jeon, Samsung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495C-9DFE-49FB-89F9-6843B5B5690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17436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Oct. 2024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Eunsung Jeon, Samsung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495C-9DFE-49FB-89F9-6843B5B5690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76924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Oct. 2024</a:t>
            </a:r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Eunsung Jeon, Samsung</a:t>
            </a:r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495C-9DFE-49FB-89F9-6843B5B5690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81358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Oct. 2024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Eunsung Jeon, Samsung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495C-9DFE-49FB-89F9-6843B5B5690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51422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Oct. 2024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Eunsung Jeon, Samsung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495C-9DFE-49FB-89F9-6843B5B5690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3541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648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ko-KR" smtClean="0"/>
              <a:t>Oct. 2024</a:t>
            </a:r>
            <a:endParaRPr lang="en-US" dirty="0"/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Eunsung Jeon, Samsung</a:t>
            </a:r>
            <a:endParaRPr lang="en-US" altLang="ko-KR" dirty="0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7614916F-BBEF-4684-B6F5-1E636F42BA0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Oct. 2024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Eunsung Jeon, Samsung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495C-9DFE-49FB-89F9-6843B5B5690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72530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Oct. 2024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Eunsung Jeon, Samsung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495C-9DFE-49FB-89F9-6843B5B5690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7606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Oct. 2024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Eunsung Jeon, Samsung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495C-9DFE-49FB-89F9-6843B5B5690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228835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Oct. 2024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Eunsung Jeon, Samsung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495C-9DFE-49FB-89F9-6843B5B5690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998025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Oct. 2024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Eunsung Jeon, Samsung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C72B-71E8-4129-B102-1459BDCCFC0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835424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Oct. 2024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Eunsung Jeon, Samsung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C72B-71E8-4129-B102-1459BDCCFC0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358104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Oct. 2024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Eunsung Jeon, Samsung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C72B-71E8-4129-B102-1459BDCCFC0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95383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Oct. 2024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Eunsung Jeon, Samsung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C72B-71E8-4129-B102-1459BDCCFC0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051570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Oct. 2024</a:t>
            </a:r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Eunsung Jeon, Samsung</a:t>
            </a:r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C72B-71E8-4129-B102-1459BDCCFC0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442069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Oct. 2024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Eunsung Jeon, Samsung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C72B-71E8-4129-B102-1459BDCCFC0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944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ko-KR" smtClean="0"/>
              <a:t>Oct. 2024</a:t>
            </a:r>
            <a:endParaRPr 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Eunsung Jeon, Samsung</a:t>
            </a:r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7614916F-BBEF-4684-B6F5-1E636F42BA0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859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Oct. 2024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Eunsung Jeon, Samsung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C72B-71E8-4129-B102-1459BDCCFC0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031671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Oct. 2024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Eunsung Jeon, Samsung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C72B-71E8-4129-B102-1459BDCCFC0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528735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Oct. 2024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Eunsung Jeon, Samsung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C72B-71E8-4129-B102-1459BDCCFC0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171874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Oct. 2024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Eunsung Jeon, Samsung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C72B-71E8-4129-B102-1459BDCCFC0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103588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Oct. 2024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Eunsung Jeon, Samsung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C72B-71E8-4129-B102-1459BDCCFC0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5015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Oct. 2024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Eunsung Jeon, Samsung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C72B-71E8-4129-B102-1459BDCCFC0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47781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Oct. 2024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F652A146-6F07-41EF-8958-F5CF356A0B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95524" y="6475413"/>
            <a:ext cx="164840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ko-KR" dirty="0" smtClean="0"/>
              <a:t>Eunsung Jeon, Samsung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Oct. 2024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9B3AFDE4-E638-42C0-A68B-50C601C7C8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95524" y="6475413"/>
            <a:ext cx="164840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ko-KR" dirty="0" smtClean="0"/>
              <a:t>Eunsung Jeon, Samsung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Oct. 2024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47F62F27-0EC7-4D1C-8A98-B521A5C1B6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6895524" y="6475413"/>
            <a:ext cx="164840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ko-KR" dirty="0" smtClean="0"/>
              <a:t>Eunsung Jeon, Samsung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Oct. 2024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C69D9E18-8FC9-4D6F-9D47-7F236DA35C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95524" y="6475413"/>
            <a:ext cx="164840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ko-KR" dirty="0" smtClean="0"/>
              <a:t>Eunsung Jeon, Samsung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Oct. 2024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4A8CB34A-F2D3-4F3B-AD27-33B98B268C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95524" y="6475413"/>
            <a:ext cx="164840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ko-KR" dirty="0" smtClean="0"/>
              <a:t>Eunsung Jeon, Samsung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Oct. 2024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6842823D-4EFD-4122-8A9F-C6D9274A89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95524" y="6475413"/>
            <a:ext cx="164840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ko-KR" dirty="0" smtClean="0"/>
              <a:t>Eunsung Jeon, Samsung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9425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 altLang="ko-KR" smtClean="0"/>
              <a:t>Oct. 2024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913671" y="6475413"/>
            <a:ext cx="163025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ko-KR" dirty="0" smtClean="0"/>
              <a:t>Eunsung Jeon, Samsung</a:t>
            </a:r>
            <a:endParaRPr lang="en-US" altLang="ko-KR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Slide </a:t>
            </a:r>
            <a:fld id="{7614916F-BBEF-4684-B6F5-1E636F42BA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162485" y="332601"/>
            <a:ext cx="328301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r" eaLnBrk="0" hangingPunct="0">
              <a:defRPr/>
            </a:pPr>
            <a:r>
              <a:rPr lang="en-US" sz="1800" b="1" dirty="0">
                <a:cs typeface="+mn-cs"/>
              </a:rPr>
              <a:t>doc.: IEEE </a:t>
            </a:r>
            <a:r>
              <a:rPr lang="en-US" sz="1800" b="1" dirty="0" smtClean="0">
                <a:cs typeface="+mn-cs"/>
              </a:rPr>
              <a:t>802.11-24/1743r1</a:t>
            </a:r>
            <a:endParaRPr lang="en-US" sz="1800" b="1" dirty="0">
              <a:cs typeface="+mn-cs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dirty="0">
                <a:cs typeface="+mn-cs"/>
              </a:rPr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smtClean="0"/>
              <a:t>Oct. 2024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dirty="0" smtClean="0"/>
              <a:t>Eunsung Jeon, Samsung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A495C-9DFE-49FB-89F9-6843B5B5690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21382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smtClean="0"/>
              <a:t>Oct. 2024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dirty="0" smtClean="0"/>
              <a:t>Eunsung Jeon, Samsung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7C72B-71E8-4129-B102-1459BDCCFC0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4679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0.png"/><Relationship Id="rId4" Type="http://schemas.openxmlformats.org/officeDocument/2006/relationships/image" Target="../media/image13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045158" cy="276999"/>
          </a:xfrm>
        </p:spPr>
        <p:txBody>
          <a:bodyPr/>
          <a:lstStyle/>
          <a:p>
            <a:pPr>
              <a:defRPr/>
            </a:pPr>
            <a:r>
              <a:rPr lang="en-US" altLang="ko-KR" smtClean="0"/>
              <a:t>Oct. 2024</a:t>
            </a:r>
            <a:endParaRPr lang="en-US" dirty="0"/>
          </a:p>
        </p:txBody>
      </p:sp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43514" y="6475413"/>
            <a:ext cx="1500411" cy="184666"/>
          </a:xfrm>
        </p:spPr>
        <p:txBody>
          <a:bodyPr/>
          <a:lstStyle/>
          <a:p>
            <a:pPr>
              <a:defRPr/>
            </a:pPr>
            <a:r>
              <a:rPr lang="en-US" altLang="ko-KR" dirty="0" smtClean="0"/>
              <a:t>Eunsung Jeon, Samsung</a:t>
            </a:r>
            <a:endParaRPr lang="en-US" altLang="ko-KR" dirty="0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305800" cy="1066800"/>
          </a:xfrm>
        </p:spPr>
        <p:txBody>
          <a:bodyPr/>
          <a:lstStyle/>
          <a:p>
            <a:r>
              <a:rPr lang="en-US" sz="2600" dirty="0" smtClean="0"/>
              <a:t>Unified </a:t>
            </a:r>
            <a:r>
              <a:rPr lang="en-US" sz="2600" dirty="0" err="1" smtClean="0"/>
              <a:t>AutoEncoder</a:t>
            </a:r>
            <a:r>
              <a:rPr lang="en-US" sz="2600" dirty="0" smtClean="0"/>
              <a:t> based CSI Feedback in MU-MIMO for Next Generation WLANs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2024-10-31</a:t>
            </a:r>
          </a:p>
        </p:txBody>
      </p:sp>
      <p:sp>
        <p:nvSpPr>
          <p:cNvPr id="1031" name="Rectangle 12"/>
          <p:cNvSpPr>
            <a:spLocks noChangeArrowheads="1"/>
          </p:cNvSpPr>
          <p:nvPr/>
        </p:nvSpPr>
        <p:spPr bwMode="auto">
          <a:xfrm>
            <a:off x="533400" y="22098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7719762"/>
              </p:ext>
            </p:extLst>
          </p:nvPr>
        </p:nvGraphicFramePr>
        <p:xfrm>
          <a:off x="536575" y="2698750"/>
          <a:ext cx="7173913" cy="373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3" name="Document" r:id="rId4" imgW="8931063" imgH="4667602" progId="Word.Document.8">
                  <p:embed/>
                </p:oleObj>
              </mc:Choice>
              <mc:Fallback>
                <p:oleObj name="Document" r:id="rId4" imgW="8931063" imgH="4667602" progId="Word.Document.8">
                  <p:embed/>
                  <p:pic>
                    <p:nvPicPr>
                      <p:cNvPr id="1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5" y="2698750"/>
                        <a:ext cx="7173913" cy="37369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215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모서리가 둥근 직사각형 9"/>
          <p:cNvSpPr/>
          <p:nvPr/>
        </p:nvSpPr>
        <p:spPr bwMode="auto">
          <a:xfrm>
            <a:off x="1783441" y="2144061"/>
            <a:ext cx="2667747" cy="506747"/>
          </a:xfrm>
          <a:prstGeom prst="roundRect">
            <a:avLst/>
          </a:prstGeom>
          <a:solidFill>
            <a:srgbClr val="FFC000">
              <a:alpha val="30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내용 개체 틀 1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447799"/>
                <a:ext cx="7772400" cy="5027613"/>
              </a:xfrm>
            </p:spPr>
            <p:txBody>
              <a:bodyPr/>
              <a:lstStyle/>
              <a:p>
                <a:r>
                  <a:rPr lang="en-US" altLang="ko-KR" dirty="0" smtClean="0"/>
                  <a:t>Pre-processing</a:t>
                </a:r>
              </a:p>
              <a:p>
                <a:pPr lvl="1"/>
                <a:r>
                  <a:rPr lang="en-US" altLang="ko-KR" dirty="0"/>
                  <a:t>To be specific, it can be formulated as </a:t>
                </a:r>
                <a:r>
                  <a:rPr lang="en-US" altLang="ko-KR" dirty="0" smtClean="0"/>
                  <a:t>below.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sup>
                        </m:sSup>
                      </m:den>
                    </m:f>
                    <m:d>
                      <m:dPr>
                        <m:begChr m:val="|"/>
                        <m:endChr m:val="|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p>
                            <m:d>
                              <m:d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e>
                            </m:d>
                          </m:sup>
                        </m:s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altLang="ko-KR" dirty="0" smtClean="0"/>
              </a:p>
              <a:p>
                <a:pPr lvl="2"/>
                <a:r>
                  <a:rPr lang="en-US" altLang="ko-KR" dirty="0"/>
                  <a:t>w</a:t>
                </a:r>
                <a:r>
                  <a:rPr lang="en-US" altLang="ko-KR" dirty="0" smtClean="0"/>
                  <a:t>here</a:t>
                </a:r>
              </a:p>
              <a:p>
                <a:pPr lvl="3"/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d>
                          <m:d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e>
                        </m:d>
                      </m:sup>
                    </m:sSup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 </m:t>
                    </m:r>
                    <m:limLow>
                      <m:limLow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d>
                              <m:d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°</m:t>
                                </m:r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° ⋯</m:t>
                                </m:r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</m:d>
                          </m:e>
                        </m:groupChr>
                      </m:e>
                      <m:lim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𝑡𝑖𝑚𝑒𝑠</m:t>
                        </m:r>
                      </m:lim>
                    </m:limLow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R" dirty="0" smtClean="0"/>
                  <a:t> and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|"/>
                        <m:endChr m:val="|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1−2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ko-KR" dirty="0" smtClean="0"/>
                  <a:t> 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ko-KR" dirty="0" smtClean="0"/>
                  <a:t> is a normalized CSI, i.e.,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altLang="ko-K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ko-KR" alt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ko-KR" altLang="en-US" i="1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ko-KR" alt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num>
                          <m:den>
                            <m:sSup>
                              <m:sSup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ko-KR" altLang="en-US" i="1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sub>
                                </m:sSub>
                              </m:sup>
                            </m:sSup>
                          </m:den>
                        </m:f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ko-KR" alt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ko-KR" altLang="en-US" i="1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ko-KR" alt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num>
                          <m:den>
                            <m:sSup>
                              <m:sSup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ko-KR" altLang="en-US" i="1" smtClean="0"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sub>
                                </m:sSub>
                              </m:sup>
                            </m:sSup>
                          </m:den>
                        </m:f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ko-KR" alt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ko-KR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m:rPr>
                                    <m:nor/>
                                  </m:rPr>
                                  <a:rPr lang="en-US" altLang="ko-KR" dirty="0"/>
                                  <m:t>SNR</m:t>
                                </m:r>
                              </m:e>
                              <m:sub>
                                <m:r>
                                  <a:rPr lang="ko-KR" alt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num>
                          <m:den>
                            <m:sSup>
                              <m:sSup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l-GR" altLang="ko-KR" i="1">
                                        <a:latin typeface="Cambria Math" panose="02040503050406030204" pitchFamily="18" charset="0"/>
                                      </a:rPr>
                                      <m:t>𝛥</m:t>
                                    </m:r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𝑆𝑁𝑅</m:t>
                                    </m:r>
                                  </m:sub>
                                </m:sSub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altLang="ko-KR" dirty="0" smtClean="0"/>
                  <a:t>.</a:t>
                </a:r>
              </a:p>
              <a:p>
                <a:pPr lvl="1"/>
                <a:r>
                  <a:rPr lang="en-US" altLang="ko-KR" dirty="0" smtClean="0"/>
                  <a:t>For example, </a:t>
                </a:r>
                <a:r>
                  <a:rPr lang="en-US" altLang="ko-KR" dirty="0"/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altLang="ko-KR" dirty="0" smtClean="0"/>
                  <a:t>, the pre- and post-processing are shown as </a:t>
                </a:r>
              </a:p>
              <a:p>
                <a:pPr lvl="1"/>
                <a:endParaRPr lang="en-US" altLang="ko-KR" dirty="0"/>
              </a:p>
              <a:p>
                <a:pPr lvl="1"/>
                <a:endParaRPr lang="en-US" altLang="ko-KR" dirty="0" smtClean="0"/>
              </a:p>
              <a:p>
                <a:pPr lvl="1"/>
                <a:endParaRPr lang="en-US" altLang="ko-KR" dirty="0"/>
              </a:p>
              <a:p>
                <a:pPr lvl="1"/>
                <a:endParaRPr lang="en-US" altLang="ko-KR" dirty="0" smtClean="0"/>
              </a:p>
              <a:p>
                <a:pPr lvl="1"/>
                <a:r>
                  <a:rPr lang="en-US" altLang="ko-KR" dirty="0" smtClean="0"/>
                  <a:t>Note </a:t>
                </a:r>
                <a:r>
                  <a:rPr lang="en-US" altLang="ko-KR" dirty="0"/>
                  <a:t>that in order to perform the corresponding post-processing in decoder,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ko-KR" dirty="0" smtClean="0"/>
                  <a:t> pre-processing </a:t>
                </a:r>
                <a:r>
                  <a:rPr lang="en-US" altLang="ko-KR" dirty="0"/>
                  <a:t>information is required to be fed back to </a:t>
                </a:r>
                <a:r>
                  <a:rPr lang="en-US" altLang="ko-KR" dirty="0" err="1"/>
                  <a:t>beamformer</a:t>
                </a:r>
                <a:r>
                  <a:rPr lang="en-US" altLang="ko-KR" dirty="0"/>
                  <a:t>.</a:t>
                </a:r>
              </a:p>
              <a:p>
                <a:pPr lvl="1"/>
                <a:endParaRPr lang="en-US" altLang="ko-KR" dirty="0" smtClean="0"/>
              </a:p>
              <a:p>
                <a:pPr lvl="2"/>
                <a:endParaRPr lang="en-US" altLang="ko-KR" sz="1400" dirty="0"/>
              </a:p>
            </p:txBody>
          </p:sp>
        </mc:Choice>
        <mc:Fallback xmlns="">
          <p:sp>
            <p:nvSpPr>
              <p:cNvPr id="2" name="내용 개체 틀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447799"/>
                <a:ext cx="7772400" cy="5027613"/>
              </a:xfrm>
              <a:blipFill>
                <a:blip r:embed="rId2"/>
                <a:stretch>
                  <a:fillRect l="-706" t="-606" b="-242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Proposed Unified DNN-AE based CSI Feedback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Oct. 2024</a:t>
            </a:r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Eunsung Jeon, Samsung</a:t>
            </a:r>
            <a:endParaRPr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7614916F-BBEF-4684-B6F5-1E636F42BA02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968" y="4320687"/>
            <a:ext cx="2752220" cy="1168208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2000" y="4320687"/>
            <a:ext cx="2705340" cy="83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52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685800" y="1447799"/>
            <a:ext cx="7772400" cy="5027613"/>
          </a:xfrm>
        </p:spPr>
        <p:txBody>
          <a:bodyPr/>
          <a:lstStyle/>
          <a:p>
            <a:r>
              <a:rPr lang="en-US" altLang="ko-KR" dirty="0" smtClean="0"/>
              <a:t>The </a:t>
            </a:r>
            <a:r>
              <a:rPr lang="en-US" altLang="ko-KR" dirty="0"/>
              <a:t>proposed unified DNN-AE is designed on top of the existing Givens rotation based CSI compression structure for backward compatibility. </a:t>
            </a:r>
          </a:p>
          <a:p>
            <a:pPr lvl="1"/>
            <a:r>
              <a:rPr lang="en-US" altLang="ko-KR" dirty="0"/>
              <a:t>Subset of </a:t>
            </a:r>
            <a:r>
              <a:rPr lang="en-US" altLang="ko-KR" dirty="0" err="1"/>
              <a:t>beamformees</a:t>
            </a:r>
            <a:r>
              <a:rPr lang="en-US" altLang="ko-KR" dirty="0"/>
              <a:t> may feed back CSI with existing way when there is no need to compress the CSI via DNN-AE. (e.g. to maintain CSI accuracy)</a:t>
            </a:r>
          </a:p>
          <a:p>
            <a:endParaRPr lang="en-US" altLang="ko-KR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Proposed Unified DNN-AE based CSI Feedback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Oct. 2024</a:t>
            </a:r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Eunsung Jeon, Samsung</a:t>
            </a:r>
            <a:endParaRPr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7614916F-BBEF-4684-B6F5-1E636F42BA02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156" y="3368171"/>
            <a:ext cx="4561688" cy="306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47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모서리가 둥근 직사각형 13"/>
          <p:cNvSpPr/>
          <p:nvPr/>
        </p:nvSpPr>
        <p:spPr bwMode="auto">
          <a:xfrm>
            <a:off x="2788626" y="3624547"/>
            <a:ext cx="3126821" cy="306879"/>
          </a:xfrm>
          <a:prstGeom prst="roundRect">
            <a:avLst/>
          </a:prstGeom>
          <a:solidFill>
            <a:srgbClr val="FFC000">
              <a:alpha val="30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모서리가 둥근 직사각형 6"/>
          <p:cNvSpPr/>
          <p:nvPr/>
        </p:nvSpPr>
        <p:spPr bwMode="auto">
          <a:xfrm>
            <a:off x="3210831" y="2454874"/>
            <a:ext cx="2268313" cy="306879"/>
          </a:xfrm>
          <a:prstGeom prst="roundRect">
            <a:avLst/>
          </a:prstGeom>
          <a:solidFill>
            <a:srgbClr val="FFC000">
              <a:alpha val="30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내용 개체 틀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 smtClean="0"/>
                  <a:t>Existing Method </a:t>
                </a:r>
              </a:p>
              <a:p>
                <a:pPr lvl="2"/>
                <a:r>
                  <a:rPr lang="en-US" altLang="ko-KR" dirty="0" smtClean="0"/>
                  <a:t>(Number </a:t>
                </a:r>
                <a:r>
                  <a:rPr lang="en-US" altLang="ko-KR" dirty="0"/>
                  <a:t>of subcarriers) </a:t>
                </a:r>
                <a14:m>
                  <m:oMath xmlns:m="http://schemas.openxmlformats.org/officeDocument/2006/math">
                    <m:r>
                      <a:rPr lang="en-US" altLang="ko-KR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ko-KR" dirty="0"/>
                  <a:t> (Number of angles for each subcarrier) </a:t>
                </a:r>
                <a:endParaRPr lang="en-US" altLang="ko-KR" dirty="0" smtClean="0"/>
              </a:p>
              <a:p>
                <a:pPr marL="857250" lvl="2" indent="0">
                  <a:buNone/>
                </a:pPr>
                <a14:m>
                  <m:oMath xmlns:m="http://schemas.openxmlformats.org/officeDocument/2006/math">
                    <m:r>
                      <a:rPr lang="en-US" altLang="ko-KR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ko-KR" dirty="0"/>
                  <a:t> (Number of bits for each angle</a:t>
                </a:r>
                <a:r>
                  <a:rPr lang="en-US" altLang="ko-KR" dirty="0" smtClean="0"/>
                  <a:t>), </a:t>
                </a:r>
              </a:p>
              <a:p>
                <a:pPr marL="857250" lvl="2" indent="0">
                  <a:buNone/>
                </a:pPr>
                <a:endParaRPr lang="en-US" altLang="ko-KR" dirty="0" smtClean="0"/>
              </a:p>
              <a:p>
                <a:r>
                  <a:rPr lang="en-US" altLang="ko-KR" dirty="0" smtClean="0"/>
                  <a:t>Proposed Method</a:t>
                </a:r>
              </a:p>
              <a:p>
                <a:pPr lvl="2"/>
                <a:r>
                  <a:rPr lang="en-US" altLang="ko-KR" dirty="0" smtClean="0"/>
                  <a:t>(</a:t>
                </a:r>
                <a:r>
                  <a:rPr lang="en-US" altLang="ko-KR" dirty="0"/>
                  <a:t>Number of output nodes in DNN-AE)</a:t>
                </a:r>
                <a14:m>
                  <m:oMath xmlns:m="http://schemas.openxmlformats.org/officeDocument/2006/math">
                    <m:r>
                      <a:rPr lang="en-US" altLang="ko-KR">
                        <a:latin typeface="Cambria Math" panose="02040503050406030204" pitchFamily="18" charset="0"/>
                      </a:rPr>
                      <m:t> ×</m:t>
                    </m:r>
                  </m:oMath>
                </a14:m>
                <a:r>
                  <a:rPr lang="en-US" altLang="ko-KR" dirty="0"/>
                  <a:t> (Number of angles for each node) </a:t>
                </a:r>
                <a:endParaRPr lang="en-US" altLang="ko-KR" dirty="0" smtClean="0"/>
              </a:p>
              <a:p>
                <a:pPr marL="857250" lvl="2" indent="0">
                  <a:buNone/>
                </a:pPr>
                <a14:m>
                  <m:oMath xmlns:m="http://schemas.openxmlformats.org/officeDocument/2006/math">
                    <m:r>
                      <a:rPr lang="en-US" altLang="ko-KR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ko-KR" dirty="0"/>
                  <a:t> (Number of bits for each angle) + </a:t>
                </a:r>
                <a:r>
                  <a:rPr lang="en-US" altLang="ko-KR" dirty="0" smtClean="0"/>
                  <a:t>(</a:t>
                </a:r>
                <a:r>
                  <a:rPr lang="en-US" altLang="ko-KR" dirty="0"/>
                  <a:t>Number of bits for pre-processing </a:t>
                </a:r>
                <a:r>
                  <a:rPr lang="en-US" altLang="ko-KR" dirty="0" smtClean="0"/>
                  <a:t>info.),</a:t>
                </a:r>
              </a:p>
            </p:txBody>
          </p:sp>
        </mc:Choice>
        <mc:Fallback xmlns="">
          <p:sp>
            <p:nvSpPr>
              <p:cNvPr id="2" name="내용 개체 틀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6" t="-78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CSI Feedback Overhead Analysis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Oct. 2024</a:t>
            </a:r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Eunsung Jeon, Samsung</a:t>
            </a:r>
            <a:endParaRPr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7614916F-BBEF-4684-B6F5-1E636F42BA0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표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56016786"/>
                  </p:ext>
                </p:extLst>
              </p:nvPr>
            </p:nvGraphicFramePr>
            <p:xfrm>
              <a:off x="1902558" y="3969000"/>
              <a:ext cx="5397500" cy="2491108"/>
            </p:xfrm>
            <a:graphic>
              <a:graphicData uri="http://schemas.openxmlformats.org/drawingml/2006/table">
                <a:tbl>
                  <a:tblPr firstCol="1"/>
                  <a:tblGrid>
                    <a:gridCol w="987425">
                      <a:extLst>
                        <a:ext uri="{9D8B030D-6E8A-4147-A177-3AD203B41FA5}">
                          <a16:colId xmlns:a16="http://schemas.microsoft.com/office/drawing/2014/main" val="832228628"/>
                        </a:ext>
                      </a:extLst>
                    </a:gridCol>
                    <a:gridCol w="4410075">
                      <a:extLst>
                        <a:ext uri="{9D8B030D-6E8A-4147-A177-3AD203B41FA5}">
                          <a16:colId xmlns:a16="http://schemas.microsoft.com/office/drawing/2014/main" val="915830154"/>
                        </a:ext>
                      </a:extLst>
                    </a:gridCol>
                  </a:tblGrid>
                  <a:tr h="290833"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en-US" sz="1000" b="1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Parameters</a:t>
                          </a:r>
                          <a:endParaRPr lang="ko-KR" sz="10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en-US" sz="1000" b="1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Description</a:t>
                          </a:r>
                          <a:endParaRPr lang="ko-KR" sz="10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79942923"/>
                      </a:ext>
                    </a:extLst>
                  </a:tr>
                  <a:tr h="200025"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ko-KR" sz="1000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체" panose="020B0609000101010101" pitchFamily="49" charset="-127"/>
                                        <a:cs typeface="Times New Roman" panose="020206030504050203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1000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체" panose="020B0609000101010101" pitchFamily="49" charset="-127"/>
                                        <a:cs typeface="Times New Roman" panose="02020603050405020304" pitchFamily="18" charset="0"/>
                                      </a:rPr>
                                      <m:t>∅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sz="10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en-US" sz="10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Number of bits to quantize </a:t>
                          </a:r>
                          <a14:m>
                            <m:oMath xmlns:m="http://schemas.openxmlformats.org/officeDocument/2006/math">
                              <m:r>
                                <a:rPr lang="en-US" sz="1000" i="1" kern="1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굴림체" panose="020B0609000101010101" pitchFamily="49" charset="-127"/>
                                  <a:cs typeface="Times New Roman" panose="02020603050405020304" pitchFamily="18" charset="0"/>
                                </a:rPr>
                                <m:t>∅</m:t>
                              </m:r>
                            </m:oMath>
                          </a14:m>
                          <a:r>
                            <a:rPr lang="en-US" sz="10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 defined in existing 802.11 WLAN</a:t>
                          </a:r>
                          <a:endParaRPr lang="ko-KR" sz="10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7576496"/>
                      </a:ext>
                    </a:extLst>
                  </a:tr>
                  <a:tr h="200025"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ko-KR" sz="1000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체" panose="020B0609000101010101" pitchFamily="49" charset="-127"/>
                                        <a:cs typeface="Times New Roman" panose="020206030504050203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1000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체" panose="020B0609000101010101" pitchFamily="49" charset="-127"/>
                                        <a:cs typeface="Times New Roman" panose="02020603050405020304" pitchFamily="18" charset="0"/>
                                      </a:rPr>
                                      <m:t>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sz="1000" kern="10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en-US" sz="10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Number of bits to quantize </a:t>
                          </a:r>
                          <a14:m>
                            <m:oMath xmlns:m="http://schemas.openxmlformats.org/officeDocument/2006/math">
                              <m:r>
                                <a:rPr lang="en-US" sz="1000" i="1" kern="1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굴림체" panose="020B0609000101010101" pitchFamily="49" charset="-127"/>
                                  <a:cs typeface="Times New Roman" panose="02020603050405020304" pitchFamily="18" charset="0"/>
                                </a:rPr>
                                <m:t>𝜓</m:t>
                              </m:r>
                            </m:oMath>
                          </a14:m>
                          <a:r>
                            <a:rPr lang="en-US" sz="10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 defined in existing 802.11 WLAN</a:t>
                          </a:r>
                          <a:endParaRPr lang="ko-KR" sz="10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10102911"/>
                      </a:ext>
                    </a:extLst>
                  </a:tr>
                  <a:tr h="200025"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ko-KR" sz="1000" i="1" kern="10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 i="1" kern="10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000" kern="10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Δ</m:t>
                                    </m:r>
                                    <m:r>
                                      <a:rPr lang="en-US" sz="1000" i="1" kern="10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𝑆𝑁𝑅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sz="1000" kern="10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en-US" sz="10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Number of bits to quantize Delta SNR defined in existing 802.11 WLAN</a:t>
                          </a:r>
                          <a:endParaRPr lang="ko-KR" sz="10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09394788"/>
                      </a:ext>
                    </a:extLst>
                  </a:tr>
                  <a:tr h="200025"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ko-KR" sz="1000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체" panose="020B0609000101010101" pitchFamily="49" charset="-127"/>
                                        <a:cs typeface="Times New Roman" panose="020206030504050203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1000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체" panose="020B0609000101010101" pitchFamily="49" charset="-127"/>
                                        <a:cs typeface="Times New Roman" panose="02020603050405020304" pitchFamily="18" charset="0"/>
                                      </a:rPr>
                                      <m:t>𝑠𝑐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sz="1000" kern="10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de-DE" sz="10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Number of subcarriers </a:t>
                          </a:r>
                          <a:r>
                            <a:rPr lang="en-US" sz="10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defined in existing 802.11 WLAN</a:t>
                          </a:r>
                          <a:endParaRPr lang="ko-KR" sz="10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21624484"/>
                      </a:ext>
                    </a:extLst>
                  </a:tr>
                  <a:tr h="200025"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ko-KR" sz="1000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ko-KR" sz="1000" i="1" kern="1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000" i="1" kern="1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굴림체" panose="020B0609000101010101" pitchFamily="49" charset="-127"/>
                                            <a:cs typeface="Times New Roman" panose="02020603050405020304" pitchFamily="18" charset="0"/>
                                          </a:rPr>
                                          <m:t>𝑏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000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체" panose="020B0609000101010101" pitchFamily="49" charset="-127"/>
                                        <a:cs typeface="Times New Roman" panose="02020603050405020304" pitchFamily="18" charset="0"/>
                                      </a:rPr>
                                      <m:t>∅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sz="1000" kern="10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en-US" sz="10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Number of bits to quantize </a:t>
                          </a:r>
                          <a14:m>
                            <m:oMath xmlns:m="http://schemas.openxmlformats.org/officeDocument/2006/math">
                              <m:r>
                                <a:rPr lang="en-US" sz="1000" i="1" kern="1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굴림체" panose="020B0609000101010101" pitchFamily="49" charset="-127"/>
                                  <a:cs typeface="Times New Roman" panose="02020603050405020304" pitchFamily="18" charset="0"/>
                                </a:rPr>
                                <m:t>∅</m:t>
                              </m:r>
                            </m:oMath>
                          </a14:m>
                          <a:r>
                            <a:rPr lang="en-US" sz="10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 defined in </a:t>
                          </a:r>
                          <a:r>
                            <a:rPr lang="en-US" sz="1000" kern="0" dirty="0">
                              <a:effectLst/>
                              <a:latin typeface="Times New Roman" panose="02020603050405020304" pitchFamily="18" charset="0"/>
                              <a:ea typeface="바탕" panose="02030600000101010101" pitchFamily="18" charset="-127"/>
                              <a:cs typeface="Times New Roman" panose="02020603050405020304" pitchFamily="18" charset="0"/>
                            </a:rPr>
                            <a:t>DNN-AE</a:t>
                          </a:r>
                          <a:endParaRPr lang="ko-KR" sz="10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57324687"/>
                      </a:ext>
                    </a:extLst>
                  </a:tr>
                  <a:tr h="200025"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ko-KR" sz="1000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ko-KR" sz="1000" i="1" kern="1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000" i="1" kern="1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굴림체" panose="020B0609000101010101" pitchFamily="49" charset="-127"/>
                                            <a:cs typeface="Times New Roman" panose="02020603050405020304" pitchFamily="18" charset="0"/>
                                          </a:rPr>
                                          <m:t>𝑏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000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체" panose="020B0609000101010101" pitchFamily="49" charset="-127"/>
                                        <a:cs typeface="Times New Roman" panose="02020603050405020304" pitchFamily="18" charset="0"/>
                                      </a:rPr>
                                      <m:t>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sz="1000" kern="10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en-US" sz="10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Number of bits to quantize </a:t>
                          </a:r>
                          <a14:m>
                            <m:oMath xmlns:m="http://schemas.openxmlformats.org/officeDocument/2006/math">
                              <m:r>
                                <a:rPr lang="en-US" sz="1000" i="1" kern="1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굴림체" panose="020B0609000101010101" pitchFamily="49" charset="-127"/>
                                  <a:cs typeface="Times New Roman" panose="02020603050405020304" pitchFamily="18" charset="0"/>
                                </a:rPr>
                                <m:t>𝜓</m:t>
                              </m:r>
                            </m:oMath>
                          </a14:m>
                          <a:r>
                            <a:rPr lang="en-US" sz="10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 defined in </a:t>
                          </a:r>
                          <a:r>
                            <a:rPr lang="en-US" sz="1000" kern="0" dirty="0">
                              <a:effectLst/>
                              <a:latin typeface="Times New Roman" panose="02020603050405020304" pitchFamily="18" charset="0"/>
                              <a:ea typeface="바탕" panose="02030600000101010101" pitchFamily="18" charset="-127"/>
                              <a:cs typeface="Times New Roman" panose="02020603050405020304" pitchFamily="18" charset="0"/>
                            </a:rPr>
                            <a:t>DNN-AE</a:t>
                          </a:r>
                          <a:endParaRPr lang="ko-KR" sz="10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76123262"/>
                      </a:ext>
                    </a:extLst>
                  </a:tr>
                  <a:tr h="200025"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ko-KR" sz="1000" i="1" kern="10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ko-KR" sz="1000" i="1" kern="100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000" i="1" kern="100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𝑏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000" kern="10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Δ</m:t>
                                    </m:r>
                                    <m:r>
                                      <a:rPr lang="en-US" sz="1000" i="1" kern="100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𝑆𝑁𝑅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sz="1000" kern="10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en-US" sz="10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Number of bits to quantize Delta SNR defined in </a:t>
                          </a:r>
                          <a:r>
                            <a:rPr lang="en-US" sz="1000" kern="0" dirty="0">
                              <a:effectLst/>
                              <a:latin typeface="Times New Roman" panose="02020603050405020304" pitchFamily="18" charset="0"/>
                              <a:ea typeface="바탕" panose="02030600000101010101" pitchFamily="18" charset="-127"/>
                              <a:cs typeface="Times New Roman" panose="02020603050405020304" pitchFamily="18" charset="0"/>
                            </a:rPr>
                            <a:t>DNN-AE</a:t>
                          </a:r>
                          <a:endParaRPr lang="ko-KR" sz="10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26039084"/>
                      </a:ext>
                    </a:extLst>
                  </a:tr>
                  <a:tr h="200025"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ko-KR" sz="1000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ko-KR" sz="1000" i="1" kern="1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000" i="1" kern="1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굴림체" panose="020B0609000101010101" pitchFamily="49" charset="-127"/>
                                            <a:cs typeface="Times New Roman" panose="02020603050405020304" pitchFamily="18" charset="0"/>
                                          </a:rPr>
                                          <m:t>𝑁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000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체" panose="020B0609000101010101" pitchFamily="49" charset="-127"/>
                                        <a:cs typeface="Times New Roman" panose="02020603050405020304" pitchFamily="18" charset="0"/>
                                      </a:rPr>
                                      <m:t>𝑠𝑐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sz="1000" kern="10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en-US" sz="1000" kern="0" dirty="0">
                              <a:effectLst/>
                              <a:latin typeface="Times New Roman" panose="02020603050405020304" pitchFamily="18" charset="0"/>
                              <a:ea typeface="바탕" panose="02030600000101010101" pitchFamily="18" charset="-127"/>
                              <a:cs typeface="Times New Roman" panose="02020603050405020304" pitchFamily="18" charset="0"/>
                            </a:rPr>
                            <a:t>Number of output nodes in DNN-AE</a:t>
                          </a:r>
                          <a:endParaRPr lang="ko-KR" sz="10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72481073"/>
                      </a:ext>
                    </a:extLst>
                  </a:tr>
                  <a:tr h="200025"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ko-KR" sz="1000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체" panose="020B0609000101010101" pitchFamily="49" charset="-127"/>
                                        <a:cs typeface="Times New Roman" panose="020206030504050203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1000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체" panose="020B0609000101010101" pitchFamily="49" charset="-127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sz="1000" kern="10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de-DE" sz="10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Number of angles per subcarrier</a:t>
                          </a:r>
                          <a:endParaRPr lang="ko-KR" sz="10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92429981"/>
                      </a:ext>
                    </a:extLst>
                  </a:tr>
                  <a:tr h="200025"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ko-KR" sz="1000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체" panose="020B0609000101010101" pitchFamily="49" charset="-127"/>
                                        <a:cs typeface="Times New Roman" panose="020206030504050203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1000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체" panose="020B0609000101010101" pitchFamily="49" charset="-127"/>
                                        <a:cs typeface="Times New Roman" panose="020206030504050203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sz="1000" kern="10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de-DE" sz="10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Number of bits for pre-processing information</a:t>
                          </a:r>
                          <a:endParaRPr lang="ko-KR" sz="10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88779406"/>
                      </a:ext>
                    </a:extLst>
                  </a:tr>
                  <a:tr h="200025"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ko-KR" sz="1000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체" panose="020B0609000101010101" pitchFamily="49" charset="-127"/>
                                        <a:cs typeface="Times New Roman" panose="020206030504050203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1000" i="1" kern="1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체" panose="020B0609000101010101" pitchFamily="49" charset="-127"/>
                                        <a:cs typeface="Times New Roman" panose="02020603050405020304" pitchFamily="18" charset="0"/>
                                      </a:rPr>
                                      <m:t>𝑠𝑠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sz="1000" kern="10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de-DE" sz="10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Number of spatial streams</a:t>
                          </a:r>
                          <a:endParaRPr lang="ko-KR" sz="10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269649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표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56016786"/>
                  </p:ext>
                </p:extLst>
              </p:nvPr>
            </p:nvGraphicFramePr>
            <p:xfrm>
              <a:off x="1902558" y="3969000"/>
              <a:ext cx="5397500" cy="2491108"/>
            </p:xfrm>
            <a:graphic>
              <a:graphicData uri="http://schemas.openxmlformats.org/drawingml/2006/table">
                <a:tbl>
                  <a:tblPr firstCol="1"/>
                  <a:tblGrid>
                    <a:gridCol w="987425">
                      <a:extLst>
                        <a:ext uri="{9D8B030D-6E8A-4147-A177-3AD203B41FA5}">
                          <a16:colId xmlns:a16="http://schemas.microsoft.com/office/drawing/2014/main" val="832228628"/>
                        </a:ext>
                      </a:extLst>
                    </a:gridCol>
                    <a:gridCol w="4410075">
                      <a:extLst>
                        <a:ext uri="{9D8B030D-6E8A-4147-A177-3AD203B41FA5}">
                          <a16:colId xmlns:a16="http://schemas.microsoft.com/office/drawing/2014/main" val="915830154"/>
                        </a:ext>
                      </a:extLst>
                    </a:gridCol>
                  </a:tblGrid>
                  <a:tr h="290833"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en-US" sz="1000" b="1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Parameters</a:t>
                          </a:r>
                          <a:endParaRPr lang="ko-KR" sz="10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en-US" sz="1000" b="1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Description</a:t>
                          </a:r>
                          <a:endParaRPr lang="ko-KR" sz="10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79942923"/>
                      </a:ext>
                    </a:extLst>
                  </a:tr>
                  <a:tr h="200025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17" t="-148485" r="-448148" b="-10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2514" t="-148485" r="-276" b="-10212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7576496"/>
                      </a:ext>
                    </a:extLst>
                  </a:tr>
                  <a:tr h="200025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17" t="-256250" r="-448148" b="-953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2514" t="-256250" r="-276" b="-9531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10102911"/>
                      </a:ext>
                    </a:extLst>
                  </a:tr>
                  <a:tr h="200025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17" t="-345455" r="-448148" b="-824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en-US" sz="10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Number of bits to quantize Delta SNR defined in existing 802.11 WLAN</a:t>
                          </a:r>
                          <a:endParaRPr lang="ko-KR" sz="10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09394788"/>
                      </a:ext>
                    </a:extLst>
                  </a:tr>
                  <a:tr h="200025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17" t="-445455" r="-448148" b="-724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de-DE" sz="10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Number of subcarriers </a:t>
                          </a:r>
                          <a:r>
                            <a:rPr lang="en-US" sz="10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defined in existing 802.11 WLAN</a:t>
                          </a:r>
                          <a:endParaRPr lang="ko-KR" sz="10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21624484"/>
                      </a:ext>
                    </a:extLst>
                  </a:tr>
                  <a:tr h="200025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17" t="-545455" r="-448148" b="-624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2514" t="-545455" r="-276" b="-6242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57324687"/>
                      </a:ext>
                    </a:extLst>
                  </a:tr>
                  <a:tr h="200025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17" t="-645455" r="-448148" b="-524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2514" t="-645455" r="-276" b="-5242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76123262"/>
                      </a:ext>
                    </a:extLst>
                  </a:tr>
                  <a:tr h="200025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17" t="-745455" r="-448148" b="-424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en-US" sz="10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Number of bits to quantize Delta SNR defined in </a:t>
                          </a:r>
                          <a:r>
                            <a:rPr lang="en-US" sz="1000" kern="0" dirty="0">
                              <a:effectLst/>
                              <a:latin typeface="Times New Roman" panose="02020603050405020304" pitchFamily="18" charset="0"/>
                              <a:ea typeface="바탕" panose="02030600000101010101" pitchFamily="18" charset="-127"/>
                              <a:cs typeface="Times New Roman" panose="02020603050405020304" pitchFamily="18" charset="0"/>
                            </a:rPr>
                            <a:t>DNN-AE</a:t>
                          </a:r>
                          <a:endParaRPr lang="ko-KR" sz="10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26039084"/>
                      </a:ext>
                    </a:extLst>
                  </a:tr>
                  <a:tr h="200025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17" t="-871875" r="-448148" b="-33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en-US" sz="1000" kern="0" dirty="0">
                              <a:effectLst/>
                              <a:latin typeface="Times New Roman" panose="02020603050405020304" pitchFamily="18" charset="0"/>
                              <a:ea typeface="바탕" panose="02030600000101010101" pitchFamily="18" charset="-127"/>
                              <a:cs typeface="Times New Roman" panose="02020603050405020304" pitchFamily="18" charset="0"/>
                            </a:rPr>
                            <a:t>Number of output nodes in DNN-AE</a:t>
                          </a:r>
                          <a:endParaRPr lang="ko-KR" sz="10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72481073"/>
                      </a:ext>
                    </a:extLst>
                  </a:tr>
                  <a:tr h="200025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17" t="-942424" r="-448148" b="-2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de-DE" sz="10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Number of angles per subcarrier</a:t>
                          </a:r>
                          <a:endParaRPr lang="ko-KR" sz="10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92429981"/>
                      </a:ext>
                    </a:extLst>
                  </a:tr>
                  <a:tr h="200025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17" t="-1042424" r="-448148" b="-1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de-DE" sz="10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Number of bits for pre-processing information</a:t>
                          </a:r>
                          <a:endParaRPr lang="ko-KR" sz="10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88779406"/>
                      </a:ext>
                    </a:extLst>
                  </a:tr>
                  <a:tr h="200025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17" t="-1142424" r="-448148" b="-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de-DE" sz="10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Number of spatial streams</a:t>
                          </a:r>
                          <a:endParaRPr lang="ko-KR" sz="10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2696498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직사각형 9"/>
              <p:cNvSpPr/>
              <p:nvPr/>
            </p:nvSpPr>
            <p:spPr>
              <a:xfrm>
                <a:off x="3210831" y="2454874"/>
                <a:ext cx="2268313" cy="30687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ko-KR" alt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b="1" i="1"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b>
                          <m:r>
                            <a:rPr lang="ko-KR" altLang="en-US" b="1" i="1">
                              <a:latin typeface="Cambria Math" panose="02040503050406030204" pitchFamily="18" charset="0"/>
                            </a:rPr>
                            <m:t>𝒔𝒄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ko-KR" alt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ko-KR" alt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b="1" i="1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ko-KR" altLang="en-US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sub>
                          </m:sSub>
                          <m:d>
                            <m:dPr>
                              <m:ctrlPr>
                                <a:rPr lang="ko-KR" alt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ko-KR" alt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b="1" i="1"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ko-KR" altLang="en-US" b="0" i="0">
                                      <a:latin typeface="Cambria Math" panose="02040503050406030204" pitchFamily="18" charset="0"/>
                                    </a:rPr>
                                    <m:t>∅</m:t>
                                  </m:r>
                                </m:sub>
                              </m:sSub>
                              <m:r>
                                <a:rPr lang="ko-KR" altLang="en-US" b="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ko-KR" alt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b="1" i="1"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ko-KR" altLang="en-US" b="1" i="1">
                                      <a:latin typeface="Cambria Math" panose="02040503050406030204" pitchFamily="18" charset="0"/>
                                    </a:rPr>
                                    <m:t>𝝍</m:t>
                                  </m:r>
                                </m:sub>
                              </m:sSub>
                            </m:e>
                          </m:d>
                          <m:r>
                            <a:rPr lang="ko-KR" altLang="en-US" b="0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ko-KR" altLang="en-US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b="1" i="1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ko-KR" altLang="en-US" b="1" i="1">
                                  <a:latin typeface="Cambria Math" panose="02040503050406030204" pitchFamily="18" charset="0"/>
                                </a:rPr>
                                <m:t>𝒔𝒔</m:t>
                              </m:r>
                            </m:sub>
                          </m:sSub>
                          <m:sSub>
                            <m:sSubPr>
                              <m:ctrlPr>
                                <a:rPr lang="ko-KR" altLang="en-US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ko-KR" altLang="en-US" b="1" i="0">
                                  <a:latin typeface="Cambria Math" panose="02040503050406030204" pitchFamily="18" charset="0"/>
                                </a:rPr>
                                <m:t>𝚫</m:t>
                              </m:r>
                              <m:r>
                                <a:rPr lang="ko-KR" altLang="en-US" b="1" i="1">
                                  <a:latin typeface="Cambria Math" panose="02040503050406030204" pitchFamily="18" charset="0"/>
                                </a:rPr>
                                <m:t>𝑺𝑵𝑹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0" name="직사각형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0831" y="2454874"/>
                <a:ext cx="2268313" cy="306879"/>
              </a:xfrm>
              <a:prstGeom prst="rect">
                <a:avLst/>
              </a:prstGeom>
              <a:blipFill>
                <a:blip r:embed="rId4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직사각형 11"/>
              <p:cNvSpPr/>
              <p:nvPr/>
            </p:nvSpPr>
            <p:spPr>
              <a:xfrm>
                <a:off x="2819986" y="3626584"/>
                <a:ext cx="3050002" cy="30752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ko-KR" alt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ko-KR" altLang="en-US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ko-KR" altLang="en-US" b="1" i="1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e>
                          </m:acc>
                        </m:e>
                        <m:sub>
                          <m:r>
                            <a:rPr lang="ko-KR" altLang="en-US" b="1" i="1">
                              <a:latin typeface="Cambria Math" panose="02040503050406030204" pitchFamily="18" charset="0"/>
                            </a:rPr>
                            <m:t>𝒔𝒄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ko-KR" alt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ko-KR" alt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b="1" i="1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ko-KR" altLang="en-US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sub>
                          </m:sSub>
                          <m:d>
                            <m:dPr>
                              <m:ctrlPr>
                                <a:rPr lang="ko-KR" alt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ko-KR" alt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ko-KR" alt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ko-KR" altLang="en-US" b="1" i="1">
                                          <a:latin typeface="Cambria Math" panose="02040503050406030204" pitchFamily="18" charset="0"/>
                                        </a:rPr>
                                        <m:t>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ko-KR" altLang="en-US" b="0" i="0">
                                      <a:latin typeface="Cambria Math" panose="02040503050406030204" pitchFamily="18" charset="0"/>
                                    </a:rPr>
                                    <m:t>∅</m:t>
                                  </m:r>
                                </m:sub>
                              </m:sSub>
                              <m:r>
                                <a:rPr lang="ko-KR" altLang="en-US" b="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ko-KR" alt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ko-KR" altLang="en-US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ko-KR" altLang="en-US" b="1" i="1">
                                          <a:latin typeface="Cambria Math" panose="02040503050406030204" pitchFamily="18" charset="0"/>
                                        </a:rPr>
                                        <m:t>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ko-KR" altLang="en-US" b="1" i="1">
                                      <a:latin typeface="Cambria Math" panose="02040503050406030204" pitchFamily="18" charset="0"/>
                                    </a:rPr>
                                    <m:t>𝝍</m:t>
                                  </m:r>
                                </m:sub>
                              </m:sSub>
                            </m:e>
                          </m:d>
                          <m:r>
                            <a:rPr lang="ko-KR" altLang="en-US" b="0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ko-KR" altLang="en-US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b="1" i="1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ko-KR" altLang="en-US" b="1" i="1">
                                  <a:latin typeface="Cambria Math" panose="02040503050406030204" pitchFamily="18" charset="0"/>
                                </a:rPr>
                                <m:t>𝒔𝒔</m:t>
                              </m:r>
                            </m:sub>
                          </m:sSub>
                          <m:sSub>
                            <m:sSubPr>
                              <m:ctrlPr>
                                <a:rPr lang="ko-KR" altLang="en-US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ko-KR" alt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ko-KR" altLang="en-US" b="1" i="1"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</m:acc>
                            </m:e>
                            <m:sub>
                              <m:r>
                                <a:rPr lang="ko-KR" altLang="en-US" b="1" i="0">
                                  <a:latin typeface="Cambria Math" panose="02040503050406030204" pitchFamily="18" charset="0"/>
                                </a:rPr>
                                <m:t>𝚫</m:t>
                              </m:r>
                              <m:r>
                                <a:rPr lang="ko-KR" altLang="en-US" b="1" i="1">
                                  <a:latin typeface="Cambria Math" panose="02040503050406030204" pitchFamily="18" charset="0"/>
                                </a:rPr>
                                <m:t>𝑺𝑵𝑹</m:t>
                              </m:r>
                            </m:sub>
                          </m:sSub>
                        </m:e>
                      </m:d>
                      <m:r>
                        <a:rPr lang="ko-KR" altLang="en-US" b="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ko-KR" altLang="en-US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b="1" i="1"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b>
                          <m:r>
                            <a:rPr lang="ko-KR" altLang="en-US" b="1" i="1">
                              <a:latin typeface="Cambria Math" panose="02040503050406030204" pitchFamily="18" charset="0"/>
                            </a:rPr>
                            <m:t>𝒔𝒄</m:t>
                          </m:r>
                        </m:sub>
                      </m:sSub>
                      <m:sSub>
                        <m:sSubPr>
                          <m:ctrlPr>
                            <a:rPr lang="ko-KR" altLang="en-US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b="1" i="1"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b>
                          <m:r>
                            <a:rPr lang="ko-KR" altLang="en-US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</m:sSub>
                      <m:sSub>
                        <m:sSubPr>
                          <m:ctrlPr>
                            <a:rPr lang="ko-KR" altLang="en-US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ko-KR" altLang="en-US" b="1" i="1">
                              <a:latin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2" name="직사각형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986" y="3626584"/>
                <a:ext cx="3050002" cy="307520"/>
              </a:xfrm>
              <a:prstGeom prst="rect">
                <a:avLst/>
              </a:prstGeom>
              <a:blipFill>
                <a:blip r:embed="rId5"/>
                <a:stretch>
                  <a:fillRect t="-4000" b="-2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066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Parameters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Simulation Results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Oct. 2024</a:t>
            </a:r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Eunsung Jeon, Samsung</a:t>
            </a:r>
            <a:endParaRPr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7614916F-BBEF-4684-B6F5-1E636F42BA02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표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02963"/>
                  </p:ext>
                </p:extLst>
              </p:nvPr>
            </p:nvGraphicFramePr>
            <p:xfrm>
              <a:off x="1334100" y="2147442"/>
              <a:ext cx="6552000" cy="4136877"/>
            </p:xfrm>
            <a:graphic>
              <a:graphicData uri="http://schemas.openxmlformats.org/drawingml/2006/table">
                <a:tbl>
                  <a:tblPr firstCol="1"/>
                  <a:tblGrid>
                    <a:gridCol w="1548000">
                      <a:extLst>
                        <a:ext uri="{9D8B030D-6E8A-4147-A177-3AD203B41FA5}">
                          <a16:colId xmlns:a16="http://schemas.microsoft.com/office/drawing/2014/main" val="2361372860"/>
                        </a:ext>
                      </a:extLst>
                    </a:gridCol>
                    <a:gridCol w="3096000">
                      <a:extLst>
                        <a:ext uri="{9D8B030D-6E8A-4147-A177-3AD203B41FA5}">
                          <a16:colId xmlns:a16="http://schemas.microsoft.com/office/drawing/2014/main" val="412902583"/>
                        </a:ext>
                      </a:extLst>
                    </a:gridCol>
                    <a:gridCol w="1908000">
                      <a:extLst>
                        <a:ext uri="{9D8B030D-6E8A-4147-A177-3AD203B41FA5}">
                          <a16:colId xmlns:a16="http://schemas.microsoft.com/office/drawing/2014/main" val="4159244831"/>
                        </a:ext>
                      </a:extLst>
                    </a:gridCol>
                  </a:tblGrid>
                  <a:tr h="316855"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en-US" sz="1200" b="1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Class</a:t>
                          </a:r>
                          <a:endParaRPr lang="ko-KR" sz="12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en-US" sz="1200" b="1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Parameters</a:t>
                          </a:r>
                          <a:endParaRPr lang="ko-KR" sz="12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en-US" sz="1200" b="1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Description</a:t>
                          </a:r>
                          <a:endParaRPr lang="ko-KR" sz="12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82166038"/>
                      </a:ext>
                    </a:extLst>
                  </a:tr>
                  <a:tr h="188319">
                    <a:tc rowSpan="11"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IEEE 802.11be </a:t>
                          </a:r>
                          <a:endParaRPr lang="en-US" sz="1200" kern="100" dirty="0" smtClean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en-US" sz="1200" kern="10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Parameters</a:t>
                          </a:r>
                          <a:endParaRPr lang="ko-KR" sz="12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Frame format</a:t>
                          </a:r>
                          <a:endParaRPr lang="ko-KR" sz="12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EHT-MU</a:t>
                          </a:r>
                          <a:endParaRPr lang="ko-KR" sz="12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90042444"/>
                      </a:ext>
                    </a:extLst>
                  </a:tr>
                  <a:tr h="188319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MIMO mode</a:t>
                          </a:r>
                          <a:endParaRPr lang="ko-KR" sz="12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de-DE" sz="1200" kern="10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MU-MIMO, SU-MIMO</a:t>
                          </a:r>
                          <a:endParaRPr lang="ko-KR" sz="12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22796804"/>
                      </a:ext>
                    </a:extLst>
                  </a:tr>
                  <a:tr h="188319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Number of transmit antennas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ko-KR" sz="1200" i="1" kern="1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 kern="1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굴림체" panose="020B0609000101010101" pitchFamily="49" charset="-127"/>
                                      <a:cs typeface="Times New Roman" panose="020206030504050203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1200" i="1" kern="1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굴림체" panose="020B0609000101010101" pitchFamily="49" charset="-127"/>
                                      <a:cs typeface="Times New Roman" panose="02020603050405020304" pitchFamily="18" charset="0"/>
                                    </a:rPr>
                                    <m:t>𝑇𝑋</m:t>
                                  </m:r>
                                </m:sub>
                              </m:sSub>
                              <m:r>
                                <a:rPr lang="en-US" sz="1200" i="1" kern="1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굴림체" panose="020B0609000101010101" pitchFamily="49" charset="-127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oMath>
                          </a14:m>
                          <a:endParaRPr lang="ko-KR" sz="12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de-DE" sz="1200" kern="10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4, 8</a:t>
                          </a:r>
                          <a:endParaRPr lang="ko-KR" sz="12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13912092"/>
                      </a:ext>
                    </a:extLst>
                  </a:tr>
                  <a:tr h="188319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Number of receive antennas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ko-KR" sz="1200" i="1" kern="1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 kern="1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굴림체" panose="020B0609000101010101" pitchFamily="49" charset="-127"/>
                                      <a:cs typeface="Times New Roman" panose="020206030504050203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1200" i="1" kern="1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굴림체" panose="020B0609000101010101" pitchFamily="49" charset="-127"/>
                                      <a:cs typeface="Times New Roman" panose="02020603050405020304" pitchFamily="18" charset="0"/>
                                    </a:rPr>
                                    <m:t>𝑇𝑋</m:t>
                                  </m:r>
                                </m:sub>
                              </m:sSub>
                              <m:r>
                                <a:rPr lang="en-US" sz="1200" i="1" kern="1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굴림체" panose="020B0609000101010101" pitchFamily="49" charset="-127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oMath>
                          </a14:m>
                          <a:endParaRPr lang="ko-KR" sz="12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ko-KR" sz="12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50403368"/>
                      </a:ext>
                    </a:extLst>
                  </a:tr>
                  <a:tr h="188319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Number of spatial streams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ko-KR" sz="1200" i="1" kern="1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 kern="1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굴림체" panose="020B0609000101010101" pitchFamily="49" charset="-127"/>
                                      <a:cs typeface="Times New Roman" panose="020206030504050203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1200" i="1" kern="1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굴림체" panose="020B0609000101010101" pitchFamily="49" charset="-127"/>
                                      <a:cs typeface="Times New Roman" panose="02020603050405020304" pitchFamily="18" charset="0"/>
                                    </a:rPr>
                                    <m:t>𝑠𝑠</m:t>
                                  </m:r>
                                </m:sub>
                              </m:sSub>
                              <m:r>
                                <a:rPr lang="en-US" sz="1200" i="1" kern="1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굴림체" panose="020B0609000101010101" pitchFamily="49" charset="-127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oMath>
                          </a14:m>
                          <a:endParaRPr lang="ko-KR" sz="12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31750" algn="ctr" latinLnBrk="1">
                            <a:spcAft>
                              <a:spcPts val="0"/>
                            </a:spcAft>
                          </a:pPr>
                          <a:r>
                            <a:rPr lang="de-DE" sz="1200" kern="10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1,</a:t>
                          </a:r>
                          <a:r>
                            <a:rPr lang="de-DE" sz="1200" kern="100" baseline="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 2</a:t>
                          </a:r>
                          <a:endParaRPr lang="ko-KR" sz="12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86239234"/>
                      </a:ext>
                    </a:extLst>
                  </a:tr>
                  <a:tr h="188319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Number of users in MU-MIMO</a:t>
                          </a:r>
                          <a:endParaRPr lang="ko-KR" sz="12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ko-KR" sz="12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48465932"/>
                      </a:ext>
                    </a:extLst>
                  </a:tr>
                  <a:tr h="188319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Bandwidth (BW)</a:t>
                          </a:r>
                          <a:endParaRPr lang="ko-KR" sz="12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de-DE" sz="1200" kern="1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80 MHz</a:t>
                          </a:r>
                          <a:endParaRPr lang="ko-KR" sz="1200" kern="10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9947450"/>
                      </a:ext>
                    </a:extLst>
                  </a:tr>
                  <a:tr h="188319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Feedback subcarrier group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ko-KR" sz="1200" i="1" kern="1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 kern="1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굴림체" panose="020B0609000101010101" pitchFamily="49" charset="-127"/>
                                      <a:cs typeface="Times New Roman" panose="020206030504050203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1200" i="1" kern="1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굴림체" panose="020B0609000101010101" pitchFamily="49" charset="-127"/>
                                      <a:cs typeface="Times New Roman" panose="020206030504050203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  <m:r>
                                <a:rPr lang="en-US" sz="1200" i="1" kern="1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굴림체" panose="020B0609000101010101" pitchFamily="49" charset="-127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oMath>
                          </a14:m>
                          <a:endParaRPr lang="ko-KR" sz="12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de-DE" sz="12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ko-KR" sz="12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13550858"/>
                      </a:ext>
                    </a:extLst>
                  </a:tr>
                  <a:tr h="188319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en-US" altLang="ko-KR" sz="1200" kern="100" dirty="0" smtClean="0">
                              <a:effectLst/>
                              <a:latin typeface="Book Antiqua" panose="0204060205030503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Channel model</a:t>
                          </a:r>
                          <a:endParaRPr lang="ko-KR" sz="12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en-US" altLang="ko-KR" sz="1200" kern="100" dirty="0" smtClean="0">
                              <a:effectLst/>
                              <a:latin typeface="Book Antiqua" panose="0204060205030503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B, D</a:t>
                          </a:r>
                          <a:endParaRPr lang="ko-KR" sz="12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85096781"/>
                      </a:ext>
                    </a:extLst>
                  </a:tr>
                  <a:tr h="188319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NDPA format</a:t>
                          </a:r>
                          <a:endParaRPr lang="ko-KR" sz="12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de-DE" sz="12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NonHT-DUP</a:t>
                          </a:r>
                          <a:endParaRPr lang="ko-KR" sz="12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83982238"/>
                      </a:ext>
                    </a:extLst>
                  </a:tr>
                  <a:tr h="188319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CBR format</a:t>
                          </a:r>
                          <a:endParaRPr lang="ko-KR" sz="12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de-DE" sz="12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EHT-MU, 1ss, MCS4</a:t>
                          </a:r>
                          <a:endParaRPr lang="ko-KR" sz="12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25347831"/>
                      </a:ext>
                    </a:extLst>
                  </a:tr>
                  <a:tr h="188319">
                    <a:tc rowSpan="8"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en-US" sz="1200" kern="10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DNN-AE</a:t>
                          </a:r>
                        </a:p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en-US" sz="1200" kern="10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2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Parameters</a:t>
                          </a:r>
                          <a:endParaRPr lang="ko-KR" sz="12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Nodes configuration</a:t>
                          </a:r>
                          <a:endParaRPr lang="ko-KR" sz="12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de-DE" sz="12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64 x 32 x 16 x 32 x 64</a:t>
                          </a:r>
                          <a:endParaRPr lang="ko-KR" sz="12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031559860"/>
                      </a:ext>
                    </a:extLst>
                  </a:tr>
                  <a:tr h="188319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Number of layers</a:t>
                          </a:r>
                          <a:endParaRPr lang="ko-KR" sz="12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de-DE" sz="12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ko-KR" sz="12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73912469"/>
                      </a:ext>
                    </a:extLst>
                  </a:tr>
                  <a:tr h="188319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Activation function</a:t>
                          </a:r>
                          <a:endParaRPr lang="ko-KR" sz="12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de-DE" sz="12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Relu</a:t>
                          </a:r>
                          <a:endParaRPr lang="ko-KR" sz="12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63797107"/>
                      </a:ext>
                    </a:extLst>
                  </a:tr>
                  <a:tr h="188319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Optimizer</a:t>
                          </a:r>
                          <a:endParaRPr lang="ko-KR" sz="12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de-DE" sz="12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Adam</a:t>
                          </a:r>
                          <a:endParaRPr lang="ko-KR" sz="12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7654440"/>
                      </a:ext>
                    </a:extLst>
                  </a:tr>
                  <a:tr h="188319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Number of bits for </a:t>
                          </a:r>
                          <a14:m>
                            <m:oMath xmlns:m="http://schemas.openxmlformats.org/officeDocument/2006/math">
                              <m:r>
                                <a:rPr lang="en-US" sz="1200" i="1" kern="1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굴림체" panose="020B0609000101010101" pitchFamily="49" charset="-127"/>
                                  <a:cs typeface="Times New Roman" panose="02020603050405020304" pitchFamily="18" charset="0"/>
                                </a:rPr>
                                <m:t>∅</m:t>
                              </m:r>
                            </m:oMath>
                          </a14:m>
                          <a:r>
                            <a:rPr lang="en-US" sz="1200" kern="1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ko-KR" sz="1200" i="1" kern="1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ko-KR" sz="1200" i="1" kern="1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200" i="1" kern="1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굴림체" panose="020B0609000101010101" pitchFamily="49" charset="-127"/>
                                          <a:cs typeface="Times New Roman" panose="02020603050405020304" pitchFamily="18" charset="0"/>
                                        </a:rPr>
                                        <m:t>𝑏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200" i="1" kern="1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굴림체" panose="020B0609000101010101" pitchFamily="49" charset="-127"/>
                                      <a:cs typeface="Times New Roman" panose="02020603050405020304" pitchFamily="18" charset="0"/>
                                    </a:rPr>
                                    <m:t>∅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200" kern="1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ko-KR" sz="1200" kern="10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de-DE" sz="12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ko-KR" sz="12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79845505"/>
                      </a:ext>
                    </a:extLst>
                  </a:tr>
                  <a:tr h="188319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Number of bits for </a:t>
                          </a:r>
                          <a14:m>
                            <m:oMath xmlns:m="http://schemas.openxmlformats.org/officeDocument/2006/math">
                              <m:r>
                                <a:rPr lang="en-US" sz="1200" i="1" kern="1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굴림체" panose="020B0609000101010101" pitchFamily="49" charset="-127"/>
                                  <a:cs typeface="Times New Roman" panose="02020603050405020304" pitchFamily="18" charset="0"/>
                                </a:rPr>
                                <m:t>𝜓</m:t>
                              </m:r>
                            </m:oMath>
                          </a14:m>
                          <a:r>
                            <a:rPr lang="en-US" sz="1200" kern="1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ko-KR" sz="1200" i="1" kern="1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ko-KR" sz="1200" i="1" kern="1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200" i="1" kern="1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굴림체" panose="020B0609000101010101" pitchFamily="49" charset="-127"/>
                                          <a:cs typeface="Times New Roman" panose="02020603050405020304" pitchFamily="18" charset="0"/>
                                        </a:rPr>
                                        <m:t>𝑏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200" i="1" kern="1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굴림체" panose="020B0609000101010101" pitchFamily="49" charset="-127"/>
                                      <a:cs typeface="Times New Roman" panose="02020603050405020304" pitchFamily="18" charset="0"/>
                                    </a:rPr>
                                    <m:t>𝜓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200" kern="1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ko-KR" sz="1200" kern="10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de-DE" sz="12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12</a:t>
                          </a:r>
                          <a:endParaRPr lang="ko-KR" sz="12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4066514"/>
                      </a:ext>
                    </a:extLst>
                  </a:tr>
                  <a:tr h="188319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Number of bits for Delta-SNR 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ko-KR" sz="1200" i="1" kern="10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ko-KR" sz="1200" i="1" kern="100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200" i="1" kern="100">
                                          <a:effectLst/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𝑏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 kern="100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Δ</m:t>
                                  </m:r>
                                  <m:r>
                                    <a:rPr lang="en-US" sz="1200" i="1" kern="100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𝑆𝑁𝑅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200" kern="1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ko-KR" sz="1200" kern="10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de-DE" sz="12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ko-KR" sz="12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48841284"/>
                      </a:ext>
                    </a:extLst>
                  </a:tr>
                  <a:tr h="188319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Number of output nodes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ko-KR" sz="1200" i="1" kern="1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ko-KR" sz="1200" i="1" kern="1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200" i="1" kern="1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굴림체" panose="020B0609000101010101" pitchFamily="49" charset="-127"/>
                                          <a:cs typeface="Times New Roman" panose="02020603050405020304" pitchFamily="18" charset="0"/>
                                        </a:rPr>
                                        <m:t>𝑁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200" i="1" kern="1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굴림체" panose="020B0609000101010101" pitchFamily="49" charset="-127"/>
                                      <a:cs typeface="Times New Roman" panose="02020603050405020304" pitchFamily="18" charset="0"/>
                                    </a:rPr>
                                    <m:t>𝑠𝑐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200" kern="1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ko-KR" sz="1200" kern="10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de-DE" sz="12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64</a:t>
                          </a:r>
                          <a:endParaRPr lang="ko-KR" sz="12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3907666"/>
                      </a:ext>
                    </a:extLst>
                  </a:tr>
                  <a:tr h="188319"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ko-KR" sz="1200" kern="10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Number of bits for pre-processing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ko-KR" sz="1200" i="1" kern="1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 kern="1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굴림체" panose="020B0609000101010101" pitchFamily="49" charset="-127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1200" i="1" kern="1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굴림체" panose="020B0609000101010101" pitchFamily="49" charset="-127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200" kern="1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ko-KR" sz="1200" kern="10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de-DE" sz="12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ko-KR" sz="12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9091702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표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02963"/>
                  </p:ext>
                </p:extLst>
              </p:nvPr>
            </p:nvGraphicFramePr>
            <p:xfrm>
              <a:off x="1334100" y="2147442"/>
              <a:ext cx="6552000" cy="4136877"/>
            </p:xfrm>
            <a:graphic>
              <a:graphicData uri="http://schemas.openxmlformats.org/drawingml/2006/table">
                <a:tbl>
                  <a:tblPr firstCol="1"/>
                  <a:tblGrid>
                    <a:gridCol w="1548000">
                      <a:extLst>
                        <a:ext uri="{9D8B030D-6E8A-4147-A177-3AD203B41FA5}">
                          <a16:colId xmlns:a16="http://schemas.microsoft.com/office/drawing/2014/main" val="2361372860"/>
                        </a:ext>
                      </a:extLst>
                    </a:gridCol>
                    <a:gridCol w="3096000">
                      <a:extLst>
                        <a:ext uri="{9D8B030D-6E8A-4147-A177-3AD203B41FA5}">
                          <a16:colId xmlns:a16="http://schemas.microsoft.com/office/drawing/2014/main" val="412902583"/>
                        </a:ext>
                      </a:extLst>
                    </a:gridCol>
                    <a:gridCol w="1908000">
                      <a:extLst>
                        <a:ext uri="{9D8B030D-6E8A-4147-A177-3AD203B41FA5}">
                          <a16:colId xmlns:a16="http://schemas.microsoft.com/office/drawing/2014/main" val="4159244831"/>
                        </a:ext>
                      </a:extLst>
                    </a:gridCol>
                  </a:tblGrid>
                  <a:tr h="316855"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en-US" sz="1200" b="1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Class</a:t>
                          </a:r>
                          <a:endParaRPr lang="ko-KR" sz="12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en-US" sz="1200" b="1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Parameters</a:t>
                          </a:r>
                          <a:endParaRPr lang="ko-KR" sz="12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en-US" sz="1200" b="1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Description</a:t>
                          </a:r>
                          <a:endParaRPr lang="ko-KR" sz="12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82166038"/>
                      </a:ext>
                    </a:extLst>
                  </a:tr>
                  <a:tr h="188319">
                    <a:tc rowSpan="11"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IEEE 802.11be </a:t>
                          </a:r>
                          <a:endParaRPr lang="en-US" sz="1200" kern="100" dirty="0" smtClean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en-US" sz="1200" kern="10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Parameters</a:t>
                          </a:r>
                          <a:endParaRPr lang="ko-KR" sz="12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Frame format</a:t>
                          </a:r>
                          <a:endParaRPr lang="ko-KR" sz="12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EHT-MU</a:t>
                          </a:r>
                          <a:endParaRPr lang="ko-KR" sz="12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90042444"/>
                      </a:ext>
                    </a:extLst>
                  </a:tr>
                  <a:tr h="188319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MIMO mode</a:t>
                          </a:r>
                          <a:endParaRPr lang="ko-KR" sz="12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de-DE" sz="1200" kern="10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MU-MIMO, SU-MIMO</a:t>
                          </a:r>
                          <a:endParaRPr lang="ko-KR" sz="12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22796804"/>
                      </a:ext>
                    </a:extLst>
                  </a:tr>
                  <a:tr h="188319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98" t="-370968" r="-61886" b="-17645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de-DE" sz="1200" kern="10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4, 8</a:t>
                          </a:r>
                          <a:endParaRPr lang="ko-KR" sz="12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13912092"/>
                      </a:ext>
                    </a:extLst>
                  </a:tr>
                  <a:tr h="188319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98" t="-470968" r="-61886" b="-16645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ko-KR" sz="12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50403368"/>
                      </a:ext>
                    </a:extLst>
                  </a:tr>
                  <a:tr h="188319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98" t="-570968" r="-61886" b="-15645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31750" algn="ctr" latinLnBrk="1">
                            <a:spcAft>
                              <a:spcPts val="0"/>
                            </a:spcAft>
                          </a:pPr>
                          <a:r>
                            <a:rPr lang="de-DE" sz="1200" kern="10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1,</a:t>
                          </a:r>
                          <a:r>
                            <a:rPr lang="de-DE" sz="1200" kern="100" baseline="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 2</a:t>
                          </a:r>
                          <a:endParaRPr lang="ko-KR" sz="12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86239234"/>
                      </a:ext>
                    </a:extLst>
                  </a:tr>
                  <a:tr h="188319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Number of users in MU-MIMO</a:t>
                          </a:r>
                          <a:endParaRPr lang="ko-KR" sz="12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ko-KR" sz="12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48465932"/>
                      </a:ext>
                    </a:extLst>
                  </a:tr>
                  <a:tr h="188319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Bandwidth (BW)</a:t>
                          </a:r>
                          <a:endParaRPr lang="ko-KR" sz="12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de-DE" sz="1200" kern="1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80 MHz</a:t>
                          </a:r>
                          <a:endParaRPr lang="ko-KR" sz="1200" kern="10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9947450"/>
                      </a:ext>
                    </a:extLst>
                  </a:tr>
                  <a:tr h="197803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98" t="-815152" r="-61886" b="-11848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de-DE" sz="12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ko-KR" sz="12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13550858"/>
                      </a:ext>
                    </a:extLst>
                  </a:tr>
                  <a:tr h="188319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en-US" altLang="ko-KR" sz="1200" kern="100" dirty="0" smtClean="0">
                              <a:effectLst/>
                              <a:latin typeface="Book Antiqua" panose="0204060205030503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Channel model</a:t>
                          </a:r>
                          <a:endParaRPr lang="ko-KR" sz="12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en-US" altLang="ko-KR" sz="1200" kern="100" dirty="0" smtClean="0">
                              <a:effectLst/>
                              <a:latin typeface="Book Antiqua" panose="0204060205030503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B, D</a:t>
                          </a:r>
                          <a:endParaRPr lang="ko-KR" sz="12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85096781"/>
                      </a:ext>
                    </a:extLst>
                  </a:tr>
                  <a:tr h="188319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NDPA format</a:t>
                          </a:r>
                          <a:endParaRPr lang="ko-KR" sz="12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de-DE" sz="12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NonHT-DUP</a:t>
                          </a:r>
                          <a:endParaRPr lang="ko-KR" sz="12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83982238"/>
                      </a:ext>
                    </a:extLst>
                  </a:tr>
                  <a:tr h="188319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CBR format</a:t>
                          </a:r>
                          <a:endParaRPr lang="ko-KR" sz="12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de-DE" sz="12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EHT-MU, 1ss, MCS4</a:t>
                          </a:r>
                          <a:endParaRPr lang="ko-KR" sz="12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25347831"/>
                      </a:ext>
                    </a:extLst>
                  </a:tr>
                  <a:tr h="188319">
                    <a:tc rowSpan="8"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en-US" sz="1200" kern="10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DNN-AE</a:t>
                          </a:r>
                        </a:p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en-US" sz="1200" kern="10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2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Parameters</a:t>
                          </a:r>
                          <a:endParaRPr lang="ko-KR" sz="12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Nodes configuration</a:t>
                          </a:r>
                          <a:endParaRPr lang="ko-KR" sz="12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de-DE" sz="12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64 x 32 x 16 x 32 x 64</a:t>
                          </a:r>
                          <a:endParaRPr lang="ko-KR" sz="12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031559860"/>
                      </a:ext>
                    </a:extLst>
                  </a:tr>
                  <a:tr h="188319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Number of layers</a:t>
                          </a:r>
                          <a:endParaRPr lang="ko-KR" sz="12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de-DE" sz="12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ko-KR" sz="12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73912469"/>
                      </a:ext>
                    </a:extLst>
                  </a:tr>
                  <a:tr h="188319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Activation function</a:t>
                          </a:r>
                          <a:endParaRPr lang="ko-KR" sz="12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de-DE" sz="12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Relu</a:t>
                          </a:r>
                          <a:endParaRPr lang="ko-KR" sz="12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63797107"/>
                      </a:ext>
                    </a:extLst>
                  </a:tr>
                  <a:tr h="188319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Optimizer</a:t>
                          </a:r>
                          <a:endParaRPr lang="ko-KR" sz="12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de-DE" sz="12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Adam</a:t>
                          </a:r>
                          <a:endParaRPr lang="ko-KR" sz="12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7654440"/>
                      </a:ext>
                    </a:extLst>
                  </a:tr>
                  <a:tr h="197866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98" t="-1569697" r="-61886" b="-4303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de-DE" sz="12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ko-KR" sz="12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79845505"/>
                      </a:ext>
                    </a:extLst>
                  </a:tr>
                  <a:tr h="211519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98" t="-1620588" r="-61886" b="-3176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de-DE" sz="12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12</a:t>
                          </a:r>
                          <a:endParaRPr lang="ko-KR" sz="12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4066514"/>
                      </a:ext>
                    </a:extLst>
                  </a:tr>
                  <a:tr h="191008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98" t="-1828125" r="-61886" b="-23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de-DE" sz="12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ko-KR" sz="12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48841284"/>
                      </a:ext>
                    </a:extLst>
                  </a:tr>
                  <a:tr h="188319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98" t="-1990323" r="-61886" b="-1451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de-DE" sz="12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64</a:t>
                          </a:r>
                          <a:endParaRPr lang="ko-KR" sz="12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3907666"/>
                      </a:ext>
                    </a:extLst>
                  </a:tr>
                  <a:tr h="197041"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ko-KR" sz="1200" kern="10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98" t="-2025000" r="-61886" b="-40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63500" algn="ctr" latinLnBrk="1">
                            <a:spcAft>
                              <a:spcPts val="0"/>
                            </a:spcAft>
                          </a:pPr>
                          <a:r>
                            <a:rPr lang="de-DE" sz="1200" kern="1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굴림체" panose="020B0609000101010101" pitchFamily="49" charset="-127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ko-KR" sz="1200" kern="100" dirty="0">
                            <a:effectLst/>
                            <a:latin typeface="Book Antiqua" panose="02040602050305030304" pitchFamily="18" charset="0"/>
                            <a:ea typeface="굴림체" panose="020B0609000101010101" pitchFamily="49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567" marR="64567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9091702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1169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내용 개체 틀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 smtClean="0"/>
                  <a:t>The figure below is </a:t>
                </a:r>
                <a:r>
                  <a:rPr lang="en-US" altLang="ko-KR" dirty="0"/>
                  <a:t>a comparison of a histogram of an angle of 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latin typeface="Cambria Math" panose="02040503050406030204" pitchFamily="18" charset="0"/>
                      </a:rPr>
                      <m:t>𝝓</m:t>
                    </m:r>
                  </m:oMath>
                </a14:m>
                <a:r>
                  <a:rPr lang="en-US" altLang="ko-KR" dirty="0" smtClean="0"/>
                  <a:t> before and </a:t>
                </a:r>
                <a:r>
                  <a:rPr lang="en-US" altLang="ko-KR" dirty="0"/>
                  <a:t>after pre-processing</a:t>
                </a:r>
                <a:r>
                  <a:rPr lang="en-US" altLang="ko-KR" dirty="0" smtClean="0"/>
                  <a:t>.</a:t>
                </a:r>
              </a:p>
              <a:p>
                <a:pPr lvl="1"/>
                <a:r>
                  <a:rPr lang="en-US" altLang="ko-KR" dirty="0" smtClean="0"/>
                  <a:t>The histogram is </a:t>
                </a:r>
                <a:r>
                  <a:rPr lang="en-US" altLang="ko-KR" dirty="0"/>
                  <a:t>uniformly distributed after the pre-processing, leading </a:t>
                </a:r>
                <a:r>
                  <a:rPr lang="en-US" altLang="ko-KR" dirty="0" smtClean="0"/>
                  <a:t>to unbiased </a:t>
                </a:r>
                <a:r>
                  <a:rPr lang="en-US" altLang="ko-KR" dirty="0"/>
                  <a:t>training for </a:t>
                </a:r>
                <a:r>
                  <a:rPr lang="en-US" altLang="ko-KR" dirty="0" smtClean="0"/>
                  <a:t>DNN-AE.</a:t>
                </a:r>
              </a:p>
              <a:p>
                <a:pPr lvl="1"/>
                <a:r>
                  <a:rPr lang="en-US" altLang="ko-KR" dirty="0" smtClean="0"/>
                  <a:t>The distribution of 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ko-KR" dirty="0" smtClean="0"/>
                  <a:t>-angle falls in the range of [0, 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ko-KR" dirty="0" smtClean="0"/>
                  <a:t>], </a:t>
                </a:r>
                <a:r>
                  <a:rPr lang="en-US" altLang="ko-KR" dirty="0"/>
                  <a:t>[0,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ko-KR" alt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ko-KR" dirty="0" smtClean="0"/>
                  <a:t>]</a:t>
                </a:r>
                <a:r>
                  <a:rPr lang="en-US" altLang="ko-KR" dirty="0"/>
                  <a:t> , [0,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ko-KR" alt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ko-KR" dirty="0" smtClean="0"/>
                  <a:t>], and </a:t>
                </a:r>
                <a:r>
                  <a:rPr lang="en-US" altLang="ko-KR" dirty="0"/>
                  <a:t>, [0,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ko-KR" alt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altLang="ko-KR" dirty="0" smtClean="0"/>
                  <a:t>] according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ko-KR" dirty="0"/>
                  <a:t>, while the conventional </a:t>
                </a:r>
                <a:r>
                  <a:rPr lang="en-US" altLang="ko-KR" dirty="0" smtClean="0"/>
                  <a:t>method goes </a:t>
                </a:r>
                <a:r>
                  <a:rPr lang="en-US" altLang="ko-KR" dirty="0"/>
                  <a:t>over in the </a:t>
                </a:r>
                <a:r>
                  <a:rPr lang="en-US" altLang="ko-KR" dirty="0" smtClean="0"/>
                  <a:t>range </a:t>
                </a:r>
                <a:r>
                  <a:rPr lang="en-US" altLang="ko-KR" dirty="0"/>
                  <a:t>[</a:t>
                </a:r>
                <a:r>
                  <a:rPr lang="en-US" altLang="ko-KR" dirty="0" smtClean="0"/>
                  <a:t>0,2</a:t>
                </a:r>
                <a:r>
                  <a:rPr lang="ko-KR" altLang="en-US" dirty="0"/>
                  <a:t> </a:t>
                </a:r>
                <a14:m>
                  <m:oMath xmlns:m="http://schemas.openxmlformats.org/officeDocument/2006/math">
                    <m:r>
                      <a:rPr lang="ko-KR" altLang="en-US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ko-KR" dirty="0" smtClean="0"/>
                  <a:t>]. </a:t>
                </a:r>
              </a:p>
              <a:p>
                <a:pPr lvl="1"/>
                <a:endParaRPr lang="en-US" altLang="ko-KR" dirty="0"/>
              </a:p>
              <a:p>
                <a:pPr lvl="1"/>
                <a:endParaRPr lang="en-US" altLang="ko-KR" dirty="0" smtClean="0"/>
              </a:p>
            </p:txBody>
          </p:sp>
        </mc:Choice>
        <mc:Fallback xmlns="">
          <p:sp>
            <p:nvSpPr>
              <p:cNvPr id="2" name="내용 개체 틀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6" t="-787" r="-258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Simulation </a:t>
            </a:r>
            <a:r>
              <a:rPr lang="en-US" altLang="ko-KR" dirty="0" smtClean="0"/>
              <a:t>Results (CSI Distribution)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Oct. 2024</a:t>
            </a:r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Eunsung Jeon, Samsung</a:t>
            </a:r>
            <a:endParaRPr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7614916F-BBEF-4684-B6F5-1E636F42BA02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6186" y="3730958"/>
            <a:ext cx="4471627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31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It can be seen that the DNN-AE, which has not been pre-processed, suffers from about 3.5dB degradation due </a:t>
            </a:r>
            <a:r>
              <a:rPr lang="en-US" altLang="ko-KR" dirty="0" smtClean="0"/>
              <a:t>to the loss of compression accuracy. </a:t>
            </a:r>
          </a:p>
          <a:p>
            <a:pPr lvl="1"/>
            <a:r>
              <a:rPr lang="en-US" altLang="ko-KR" dirty="0" smtClean="0"/>
              <a:t>However</a:t>
            </a:r>
            <a:r>
              <a:rPr lang="en-US" altLang="ko-KR" dirty="0"/>
              <a:t>, the proposed unified DNN-AE shows almost the same PER performance as the target </a:t>
            </a:r>
            <a:r>
              <a:rPr lang="en-US" altLang="ko-KR" dirty="0" smtClean="0"/>
              <a:t>performance</a:t>
            </a:r>
            <a:r>
              <a:rPr lang="en-US" altLang="ko-KR" dirty="0"/>
              <a:t> </a:t>
            </a:r>
            <a:r>
              <a:rPr lang="en-US" altLang="ko-KR" dirty="0" smtClean="0"/>
              <a:t>with about 50% reduction in CSI feedback overhead in the compressed beamforming report (CBR).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Simulation Results (MU-MIMO, Ch. B)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Oct. 2024</a:t>
            </a:r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Eunsung Jeon, Samsung</a:t>
            </a:r>
            <a:endParaRPr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7614916F-BBEF-4684-B6F5-1E636F42BA02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12" name="그림 11"/>
          <p:cNvPicPr/>
          <p:nvPr/>
        </p:nvPicPr>
        <p:blipFill>
          <a:blip r:embed="rId2"/>
          <a:stretch>
            <a:fillRect/>
          </a:stretch>
        </p:blipFill>
        <p:spPr>
          <a:xfrm>
            <a:off x="4610100" y="3339942"/>
            <a:ext cx="4319905" cy="3059430"/>
          </a:xfrm>
          <a:prstGeom prst="rect">
            <a:avLst/>
          </a:prstGeom>
        </p:spPr>
      </p:pic>
      <p:grpSp>
        <p:nvGrpSpPr>
          <p:cNvPr id="14" name="그룹 13"/>
          <p:cNvGrpSpPr/>
          <p:nvPr/>
        </p:nvGrpSpPr>
        <p:grpSpPr>
          <a:xfrm>
            <a:off x="586714" y="3301752"/>
            <a:ext cx="4319999" cy="3123999"/>
            <a:chOff x="586714" y="3249000"/>
            <a:chExt cx="4319999" cy="3123999"/>
          </a:xfrm>
        </p:grpSpPr>
        <p:pic>
          <p:nvPicPr>
            <p:cNvPr id="11" name="그림 10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586714" y="3249000"/>
              <a:ext cx="4319999" cy="3123999"/>
            </a:xfrm>
            <a:prstGeom prst="rect">
              <a:avLst/>
            </a:prstGeom>
          </p:spPr>
        </p:pic>
        <p:sp>
          <p:nvSpPr>
            <p:cNvPr id="13" name="모서리가 둥근 직사각형 12"/>
            <p:cNvSpPr/>
            <p:nvPr/>
          </p:nvSpPr>
          <p:spPr bwMode="auto">
            <a:xfrm>
              <a:off x="1108040" y="6064507"/>
              <a:ext cx="3458100" cy="112655"/>
            </a:xfrm>
            <a:prstGeom prst="round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122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내용 개체 틀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 smtClean="0"/>
                  <a:t>To </a:t>
                </a:r>
                <a:r>
                  <a:rPr lang="en-US" altLang="ko-KR" dirty="0"/>
                  <a:t>evaluate the throughput considering the time required for CSI feedback,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𝑂𝑣𝑒𝑟h𝑒𝑎𝑑</m:t>
                        </m:r>
                      </m:sub>
                    </m:sSub>
                  </m:oMath>
                </a14:m>
                <a:r>
                  <a:rPr lang="en-US" altLang="ko-KR" dirty="0"/>
                  <a:t>, the </a:t>
                </a:r>
                <a:r>
                  <a:rPr lang="en-US" altLang="ko-KR" dirty="0" smtClean="0"/>
                  <a:t>throughput </a:t>
                </a:r>
                <a:r>
                  <a:rPr lang="en-US" altLang="ko-KR" dirty="0"/>
                  <a:t>is calculated as </a:t>
                </a:r>
                <a:r>
                  <a:rPr lang="en-US" altLang="ko-KR" dirty="0" smtClean="0"/>
                  <a:t>follows.</a:t>
                </a:r>
              </a:p>
              <a:p>
                <a:pPr lvl="2"/>
                <a:r>
                  <a:rPr lang="en-US" altLang="ko-KR" dirty="0"/>
                  <a:t>Throughput (bps/Hz)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ko-KR" altLang="ko-K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ko-KR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ko-KR" b="0" i="1">
                                <a:latin typeface="Cambria Math" panose="02040503050406030204" pitchFamily="18" charset="0"/>
                              </a:rPr>
                              <m:t>𝐷𝑎𝑡𝑎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ko-KR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ko-KR" b="0" i="1">
                                <a:latin typeface="Cambria Math" panose="02040503050406030204" pitchFamily="18" charset="0"/>
                              </a:rPr>
                              <m:t>𝑂𝑣𝑒𝑟h𝑒𝑎𝑑</m:t>
                            </m:r>
                          </m:sub>
                        </m:sSub>
                        <m:r>
                          <a:rPr lang="en-US" altLang="ko-KR" b="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ko-KR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ko-KR" b="0" i="1">
                                <a:latin typeface="Cambria Math" panose="02040503050406030204" pitchFamily="18" charset="0"/>
                              </a:rPr>
                              <m:t>𝐷𝑎𝑡𝑎</m:t>
                            </m:r>
                          </m:sub>
                        </m:sSub>
                      </m:den>
                    </m:f>
                    <m:r>
                      <a:rPr lang="en-US" altLang="ko-KR" b="0" i="1"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ko-KR" altLang="ko-K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b="0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altLang="ko-KR" b="0" i="1">
                            <a:latin typeface="Cambria Math" panose="02040503050406030204" pitchFamily="18" charset="0"/>
                          </a:rPr>
                          <m:t>𝑃𝐸𝑅</m:t>
                        </m:r>
                      </m:num>
                      <m:den>
                        <m:r>
                          <a:rPr lang="en-US" altLang="ko-KR" b="0" i="1">
                            <a:latin typeface="Cambria Math" panose="02040503050406030204" pitchFamily="18" charset="0"/>
                          </a:rPr>
                          <m:t>𝐵𝑊</m:t>
                        </m:r>
                      </m:den>
                    </m:f>
                  </m:oMath>
                </a14:m>
                <a:r>
                  <a:rPr lang="ko-KR" altLang="en-US" dirty="0" smtClean="0"/>
                  <a:t> </a:t>
                </a:r>
                <a:endParaRPr lang="en-US" altLang="ko-KR" dirty="0" smtClean="0"/>
              </a:p>
              <a:p>
                <a:pPr lvl="2"/>
                <a:r>
                  <a:rPr lang="en-US" altLang="ko-KR" dirty="0" smtClean="0"/>
                  <a:t>where </a:t>
                </a:r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ko-KR" b="0" i="1">
                            <a:latin typeface="Cambria Math" panose="02040503050406030204" pitchFamily="18" charset="0"/>
                          </a:rPr>
                          <m:t>𝑂𝑣𝑒𝑟h𝑒𝑎𝑑</m:t>
                        </m:r>
                      </m:sub>
                    </m:sSub>
                    <m:r>
                      <a:rPr lang="en-US" altLang="ko-KR" b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ko-KR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ko-KR" b="0" i="1">
                            <a:latin typeface="Cambria Math" panose="02040503050406030204" pitchFamily="18" charset="0"/>
                          </a:rPr>
                          <m:t>𝑁𝐷𝑃𝐴</m:t>
                        </m:r>
                      </m:sub>
                    </m:sSub>
                    <m:r>
                      <a:rPr lang="en-US" altLang="ko-KR" b="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ko-KR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ko-KR" b="0" i="1">
                            <a:latin typeface="Cambria Math" panose="02040503050406030204" pitchFamily="18" charset="0"/>
                          </a:rPr>
                          <m:t>𝑁𝐷𝑃</m:t>
                        </m:r>
                      </m:sub>
                    </m:sSub>
                    <m:r>
                      <a:rPr lang="en-US" altLang="ko-KR" b="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ko-KR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ko-KR" b="0" i="1">
                            <a:latin typeface="Cambria Math" panose="02040503050406030204" pitchFamily="18" charset="0"/>
                          </a:rPr>
                          <m:t>𝑇𝑟𝑖𝑔𝑔𝑒𝑟</m:t>
                        </m:r>
                      </m:sub>
                    </m:sSub>
                    <m:r>
                      <a:rPr lang="en-US" altLang="ko-KR" b="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ko-KR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ko-KR" b="0" i="1">
                            <a:latin typeface="Cambria Math" panose="02040503050406030204" pitchFamily="18" charset="0"/>
                          </a:rPr>
                          <m:t>𝐵𝑅𝑃</m:t>
                        </m:r>
                      </m:sub>
                    </m:sSub>
                    <m:r>
                      <a:rPr lang="en-US" altLang="ko-KR" b="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ko-KR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ko-KR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ko-KR" b="0" i="1">
                                <a:latin typeface="Cambria Math" panose="02040503050406030204" pitchFamily="18" charset="0"/>
                              </a:rPr>
                              <m:t>𝐶𝐵𝑅</m:t>
                            </m:r>
                          </m:sub>
                        </m:sSub>
                        <m:r>
                          <a:rPr lang="en-US" altLang="ko-KR" b="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ko-KR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ko-KR" b="0" i="1">
                                <a:latin typeface="Cambria Math" panose="02040503050406030204" pitchFamily="18" charset="0"/>
                              </a:rPr>
                              <m:t>𝐷𝑎𝑡𝑎</m:t>
                            </m:r>
                          </m:sub>
                        </m:sSub>
                        <m:r>
                          <a:rPr lang="en-US" altLang="ko-KR" b="0" i="1">
                            <a:latin typeface="Cambria Math" panose="02040503050406030204" pitchFamily="18" charset="0"/>
                          </a:rPr>
                          <m:t>+4</m:t>
                        </m:r>
                        <m:r>
                          <a:rPr lang="en-US" altLang="ko-KR" b="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ko-KR" b="0" i="1">
                            <a:latin typeface="Cambria Math" panose="02040503050406030204" pitchFamily="18" charset="0"/>
                          </a:rPr>
                          <m:t>𝑆𝐼𝐹𝑆</m:t>
                        </m:r>
                      </m:sub>
                    </m:sSub>
                    <m:r>
                      <a:rPr lang="en-US" altLang="ko-KR" b="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ko-KR" dirty="0" smtClean="0"/>
              </a:p>
              <a:p>
                <a:pPr lvl="1"/>
                <a:r>
                  <a:rPr lang="en-US" altLang="ko-KR" dirty="0" smtClean="0"/>
                  <a:t>The </a:t>
                </a:r>
                <a:r>
                  <a:rPr lang="en-US" altLang="ko-KR" dirty="0"/>
                  <a:t>proposed unified DNN-AE based method </a:t>
                </a:r>
                <a:r>
                  <a:rPr lang="en-US" altLang="ko-KR" dirty="0" smtClean="0"/>
                  <a:t>can provide </a:t>
                </a:r>
                <a:r>
                  <a:rPr lang="en-US" altLang="ko-KR" dirty="0"/>
                  <a:t>a </a:t>
                </a:r>
                <a:r>
                  <a:rPr lang="en-US" altLang="ko-KR" dirty="0" smtClean="0"/>
                  <a:t>throughput </a:t>
                </a:r>
                <a:r>
                  <a:rPr lang="en-US" altLang="ko-KR" dirty="0"/>
                  <a:t>increase of about 30</a:t>
                </a:r>
                <a:r>
                  <a:rPr lang="en-US" altLang="ko-KR" dirty="0" smtClean="0"/>
                  <a:t>%, which satisfies </a:t>
                </a:r>
                <a:r>
                  <a:rPr lang="en-US" altLang="ko-KR" dirty="0"/>
                  <a:t>the goal of </a:t>
                </a:r>
                <a:r>
                  <a:rPr lang="en-US" altLang="ko-KR" dirty="0" smtClean="0"/>
                  <a:t>UHR WLANs [8]. 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2" name="내용 개체 틀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6" t="-78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Simulation Results (Throughput)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Oct. 2024</a:t>
            </a:r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Eunsung Jeon, Samsung</a:t>
            </a:r>
            <a:endParaRPr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7614916F-BBEF-4684-B6F5-1E636F42BA02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7" name="그림 6"/>
          <p:cNvPicPr/>
          <p:nvPr/>
        </p:nvPicPr>
        <p:blipFill>
          <a:blip r:embed="rId3"/>
          <a:stretch>
            <a:fillRect/>
          </a:stretch>
        </p:blipFill>
        <p:spPr>
          <a:xfrm>
            <a:off x="2502000" y="3789000"/>
            <a:ext cx="4140000" cy="268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65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For further observation, </a:t>
            </a:r>
            <a:r>
              <a:rPr lang="en-US" altLang="ko-KR" dirty="0" smtClean="0"/>
              <a:t>we evaluated PER performance and </a:t>
            </a:r>
            <a:r>
              <a:rPr lang="en-US" altLang="ko-KR" dirty="0"/>
              <a:t>CSI feedback overhead for SU-MIMO in </a:t>
            </a:r>
            <a:r>
              <a:rPr lang="en-US" altLang="ko-KR" dirty="0" smtClean="0"/>
              <a:t>highly frequency </a:t>
            </a:r>
            <a:r>
              <a:rPr lang="en-US" altLang="ko-KR" dirty="0"/>
              <a:t>selective channel, i.e., channel model </a:t>
            </a:r>
            <a:r>
              <a:rPr lang="en-US" altLang="ko-KR" dirty="0" smtClean="0"/>
              <a:t>D. </a:t>
            </a:r>
          </a:p>
          <a:p>
            <a:pPr lvl="1"/>
            <a:r>
              <a:rPr lang="en-US" altLang="ko-KR" dirty="0" smtClean="0"/>
              <a:t>Similarly to </a:t>
            </a:r>
            <a:r>
              <a:rPr lang="en-US" altLang="ko-KR" dirty="0"/>
              <a:t>MU-MIMO, it shows that the gain of the proposed </a:t>
            </a:r>
            <a:r>
              <a:rPr lang="en-US" altLang="ko-KR" dirty="0" smtClean="0"/>
              <a:t>DNNAE in </a:t>
            </a:r>
            <a:r>
              <a:rPr lang="en-US" altLang="ko-KR" dirty="0"/>
              <a:t>SU-MIMO is a reduction of about 50% of CSI </a:t>
            </a:r>
            <a:r>
              <a:rPr lang="en-US" altLang="ko-KR" dirty="0" smtClean="0"/>
              <a:t>feedback overhead </a:t>
            </a:r>
            <a:r>
              <a:rPr lang="en-US" altLang="ko-KR" dirty="0"/>
              <a:t>with almost the same PER </a:t>
            </a:r>
            <a:r>
              <a:rPr lang="en-US" altLang="ko-KR" dirty="0" smtClean="0"/>
              <a:t>performance.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Simulation Results (SU-MIMO, Ch. D)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Oct. 2024</a:t>
            </a:r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Eunsung Jeon, Samsung</a:t>
            </a:r>
            <a:endParaRPr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7614916F-BBEF-4684-B6F5-1E636F42BA02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8" name="그림 7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752000" y="3263742"/>
            <a:ext cx="4320000" cy="306000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334073"/>
            <a:ext cx="4189413" cy="310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83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85800"/>
          </a:xfrm>
        </p:spPr>
        <p:txBody>
          <a:bodyPr/>
          <a:lstStyle/>
          <a:p>
            <a:r>
              <a:rPr lang="en-US" altLang="ko-KR" dirty="0" smtClean="0"/>
              <a:t>Summary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In this contribution, we presented </a:t>
            </a:r>
            <a:r>
              <a:rPr lang="en-US" altLang="ko-KR" dirty="0"/>
              <a:t>a unified DNN-AE design for CSI feedback for </a:t>
            </a:r>
            <a:r>
              <a:rPr lang="en-US" altLang="ko-KR" dirty="0" smtClean="0"/>
              <a:t>MU-MIMO </a:t>
            </a:r>
            <a:r>
              <a:rPr lang="en-US" altLang="ko-KR" dirty="0"/>
              <a:t>in next-generation WLANs.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In </a:t>
            </a:r>
            <a:r>
              <a:rPr lang="en-US" altLang="ko-KR" dirty="0"/>
              <a:t>order to apply </a:t>
            </a:r>
            <a:r>
              <a:rPr lang="en-US" altLang="ko-KR" dirty="0" smtClean="0"/>
              <a:t>a single DNN-AE </a:t>
            </a:r>
            <a:r>
              <a:rPr lang="en-US" altLang="ko-KR" dirty="0"/>
              <a:t>universally to various types of system configurations, a </a:t>
            </a:r>
            <a:r>
              <a:rPr lang="en-US" altLang="ko-KR" dirty="0" smtClean="0"/>
              <a:t>generalized pre- (and post-) processor </a:t>
            </a:r>
            <a:r>
              <a:rPr lang="en-US" altLang="ko-KR" dirty="0"/>
              <a:t>was integrated into </a:t>
            </a:r>
            <a:r>
              <a:rPr lang="en-US" altLang="ko-KR" dirty="0" smtClean="0"/>
              <a:t>DNN-AE in a closed-from. </a:t>
            </a:r>
          </a:p>
          <a:p>
            <a:pPr lvl="1"/>
            <a:r>
              <a:rPr lang="en-US" altLang="ko-KR" dirty="0" smtClean="0"/>
              <a:t>This </a:t>
            </a:r>
            <a:r>
              <a:rPr lang="en-US" altLang="ko-KR" dirty="0"/>
              <a:t>design not only alleviates </a:t>
            </a:r>
            <a:r>
              <a:rPr lang="en-US" altLang="ko-KR" dirty="0" smtClean="0"/>
              <a:t>training efforts (and HW size) but </a:t>
            </a:r>
            <a:r>
              <a:rPr lang="en-US" altLang="ko-KR" dirty="0"/>
              <a:t>also has the advantages of </a:t>
            </a:r>
            <a:r>
              <a:rPr lang="en-US" altLang="ko-KR" dirty="0" smtClean="0"/>
              <a:t>improving the compression accuracy of </a:t>
            </a:r>
            <a:r>
              <a:rPr lang="en-US" altLang="ko-KR" dirty="0"/>
              <a:t>the DNN-AE. 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Link </a:t>
            </a:r>
            <a:r>
              <a:rPr lang="en-US" altLang="ko-KR" dirty="0"/>
              <a:t>level simulation results have shown that </a:t>
            </a:r>
            <a:r>
              <a:rPr lang="en-US" altLang="ko-KR" dirty="0" smtClean="0"/>
              <a:t>the </a:t>
            </a:r>
            <a:r>
              <a:rPr lang="en-US" altLang="ko-KR" dirty="0"/>
              <a:t>proposed unified DNN-AE based CSI feedback method can reduce the CSI feedback overhead by more than 50% with negligible </a:t>
            </a:r>
            <a:r>
              <a:rPr lang="en-US" altLang="ko-KR" dirty="0" smtClean="0"/>
              <a:t>PER </a:t>
            </a:r>
            <a:r>
              <a:rPr lang="en-US" altLang="ko-KR" dirty="0"/>
              <a:t>performance </a:t>
            </a:r>
            <a:r>
              <a:rPr lang="en-US" altLang="ko-KR" dirty="0" smtClean="0"/>
              <a:t>degradation in both SU- and MU-MIMO</a:t>
            </a:r>
            <a:r>
              <a:rPr lang="en-US" altLang="ko-KR" dirty="0"/>
              <a:t> </a:t>
            </a:r>
            <a:r>
              <a:rPr lang="en-US" altLang="ko-KR" dirty="0" smtClean="0"/>
              <a:t>under various channel conditions.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045158" cy="276999"/>
          </a:xfrm>
        </p:spPr>
        <p:txBody>
          <a:bodyPr/>
          <a:lstStyle/>
          <a:p>
            <a:pPr>
              <a:defRPr/>
            </a:pPr>
            <a:r>
              <a:rPr lang="en-US" altLang="ko-KR" smtClean="0"/>
              <a:t>Oct. 2024</a:t>
            </a:r>
            <a:endParaRPr 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6895524" y="6475413"/>
            <a:ext cx="1648401" cy="184666"/>
          </a:xfrm>
        </p:spPr>
        <p:txBody>
          <a:bodyPr/>
          <a:lstStyle/>
          <a:p>
            <a:pPr>
              <a:defRPr/>
            </a:pPr>
            <a:r>
              <a:rPr lang="en-US" altLang="ko-KR" dirty="0" smtClean="0"/>
              <a:t>Eunsung Jeon, Samsung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34033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85800"/>
          </a:xfrm>
        </p:spPr>
        <p:txBody>
          <a:bodyPr/>
          <a:lstStyle/>
          <a:p>
            <a:r>
              <a:rPr lang="en-US" altLang="ko-KR" dirty="0" smtClean="0"/>
              <a:t>Reference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-457200">
              <a:buNone/>
            </a:pPr>
            <a:r>
              <a:rPr lang="en-US" altLang="ko-KR" sz="1600" b="0" dirty="0" smtClean="0"/>
              <a:t>[1] </a:t>
            </a:r>
            <a:r>
              <a:rPr lang="en-US" altLang="ko-KR" sz="1600" b="0" dirty="0"/>
              <a:t>IEEE </a:t>
            </a:r>
            <a:r>
              <a:rPr lang="en-US" altLang="ko-KR" sz="1600" b="0" dirty="0" smtClean="0"/>
              <a:t>P802.11</a:t>
            </a:r>
            <a:r>
              <a:rPr lang="en-US" altLang="ko-KR" sz="1600" b="0" dirty="0"/>
              <a:t>, “IEEE 802.11 AIML TIG Technical Report Draft,” IEEE AIML TIG/0987r23, Nov. 2023.</a:t>
            </a:r>
          </a:p>
          <a:p>
            <a:pPr marL="0" indent="-457200">
              <a:buNone/>
            </a:pPr>
            <a:r>
              <a:rPr lang="en-US" altLang="ko-KR" sz="1600" b="0" dirty="0" smtClean="0"/>
              <a:t>[2] </a:t>
            </a:r>
            <a:r>
              <a:rPr lang="en-US" altLang="ko-KR" sz="1600" b="0" dirty="0"/>
              <a:t>M. </a:t>
            </a:r>
            <a:r>
              <a:rPr lang="en-US" altLang="ko-KR" sz="1600" b="0" dirty="0" err="1"/>
              <a:t>Deshmukh</a:t>
            </a:r>
            <a:r>
              <a:rPr lang="en-US" altLang="ko-KR" sz="1600" b="0" dirty="0"/>
              <a:t>, Z. Lin, H. Lou, M. </a:t>
            </a:r>
            <a:r>
              <a:rPr lang="en-US" altLang="ko-KR" sz="1600" b="0" dirty="0" err="1"/>
              <a:t>Kamel</a:t>
            </a:r>
            <a:r>
              <a:rPr lang="en-US" altLang="ko-KR" sz="1600" b="0" dirty="0"/>
              <a:t>, R. Yang, I. </a:t>
            </a:r>
            <a:r>
              <a:rPr lang="en-US" altLang="ko-KR" sz="1600" b="0" dirty="0" err="1"/>
              <a:t>Guvenc</a:t>
            </a:r>
            <a:r>
              <a:rPr lang="en-US" altLang="ko-KR" sz="1600" b="0" dirty="0"/>
              <a:t>, “Intelligent Feedback Overhead Reduction (</a:t>
            </a:r>
            <a:r>
              <a:rPr lang="en-US" altLang="ko-KR" sz="1600" b="0" dirty="0" err="1"/>
              <a:t>iFOR</a:t>
            </a:r>
            <a:r>
              <a:rPr lang="en-US" altLang="ko-KR" sz="1600" b="0" dirty="0"/>
              <a:t>) in Wi-Fi 7 and Beyond,” </a:t>
            </a:r>
            <a:r>
              <a:rPr lang="en-US" altLang="ko-KR" sz="1600" b="0" i="1" dirty="0"/>
              <a:t>in Proc. IEEE </a:t>
            </a:r>
            <a:r>
              <a:rPr lang="en-US" altLang="ko-KR" sz="1600" b="0" i="1" dirty="0" err="1"/>
              <a:t>Veh</a:t>
            </a:r>
            <a:r>
              <a:rPr lang="en-US" altLang="ko-KR" sz="1600" b="0" i="1" dirty="0"/>
              <a:t>. Technol. Conf. (VTC)</a:t>
            </a:r>
            <a:r>
              <a:rPr lang="en-US" altLang="ko-KR" sz="1600" b="0" dirty="0"/>
              <a:t>, Jun. 2022.</a:t>
            </a:r>
          </a:p>
          <a:p>
            <a:pPr marL="0" indent="-457200">
              <a:buNone/>
            </a:pPr>
            <a:r>
              <a:rPr lang="en-US" altLang="ko-KR" sz="1600" b="0" dirty="0"/>
              <a:t>[3] E. Jeon, M. Kim, M. </a:t>
            </a:r>
            <a:r>
              <a:rPr lang="en-US" altLang="ko-KR" sz="1600" b="0" dirty="0" err="1"/>
              <a:t>Ahn</a:t>
            </a:r>
            <a:r>
              <a:rPr lang="en-US" altLang="ko-KR" sz="1600" b="0" dirty="0"/>
              <a:t>, J. Kim, S. Kim, I. Kim, and J. Kim, “Machine Learning-Aided Dual CSI Feedback in Next Generation WLANs,” </a:t>
            </a:r>
            <a:r>
              <a:rPr lang="en-US" altLang="ko-KR" sz="1600" b="0" i="1" dirty="0" smtClean="0"/>
              <a:t>in Proc. IEEE </a:t>
            </a:r>
            <a:r>
              <a:rPr lang="en-US" altLang="ko-KR" sz="1600" b="0" i="1" dirty="0" err="1" smtClean="0"/>
              <a:t>Veh</a:t>
            </a:r>
            <a:r>
              <a:rPr lang="en-US" altLang="ko-KR" sz="1600" b="0" i="1" dirty="0" smtClean="0"/>
              <a:t>. Technol. Conf. (VTC)</a:t>
            </a:r>
            <a:r>
              <a:rPr lang="en-US" altLang="ko-KR" sz="1600" b="0" dirty="0" smtClean="0"/>
              <a:t>, Jun. 2023.</a:t>
            </a:r>
          </a:p>
          <a:p>
            <a:pPr marL="0" indent="-457200">
              <a:buNone/>
            </a:pPr>
            <a:r>
              <a:rPr lang="en-US" altLang="ko-KR" sz="1600" b="0" dirty="0" smtClean="0"/>
              <a:t>[</a:t>
            </a:r>
            <a:r>
              <a:rPr lang="en-US" altLang="ko-KR" sz="1600" b="0" dirty="0"/>
              <a:t>4</a:t>
            </a:r>
            <a:r>
              <a:rPr lang="en-US" altLang="ko-KR" sz="1600" b="0" dirty="0" smtClean="0"/>
              <a:t>] 802.11-23/0275r2</a:t>
            </a:r>
            <a:r>
              <a:rPr lang="en-US" altLang="ko-KR" sz="1600" b="0" dirty="0"/>
              <a:t>, </a:t>
            </a:r>
            <a:r>
              <a:rPr lang="en-US" altLang="ko-KR" sz="1600" b="0" dirty="0" smtClean="0"/>
              <a:t>“Improved </a:t>
            </a:r>
            <a:r>
              <a:rPr lang="en-US" altLang="ko-KR" sz="1600" b="0" dirty="0"/>
              <a:t>AIML Enabled Index Based Beamforming CSI Feedback </a:t>
            </a:r>
            <a:r>
              <a:rPr lang="en-US" altLang="ko-KR" sz="1600" b="0" dirty="0" smtClean="0"/>
              <a:t>Schemes,” May 2023.</a:t>
            </a:r>
            <a:endParaRPr lang="en-US" altLang="ko-KR" sz="1600" b="0" dirty="0"/>
          </a:p>
          <a:p>
            <a:pPr marL="0" indent="-457200">
              <a:buNone/>
            </a:pPr>
            <a:r>
              <a:rPr lang="en-US" altLang="ko-KR" sz="1600" b="0" dirty="0" smtClean="0"/>
              <a:t>[5] 802.11-23/0290r2</a:t>
            </a:r>
            <a:r>
              <a:rPr lang="en-US" altLang="ko-KR" sz="1600" b="0" dirty="0"/>
              <a:t>, </a:t>
            </a:r>
            <a:r>
              <a:rPr lang="en-US" altLang="ko-KR" sz="1600" b="0" dirty="0" smtClean="0"/>
              <a:t>“Study </a:t>
            </a:r>
            <a:r>
              <a:rPr lang="en-US" altLang="ko-KR" sz="1600" b="0" dirty="0"/>
              <a:t>on AI CSI </a:t>
            </a:r>
            <a:r>
              <a:rPr lang="en-US" altLang="ko-KR" sz="1600" b="0" dirty="0" smtClean="0"/>
              <a:t>Compression,” Sep. 2023.</a:t>
            </a:r>
            <a:endParaRPr lang="en-US" altLang="ko-KR" sz="1600" b="0" dirty="0"/>
          </a:p>
          <a:p>
            <a:pPr marL="0" indent="-457200">
              <a:buNone/>
            </a:pPr>
            <a:r>
              <a:rPr lang="en-US" altLang="ko-KR" sz="1600" b="0" dirty="0" smtClean="0"/>
              <a:t>[6] 802.11-23/0755r0</a:t>
            </a:r>
            <a:r>
              <a:rPr lang="en-US" altLang="ko-KR" sz="1600" b="0" dirty="0"/>
              <a:t>, </a:t>
            </a:r>
            <a:r>
              <a:rPr lang="en-US" altLang="ko-KR" sz="1600" b="0" dirty="0" smtClean="0"/>
              <a:t>“AIML </a:t>
            </a:r>
            <a:r>
              <a:rPr lang="en-US" altLang="ko-KR" sz="1600" b="0" dirty="0"/>
              <a:t>Assisted Complexity Reduction For Beamforming CSI Feedback Using </a:t>
            </a:r>
            <a:r>
              <a:rPr lang="en-US" altLang="ko-KR" sz="1600" b="0" dirty="0" err="1" smtClean="0"/>
              <a:t>Autoencoder</a:t>
            </a:r>
            <a:r>
              <a:rPr lang="en-US" altLang="ko-KR" sz="1600" b="0" dirty="0" smtClean="0"/>
              <a:t>,” May </a:t>
            </a:r>
            <a:r>
              <a:rPr lang="en-US" altLang="ko-KR" sz="1600" b="0" dirty="0"/>
              <a:t>2023.</a:t>
            </a:r>
          </a:p>
          <a:p>
            <a:pPr marL="0" indent="-457200">
              <a:buNone/>
            </a:pPr>
            <a:r>
              <a:rPr lang="en-US" altLang="ko-KR" sz="1600" b="0" dirty="0" smtClean="0"/>
              <a:t>[7] </a:t>
            </a:r>
            <a:r>
              <a:rPr lang="en-US" altLang="ko-KR" sz="1600" b="0" dirty="0"/>
              <a:t>P. K. </a:t>
            </a:r>
            <a:r>
              <a:rPr lang="en-US" altLang="ko-KR" sz="1600" b="0" dirty="0" err="1"/>
              <a:t>Sangdeh</a:t>
            </a:r>
            <a:r>
              <a:rPr lang="en-US" altLang="ko-KR" sz="1600" b="0" dirty="0"/>
              <a:t>, H. </a:t>
            </a:r>
            <a:r>
              <a:rPr lang="en-US" altLang="ko-KR" sz="1600" b="0" dirty="0" err="1"/>
              <a:t>Pirayesh</a:t>
            </a:r>
            <a:r>
              <a:rPr lang="en-US" altLang="ko-KR" sz="1600" b="0" dirty="0"/>
              <a:t>, A. </a:t>
            </a:r>
            <a:r>
              <a:rPr lang="en-US" altLang="ko-KR" sz="1600" b="0" dirty="0" err="1"/>
              <a:t>Mobiny</a:t>
            </a:r>
            <a:r>
              <a:rPr lang="en-US" altLang="ko-KR" sz="1600" b="0" dirty="0"/>
              <a:t>, H. Zeng, “LB-</a:t>
            </a:r>
            <a:r>
              <a:rPr lang="en-US" altLang="ko-KR" sz="1600" b="0" dirty="0" err="1"/>
              <a:t>SciFi</a:t>
            </a:r>
            <a:r>
              <a:rPr lang="en-US" altLang="ko-KR" sz="1600" b="0" dirty="0"/>
              <a:t>: Online Learning-Based Channel Feedback for MU-MIMO in Wireless LANs,” </a:t>
            </a:r>
            <a:r>
              <a:rPr lang="en-US" altLang="ko-KR" sz="1600" b="0" i="1" dirty="0"/>
              <a:t>in Proc. IEEE International Conference on Network Protocols (ICNP)</a:t>
            </a:r>
            <a:r>
              <a:rPr lang="en-US" altLang="ko-KR" sz="1600" b="0" dirty="0"/>
              <a:t>, Oct. 2020.</a:t>
            </a:r>
          </a:p>
          <a:p>
            <a:pPr marL="0" indent="-457200">
              <a:buNone/>
            </a:pPr>
            <a:r>
              <a:rPr lang="en-US" altLang="ko-KR" sz="1600" b="0" dirty="0" smtClean="0"/>
              <a:t>[8] </a:t>
            </a:r>
            <a:r>
              <a:rPr lang="en-US" altLang="ko-KR" sz="1600" b="0" dirty="0"/>
              <a:t>IEEE P802.11 Wireless LANs, “Joint Proposal: UHR Proposed PAR,” doc.: IEEE 802.11-23/0480, Jul. 2023</a:t>
            </a:r>
            <a:r>
              <a:rPr lang="en-US" altLang="ko-KR" sz="1600" b="0" dirty="0" smtClean="0"/>
              <a:t>.</a:t>
            </a:r>
          </a:p>
          <a:p>
            <a:pPr marL="0" indent="-457200">
              <a:buNone/>
            </a:pPr>
            <a:endParaRPr lang="en-US" altLang="ko-KR" sz="1800" b="0" dirty="0" smtClean="0"/>
          </a:p>
          <a:p>
            <a:pPr marL="0" indent="-457200">
              <a:buNone/>
            </a:pPr>
            <a:endParaRPr lang="en-US" altLang="ko-KR" sz="1800" b="0" dirty="0"/>
          </a:p>
          <a:p>
            <a:pPr marL="0" indent="0">
              <a:buNone/>
            </a:pPr>
            <a:endParaRPr lang="en-US" altLang="ko-KR" b="0" dirty="0" smtClean="0"/>
          </a:p>
          <a:p>
            <a:pPr marL="0" indent="0">
              <a:buNone/>
            </a:pPr>
            <a:endParaRPr lang="en-US" altLang="ko-KR" b="0" dirty="0"/>
          </a:p>
          <a:p>
            <a:pPr marL="0" indent="0">
              <a:buNone/>
            </a:pPr>
            <a:endParaRPr lang="en-US" altLang="ko-KR" b="0" dirty="0" smtClean="0"/>
          </a:p>
          <a:p>
            <a:pPr marL="0" indent="0">
              <a:buNone/>
            </a:pPr>
            <a:endParaRPr lang="en-US" altLang="ko-KR" b="0" dirty="0" smtClean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045158" cy="276999"/>
          </a:xfrm>
        </p:spPr>
        <p:txBody>
          <a:bodyPr/>
          <a:lstStyle/>
          <a:p>
            <a:pPr>
              <a:defRPr/>
            </a:pPr>
            <a:r>
              <a:rPr lang="en-US" altLang="ko-KR" smtClean="0"/>
              <a:t>Oct. 2024</a:t>
            </a:r>
            <a:endParaRPr 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7043514" y="6475413"/>
            <a:ext cx="1500411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Eunsung Jeon, </a:t>
            </a:r>
            <a:r>
              <a:rPr lang="en-US" altLang="ko-KR" dirty="0" smtClean="0"/>
              <a:t>Samsung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14033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85800"/>
          </a:xfrm>
        </p:spPr>
        <p:txBody>
          <a:bodyPr/>
          <a:lstStyle/>
          <a:p>
            <a:r>
              <a:rPr lang="en-US" altLang="ko-KR" dirty="0" smtClean="0"/>
              <a:t>Introduction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85800" y="1480799"/>
            <a:ext cx="7772400" cy="4994613"/>
          </a:xfrm>
        </p:spPr>
        <p:txBody>
          <a:bodyPr/>
          <a:lstStyle/>
          <a:p>
            <a:r>
              <a:rPr lang="en-US" altLang="ko-KR" dirty="0" smtClean="0"/>
              <a:t>During the AIML TIG, we have explored various AIML use-cases and their feasibility for WLAN networks, which include [1]</a:t>
            </a:r>
          </a:p>
          <a:p>
            <a:pPr lvl="2"/>
            <a:r>
              <a:rPr lang="en-US" altLang="ko-KR" dirty="0" smtClean="0"/>
              <a:t>CSI feedback compression</a:t>
            </a:r>
          </a:p>
          <a:p>
            <a:pPr lvl="2"/>
            <a:r>
              <a:rPr lang="en-US" altLang="ko-KR" dirty="0" smtClean="0"/>
              <a:t>Distributed channel access</a:t>
            </a:r>
          </a:p>
          <a:p>
            <a:pPr lvl="2"/>
            <a:r>
              <a:rPr lang="en-US" altLang="ko-KR" dirty="0" smtClean="0"/>
              <a:t>Roaming enhancement</a:t>
            </a:r>
          </a:p>
          <a:p>
            <a:pPr lvl="2"/>
            <a:r>
              <a:rPr lang="en-US" altLang="ko-KR" dirty="0" smtClean="0"/>
              <a:t>Multi-AP coordination</a:t>
            </a:r>
            <a:endParaRPr lang="en-US" altLang="ko-KR" dirty="0"/>
          </a:p>
          <a:p>
            <a:r>
              <a:rPr lang="en-US" altLang="ko-KR" dirty="0" smtClean="0"/>
              <a:t>In the topic of CSI feedback compression, studies have shown that AIML technique can significantly reduce the CSI feedback overhead and improve system throughput. </a:t>
            </a:r>
            <a:endParaRPr lang="en-US" altLang="ko-KR" dirty="0"/>
          </a:p>
          <a:p>
            <a:pPr lvl="2"/>
            <a:r>
              <a:rPr lang="en-US" altLang="ko-KR" dirty="0" smtClean="0"/>
              <a:t>Motivated by the fact that CSI may fall into different clusters due to similarity of nearby non-AP STA channels, [2] </a:t>
            </a:r>
            <a:r>
              <a:rPr lang="en-US" altLang="ko-KR" dirty="0"/>
              <a:t>applies the unsupervised learning, i.e., K-means algorithm, to classify the CSI angle </a:t>
            </a:r>
            <a:r>
              <a:rPr lang="en-US" altLang="ko-KR" dirty="0" smtClean="0"/>
              <a:t>vectors. </a:t>
            </a:r>
          </a:p>
          <a:p>
            <a:pPr lvl="2"/>
            <a:r>
              <a:rPr lang="en-US" altLang="ko-KR" dirty="0" smtClean="0"/>
              <a:t>Using </a:t>
            </a:r>
            <a:r>
              <a:rPr lang="en-US" altLang="ko-KR" dirty="0"/>
              <a:t>the fact that any unitary matrix can be expressed by multiplication of two unitary matrices, i.e., </a:t>
            </a:r>
            <a:r>
              <a:rPr lang="en-US" altLang="ko-KR" b="1" dirty="0"/>
              <a:t>V</a:t>
            </a:r>
            <a:r>
              <a:rPr lang="en-US" altLang="ko-KR" dirty="0"/>
              <a:t> = </a:t>
            </a:r>
            <a:r>
              <a:rPr lang="en-US" altLang="ko-KR" b="1" dirty="0"/>
              <a:t>V</a:t>
            </a:r>
            <a:r>
              <a:rPr lang="en-US" altLang="ko-KR" baseline="-25000" dirty="0"/>
              <a:t>1</a:t>
            </a:r>
            <a:r>
              <a:rPr lang="en-US" altLang="ko-KR" dirty="0"/>
              <a:t> </a:t>
            </a:r>
            <a:r>
              <a:rPr lang="en-US" altLang="ko-KR" b="1" dirty="0" smtClean="0"/>
              <a:t>V</a:t>
            </a:r>
            <a:r>
              <a:rPr lang="en-US" altLang="ko-KR" baseline="-25000" dirty="0" smtClean="0"/>
              <a:t>2</a:t>
            </a:r>
            <a:r>
              <a:rPr lang="en-US" altLang="ko-KR" dirty="0" smtClean="0"/>
              <a:t>,  a dual CSI feedback scheme was proposed in [3], which decomposes </a:t>
            </a:r>
            <a:r>
              <a:rPr lang="en-US" altLang="ko-KR" dirty="0"/>
              <a:t>a large sized CSI into a </a:t>
            </a:r>
            <a:r>
              <a:rPr lang="en-US" altLang="ko-KR" dirty="0" smtClean="0"/>
              <a:t>sub-band </a:t>
            </a:r>
            <a:r>
              <a:rPr lang="en-US" altLang="ko-KR" dirty="0"/>
              <a:t>CSI </a:t>
            </a:r>
            <a:r>
              <a:rPr lang="en-US" altLang="ko-KR" dirty="0" smtClean="0"/>
              <a:t>(</a:t>
            </a:r>
            <a:r>
              <a:rPr lang="en-US" altLang="ko-KR" b="1" dirty="0"/>
              <a:t>V</a:t>
            </a:r>
            <a:r>
              <a:rPr lang="en-US" altLang="ko-KR" baseline="-25000" dirty="0"/>
              <a:t>1</a:t>
            </a:r>
            <a:r>
              <a:rPr lang="en-US" altLang="ko-KR" dirty="0" smtClean="0"/>
              <a:t>) </a:t>
            </a:r>
            <a:r>
              <a:rPr lang="en-US" altLang="ko-KR" dirty="0"/>
              <a:t>using the codebook </a:t>
            </a:r>
            <a:r>
              <a:rPr lang="en-US" altLang="ko-KR" dirty="0" smtClean="0"/>
              <a:t>from K-means algorithm and </a:t>
            </a:r>
            <a:r>
              <a:rPr lang="en-US" altLang="ko-KR" dirty="0"/>
              <a:t>a </a:t>
            </a:r>
            <a:r>
              <a:rPr lang="en-US" altLang="ko-KR" dirty="0" smtClean="0"/>
              <a:t>sub-carrier </a:t>
            </a:r>
            <a:r>
              <a:rPr lang="en-US" altLang="ko-KR" dirty="0"/>
              <a:t>CSI </a:t>
            </a:r>
            <a:r>
              <a:rPr lang="en-US" altLang="ko-KR" dirty="0" smtClean="0"/>
              <a:t>(</a:t>
            </a:r>
            <a:r>
              <a:rPr lang="en-US" altLang="ko-KR" b="1" dirty="0"/>
              <a:t>V</a:t>
            </a:r>
            <a:r>
              <a:rPr lang="en-US" altLang="ko-KR" baseline="-25000" dirty="0"/>
              <a:t>2</a:t>
            </a:r>
            <a:r>
              <a:rPr lang="en-US" altLang="ko-KR" dirty="0" smtClean="0"/>
              <a:t>) using </a:t>
            </a:r>
            <a:r>
              <a:rPr lang="en-US" altLang="ko-KR" dirty="0"/>
              <a:t>the </a:t>
            </a:r>
            <a:r>
              <a:rPr lang="en-US" altLang="ko-KR" dirty="0" smtClean="0"/>
              <a:t>Givens </a:t>
            </a:r>
            <a:r>
              <a:rPr lang="en-US" altLang="ko-KR" dirty="0"/>
              <a:t>rotation. </a:t>
            </a:r>
            <a:endParaRPr lang="en-US" altLang="ko-KR" dirty="0" smtClean="0"/>
          </a:p>
          <a:p>
            <a:endParaRPr lang="en-US" altLang="ko-KR" dirty="0" smtClean="0"/>
          </a:p>
          <a:p>
            <a:pPr marL="457200" lvl="1" indent="0">
              <a:buNone/>
            </a:pPr>
            <a:endParaRPr lang="en-US" altLang="ko-KR" dirty="0" smtClean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045158" cy="276999"/>
          </a:xfrm>
        </p:spPr>
        <p:txBody>
          <a:bodyPr/>
          <a:lstStyle/>
          <a:p>
            <a:pPr>
              <a:defRPr/>
            </a:pPr>
            <a:r>
              <a:rPr lang="en-US" altLang="ko-KR" smtClean="0"/>
              <a:t>Oct. 2024</a:t>
            </a:r>
            <a:endParaRPr 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7043514" y="6475413"/>
            <a:ext cx="1500411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Eunsung Jeon, </a:t>
            </a:r>
            <a:r>
              <a:rPr lang="en-US" altLang="ko-KR" dirty="0" smtClean="0"/>
              <a:t>Samsung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58605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내용 개체 틀 1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447799"/>
                <a:ext cx="7772400" cy="5027613"/>
              </a:xfrm>
            </p:spPr>
            <p:txBody>
              <a:bodyPr/>
              <a:lstStyle/>
              <a:p>
                <a:r>
                  <a:rPr lang="en-US" altLang="ko-KR" dirty="0" smtClean="0"/>
                  <a:t>Another </a:t>
                </a:r>
                <a:r>
                  <a:rPr lang="en-US" altLang="ko-KR" dirty="0"/>
                  <a:t>unsupervised learning technique, Deep Neural Network </a:t>
                </a:r>
                <a:r>
                  <a:rPr lang="en-US" altLang="ko-KR" dirty="0" err="1"/>
                  <a:t>AutoEncoder</a:t>
                </a:r>
                <a:r>
                  <a:rPr lang="en-US" altLang="ko-KR" dirty="0"/>
                  <a:t> (DNN-AE) </a:t>
                </a:r>
                <a:r>
                  <a:rPr lang="en-US" altLang="ko-KR" dirty="0" smtClean="0"/>
                  <a:t>can also be applied </a:t>
                </a:r>
                <a:r>
                  <a:rPr lang="en-US" altLang="ko-KR" dirty="0"/>
                  <a:t>to CSI </a:t>
                </a:r>
                <a:r>
                  <a:rPr lang="en-US" altLang="ko-KR" dirty="0" smtClean="0"/>
                  <a:t>feedback compression [4],[5],[6].</a:t>
                </a:r>
              </a:p>
              <a:p>
                <a:pPr lvl="2"/>
                <a:r>
                  <a:rPr lang="en-US" altLang="ko-KR" dirty="0"/>
                  <a:t>Experimental results </a:t>
                </a:r>
                <a:r>
                  <a:rPr lang="en-US" altLang="ko-KR" dirty="0" smtClean="0"/>
                  <a:t>show that in SU-MIMO the algorithm </a:t>
                </a:r>
                <a:r>
                  <a:rPr lang="en-US" altLang="ko-KR" dirty="0"/>
                  <a:t>reduces the feedback overhead </a:t>
                </a:r>
                <a:r>
                  <a:rPr lang="en-US" altLang="ko-KR" dirty="0" smtClean="0"/>
                  <a:t>by more than 50% </a:t>
                </a:r>
                <a:r>
                  <a:rPr lang="en-US" altLang="ko-KR" dirty="0"/>
                  <a:t>and </a:t>
                </a:r>
                <a:r>
                  <a:rPr lang="en-US" altLang="ko-KR" dirty="0" smtClean="0"/>
                  <a:t>significantly increases </a:t>
                </a:r>
                <a:r>
                  <a:rPr lang="en-US" altLang="ko-KR" dirty="0"/>
                  <a:t>the network </a:t>
                </a:r>
                <a:r>
                  <a:rPr lang="en-US" altLang="ko-KR" dirty="0" smtClean="0"/>
                  <a:t>throughput.</a:t>
                </a:r>
              </a:p>
              <a:p>
                <a:r>
                  <a:rPr lang="en-US" altLang="ko-KR" dirty="0"/>
                  <a:t>However, studies covered in AIML </a:t>
                </a:r>
                <a:r>
                  <a:rPr lang="en-US" altLang="ko-KR" dirty="0" smtClean="0"/>
                  <a:t>TIG </a:t>
                </a:r>
                <a:r>
                  <a:rPr lang="en-US" altLang="ko-KR" dirty="0"/>
                  <a:t>have limitations in that </a:t>
                </a:r>
                <a:r>
                  <a:rPr lang="en-US" altLang="ko-KR" dirty="0" smtClean="0"/>
                  <a:t>the performance gains were shown only in SU-MIMO.</a:t>
                </a:r>
              </a:p>
              <a:p>
                <a:r>
                  <a:rPr lang="en-US" altLang="ko-KR" dirty="0" smtClean="0"/>
                  <a:t>Compared with SU-MIMO, </a:t>
                </a:r>
              </a:p>
              <a:p>
                <a:pPr lvl="2"/>
                <a:r>
                  <a:rPr lang="en-US" altLang="ko-KR" dirty="0" smtClean="0"/>
                  <a:t>MU-MIMO performance is very sensitive to CSI accuracy to support the inter-user interference cancellation. </a:t>
                </a:r>
              </a:p>
              <a:p>
                <a:pPr lvl="2"/>
                <a:r>
                  <a:rPr lang="en-US" altLang="ko-KR" dirty="0" smtClean="0"/>
                  <a:t>And, thus it requires larger CSI feedback overhead (with inclusion of the MU-exclusive delta-SNR information) </a:t>
                </a:r>
              </a:p>
              <a:p>
                <a:pPr lvl="3"/>
                <a:r>
                  <a:rPr lang="en-US" altLang="ko-KR" dirty="0"/>
                  <a:t>e</a:t>
                </a:r>
                <a:r>
                  <a:rPr lang="en-US" altLang="ko-KR" dirty="0" smtClean="0"/>
                  <a:t>.g.) Quantization bits for {</a:t>
                </a:r>
                <a14:m>
                  <m:oMath xmlns:m="http://schemas.openxmlformats.org/officeDocument/2006/math">
                    <m:r>
                      <a:rPr lang="ko-KR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ko-KR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altLang="ko-KR" dirty="0" smtClean="0"/>
                  <a:t>} is {9, 7} for MU and is {6, 4} for SU, respectively.</a:t>
                </a:r>
                <a:endParaRPr lang="en-US" altLang="ko-KR" dirty="0"/>
              </a:p>
              <a:p>
                <a:pPr lvl="2"/>
                <a:r>
                  <a:rPr lang="en-US" altLang="ko-KR" dirty="0" smtClean="0"/>
                  <a:t>In addition, more frequent sounding transmission is required for MU-MIMO.</a:t>
                </a:r>
              </a:p>
              <a:p>
                <a:r>
                  <a:rPr lang="en-US" altLang="ko-KR" dirty="0" smtClean="0"/>
                  <a:t>Therefore, </a:t>
                </a:r>
                <a:r>
                  <a:rPr lang="en-US" altLang="ko-KR" dirty="0"/>
                  <a:t>the </a:t>
                </a:r>
                <a:r>
                  <a:rPr lang="en-US" altLang="ko-KR" dirty="0" smtClean="0"/>
                  <a:t>issue of CSI </a:t>
                </a:r>
                <a:r>
                  <a:rPr lang="en-US" altLang="ko-KR" dirty="0"/>
                  <a:t>feedback compression </a:t>
                </a:r>
                <a:r>
                  <a:rPr lang="en-US" altLang="ko-KR" dirty="0" smtClean="0"/>
                  <a:t>is </a:t>
                </a:r>
                <a:r>
                  <a:rPr lang="en-US" altLang="ko-KR" dirty="0"/>
                  <a:t>more </a:t>
                </a:r>
                <a:r>
                  <a:rPr lang="en-US" altLang="ko-KR" dirty="0" smtClean="0"/>
                  <a:t>critical </a:t>
                </a:r>
                <a:r>
                  <a:rPr lang="en-US" altLang="ko-KR" dirty="0"/>
                  <a:t>in MU-MIMO </a:t>
                </a:r>
                <a:r>
                  <a:rPr lang="en-US" altLang="ko-KR" dirty="0" smtClean="0"/>
                  <a:t>rather than </a:t>
                </a:r>
                <a:r>
                  <a:rPr lang="en-US" altLang="ko-KR" dirty="0"/>
                  <a:t>SU-MIMO.</a:t>
                </a:r>
              </a:p>
              <a:p>
                <a:pPr lvl="2"/>
                <a:endParaRPr lang="en-US" altLang="ko-KR" dirty="0" smtClean="0"/>
              </a:p>
              <a:p>
                <a:pPr lvl="2"/>
                <a:endParaRPr lang="en-US" altLang="ko-KR" dirty="0" smtClean="0"/>
              </a:p>
              <a:p>
                <a:endParaRPr lang="en-US" altLang="ko-KR" dirty="0" smtClean="0"/>
              </a:p>
              <a:p>
                <a:pPr lvl="1"/>
                <a:endParaRPr lang="ko-KR" altLang="en-US" dirty="0"/>
              </a:p>
            </p:txBody>
          </p:sp>
        </mc:Choice>
        <mc:Fallback xmlns="">
          <p:sp>
            <p:nvSpPr>
              <p:cNvPr id="2" name="내용 개체 틀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447799"/>
                <a:ext cx="7772400" cy="5027613"/>
              </a:xfrm>
              <a:blipFill>
                <a:blip r:embed="rId2"/>
                <a:stretch>
                  <a:fillRect l="-706" t="-606" b="-4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Introduction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Oct. 2024</a:t>
            </a:r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Eunsung Jeon, Samsung</a:t>
            </a:r>
            <a:endParaRPr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7614916F-BBEF-4684-B6F5-1E636F42BA0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89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내용 개체 틀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/>
                  <a:t>In this </a:t>
                </a:r>
                <a:r>
                  <a:rPr lang="en-US" altLang="ko-KR" dirty="0" smtClean="0"/>
                  <a:t>contribution, </a:t>
                </a:r>
                <a:r>
                  <a:rPr lang="en-US" altLang="ko-KR" dirty="0"/>
                  <a:t>we investigate </a:t>
                </a:r>
                <a:r>
                  <a:rPr lang="en-US" altLang="ko-KR" dirty="0" smtClean="0"/>
                  <a:t>the DNN-AE based CSI </a:t>
                </a:r>
                <a:r>
                  <a:rPr lang="en-US" altLang="ko-KR" dirty="0"/>
                  <a:t>feedback </a:t>
                </a:r>
                <a:r>
                  <a:rPr lang="en-US" altLang="ko-KR" dirty="0" smtClean="0"/>
                  <a:t>scheme, focusing on MU-MIMO with following objective</a:t>
                </a:r>
              </a:p>
              <a:p>
                <a:pPr lvl="1"/>
                <a:r>
                  <a:rPr lang="en-US" altLang="ko-KR" dirty="0" smtClean="0"/>
                  <a:t>Minimizing </a:t>
                </a:r>
                <a:r>
                  <a:rPr lang="en-US" altLang="ko-KR" dirty="0"/>
                  <a:t>CSI feedback overhead while maintaining packet error rate (PER) performance</a:t>
                </a:r>
                <a:r>
                  <a:rPr lang="en-US" altLang="ko-KR" dirty="0" smtClean="0"/>
                  <a:t>.</a:t>
                </a:r>
              </a:p>
              <a:p>
                <a:pPr lvl="1"/>
                <a:endParaRPr lang="en-US" altLang="ko-KR" dirty="0" smtClean="0"/>
              </a:p>
              <a:p>
                <a:r>
                  <a:rPr lang="en-US" altLang="ko-KR" dirty="0"/>
                  <a:t>The key </a:t>
                </a:r>
                <a:r>
                  <a:rPr lang="en-US" altLang="ko-KR" dirty="0" smtClean="0"/>
                  <a:t>advantages the proposed scheme are</a:t>
                </a:r>
              </a:p>
              <a:p>
                <a:pPr lvl="1"/>
                <a:r>
                  <a:rPr lang="en-US" altLang="ko-KR" dirty="0" smtClean="0"/>
                  <a:t>A single unified DNN-AE can be applied universally to different </a:t>
                </a:r>
                <a:r>
                  <a:rPr lang="en-US" altLang="ko-KR" dirty="0"/>
                  <a:t>combinations of CSI </a:t>
                </a:r>
                <a:r>
                  <a:rPr lang="en-US" altLang="ko-KR" dirty="0" smtClean="0"/>
                  <a:t>types, bandwidth, </a:t>
                </a:r>
                <a:r>
                  <a:rPr lang="en-US" altLang="ko-KR" dirty="0"/>
                  <a:t>transmit and receive antenna </a:t>
                </a:r>
                <a:r>
                  <a:rPr lang="en-US" altLang="ko-KR" dirty="0" smtClean="0"/>
                  <a:t>numbers, MIMO-modes.</a:t>
                </a:r>
              </a:p>
              <a:p>
                <a:pPr lvl="2"/>
                <a:r>
                  <a:rPr lang="en-US" altLang="ko-KR" dirty="0" smtClean="0"/>
                  <a:t>CSI type: 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ko-KR" dirty="0" smtClean="0"/>
                  <a:t>, 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altLang="ko-KR" dirty="0" smtClean="0"/>
                  <a:t>,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ko-K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altLang="ko-KR" dirty="0" smtClean="0"/>
                  <a:t>SNR</a:t>
                </a:r>
              </a:p>
              <a:p>
                <a:pPr lvl="2"/>
                <a:r>
                  <a:rPr lang="en-US" altLang="ko-KR" dirty="0" smtClean="0"/>
                  <a:t>BW: 20/40/80/160/320 MHz</a:t>
                </a:r>
              </a:p>
              <a:p>
                <a:pPr lvl="2"/>
                <a:r>
                  <a:rPr lang="en-US" altLang="ko-KR" dirty="0" smtClean="0"/>
                  <a:t>Transmit </a:t>
                </a:r>
                <a:r>
                  <a:rPr lang="en-US" altLang="ko-KR" dirty="0"/>
                  <a:t>and receive antenna </a:t>
                </a:r>
                <a:r>
                  <a:rPr lang="en-US" altLang="ko-KR" dirty="0" smtClean="0"/>
                  <a:t>number: 4x2, 8x2, 16x2, etc.</a:t>
                </a:r>
              </a:p>
              <a:p>
                <a:pPr lvl="2"/>
                <a:r>
                  <a:rPr lang="en-US" altLang="ko-KR" dirty="0" smtClean="0"/>
                  <a:t>MIMO mode: SU-MIMO / MU- MIMO</a:t>
                </a:r>
              </a:p>
              <a:p>
                <a:pPr lvl="1"/>
                <a:r>
                  <a:rPr lang="en-US" altLang="ko-KR" dirty="0" smtClean="0"/>
                  <a:t>This </a:t>
                </a:r>
                <a:r>
                  <a:rPr lang="en-US" altLang="ko-KR" dirty="0"/>
                  <a:t>structure not only </a:t>
                </a:r>
                <a:r>
                  <a:rPr lang="en-US" altLang="ko-KR" dirty="0" smtClean="0"/>
                  <a:t>alleviate burden </a:t>
                </a:r>
                <a:r>
                  <a:rPr lang="en-US" altLang="ko-KR" dirty="0"/>
                  <a:t>on training efforts </a:t>
                </a:r>
                <a:r>
                  <a:rPr lang="en-US" altLang="ko-KR" dirty="0" smtClean="0"/>
                  <a:t>but </a:t>
                </a:r>
                <a:r>
                  <a:rPr lang="en-US" altLang="ko-KR" dirty="0"/>
                  <a:t>also </a:t>
                </a:r>
                <a:r>
                  <a:rPr lang="en-US" altLang="ko-KR" dirty="0" smtClean="0"/>
                  <a:t>reduce HW </a:t>
                </a:r>
                <a:r>
                  <a:rPr lang="en-US" altLang="ko-KR" dirty="0"/>
                  <a:t>complexity. </a:t>
                </a:r>
                <a:endParaRPr lang="en-US" altLang="ko-KR" dirty="0" smtClean="0"/>
              </a:p>
              <a:p>
                <a:pPr lvl="1"/>
                <a:endParaRPr lang="ko-KR" altLang="en-US" dirty="0"/>
              </a:p>
            </p:txBody>
          </p:sp>
        </mc:Choice>
        <mc:Fallback xmlns="">
          <p:sp>
            <p:nvSpPr>
              <p:cNvPr id="2" name="내용 개체 틀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6" t="-787" r="-157" b="-223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Main Contributions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Oct. 2024</a:t>
            </a:r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Eunsung Jeon, Samsung</a:t>
            </a:r>
            <a:endParaRPr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7614916F-BBEF-4684-B6F5-1E636F42BA0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8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DNN-AE</a:t>
            </a:r>
          </a:p>
          <a:p>
            <a:pPr lvl="1"/>
            <a:r>
              <a:rPr lang="en-US" altLang="ko-KR" dirty="0" smtClean="0"/>
              <a:t>DNN-AE </a:t>
            </a:r>
            <a:r>
              <a:rPr lang="en-US" altLang="ko-KR" dirty="0"/>
              <a:t>is </a:t>
            </a:r>
            <a:r>
              <a:rPr lang="en-US" altLang="ko-KR" dirty="0" smtClean="0"/>
              <a:t>an unsupervised learning based neural </a:t>
            </a:r>
            <a:r>
              <a:rPr lang="en-US" altLang="ko-KR" dirty="0"/>
              <a:t>network </a:t>
            </a:r>
            <a:r>
              <a:rPr lang="en-US" altLang="ko-KR" dirty="0" smtClean="0"/>
              <a:t>to reduce data dimension, which is composed of Encoder and Decoder. </a:t>
            </a:r>
          </a:p>
          <a:p>
            <a:pPr lvl="2"/>
            <a:r>
              <a:rPr lang="en-US" altLang="ko-KR" dirty="0" smtClean="0"/>
              <a:t>Encoder</a:t>
            </a:r>
            <a:r>
              <a:rPr lang="ko-KR" altLang="en-US" dirty="0" smtClean="0"/>
              <a:t> </a:t>
            </a:r>
            <a:r>
              <a:rPr lang="en-US" altLang="ko-KR" dirty="0" smtClean="0"/>
              <a:t>transforms </a:t>
            </a:r>
            <a:r>
              <a:rPr lang="en-US" altLang="ko-KR" dirty="0"/>
              <a:t>the input data to </a:t>
            </a:r>
            <a:r>
              <a:rPr lang="en-US" altLang="ko-KR" dirty="0" smtClean="0"/>
              <a:t>a compressed representation.</a:t>
            </a:r>
            <a:endParaRPr lang="en-US" altLang="ko-KR" dirty="0"/>
          </a:p>
          <a:p>
            <a:pPr lvl="2"/>
            <a:r>
              <a:rPr lang="en-US" altLang="ko-KR" dirty="0"/>
              <a:t>Decoder </a:t>
            </a:r>
            <a:r>
              <a:rPr lang="en-US" altLang="ko-KR" dirty="0" smtClean="0"/>
              <a:t>reconstructs </a:t>
            </a:r>
            <a:r>
              <a:rPr lang="en-US" altLang="ko-KR" dirty="0"/>
              <a:t>the input data from </a:t>
            </a:r>
            <a:r>
              <a:rPr lang="en-US" altLang="ko-KR" dirty="0" smtClean="0"/>
              <a:t>the compressed representation.</a:t>
            </a:r>
            <a:endParaRPr lang="en-US" altLang="ko-KR" dirty="0"/>
          </a:p>
          <a:p>
            <a:pPr lvl="1"/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Recap: Principle of DNN-AE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Oct. 2024</a:t>
            </a:r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Eunsung Jeon, Samsung</a:t>
            </a:r>
            <a:endParaRPr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7614916F-BBEF-4684-B6F5-1E636F42BA0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7" name="Picture 2" descr="PDF] A Better Autoencoder for Image: Convolutional Autoencoder | Semantic  Schol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012" y="3434604"/>
            <a:ext cx="4012705" cy="1509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8896" y="5079811"/>
            <a:ext cx="4062407" cy="133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79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내용 개체 틀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 smtClean="0"/>
                  <a:t>Two Separate DNN-AEs</a:t>
                </a:r>
              </a:p>
              <a:p>
                <a:pPr lvl="1"/>
                <a:r>
                  <a:rPr lang="en-US" altLang="ko-KR" dirty="0"/>
                  <a:t>Different DNN-AEs are designed for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ko-KR" dirty="0"/>
                  <a:t> and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altLang="ko-KR" dirty="0"/>
                  <a:t> angles </a:t>
                </a:r>
                <a:r>
                  <a:rPr lang="en-US" altLang="ko-KR" dirty="0" smtClean="0"/>
                  <a:t>respectively.</a:t>
                </a:r>
              </a:p>
              <a:p>
                <a:pPr lvl="2"/>
                <a:r>
                  <a:rPr lang="en-US" altLang="ko-KR" dirty="0" smtClean="0"/>
                  <a:t>For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altLang="ko-KR" dirty="0"/>
                  <a:t>’s </a:t>
                </a:r>
                <a:r>
                  <a:rPr lang="en-US" altLang="ko-KR" dirty="0" smtClean="0"/>
                  <a:t>DNN-AE,  node configuration is 52 </a:t>
                </a:r>
                <a14:m>
                  <m:oMath xmlns:m="http://schemas.openxmlformats.org/officeDocument/2006/math">
                    <m:r>
                      <a:rPr lang="en-US" altLang="ko-KR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ko-KR" dirty="0"/>
                  <a:t> 8</a:t>
                </a:r>
                <a:r>
                  <a:rPr lang="en-US" altLang="ko-KR" dirty="0" smtClean="0"/>
                  <a:t> </a:t>
                </a:r>
                <a14:m>
                  <m:oMath xmlns:m="http://schemas.openxmlformats.org/officeDocument/2006/math">
                    <m:r>
                      <a:rPr lang="en-US" altLang="ko-KR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ko-KR" dirty="0"/>
                  <a:t> </a:t>
                </a:r>
                <a:r>
                  <a:rPr lang="en-US" altLang="ko-KR" dirty="0" smtClean="0"/>
                  <a:t>3 </a:t>
                </a:r>
                <a14:m>
                  <m:oMath xmlns:m="http://schemas.openxmlformats.org/officeDocument/2006/math">
                    <m:r>
                      <a:rPr lang="en-US" altLang="ko-KR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ko-KR" dirty="0"/>
                  <a:t> </a:t>
                </a:r>
                <a:r>
                  <a:rPr lang="en-US" altLang="ko-KR" dirty="0" smtClean="0"/>
                  <a:t>8 </a:t>
                </a:r>
                <a14:m>
                  <m:oMath xmlns:m="http://schemas.openxmlformats.org/officeDocument/2006/math">
                    <m:r>
                      <a:rPr lang="en-US" altLang="ko-KR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ko-KR" dirty="0"/>
                  <a:t> </a:t>
                </a:r>
                <a:r>
                  <a:rPr lang="en-US" altLang="ko-KR" dirty="0" smtClean="0"/>
                  <a:t>52.</a:t>
                </a:r>
              </a:p>
              <a:p>
                <a:pPr lvl="2"/>
                <a:r>
                  <a:rPr lang="en-US" altLang="ko-KR" dirty="0" smtClean="0"/>
                  <a:t>For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ko-KR" dirty="0"/>
                  <a:t>’s </a:t>
                </a:r>
                <a:r>
                  <a:rPr lang="en-US" altLang="ko-KR" dirty="0" smtClean="0"/>
                  <a:t>DNN-AE,  node configuration is 52 </a:t>
                </a:r>
                <a14:m>
                  <m:oMath xmlns:m="http://schemas.openxmlformats.org/officeDocument/2006/math">
                    <m:r>
                      <a:rPr lang="en-US" altLang="ko-KR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ko-KR" dirty="0"/>
                  <a:t> 4</a:t>
                </a:r>
                <a:r>
                  <a:rPr lang="en-US" altLang="ko-KR" dirty="0" smtClean="0"/>
                  <a:t> </a:t>
                </a:r>
                <a14:m>
                  <m:oMath xmlns:m="http://schemas.openxmlformats.org/officeDocument/2006/math">
                    <m:r>
                      <a:rPr lang="en-US" altLang="ko-KR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ko-KR" dirty="0"/>
                  <a:t> </a:t>
                </a:r>
                <a:r>
                  <a:rPr lang="en-US" altLang="ko-KR" dirty="0" smtClean="0"/>
                  <a:t>8 </a:t>
                </a:r>
                <a14:m>
                  <m:oMath xmlns:m="http://schemas.openxmlformats.org/officeDocument/2006/math">
                    <m:r>
                      <a:rPr lang="en-US" altLang="ko-KR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ko-KR" dirty="0"/>
                  <a:t> 4</a:t>
                </a:r>
                <a:r>
                  <a:rPr lang="en-US" altLang="ko-KR" dirty="0" smtClean="0"/>
                  <a:t> </a:t>
                </a:r>
                <a14:m>
                  <m:oMath xmlns:m="http://schemas.openxmlformats.org/officeDocument/2006/math">
                    <m:r>
                      <a:rPr lang="en-US" altLang="ko-KR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ko-KR" dirty="0"/>
                  <a:t> </a:t>
                </a:r>
                <a:r>
                  <a:rPr lang="en-US" altLang="ko-KR" dirty="0" smtClean="0"/>
                  <a:t>52.</a:t>
                </a:r>
              </a:p>
              <a:p>
                <a:pPr lvl="1"/>
                <a:r>
                  <a:rPr lang="en-US" altLang="ko-KR" dirty="0" smtClean="0"/>
                  <a:t>To avoid biased training, experimentally determined pre-processing is employed such as [7]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2" name="내용 개체 틀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6" t="-78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Conventional DNN-AE based CSI Feedback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Oct. 2024</a:t>
            </a:r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Eunsung Jeon, Samsung</a:t>
            </a:r>
            <a:endParaRPr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7614916F-BBEF-4684-B6F5-1E636F42BA0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972" y="4468357"/>
            <a:ext cx="7450228" cy="18173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직사각형 12"/>
              <p:cNvSpPr/>
              <p:nvPr/>
            </p:nvSpPr>
            <p:spPr>
              <a:xfrm>
                <a:off x="3002852" y="3362421"/>
                <a:ext cx="3181577" cy="9786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i="1" dirty="0" smtClean="0"/>
                  <a:t>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ko-KR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ko-KR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b="0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ko-KR" altLang="en-US" b="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ko-KR" altLang="en-US" b="0" i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ko-KR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ko-KR" alt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ko-KR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ko-KR" altLang="en-US" b="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ko-KR" altLang="en-US" b="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ko-KR" altLang="en-US" b="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ko-KR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ko-KR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ko-KR" altLang="en-US" b="0" i="1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ko-KR" altLang="en-US" b="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ko-KR" altLang="en-US" b="0" i="0">
                                      <a:latin typeface="Cambria Math" panose="02040503050406030204" pitchFamily="18" charset="0"/>
                                    </a:rPr>
                                    <m:t>−0.07</m:t>
                                  </m:r>
                                </m:e>
                              </m:d>
                              <m:r>
                                <a:rPr lang="ko-KR" altLang="en-US" b="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ko-KR" altLang="en-US" b="0" i="1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ko-KR" altLang="en-US" b="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ko-KR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ko-KR" altLang="en-US" b="0" i="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sub>
                                  <m:r>
                                    <a:rPr lang="ko-KR" altLang="en-US" b="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ko-KR" altLang="en-US" b="0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ko-KR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b="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ko-KR" altLang="en-US" b="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ko-KR" altLang="en-US" b="0" i="0">
                                  <a:latin typeface="Cambria Math" panose="02040503050406030204" pitchFamily="18" charset="0"/>
                                </a:rPr>
                                <m:t>)&lt;0,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ko-KR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ko-KR" altLang="en-US" b="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ko-KR" altLang="en-US" b="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ko-KR" altLang="en-US" b="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ko-KR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ko-KR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ko-KR" altLang="en-US" b="0" i="1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ko-KR" altLang="en-US" b="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ko-KR" altLang="en-US" b="0" i="0">
                                      <a:latin typeface="Cambria Math" panose="02040503050406030204" pitchFamily="18" charset="0"/>
                                    </a:rPr>
                                    <m:t>−6.16</m:t>
                                  </m:r>
                                </m:e>
                              </m:d>
                              <m:r>
                                <a:rPr lang="ko-KR" altLang="en-US" b="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ko-KR" altLang="en-US" b="0" i="1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func>
                                <m:funcPr>
                                  <m:ctrlPr>
                                    <a:rPr lang="ko-KR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ko-KR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ko-KR" altLang="en-US" b="0" i="0">
                                          <a:latin typeface="Cambria Math" panose="02040503050406030204" pitchFamily="18" charset="0"/>
                                        </a:rPr>
                                        <m:t>max</m:t>
                                      </m:r>
                                    </m:e>
                                    <m:sub>
                                      <m:r>
                                        <a:rPr lang="ko-KR" altLang="en-US" b="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fName>
                                <m:e>
                                  <m:d>
                                    <m:dPr>
                                      <m:ctrlPr>
                                        <a:rPr lang="ko-KR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ko-KR" alt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ko-KR" altLang="en-US" b="0" i="1">
                                              <a:latin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  <m:sub>
                                          <m:r>
                                            <a:rPr lang="ko-KR" altLang="en-US" b="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  <m:r>
                                <a:rPr lang="ko-KR" altLang="en-US" b="0" i="0">
                                  <a:latin typeface="Cambria Math" panose="02040503050406030204" pitchFamily="18" charset="0"/>
                                </a:rPr>
                                <m:t>&gt;2</m:t>
                              </m:r>
                              <m:r>
                                <a:rPr lang="ko-KR" altLang="en-US" b="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ko-KR" altLang="en-US" b="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ko-KR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ko-KR" altLang="en-US" b="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ko-KR" altLang="en-US" b="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ko-KR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ko-KR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ko-KR" altLang="en-US" b="0" i="1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ko-KR" altLang="en-US" b="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ko-KR" altLang="en-US" b="0" i="0">
                                      <a:latin typeface="Cambria Math" panose="02040503050406030204" pitchFamily="18" charset="0"/>
                                    </a:rPr>
                                    <m:t>−3.13</m:t>
                                  </m:r>
                                </m:e>
                              </m:d>
                              <m:r>
                                <a:rPr lang="ko-KR" altLang="en-US" b="0" i="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  <m:r>
                                <a:rPr lang="ko-KR" altLang="en-US" b="0" i="1"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  <m:r>
                                <a:rPr lang="ko-KR" altLang="en-US" b="0" i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3" name="직사각형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2852" y="3362421"/>
                <a:ext cx="3181577" cy="978601"/>
              </a:xfrm>
              <a:prstGeom prst="rect">
                <a:avLst/>
              </a:prstGeom>
              <a:blipFill>
                <a:blip r:embed="rId4"/>
                <a:stretch>
                  <a:fillRect l="-19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357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Limitation</a:t>
            </a:r>
          </a:p>
          <a:p>
            <a:pPr lvl="1"/>
            <a:r>
              <a:rPr lang="en-US" altLang="ko-KR" dirty="0"/>
              <a:t>The </a:t>
            </a:r>
            <a:r>
              <a:rPr lang="en-US" altLang="ko-KR" dirty="0" smtClean="0"/>
              <a:t>node configurations of the DNN-AE was designed to </a:t>
            </a:r>
            <a:r>
              <a:rPr lang="en-US" altLang="ko-KR" dirty="0"/>
              <a:t>optimized to a specific IEEE </a:t>
            </a:r>
            <a:r>
              <a:rPr lang="en-US" altLang="ko-KR" dirty="0" smtClean="0"/>
              <a:t>802.11 protocol. </a:t>
            </a:r>
          </a:p>
          <a:p>
            <a:pPr lvl="2"/>
            <a:r>
              <a:rPr lang="en-US" altLang="ko-KR" dirty="0"/>
              <a:t>E</a:t>
            </a:r>
            <a:r>
              <a:rPr lang="en-US" altLang="ko-KR" dirty="0" smtClean="0"/>
              <a:t>.g</a:t>
            </a:r>
            <a:r>
              <a:rPr lang="en-US" altLang="ko-KR" dirty="0"/>
              <a:t>., 20MHz bandwidth, 312.5 KHz subcarrier </a:t>
            </a:r>
            <a:r>
              <a:rPr lang="en-US" altLang="ko-KR" dirty="0" smtClean="0"/>
              <a:t>spacing in IEEE 802.11ac.</a:t>
            </a:r>
          </a:p>
          <a:p>
            <a:pPr lvl="1"/>
            <a:r>
              <a:rPr lang="en-US" altLang="ko-KR" dirty="0"/>
              <a:t>This means another optimization process is required according to variation of environment such as 80MHz bandwidth and 78.125 KHz subcarrier spacing used in IEEE </a:t>
            </a:r>
            <a:r>
              <a:rPr lang="en-US" altLang="ko-KR" dirty="0" smtClean="0"/>
              <a:t>802.11ax/be.</a:t>
            </a:r>
          </a:p>
          <a:p>
            <a:pPr lvl="2"/>
            <a:r>
              <a:rPr lang="en-US" altLang="ko-KR" dirty="0" smtClean="0"/>
              <a:t>This </a:t>
            </a:r>
            <a:r>
              <a:rPr lang="en-US" altLang="ko-KR" dirty="0"/>
              <a:t>increases the engineering efforts for training</a:t>
            </a:r>
            <a:r>
              <a:rPr lang="en-US" altLang="ko-KR" dirty="0" smtClean="0"/>
              <a:t>.</a:t>
            </a:r>
          </a:p>
          <a:p>
            <a:pPr lvl="1"/>
            <a:r>
              <a:rPr lang="en-US" altLang="ko-KR" dirty="0" smtClean="0"/>
              <a:t>Two </a:t>
            </a:r>
            <a:r>
              <a:rPr lang="en-US" altLang="ko-KR" dirty="0"/>
              <a:t>separate DNN-AEs increase the HW size and it can be a problem, especially in non-AP STAs with a limited form factor. </a:t>
            </a:r>
            <a:endParaRPr lang="ko-KR" altLang="ko-KR" dirty="0"/>
          </a:p>
          <a:p>
            <a:pPr lvl="1"/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Conventional DNN-AE based CSI Feedback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Oct. 2024</a:t>
            </a:r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Eunsung Jeon, Samsung</a:t>
            </a:r>
            <a:endParaRPr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7614916F-BBEF-4684-B6F5-1E636F42BA0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00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내용 개체 틀 1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447799"/>
                <a:ext cx="7772400" cy="5027613"/>
              </a:xfrm>
            </p:spPr>
            <p:txBody>
              <a:bodyPr/>
              <a:lstStyle/>
              <a:p>
                <a:r>
                  <a:rPr lang="en-US" altLang="ko-KR" dirty="0" smtClean="0"/>
                  <a:t>Reshaping</a:t>
                </a:r>
              </a:p>
              <a:p>
                <a:pPr lvl="1"/>
                <a:r>
                  <a:rPr lang="en-US" altLang="ko-KR" dirty="0" smtClean="0"/>
                  <a:t>Various sizes of CSI vector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</m:t>
                    </m:r>
                  </m:oMath>
                </a14:m>
                <a:r>
                  <a:rPr lang="en-US" altLang="ko-KR" dirty="0" smtClean="0"/>
                  <a:t>) are reshaped into a common matrix form </a:t>
                </a:r>
                <a:r>
                  <a:rPr lang="en-US" altLang="ko-KR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ko-KR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ko-KR" dirty="0"/>
                  <a:t>)</a:t>
                </a:r>
                <a:r>
                  <a:rPr lang="en-US" altLang="ko-KR" dirty="0" smtClean="0"/>
                  <a:t>.</a:t>
                </a:r>
              </a:p>
              <a:p>
                <a:pPr lvl="2"/>
                <a:r>
                  <a:rPr lang="en-US" altLang="ko-KR" dirty="0"/>
                  <a:t>w</a:t>
                </a:r>
                <a:r>
                  <a:rPr lang="en-US" altLang="ko-KR" dirty="0" smtClean="0"/>
                  <a:t>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ko-KR" dirty="0" smtClean="0"/>
                  <a:t> is the number of subcarriers for which CSI is sent back to the AP, which is a function of the bandwidth and subcarrier grouping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altLang="ko-KR" dirty="0" smtClean="0"/>
                  <a:t>)</a:t>
                </a:r>
              </a:p>
              <a:p>
                <a:pPr lvl="3"/>
                <a:r>
                  <a:rPr lang="en-US" altLang="ko-KR" dirty="0" smtClean="0"/>
                  <a:t>E.g.)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ko-KR" dirty="0" smtClean="0"/>
                  <a:t> is 250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altLang="ko-KR" dirty="0" smtClean="0"/>
                  <a:t>= 4 in IEEE 802.11be under 80MHz.</a:t>
                </a:r>
              </a:p>
              <a:p>
                <a:pPr lvl="2"/>
                <a:r>
                  <a:rPr lang="en-US" altLang="ko-KR" dirty="0"/>
                  <a:t>a</a:t>
                </a:r>
                <a:r>
                  <a:rPr lang="en-US" altLang="ko-KR" dirty="0" smtClean="0"/>
                  <a:t>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ko-KR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ko-KR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ko-KR" dirty="0"/>
                  <a:t> is set as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ko-KR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ko-KR" altLang="ko-K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ko-KR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ko-KR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en-US" altLang="ko-KR" dirty="0" smtClean="0"/>
                  <a:t>.</a:t>
                </a:r>
              </a:p>
              <a:p>
                <a:pPr lvl="1"/>
                <a:endParaRPr lang="en-US" altLang="ko-KR" dirty="0" smtClean="0"/>
              </a:p>
              <a:p>
                <a:pPr lvl="2"/>
                <a:endParaRPr lang="en-US" altLang="ko-KR" dirty="0" smtClean="0"/>
              </a:p>
              <a:p>
                <a:pPr lvl="2"/>
                <a:endParaRPr lang="en-US" altLang="ko-KR" dirty="0" smtClean="0"/>
              </a:p>
              <a:p>
                <a:pPr lvl="1"/>
                <a:endParaRPr lang="en-US" altLang="ko-KR" dirty="0" smtClean="0"/>
              </a:p>
              <a:p>
                <a:pPr lvl="2"/>
                <a:endParaRPr lang="en-US" altLang="ko-KR" dirty="0" smtClean="0"/>
              </a:p>
              <a:p>
                <a:pPr lvl="2"/>
                <a:endParaRPr lang="en-US" altLang="ko-KR" dirty="0" smtClean="0"/>
              </a:p>
              <a:p>
                <a:pPr lvl="1"/>
                <a:endParaRPr lang="en-US" altLang="ko-KR" dirty="0" smtClean="0"/>
              </a:p>
              <a:p>
                <a:pPr lvl="2"/>
                <a:endParaRPr lang="en-US" altLang="ko-KR" dirty="0"/>
              </a:p>
            </p:txBody>
          </p:sp>
        </mc:Choice>
        <mc:Fallback xmlns="">
          <p:sp>
            <p:nvSpPr>
              <p:cNvPr id="2" name="내용 개체 틀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447799"/>
                <a:ext cx="7772400" cy="5027613"/>
              </a:xfrm>
              <a:blipFill>
                <a:blip r:embed="rId2"/>
                <a:stretch>
                  <a:fillRect l="-706" t="-60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Proposed Unified DNN-AE based CSI Feedback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Oct. 2024</a:t>
            </a:r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Eunsung Jeon, Samsung</a:t>
            </a:r>
            <a:endParaRPr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7614916F-BBEF-4684-B6F5-1E636F42BA0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981" y="3722558"/>
            <a:ext cx="5592037" cy="271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61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내용 개체 틀 1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447799"/>
                <a:ext cx="7772400" cy="5027613"/>
              </a:xfrm>
            </p:spPr>
            <p:txBody>
              <a:bodyPr/>
              <a:lstStyle/>
              <a:p>
                <a:r>
                  <a:rPr lang="en-US" altLang="ko-KR" dirty="0" smtClean="0"/>
                  <a:t>Pre-processing</a:t>
                </a:r>
              </a:p>
              <a:p>
                <a:pPr lvl="1"/>
                <a:r>
                  <a:rPr lang="en-US" altLang="ko-KR" dirty="0"/>
                  <a:t>In order to accommodate various CSI types (e.g., </a:t>
                </a:r>
                <a14:m>
                  <m:oMath xmlns:m="http://schemas.openxmlformats.org/officeDocument/2006/math">
                    <m:r>
                      <a:rPr lang="ko-KR" altLang="en-US" i="1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ko-KR" dirty="0"/>
                  <a:t>, </a:t>
                </a:r>
                <a14:m>
                  <m:oMath xmlns:m="http://schemas.openxmlformats.org/officeDocument/2006/math">
                    <m:r>
                      <a:rPr lang="ko-KR" altLang="en-US" i="1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altLang="ko-KR" dirty="0"/>
                  <a:t>,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altLang="ko-KR" dirty="0"/>
                  <a:t>SNR), a generalized pre-processor is incorporated in a closed-form</a:t>
                </a:r>
                <a:r>
                  <a:rPr lang="en-US" altLang="ko-KR" dirty="0" smtClean="0"/>
                  <a:t>.</a:t>
                </a:r>
              </a:p>
              <a:p>
                <a:pPr lvl="1"/>
                <a:r>
                  <a:rPr lang="en-US" altLang="ko-KR" dirty="0"/>
                  <a:t>The </a:t>
                </a:r>
                <a:r>
                  <a:rPr lang="en-US" altLang="ko-KR" dirty="0" smtClean="0"/>
                  <a:t>closed-form equation </a:t>
                </a:r>
                <a:r>
                  <a:rPr lang="en-US" altLang="ko-KR" dirty="0"/>
                  <a:t>has following </a:t>
                </a:r>
                <a:r>
                  <a:rPr lang="en-US" altLang="ko-KR" dirty="0" smtClean="0"/>
                  <a:t>properties.</a:t>
                </a:r>
                <a:endParaRPr lang="en-US" altLang="ko-KR" dirty="0"/>
              </a:p>
              <a:p>
                <a:pPr lvl="2"/>
                <a:endParaRPr lang="en-US" altLang="ko-KR" dirty="0" smtClean="0"/>
              </a:p>
              <a:p>
                <a:pPr lvl="2"/>
                <a:r>
                  <a:rPr lang="en-US" altLang="ko-KR" i="1" dirty="0" smtClean="0"/>
                  <a:t>Property </a:t>
                </a:r>
                <a:r>
                  <a:rPr lang="en-US" altLang="ko-KR" i="1" dirty="0"/>
                  <a:t>1:</a:t>
                </a:r>
                <a:r>
                  <a:rPr lang="en-US" altLang="ko-KR" dirty="0"/>
                  <a:t> The function is </a:t>
                </a:r>
                <a:r>
                  <a:rPr lang="en-US" altLang="ko-KR" dirty="0" smtClean="0"/>
                  <a:t>bijective, that is,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ko-KR" dirty="0" smtClean="0"/>
                  <a:t>: </a:t>
                </a:r>
                <a:r>
                  <a:rPr lang="en-US" altLang="ko-KR" i="1" dirty="0" smtClean="0"/>
                  <a:t>Y</a:t>
                </a:r>
                <a:r>
                  <a:rPr lang="en-US" altLang="ko-KR" dirty="0" smtClean="0"/>
                  <a:t> → </a:t>
                </a:r>
                <a:r>
                  <a:rPr lang="en-US" altLang="ko-KR" i="1" dirty="0"/>
                  <a:t>X</a:t>
                </a:r>
                <a:endParaRPr lang="en-US" altLang="ko-KR" i="1" dirty="0" smtClean="0"/>
              </a:p>
              <a:p>
                <a:pPr lvl="3"/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ko-KR" i="1" dirty="0" smtClean="0"/>
                  <a:t> </a:t>
                </a:r>
                <a:r>
                  <a:rPr lang="en-US" altLang="ko-KR" dirty="0" smtClean="0"/>
                  <a:t>for all</a:t>
                </a:r>
                <a:r>
                  <a:rPr lang="en-US" altLang="ko-KR" i="1" dirty="0" smtClean="0"/>
                  <a:t> x </a:t>
                </a:r>
                <a:r>
                  <a:rPr lang="en-US" altLang="ko-KR" dirty="0" smtClean="0"/>
                  <a:t>in</a:t>
                </a:r>
                <a:r>
                  <a:rPr lang="en-US" altLang="ko-KR" i="1" dirty="0" smtClean="0"/>
                  <a:t> X,</a:t>
                </a:r>
              </a:p>
              <a:p>
                <a:pPr lvl="3"/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ko-KR" i="1" dirty="0"/>
                  <a:t> </a:t>
                </a:r>
                <a:r>
                  <a:rPr lang="en-US" altLang="ko-KR" dirty="0"/>
                  <a:t>for all</a:t>
                </a:r>
                <a:r>
                  <a:rPr lang="en-US" altLang="ko-KR" i="1" dirty="0"/>
                  <a:t> </a:t>
                </a:r>
                <a:r>
                  <a:rPr lang="en-US" altLang="ko-KR" i="1" dirty="0" smtClean="0"/>
                  <a:t>y </a:t>
                </a:r>
                <a:r>
                  <a:rPr lang="en-US" altLang="ko-KR" dirty="0"/>
                  <a:t>in</a:t>
                </a:r>
                <a:r>
                  <a:rPr lang="en-US" altLang="ko-KR" i="1" dirty="0"/>
                  <a:t> </a:t>
                </a:r>
                <a:r>
                  <a:rPr lang="en-US" altLang="ko-KR" i="1" dirty="0" smtClean="0"/>
                  <a:t>Y. </a:t>
                </a:r>
              </a:p>
              <a:p>
                <a:pPr lvl="3"/>
                <a:endParaRPr lang="en-US" altLang="ko-KR" i="1" dirty="0" smtClean="0"/>
              </a:p>
              <a:p>
                <a:pPr lvl="2"/>
                <a:r>
                  <a:rPr lang="en-US" altLang="ko-KR" i="1" dirty="0"/>
                  <a:t>Property 2:</a:t>
                </a:r>
                <a:r>
                  <a:rPr lang="en-US" altLang="ko-KR" dirty="0"/>
                  <a:t> The function is continuous in given domain</a:t>
                </a:r>
                <a:r>
                  <a:rPr lang="en-US" altLang="ko-KR" dirty="0" smtClean="0"/>
                  <a:t>, that </a:t>
                </a:r>
                <a:r>
                  <a:rPr lang="en-US" altLang="ko-KR" dirty="0"/>
                  <a:t>is</a:t>
                </a:r>
                <a:r>
                  <a:rPr lang="en-US" altLang="ko-KR" dirty="0" smtClean="0"/>
                  <a:t>, for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ko-KR" dirty="0" smtClean="0"/>
                  <a:t>: </a:t>
                </a:r>
                <a:r>
                  <a:rPr lang="en-US" altLang="ko-KR" i="1" dirty="0" smtClean="0"/>
                  <a:t>X</a:t>
                </a:r>
                <a:r>
                  <a:rPr lang="en-US" altLang="ko-KR" dirty="0" smtClean="0"/>
                  <a:t> </a:t>
                </a:r>
                <a:r>
                  <a:rPr lang="en-US" altLang="ko-KR" dirty="0"/>
                  <a:t>→ </a:t>
                </a:r>
                <a:r>
                  <a:rPr lang="en-US" altLang="ko-KR" i="1" dirty="0" smtClean="0"/>
                  <a:t>Y,</a:t>
                </a:r>
              </a:p>
              <a:p>
                <a:pPr lvl="3"/>
                <a14:m>
                  <m:oMath xmlns:m="http://schemas.openxmlformats.org/officeDocument/2006/math">
                    <m:func>
                      <m:func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ko-KR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lim>
                        </m:limLow>
                      </m:fName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altLang="ko-KR" i="1" dirty="0" smtClean="0"/>
                  <a:t> </a:t>
                </a:r>
                <a:r>
                  <a:rPr lang="en-US" altLang="ko-KR" dirty="0"/>
                  <a:t>for all</a:t>
                </a:r>
                <a:r>
                  <a:rPr lang="en-US" altLang="ko-KR" i="1" dirty="0"/>
                  <a:t> x </a:t>
                </a:r>
                <a:r>
                  <a:rPr lang="en-US" altLang="ko-KR" dirty="0"/>
                  <a:t>in</a:t>
                </a:r>
                <a:r>
                  <a:rPr lang="en-US" altLang="ko-KR" i="1" dirty="0"/>
                  <a:t> </a:t>
                </a:r>
                <a:r>
                  <a:rPr lang="en-US" altLang="ko-KR" i="1" dirty="0" smtClean="0"/>
                  <a:t>X.</a:t>
                </a:r>
                <a:endParaRPr lang="en-US" altLang="ko-KR" i="1" dirty="0"/>
              </a:p>
              <a:p>
                <a:pPr lvl="2"/>
                <a:endParaRPr lang="en-US" altLang="ko-KR" dirty="0"/>
              </a:p>
              <a:p>
                <a:pPr lvl="2"/>
                <a:r>
                  <a:rPr lang="en-US" altLang="ko-KR" i="1" dirty="0" smtClean="0"/>
                  <a:t>Property </a:t>
                </a:r>
                <a:r>
                  <a:rPr lang="en-US" altLang="ko-KR" i="1" dirty="0"/>
                  <a:t>3: </a:t>
                </a:r>
                <a:r>
                  <a:rPr lang="en-US" altLang="ko-KR" dirty="0"/>
                  <a:t>The function values corresponding the first </a:t>
                </a:r>
                <a:r>
                  <a:rPr lang="en-US" altLang="ko-KR" dirty="0" smtClean="0"/>
                  <a:t>and the </a:t>
                </a:r>
                <a:r>
                  <a:rPr lang="en-US" altLang="ko-KR" dirty="0"/>
                  <a:t>last value of the domain is similar, that is, </a:t>
                </a:r>
                <a:r>
                  <a:rPr lang="en-US" altLang="ko-KR" dirty="0" smtClean="0"/>
                  <a:t>for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ko-KR" dirty="0"/>
                  <a:t>: </a:t>
                </a:r>
                <a:r>
                  <a:rPr lang="en-US" altLang="ko-KR" i="1" dirty="0"/>
                  <a:t>X</a:t>
                </a:r>
                <a:r>
                  <a:rPr lang="en-US" altLang="ko-KR" dirty="0"/>
                  <a:t> → </a:t>
                </a:r>
                <a:r>
                  <a:rPr lang="en-US" altLang="ko-KR" i="1" dirty="0" smtClean="0"/>
                  <a:t>Y,</a:t>
                </a:r>
              </a:p>
              <a:p>
                <a:pPr lvl="3"/>
                <a14:m>
                  <m:oMath xmlns:m="http://schemas.openxmlformats.org/officeDocument/2006/math">
                    <m:func>
                      <m:func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ko-KR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altLang="ko-KR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𝑚𝑖𝑛</m:t>
                                </m:r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=</m:t>
                        </m:r>
                        <m:limLow>
                          <m:limLow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ko-KR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𝑚𝑖𝑛</m:t>
                                </m:r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</m:sub>
                            </m:sSub>
                          </m:lim>
                        </m:limLow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altLang="ko-KR" i="1" dirty="0"/>
                  <a:t> </a:t>
                </a:r>
                <a:r>
                  <a:rPr lang="en-US" altLang="ko-KR" dirty="0"/>
                  <a:t>for all</a:t>
                </a:r>
                <a:r>
                  <a:rPr lang="en-US" altLang="ko-KR" i="1" dirty="0"/>
                  <a:t> x </a:t>
                </a:r>
                <a:r>
                  <a:rPr lang="en-US" altLang="ko-KR" dirty="0"/>
                  <a:t>in</a:t>
                </a:r>
                <a:r>
                  <a:rPr lang="en-US" altLang="ko-KR" i="1" dirty="0"/>
                  <a:t> X</a:t>
                </a:r>
                <a:endParaRPr lang="en-US" altLang="ko-KR" dirty="0"/>
              </a:p>
              <a:p>
                <a:pPr lvl="2"/>
                <a:endParaRPr lang="en-US" altLang="ko-KR" dirty="0"/>
              </a:p>
            </p:txBody>
          </p:sp>
        </mc:Choice>
        <mc:Fallback xmlns="">
          <p:sp>
            <p:nvSpPr>
              <p:cNvPr id="2" name="내용 개체 틀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447799"/>
                <a:ext cx="7772400" cy="5027613"/>
              </a:xfrm>
              <a:blipFill>
                <a:blip r:embed="rId2"/>
                <a:stretch>
                  <a:fillRect l="-706" t="-606" r="-102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Proposed Unified DNN-AE based CSI Feedback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Oct. 2024</a:t>
            </a:r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Eunsung Jeon, Samsung</a:t>
            </a:r>
            <a:endParaRPr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7614916F-BBEF-4684-B6F5-1E636F42BA02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46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be2d5d3-f949-4523-8a9d-a50a5af8ba9b">QMW3ZNR3YQPQ-15-13997</_dlc_DocId>
    <_dlc_DocIdUrl xmlns="cbe2d5d3-f949-4523-8a9d-a50a5af8ba9b">
      <Url>http://ds-sharepoint.sec.samsung.net:8080/Sites/A00010/_layouts/15/DocIdRedir.aspx?ID=QMW3ZNR3YQPQ-15-13997</Url>
      <Description>QMW3ZNR3YQPQ-15-13997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34EBB84A606A438D799094ABA935C9" ma:contentTypeVersion="1" ma:contentTypeDescription="Create a new document." ma:contentTypeScope="" ma:versionID="956b3ee818370c0d3ab4558f540f675a">
  <xsd:schema xmlns:xsd="http://www.w3.org/2001/XMLSchema" xmlns:xs="http://www.w3.org/2001/XMLSchema" xmlns:p="http://schemas.microsoft.com/office/2006/metadata/properties" xmlns:ns2="cbe2d5d3-f949-4523-8a9d-a50a5af8ba9b" targetNamespace="http://schemas.microsoft.com/office/2006/metadata/properties" ma:root="true" ma:fieldsID="dbc8bf5b376e231b5ba67e5d165cfb7c" ns2:_="">
    <xsd:import namespace="cbe2d5d3-f949-4523-8a9d-a50a5af8ba9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e2d5d3-f949-4523-8a9d-a50a5af8ba9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8A2EB23-16E4-49DF-A514-F0819685CC33}">
  <ds:schemaRefs>
    <ds:schemaRef ds:uri="http://schemas.microsoft.com/office/2006/metadata/properties"/>
    <ds:schemaRef ds:uri="http://purl.org/dc/elements/1.1/"/>
    <ds:schemaRef ds:uri="http://purl.org/dc/terms/"/>
    <ds:schemaRef ds:uri="cbe2d5d3-f949-4523-8a9d-a50a5af8ba9b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5AAE5B9-0A4B-4F9D-B583-84B1D266450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14F3E59-9672-450A-A4AF-1FB6F8A4E641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09E9A801-4F32-4DF0-808F-741E07F30B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e2d5d3-f949-4523-8a9d-a50a5af8ba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265162</TotalTime>
  <Words>2910</Words>
  <Application>Microsoft Office PowerPoint</Application>
  <PresentationFormat>화면 슬라이드 쇼(4:3)</PresentationFormat>
  <Paragraphs>276</Paragraphs>
  <Slides>19</Slides>
  <Notes>1</Notes>
  <HiddenSlides>0</HiddenSlides>
  <MMClips>0</MMClips>
  <ScaleCrop>false</ScaleCrop>
  <HeadingPairs>
    <vt:vector size="8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3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31" baseType="lpstr">
      <vt:lpstr>SimSun</vt:lpstr>
      <vt:lpstr>굴림체</vt:lpstr>
      <vt:lpstr>맑은 고딕</vt:lpstr>
      <vt:lpstr>바탕</vt:lpstr>
      <vt:lpstr>Arial</vt:lpstr>
      <vt:lpstr>Book Antiqua</vt:lpstr>
      <vt:lpstr>Cambria Math</vt:lpstr>
      <vt:lpstr>Times New Roman</vt:lpstr>
      <vt:lpstr>802-11-Submission</vt:lpstr>
      <vt:lpstr>1_디자인 사용자 지정</vt:lpstr>
      <vt:lpstr>디자인 사용자 지정</vt:lpstr>
      <vt:lpstr>Document</vt:lpstr>
      <vt:lpstr>Unified AutoEncoder based CSI Feedback in MU-MIMO for Next Generation WLANs</vt:lpstr>
      <vt:lpstr>Introduction</vt:lpstr>
      <vt:lpstr>Introduction</vt:lpstr>
      <vt:lpstr>Main Contributions</vt:lpstr>
      <vt:lpstr>Recap: Principle of DNN-AE</vt:lpstr>
      <vt:lpstr>Conventional DNN-AE based CSI Feedback</vt:lpstr>
      <vt:lpstr>Conventional DNN-AE based CSI Feedback</vt:lpstr>
      <vt:lpstr>Proposed Unified DNN-AE based CSI Feedback</vt:lpstr>
      <vt:lpstr>Proposed Unified DNN-AE based CSI Feedback</vt:lpstr>
      <vt:lpstr>Proposed Unified DNN-AE based CSI Feedback</vt:lpstr>
      <vt:lpstr>Proposed Unified DNN-AE based CSI Feedback</vt:lpstr>
      <vt:lpstr>CSI Feedback Overhead Analysis</vt:lpstr>
      <vt:lpstr>Simulation Results</vt:lpstr>
      <vt:lpstr>Simulation Results (CSI Distribution)</vt:lpstr>
      <vt:lpstr>Simulation Results (MU-MIMO, Ch. B)</vt:lpstr>
      <vt:lpstr>Simulation Results (Throughput)</vt:lpstr>
      <vt:lpstr>Simulation Results (SU-MIMO, Ch. D)</vt:lpstr>
      <vt:lpstr>Summary</vt:lpstr>
      <vt:lpstr>Reference</vt:lpstr>
    </vt:vector>
  </TitlesOfParts>
  <Company>AT&amp;T Labs Research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Ron Porat</dc:creator>
  <cp:lastModifiedBy>전은성/JEON EUN SUNG</cp:lastModifiedBy>
  <cp:revision>5257</cp:revision>
  <cp:lastPrinted>2024-04-25T01:26:51Z</cp:lastPrinted>
  <dcterms:created xsi:type="dcterms:W3CDTF">2007-05-21T21:00:37Z</dcterms:created>
  <dcterms:modified xsi:type="dcterms:W3CDTF">2024-12-24T02:17:41Z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0x0101000434EBB84A606A438D799094ABA935C9</vt:lpwstr>
  </property>
  <property fmtid="{D5CDD505-2E9C-101B-9397-08002B2CF9AE}" pid="4" name="_dlc_DocIdItemGuid">
    <vt:lpwstr>2567c573-863d-43bd-9612-1e1db9c130f5</vt:lpwstr>
  </property>
</Properties>
</file>