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9" r:id="rId2"/>
    <p:sldId id="300" r:id="rId3"/>
    <p:sldId id="318" r:id="rId4"/>
    <p:sldId id="320" r:id="rId5"/>
    <p:sldId id="322" r:id="rId6"/>
    <p:sldId id="325" r:id="rId7"/>
    <p:sldId id="314" r:id="rId8"/>
    <p:sldId id="293" r:id="rId9"/>
    <p:sldId id="264" r:id="rId10"/>
    <p:sldId id="323" r:id="rId11"/>
    <p:sldId id="32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24A845C9-835D-46D2-AF53-F67572AEFD9C}">
          <p14:sldIdLst>
            <p14:sldId id="289"/>
            <p14:sldId id="300"/>
            <p14:sldId id="318"/>
            <p14:sldId id="320"/>
            <p14:sldId id="322"/>
            <p14:sldId id="325"/>
            <p14:sldId id="314"/>
            <p14:sldId id="293"/>
            <p14:sldId id="264"/>
            <p14:sldId id="323"/>
            <p14:sldId id="32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B8FF"/>
    <a:srgbClr val="FFFF99"/>
    <a:srgbClr val="7DDAFF"/>
    <a:srgbClr val="C0E399"/>
    <a:srgbClr val="FFFFFF"/>
    <a:srgbClr val="D8EEC0"/>
    <a:srgbClr val="FFEA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80" autoAdjust="0"/>
    <p:restoredTop sz="94458" autoAdjust="0"/>
  </p:normalViewPr>
  <p:slideViewPr>
    <p:cSldViewPr>
      <p:cViewPr varScale="1">
        <p:scale>
          <a:sx n="110" d="100"/>
          <a:sy n="110" d="100"/>
        </p:scale>
        <p:origin x="636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1005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0333D-4C74-4B07-B670-47A59091780D}" type="datetime6">
              <a:rPr lang="en-US" altLang="zh-CN" smtClean="0"/>
              <a:t>April 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Junbin (TP-Link Corporation Limited)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B5995C79-A307-4506-A501-1A152B1BF42E}" type="datetime6">
              <a:rPr lang="en-US" altLang="zh-CN" smtClean="0"/>
              <a:t>April 25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Junbin (TP-Link Corporation Limited)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9B28AFBB-323F-458B-90B6-BBBD0A3BE472}" type="datetime6">
              <a:rPr lang="en-US" altLang="zh-CN" smtClean="0"/>
              <a:t>April 25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Junbin (TP-Link Corporation Limited)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603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E88AABD6-ACF1-410A-8563-B171BFEDF127}" type="datetime6">
              <a:rPr lang="en-US" altLang="zh-CN" smtClean="0"/>
              <a:t>April 25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Junbin (TP-Link Corporation Limited)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21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D42029D8-C9EF-4B11-A4C6-A9E38AD52B3E}" type="datetime6">
              <a:rPr lang="en-US" altLang="zh-CN" smtClean="0"/>
              <a:t>April 25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Junbin (TP-Link Corporation Limited)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单击以编辑母版副标题样式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D4D2C55A-26C5-4420-A236-45A72B0D04AA}" type="datetime4">
              <a:rPr lang="en-US" altLang="zh-CN" smtClean="0"/>
              <a:t>April 15, 2025</a:t>
            </a:fld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D36A82E4-97D0-4E48-96E5-6F5C583955E4}" type="datetime4">
              <a:rPr lang="en-US" altLang="zh-CN" smtClean="0"/>
              <a:t>April 15, 2025</a:t>
            </a:fld>
            <a:endParaRPr lang="en-GB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99DF6EDD-22BE-4A84-AF3B-3A7F327F1045}" type="datetime4">
              <a:rPr lang="en-US" altLang="zh-CN" smtClean="0"/>
              <a:t>April 15, 2025</a:t>
            </a:fld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F8CBB26-43BB-4E84-8A65-FAD6253CB39E}" type="datetime4">
              <a:rPr lang="en-US" altLang="zh-CN" smtClean="0"/>
              <a:t>April 15, 2025</a:t>
            </a:fld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6A97D8CB-5DF2-4FF9-96EC-C09BF1A56584}" type="datetime4">
              <a:rPr lang="en-US" altLang="zh-CN" smtClean="0"/>
              <a:t>April 15, 2025</a:t>
            </a:fld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3FF0B3B-7E7A-4B9B-BF40-25307FB4C424}" type="datetime4">
              <a:rPr lang="en-US" altLang="zh-CN" smtClean="0"/>
              <a:t>April 15, 2025</a:t>
            </a:fld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F20CEE94-C958-4F69-8FD2-2B8EA1E6FA07}" type="datetime4">
              <a:rPr lang="en-US" altLang="zh-CN" smtClean="0"/>
              <a:t>April 15, 2025</a:t>
            </a:fld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51DAF780-DF9F-47DA-A107-806CA1FC27FB}" type="datetime4">
              <a:rPr lang="en-US" altLang="zh-CN" smtClean="0"/>
              <a:t>April 15, 2025</a:t>
            </a:fld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08984E5-3DE7-4CF9-81B0-6037AEDB3027}" type="datetime4">
              <a:rPr lang="en-US" altLang="zh-CN" smtClean="0"/>
              <a:t>April 15, 2025</a:t>
            </a:fld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33D5C2C6-8719-4EB0-B557-D55EA1D4333C}" type="datetime4">
              <a:rPr lang="en-US" altLang="zh-CN" smtClean="0"/>
              <a:t>April 15, 2025</a:t>
            </a:fld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Junbin (TP-Link Systems Inc.)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1732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TXOP sharing in contention style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US" sz="2000" b="0" dirty="0" smtClean="0"/>
              <a:t>2025-04-15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0F3C995-69F5-4333-A240-C0153CD860C9}" type="datetime4">
              <a:rPr lang="en-US" altLang="zh-CN" smtClean="0"/>
              <a:t>April 15, 2025</a:t>
            </a:fld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171058"/>
              </p:ext>
            </p:extLst>
          </p:nvPr>
        </p:nvGraphicFramePr>
        <p:xfrm>
          <a:off x="1127448" y="2402824"/>
          <a:ext cx="10150152" cy="3337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0030">
                  <a:extLst>
                    <a:ext uri="{9D8B030D-6E8A-4147-A177-3AD203B41FA5}">
                      <a16:colId xmlns:a16="http://schemas.microsoft.com/office/drawing/2014/main" val="2596506394"/>
                    </a:ext>
                  </a:extLst>
                </a:gridCol>
                <a:gridCol w="2146434">
                  <a:extLst>
                    <a:ext uri="{9D8B030D-6E8A-4147-A177-3AD203B41FA5}">
                      <a16:colId xmlns:a16="http://schemas.microsoft.com/office/drawing/2014/main" val="6697675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581465772"/>
                    </a:ext>
                  </a:extLst>
                </a:gridCol>
                <a:gridCol w="1335182">
                  <a:extLst>
                    <a:ext uri="{9D8B030D-6E8A-4147-A177-3AD203B41FA5}">
                      <a16:colId xmlns:a16="http://schemas.microsoft.com/office/drawing/2014/main" val="296193713"/>
                    </a:ext>
                  </a:extLst>
                </a:gridCol>
                <a:gridCol w="3270354">
                  <a:extLst>
                    <a:ext uri="{9D8B030D-6E8A-4147-A177-3AD203B41FA5}">
                      <a16:colId xmlns:a16="http://schemas.microsoft.com/office/drawing/2014/main" val="15119508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Name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Affiliation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Address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Phone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Email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2220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Junbin Chen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8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TP-Link 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S</a:t>
                      </a:r>
                      <a:r>
                        <a:rPr lang="en-US" altLang="zh-CN" sz="1800" dirty="0" smtClean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ystems Inc.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chenjunbin@tp-link.com.hk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57459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Yunpeng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Yang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yangyunpeng@tp-link.com.hk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828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Renfang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Zhou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zhourenfang@tp-link.com.hk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0072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Yaoshen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Cui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cuiyaoshen@tp-link.com.hk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286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Haozheng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Li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lihaozheng@tp-link.com.hk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9962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Qingwei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Fu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fuqingwei@tp-link.com.hk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1946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Shuyu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Shi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shishuyu@tp-link.com.hk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9103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Yu Zhu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zhuyu@tp-link.com.hk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0225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86669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to define a Co-TDMA mode in 11bn, in which mode the sharing AP can still serving its associated STA during the allocated period?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The sharing AP may share a subset rather than the whole of its operating bandwidth to shared AP(s).</a:t>
            </a:r>
            <a:r>
              <a:rPr lang="en-US" altLang="zh-CN" dirty="0"/>
              <a:t> </a:t>
            </a:r>
            <a:endParaRPr lang="en-US" altLang="zh-CN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The </a:t>
            </a:r>
            <a:r>
              <a:rPr lang="en-US" altLang="zh-CN" dirty="0"/>
              <a:t>sharing AP may </a:t>
            </a:r>
            <a:r>
              <a:rPr lang="en-US" altLang="zh-CN" dirty="0" smtClean="0"/>
              <a:t>operate with a reserved bandwidth </a:t>
            </a:r>
            <a:r>
              <a:rPr lang="en-US" altLang="zh-CN" dirty="0"/>
              <a:t>in puncturing mode for the allocated </a:t>
            </a:r>
            <a:r>
              <a:rPr lang="en-US" altLang="zh-CN" dirty="0" smtClean="0"/>
              <a:t>period</a:t>
            </a:r>
            <a:r>
              <a:rPr lang="en-US" altLang="zh-CN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Operation details for such mode are TBD.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zh-CN" altLang="en-US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D36A82E4-97D0-4E48-96E5-6F5C583955E4}" type="datetime4">
              <a:rPr lang="en-US" altLang="zh-CN" smtClean="0"/>
              <a:t>April 15, 2025</a:t>
            </a:fld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819273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81201"/>
            <a:ext cx="10654207" cy="4113213"/>
          </a:xfrm>
        </p:spPr>
        <p:txBody>
          <a:bodyPr/>
          <a:lstStyle/>
          <a:p>
            <a:r>
              <a:rPr lang="en-US" altLang="zh-CN" dirty="0" smtClean="0"/>
              <a:t>Do you agree to define a Co-TDMA mode in 11bn, in which mode the remaining allocated TXOP can be contended by </a:t>
            </a:r>
            <a:r>
              <a:rPr lang="en-US" altLang="zh-CN" dirty="0" smtClean="0"/>
              <a:t>polled AP(s</a:t>
            </a:r>
            <a:r>
              <a:rPr lang="en-US" altLang="zh-CN" dirty="0" smtClean="0"/>
              <a:t>) other than </a:t>
            </a:r>
            <a:r>
              <a:rPr lang="en-US" altLang="zh-CN" dirty="0" smtClean="0"/>
              <a:t>the assigned shared AP(s</a:t>
            </a:r>
            <a:r>
              <a:rPr lang="en-US" altLang="zh-CN" dirty="0" smtClean="0"/>
              <a:t>)?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In such mode the sharing AP does not require for a TXOP return.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The </a:t>
            </a:r>
            <a:r>
              <a:rPr lang="en-US" altLang="zh-CN" b="0" dirty="0" smtClean="0"/>
              <a:t>polled APs </a:t>
            </a:r>
            <a:r>
              <a:rPr lang="en-US" altLang="zh-CN" dirty="0" smtClean="0"/>
              <a:t>other </a:t>
            </a:r>
            <a:r>
              <a:rPr lang="en-US" altLang="zh-CN" dirty="0"/>
              <a:t>than </a:t>
            </a:r>
            <a:r>
              <a:rPr lang="en-US" altLang="zh-CN" dirty="0" smtClean="0"/>
              <a:t>the assigned </a:t>
            </a:r>
            <a:r>
              <a:rPr lang="en-US" altLang="zh-CN" dirty="0"/>
              <a:t>shared </a:t>
            </a:r>
            <a:r>
              <a:rPr lang="en-US" altLang="zh-CN" dirty="0" smtClean="0"/>
              <a:t>AP(s)</a:t>
            </a:r>
            <a:r>
              <a:rPr lang="en-US" altLang="zh-CN" b="0" dirty="0" smtClean="0"/>
              <a:t> </a:t>
            </a:r>
            <a:r>
              <a:rPr lang="en-US" altLang="zh-CN" b="0" dirty="0" smtClean="0"/>
              <a:t>may initiate the contention only after a </a:t>
            </a:r>
            <a:r>
              <a:rPr lang="en-US" altLang="zh-CN" b="0" dirty="0" smtClean="0"/>
              <a:t>BWU </a:t>
            </a:r>
            <a:r>
              <a:rPr lang="en-US" altLang="zh-CN" b="0" dirty="0" smtClean="0"/>
              <a:t>is </a:t>
            </a:r>
            <a:r>
              <a:rPr lang="en-US" altLang="zh-CN" b="0" dirty="0" smtClean="0"/>
              <a:t>released.</a:t>
            </a:r>
            <a:endParaRPr lang="en-US" altLang="zh-CN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The contention can be P-EDCA-based or UORA-based, </a:t>
            </a:r>
            <a:r>
              <a:rPr lang="en-US" altLang="zh-CN" dirty="0" smtClean="0"/>
              <a:t>details are TBD</a:t>
            </a:r>
            <a:r>
              <a:rPr lang="en-US" altLang="zh-CN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The </a:t>
            </a:r>
            <a:r>
              <a:rPr lang="en-US" altLang="zh-CN" dirty="0" smtClean="0"/>
              <a:t>sharing AP may announce some constraints </a:t>
            </a:r>
            <a:r>
              <a:rPr lang="en-US" altLang="zh-CN" dirty="0" smtClean="0"/>
              <a:t>to alleviate</a:t>
            </a:r>
            <a:r>
              <a:rPr lang="en-US" altLang="zh-CN" dirty="0" smtClean="0"/>
              <a:t> the contention.</a:t>
            </a:r>
            <a:endParaRPr lang="zh-CN" altLang="en-US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D36A82E4-97D0-4E48-96E5-6F5C583955E4}" type="datetime4">
              <a:rPr lang="en-US" altLang="zh-CN" smtClean="0"/>
              <a:t>April 15, 2025</a:t>
            </a:fld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484967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44743" y="1628800"/>
            <a:ext cx="11001998" cy="484661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zh-CN" dirty="0" smtClean="0"/>
              <a:t>In </a:t>
            </a:r>
            <a:r>
              <a:rPr lang="en-US" altLang="zh-CN" dirty="0" err="1" smtClean="0"/>
              <a:t>TGbn</a:t>
            </a:r>
            <a:r>
              <a:rPr lang="en-US" altLang="zh-CN" dirty="0" smtClean="0"/>
              <a:t> D0.2 [1-2]</a:t>
            </a:r>
            <a:r>
              <a:rPr lang="en-US" dirty="0" smtClean="0"/>
              <a:t> we have </a:t>
            </a:r>
            <a:r>
              <a:rPr lang="en-US" dirty="0" smtClean="0"/>
              <a:t>defined </a:t>
            </a:r>
            <a:r>
              <a:rPr lang="en-US" dirty="0" smtClean="0"/>
              <a:t>the Co-TDMA to </a:t>
            </a:r>
            <a:r>
              <a:rPr lang="en-US" dirty="0" smtClean="0"/>
              <a:t>enable </a:t>
            </a:r>
            <a:r>
              <a:rPr lang="en-US" dirty="0" smtClean="0"/>
              <a:t>an AP to share a time portion of an obtained TXOP with one or more other APs to transmit one or more PPDUs.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The procedure contains a polling phase, a TXOP allocation phase and a possible TXOP return phase [1-5].</a:t>
            </a:r>
            <a:endParaRPr lang="en-US" strike="sngStrike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Basically, the TXOP allocation is scheduled by the sharing AP based on the information collected during the polling phase.</a:t>
            </a:r>
            <a:endParaRPr lang="en-US" dirty="0"/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However, sometimes the polled AP may not be able to report it in time during the polling phase.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E.g., due to aperiodic IDC issues occurred in the polled AP [6]; or, the event-based low latency (EBLL) traffic [7-9] just arrives after the polling phase.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Besides, the EBLL traffic may come to the sharing AP during the TXOP allocated to shared AP.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In this presentation, we’d like to discuss about the Co-TDMA for handling the issues above.</a:t>
            </a:r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707FCADD-95EF-4DFE-8B2A-CD36A07B2A7D}" type="datetime4">
              <a:rPr lang="en-US" altLang="zh-CN" smtClean="0"/>
              <a:t>April 15, 2025</a:t>
            </a:fld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8633312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Co-TDMA in </a:t>
            </a:r>
            <a:r>
              <a:rPr lang="en-US" altLang="zh-CN" dirty="0" err="1" smtClean="0"/>
              <a:t>TGbn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518648"/>
            <a:ext cx="10361084" cy="4113213"/>
          </a:xfrm>
        </p:spPr>
        <p:txBody>
          <a:bodyPr/>
          <a:lstStyle/>
          <a:p>
            <a:r>
              <a:rPr lang="en-US" altLang="zh-CN" sz="1800" b="0" dirty="0" smtClean="0"/>
              <a:t>There still </a:t>
            </a:r>
            <a:r>
              <a:rPr lang="en-US" altLang="zh-CN" sz="1800" b="0" dirty="0"/>
              <a:t>remains several </a:t>
            </a:r>
            <a:r>
              <a:rPr lang="en-US" altLang="zh-CN" sz="1800" b="0" dirty="0" smtClean="0"/>
              <a:t>issues in the Co-TDMA of previous contributions:</a:t>
            </a:r>
            <a:endParaRPr lang="en-US" altLang="zh-CN" sz="1800" b="0" dirty="0"/>
          </a:p>
          <a:p>
            <a:pPr>
              <a:buFont typeface="+mj-lt"/>
              <a:buAutoNum type="arabicPeriod"/>
            </a:pPr>
            <a:r>
              <a:rPr lang="en-US" altLang="zh-CN" sz="1800" b="0" dirty="0"/>
              <a:t>If </a:t>
            </a:r>
            <a:r>
              <a:rPr lang="en-US" altLang="zh-CN" sz="1800" b="0" dirty="0">
                <a:solidFill>
                  <a:srgbClr val="FF0000"/>
                </a:solidFill>
              </a:rPr>
              <a:t>the LL traffic of sharing AP </a:t>
            </a:r>
            <a:r>
              <a:rPr lang="en-US" altLang="zh-CN" sz="1800" b="0" dirty="0"/>
              <a:t>arrives </a:t>
            </a:r>
            <a:r>
              <a:rPr lang="en-US" altLang="zh-CN" sz="1800" b="0" dirty="0" smtClean="0"/>
              <a:t>during </a:t>
            </a:r>
            <a:r>
              <a:rPr lang="en-US" altLang="zh-CN" sz="1800" b="0" dirty="0"/>
              <a:t>the </a:t>
            </a:r>
            <a:r>
              <a:rPr lang="en-US" altLang="zh-CN" sz="1800" b="0" dirty="0" smtClean="0"/>
              <a:t>TXOP allocation phase, </a:t>
            </a:r>
            <a:r>
              <a:rPr lang="en-US" altLang="zh-CN" sz="1800" b="0" dirty="0"/>
              <a:t>it </a:t>
            </a:r>
            <a:r>
              <a:rPr lang="en-US" altLang="zh-CN" sz="1800" b="0" dirty="0" smtClean="0"/>
              <a:t>waits </a:t>
            </a:r>
            <a:r>
              <a:rPr lang="en-US" altLang="zh-CN" sz="1800" b="0" dirty="0"/>
              <a:t>until TXOP </a:t>
            </a:r>
            <a:r>
              <a:rPr lang="en-US" altLang="zh-CN" sz="1800" b="0" dirty="0" smtClean="0"/>
              <a:t>return.</a:t>
            </a:r>
          </a:p>
          <a:p>
            <a:pPr>
              <a:buFont typeface="+mj-lt"/>
              <a:buAutoNum type="arabicPeriod"/>
            </a:pPr>
            <a:endParaRPr lang="en-US" altLang="zh-CN" sz="1800" b="0" dirty="0"/>
          </a:p>
          <a:p>
            <a:pPr>
              <a:buFont typeface="+mj-lt"/>
              <a:buAutoNum type="arabicPeriod"/>
            </a:pPr>
            <a:endParaRPr lang="en-US" altLang="zh-CN" sz="1800" b="0" dirty="0" smtClean="0"/>
          </a:p>
          <a:p>
            <a:pPr>
              <a:buFont typeface="+mj-lt"/>
              <a:buAutoNum type="arabicPeriod"/>
            </a:pPr>
            <a:endParaRPr lang="en-US" altLang="zh-CN" sz="1800" b="0" dirty="0" smtClean="0"/>
          </a:p>
          <a:p>
            <a:pPr>
              <a:buFont typeface="+mj-lt"/>
              <a:buAutoNum type="arabicPeriod"/>
            </a:pPr>
            <a:r>
              <a:rPr lang="en-US" altLang="zh-CN" sz="1800" b="0" dirty="0"/>
              <a:t>The sharing AP needs to collect the information of the pending LL traffic of multiple shared APs and determines which shared AP to be the </a:t>
            </a:r>
            <a:r>
              <a:rPr lang="en-US" altLang="zh-CN" sz="1800" b="0" dirty="0" smtClean="0"/>
              <a:t>TXOP Sharing (TXS) </a:t>
            </a:r>
            <a:r>
              <a:rPr lang="en-US" altLang="zh-CN" sz="1800" b="0" dirty="0"/>
              <a:t>responder based on such information. </a:t>
            </a:r>
          </a:p>
          <a:p>
            <a:pPr marL="741600" lvl="1" indent="-284400">
              <a:buFont typeface="Arial" panose="020B0604020202020204" pitchFamily="34" charset="0"/>
              <a:buChar char="•"/>
            </a:pPr>
            <a:r>
              <a:rPr lang="en-US" altLang="zh-CN" sz="1600" dirty="0"/>
              <a:t>However, the information collection can be quite difficult for </a:t>
            </a:r>
            <a:r>
              <a:rPr lang="en-US" altLang="zh-CN" sz="1600" dirty="0">
                <a:solidFill>
                  <a:srgbClr val="FF0000"/>
                </a:solidFill>
              </a:rPr>
              <a:t>the </a:t>
            </a:r>
            <a:r>
              <a:rPr lang="en-US" altLang="zh-CN" sz="1600" dirty="0" smtClean="0">
                <a:solidFill>
                  <a:srgbClr val="FF0000"/>
                </a:solidFill>
              </a:rPr>
              <a:t>event-based Low Latency (EBLL</a:t>
            </a:r>
            <a:r>
              <a:rPr lang="en-US" altLang="zh-CN" sz="1600" dirty="0">
                <a:solidFill>
                  <a:srgbClr val="FF0000"/>
                </a:solidFill>
              </a:rPr>
              <a:t>) traffic</a:t>
            </a:r>
            <a:r>
              <a:rPr lang="en-US" altLang="zh-CN" sz="1600" dirty="0"/>
              <a:t>.</a:t>
            </a:r>
            <a:endParaRPr lang="en-US" altLang="zh-CN" sz="18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D36A82E4-97D0-4E48-96E5-6F5C583955E4}" type="datetime4">
              <a:rPr lang="en-US" altLang="zh-CN" smtClean="0"/>
              <a:t>April 15, 2025</a:t>
            </a:fld>
            <a:endParaRPr lang="en-GB" altLang="zh-CN" dirty="0"/>
          </a:p>
        </p:txBody>
      </p:sp>
      <p:cxnSp>
        <p:nvCxnSpPr>
          <p:cNvPr id="8" name="直接连接符 7"/>
          <p:cNvCxnSpPr/>
          <p:nvPr/>
        </p:nvCxnSpPr>
        <p:spPr bwMode="auto">
          <a:xfrm>
            <a:off x="3184274" y="2692470"/>
            <a:ext cx="597666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矩形 8"/>
          <p:cNvSpPr/>
          <p:nvPr/>
        </p:nvSpPr>
        <p:spPr bwMode="auto">
          <a:xfrm>
            <a:off x="3400298" y="2276872"/>
            <a:ext cx="792088" cy="41559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MU-RTS TXS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11" name="直接连接符 10"/>
          <p:cNvCxnSpPr/>
          <p:nvPr/>
        </p:nvCxnSpPr>
        <p:spPr bwMode="auto">
          <a:xfrm>
            <a:off x="3184274" y="3247204"/>
            <a:ext cx="60486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矩形 11"/>
          <p:cNvSpPr/>
          <p:nvPr/>
        </p:nvSpPr>
        <p:spPr bwMode="auto">
          <a:xfrm>
            <a:off x="4336402" y="2815156"/>
            <a:ext cx="504056" cy="43204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CTS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4966472" y="2815156"/>
            <a:ext cx="1512168" cy="43204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Data transmission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14" name="直接箭头连接符 13"/>
          <p:cNvCxnSpPr/>
          <p:nvPr/>
        </p:nvCxnSpPr>
        <p:spPr bwMode="auto">
          <a:xfrm>
            <a:off x="5056482" y="2548454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文本框 15"/>
          <p:cNvSpPr txBox="1"/>
          <p:nvPr/>
        </p:nvSpPr>
        <p:spPr>
          <a:xfrm>
            <a:off x="4499705" y="2276872"/>
            <a:ext cx="2329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rgbClr val="FF0000"/>
                </a:solidFill>
                <a:ea typeface="宋体" panose="02010600030101010101" pitchFamily="2" charset="-122"/>
              </a:rPr>
              <a:t>LL traffic arrives and suffers delay</a:t>
            </a:r>
            <a:endParaRPr lang="zh-CN" altLang="en-US" sz="1200" dirty="0" smtClean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6604016" y="2815156"/>
            <a:ext cx="609091" cy="43204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TXOP return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7392144" y="2276872"/>
            <a:ext cx="1336746" cy="41559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Data transmission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23" name="直接箭头连接符 22"/>
          <p:cNvCxnSpPr/>
          <p:nvPr/>
        </p:nvCxnSpPr>
        <p:spPr bwMode="auto">
          <a:xfrm>
            <a:off x="5056482" y="2555865"/>
            <a:ext cx="2335662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文本框 27"/>
          <p:cNvSpPr txBox="1"/>
          <p:nvPr/>
        </p:nvSpPr>
        <p:spPr>
          <a:xfrm>
            <a:off x="2402747" y="2417365"/>
            <a:ext cx="8895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Sharing AP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402747" y="2977071"/>
            <a:ext cx="8654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Shared </a:t>
            </a:r>
            <a:r>
              <a:rPr lang="en-US" altLang="zh-CN" sz="1200" dirty="0" smtClean="0">
                <a:ea typeface="宋体" panose="02010600030101010101" pitchFamily="2" charset="-122"/>
              </a:rPr>
              <a:t>AP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cxnSp>
        <p:nvCxnSpPr>
          <p:cNvPr id="30" name="直接连接符 29"/>
          <p:cNvCxnSpPr/>
          <p:nvPr/>
        </p:nvCxnSpPr>
        <p:spPr bwMode="auto">
          <a:xfrm>
            <a:off x="2355544" y="4716533"/>
            <a:ext cx="836669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矩形 30"/>
          <p:cNvSpPr/>
          <p:nvPr/>
        </p:nvSpPr>
        <p:spPr bwMode="auto">
          <a:xfrm>
            <a:off x="4142299" y="4300935"/>
            <a:ext cx="776151" cy="41559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MU-RTS TXS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32" name="直接连接符 31"/>
          <p:cNvCxnSpPr/>
          <p:nvPr/>
        </p:nvCxnSpPr>
        <p:spPr bwMode="auto">
          <a:xfrm>
            <a:off x="2355544" y="5271267"/>
            <a:ext cx="836669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矩形 32"/>
          <p:cNvSpPr/>
          <p:nvPr/>
        </p:nvSpPr>
        <p:spPr bwMode="auto">
          <a:xfrm>
            <a:off x="4986954" y="4839219"/>
            <a:ext cx="504056" cy="43204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CTS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5575049" y="4839219"/>
            <a:ext cx="1057520" cy="43204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Data transmission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311069" y="4441428"/>
            <a:ext cx="9664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Sharing AP1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1311069" y="5001134"/>
            <a:ext cx="915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Shared </a:t>
            </a:r>
            <a:r>
              <a:rPr lang="en-US" altLang="zh-CN" sz="1200" dirty="0" smtClean="0">
                <a:ea typeface="宋体" panose="02010600030101010101" pitchFamily="2" charset="-122"/>
              </a:rPr>
              <a:t>AP2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6725766" y="4839219"/>
            <a:ext cx="609091" cy="43204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TXOP return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43" name="矩形 42"/>
          <p:cNvSpPr/>
          <p:nvPr/>
        </p:nvSpPr>
        <p:spPr bwMode="auto">
          <a:xfrm>
            <a:off x="7392144" y="4300935"/>
            <a:ext cx="805269" cy="41559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MU-RTS TXS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47" name="直接连接符 46"/>
          <p:cNvCxnSpPr/>
          <p:nvPr/>
        </p:nvCxnSpPr>
        <p:spPr bwMode="auto">
          <a:xfrm>
            <a:off x="2355544" y="5848340"/>
            <a:ext cx="843870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矩形 47"/>
          <p:cNvSpPr/>
          <p:nvPr/>
        </p:nvSpPr>
        <p:spPr bwMode="auto">
          <a:xfrm>
            <a:off x="8302967" y="5416292"/>
            <a:ext cx="504056" cy="43204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CTS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49" name="矩形 48"/>
          <p:cNvSpPr/>
          <p:nvPr/>
        </p:nvSpPr>
        <p:spPr bwMode="auto">
          <a:xfrm>
            <a:off x="8891011" y="5416292"/>
            <a:ext cx="1057520" cy="43204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Data transmission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50" name="矩形 49"/>
          <p:cNvSpPr/>
          <p:nvPr/>
        </p:nvSpPr>
        <p:spPr bwMode="auto">
          <a:xfrm>
            <a:off x="10048621" y="5416292"/>
            <a:ext cx="609091" cy="43204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TXOP return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1311069" y="5564816"/>
            <a:ext cx="915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Shared </a:t>
            </a:r>
            <a:r>
              <a:rPr lang="en-US" altLang="zh-CN" sz="1200" dirty="0" smtClean="0">
                <a:ea typeface="宋体" panose="02010600030101010101" pitchFamily="2" charset="-122"/>
              </a:rPr>
              <a:t>AP3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cxnSp>
        <p:nvCxnSpPr>
          <p:cNvPr id="56" name="直接连接符 55"/>
          <p:cNvCxnSpPr/>
          <p:nvPr/>
        </p:nvCxnSpPr>
        <p:spPr bwMode="auto">
          <a:xfrm>
            <a:off x="2355544" y="6414299"/>
            <a:ext cx="843870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文本框 56"/>
          <p:cNvSpPr txBox="1"/>
          <p:nvPr/>
        </p:nvSpPr>
        <p:spPr>
          <a:xfrm>
            <a:off x="1311069" y="6130775"/>
            <a:ext cx="915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Shared </a:t>
            </a:r>
            <a:r>
              <a:rPr lang="en-US" altLang="zh-CN" sz="1200" dirty="0" smtClean="0">
                <a:ea typeface="宋体" panose="02010600030101010101" pitchFamily="2" charset="-122"/>
              </a:rPr>
              <a:t>AP4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sp>
        <p:nvSpPr>
          <p:cNvPr id="58" name="矩形 57"/>
          <p:cNvSpPr/>
          <p:nvPr/>
        </p:nvSpPr>
        <p:spPr bwMode="auto">
          <a:xfrm>
            <a:off x="2898411" y="4300935"/>
            <a:ext cx="623029" cy="41559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BSRP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59" name="矩形 58"/>
          <p:cNvSpPr/>
          <p:nvPr/>
        </p:nvSpPr>
        <p:spPr bwMode="auto">
          <a:xfrm>
            <a:off x="3621864" y="4860826"/>
            <a:ext cx="475641" cy="410441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BSR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60" name="矩形 59"/>
          <p:cNvSpPr/>
          <p:nvPr/>
        </p:nvSpPr>
        <p:spPr bwMode="auto">
          <a:xfrm>
            <a:off x="3621864" y="5432742"/>
            <a:ext cx="475641" cy="41559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BSR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61" name="矩形 60"/>
          <p:cNvSpPr/>
          <p:nvPr/>
        </p:nvSpPr>
        <p:spPr bwMode="auto">
          <a:xfrm>
            <a:off x="3621864" y="5998701"/>
            <a:ext cx="475641" cy="41559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BSR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65" name="直接箭头连接符 64"/>
          <p:cNvCxnSpPr/>
          <p:nvPr/>
        </p:nvCxnSpPr>
        <p:spPr bwMode="auto">
          <a:xfrm>
            <a:off x="2830516" y="5134117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6" name="直接箭头连接符 65"/>
          <p:cNvCxnSpPr/>
          <p:nvPr/>
        </p:nvCxnSpPr>
        <p:spPr bwMode="auto">
          <a:xfrm>
            <a:off x="3305417" y="569779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文本框 66"/>
          <p:cNvSpPr txBox="1"/>
          <p:nvPr/>
        </p:nvSpPr>
        <p:spPr>
          <a:xfrm>
            <a:off x="2315461" y="4899858"/>
            <a:ext cx="12433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LL traffic arrives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2400063" y="5441984"/>
            <a:ext cx="13614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LL traffic arrives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cxnSp>
        <p:nvCxnSpPr>
          <p:cNvPr id="69" name="直接箭头连接符 68"/>
          <p:cNvCxnSpPr/>
          <p:nvPr/>
        </p:nvCxnSpPr>
        <p:spPr bwMode="auto">
          <a:xfrm>
            <a:off x="5132902" y="6279393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0" name="文本框 69"/>
          <p:cNvSpPr txBox="1"/>
          <p:nvPr/>
        </p:nvSpPr>
        <p:spPr>
          <a:xfrm>
            <a:off x="4332533" y="5996806"/>
            <a:ext cx="25821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FF0000"/>
                </a:solidFill>
                <a:ea typeface="宋体" panose="02010600030101010101" pitchFamily="2" charset="-122"/>
              </a:rPr>
              <a:t>EBLL traffic arrives and suffers delay</a:t>
            </a:r>
            <a:endParaRPr lang="zh-CN" altLang="en-US" sz="1200" dirty="0" smtClean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3493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 1: TXS with puncturing mode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We propose to define a mode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The sharing AP can share a subset of its bandwidth to the shared AP(s), and operate with the remaining bandwidth in the puncturing mode during the allocated duration.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In such mode, the sharing AP is still available to deliver any possible LL traffic arrived during the allocated TXS duration in puncturing mode.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Further, the sharing AP may announce multiple </a:t>
            </a:r>
            <a:r>
              <a:rPr lang="en-US" altLang="zh-CN" sz="1800" dirty="0" smtClean="0"/>
              <a:t>bandwidth units (BWUs) </a:t>
            </a:r>
            <a:r>
              <a:rPr lang="en-US" altLang="zh-CN" sz="1800" dirty="0" smtClean="0"/>
              <a:t>for multiple shared APs.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The granularity of </a:t>
            </a:r>
            <a:r>
              <a:rPr lang="en-US" altLang="zh-CN" sz="1600" dirty="0" smtClean="0"/>
              <a:t>BWUs </a:t>
            </a:r>
            <a:r>
              <a:rPr lang="en-US" altLang="zh-CN" sz="1600" dirty="0" smtClean="0"/>
              <a:t>here can be 20MHz for simplicity.</a:t>
            </a:r>
            <a:endParaRPr lang="zh-CN" altLang="en-US" sz="1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D36A82E4-97D0-4E48-96E5-6F5C583955E4}" type="datetime4">
              <a:rPr lang="en-US" altLang="zh-CN" smtClean="0"/>
              <a:t>April 15, 2025</a:t>
            </a:fld>
            <a:endParaRPr lang="en-GB" altLang="zh-CN" dirty="0"/>
          </a:p>
        </p:txBody>
      </p:sp>
      <p:cxnSp>
        <p:nvCxnSpPr>
          <p:cNvPr id="8" name="直接连接符 7"/>
          <p:cNvCxnSpPr/>
          <p:nvPr/>
        </p:nvCxnSpPr>
        <p:spPr bwMode="auto">
          <a:xfrm>
            <a:off x="2597249" y="5326087"/>
            <a:ext cx="698477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矩形 8"/>
          <p:cNvSpPr/>
          <p:nvPr/>
        </p:nvSpPr>
        <p:spPr bwMode="auto">
          <a:xfrm>
            <a:off x="5636593" y="4681182"/>
            <a:ext cx="841613" cy="644906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MU-RTS TXS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6622222" y="5682164"/>
            <a:ext cx="504056" cy="216024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CTS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7252292" y="5682164"/>
            <a:ext cx="2088232" cy="216024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Data transmission on 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BWU1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6622222" y="4879877"/>
            <a:ext cx="2718302" cy="216024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BWU1 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shared to AP2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6622222" y="4663414"/>
            <a:ext cx="2718302" cy="216024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Data transmission in puncturing mode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16" name="直接连接符 15"/>
          <p:cNvCxnSpPr/>
          <p:nvPr/>
        </p:nvCxnSpPr>
        <p:spPr bwMode="auto">
          <a:xfrm flipV="1">
            <a:off x="2595053" y="5898188"/>
            <a:ext cx="6986972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文本框 16"/>
          <p:cNvSpPr txBox="1"/>
          <p:nvPr/>
        </p:nvSpPr>
        <p:spPr>
          <a:xfrm>
            <a:off x="1735095" y="4810550"/>
            <a:ext cx="9664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Sharing AP1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735095" y="5599563"/>
            <a:ext cx="915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Shared </a:t>
            </a:r>
            <a:r>
              <a:rPr lang="en-US" altLang="zh-CN" sz="1200" dirty="0" smtClean="0">
                <a:ea typeface="宋体" panose="02010600030101010101" pitchFamily="2" charset="-122"/>
              </a:rPr>
              <a:t>AP2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3971924" y="4663413"/>
            <a:ext cx="1539889" cy="662674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Data transmission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23" name="直接箭头连接符 22"/>
          <p:cNvCxnSpPr/>
          <p:nvPr/>
        </p:nvCxnSpPr>
        <p:spPr bwMode="auto">
          <a:xfrm>
            <a:off x="6103758" y="5316856"/>
            <a:ext cx="1" cy="5597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直接箭头连接符 31"/>
          <p:cNvCxnSpPr/>
          <p:nvPr/>
        </p:nvCxnSpPr>
        <p:spPr bwMode="auto">
          <a:xfrm>
            <a:off x="7620299" y="4508033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文本框 32"/>
          <p:cNvSpPr txBox="1"/>
          <p:nvPr/>
        </p:nvSpPr>
        <p:spPr>
          <a:xfrm>
            <a:off x="6715634" y="4293096"/>
            <a:ext cx="30527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LL traffic arrives to AP1 and can be delivered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6622222" y="6025057"/>
            <a:ext cx="504056" cy="216024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CTS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7252292" y="6025057"/>
            <a:ext cx="2088232" cy="216024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Data transmission on 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BWU2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36" name="直接连接符 35"/>
          <p:cNvCxnSpPr/>
          <p:nvPr/>
        </p:nvCxnSpPr>
        <p:spPr bwMode="auto">
          <a:xfrm>
            <a:off x="2595053" y="6241081"/>
            <a:ext cx="6986972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文本框 36"/>
          <p:cNvSpPr txBox="1"/>
          <p:nvPr/>
        </p:nvSpPr>
        <p:spPr>
          <a:xfrm>
            <a:off x="1735095" y="5924699"/>
            <a:ext cx="915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Shared </a:t>
            </a:r>
            <a:r>
              <a:rPr lang="en-US" altLang="zh-CN" sz="1200" dirty="0" smtClean="0">
                <a:ea typeface="宋体" panose="02010600030101010101" pitchFamily="2" charset="-122"/>
              </a:rPr>
              <a:t>AP3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6622222" y="5097001"/>
            <a:ext cx="2718302" cy="229086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BWU2 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shared to AP3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2667885" y="4663414"/>
            <a:ext cx="500858" cy="662674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ICF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3315136" y="6037083"/>
            <a:ext cx="437811" cy="20399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ICR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3315136" y="5694190"/>
            <a:ext cx="437811" cy="20399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ICR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29" name="直接箭头连接符 28"/>
          <p:cNvCxnSpPr/>
          <p:nvPr/>
        </p:nvCxnSpPr>
        <p:spPr bwMode="auto">
          <a:xfrm>
            <a:off x="2851855" y="5316856"/>
            <a:ext cx="1" cy="5597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直接箭头连接符 29"/>
          <p:cNvCxnSpPr/>
          <p:nvPr/>
        </p:nvCxnSpPr>
        <p:spPr bwMode="auto">
          <a:xfrm>
            <a:off x="2944841" y="5316856"/>
            <a:ext cx="0" cy="9242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直接箭头连接符 38"/>
          <p:cNvCxnSpPr/>
          <p:nvPr/>
        </p:nvCxnSpPr>
        <p:spPr bwMode="auto">
          <a:xfrm flipV="1">
            <a:off x="3428981" y="5326087"/>
            <a:ext cx="0" cy="3681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直接箭头连接符 39"/>
          <p:cNvCxnSpPr/>
          <p:nvPr/>
        </p:nvCxnSpPr>
        <p:spPr bwMode="auto">
          <a:xfrm flipV="1">
            <a:off x="3700594" y="5326088"/>
            <a:ext cx="8066" cy="7109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7329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 2: allow contention in TXS duration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981202"/>
            <a:ext cx="10361084" cy="21593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Considering the mode that sharing AP do not require for a TXOP return: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The shared AP may finish the transmission earlier than the allocated duration ends.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The other APs can try to contend for such a remaining duration.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The number of shared APs allowed to </a:t>
            </a:r>
            <a:r>
              <a:rPr lang="en-US" altLang="zh-CN" sz="1800" dirty="0" smtClean="0"/>
              <a:t>participate </a:t>
            </a:r>
            <a:r>
              <a:rPr lang="en-US" altLang="zh-CN" sz="1800" dirty="0"/>
              <a:t>in the contention can be limited by sharing AP </a:t>
            </a:r>
            <a:r>
              <a:rPr lang="en-US" altLang="zh-CN" sz="1800" dirty="0" smtClean="0"/>
              <a:t>(will be discussed later).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D36A82E4-97D0-4E48-96E5-6F5C583955E4}" type="datetime4">
              <a:rPr lang="en-US" altLang="zh-CN" smtClean="0"/>
              <a:t>April 15, 2025</a:t>
            </a:fld>
            <a:endParaRPr lang="en-GB" altLang="zh-CN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967335" y="4868864"/>
            <a:ext cx="759316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矩形 7"/>
          <p:cNvSpPr/>
          <p:nvPr/>
        </p:nvSpPr>
        <p:spPr bwMode="auto">
          <a:xfrm>
            <a:off x="5603770" y="4216781"/>
            <a:ext cx="841613" cy="652083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MU-RTS TXS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6589399" y="5228444"/>
            <a:ext cx="504056" cy="212521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CTS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7157333" y="5228444"/>
            <a:ext cx="1314931" cy="212521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Data transmission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13" name="直接连接符 12"/>
          <p:cNvCxnSpPr/>
          <p:nvPr/>
        </p:nvCxnSpPr>
        <p:spPr bwMode="auto">
          <a:xfrm flipV="1">
            <a:off x="2965139" y="5440966"/>
            <a:ext cx="7595357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文本框 13"/>
          <p:cNvSpPr txBox="1"/>
          <p:nvPr/>
        </p:nvSpPr>
        <p:spPr>
          <a:xfrm>
            <a:off x="2105181" y="4353327"/>
            <a:ext cx="9664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Sharing AP1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105181" y="5142340"/>
            <a:ext cx="915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Shared </a:t>
            </a:r>
            <a:r>
              <a:rPr lang="en-US" altLang="zh-CN" sz="1200" dirty="0" smtClean="0">
                <a:ea typeface="宋体" panose="02010600030101010101" pitchFamily="2" charset="-122"/>
              </a:rPr>
              <a:t>AP2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4381313" y="4216781"/>
            <a:ext cx="1092584" cy="652083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Data transmission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17" name="直接箭头连接符 16"/>
          <p:cNvCxnSpPr/>
          <p:nvPr/>
        </p:nvCxnSpPr>
        <p:spPr bwMode="auto">
          <a:xfrm>
            <a:off x="5944431" y="4867662"/>
            <a:ext cx="1" cy="5597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矩形 26"/>
          <p:cNvSpPr/>
          <p:nvPr/>
        </p:nvSpPr>
        <p:spPr bwMode="auto">
          <a:xfrm>
            <a:off x="8616280" y="5858561"/>
            <a:ext cx="1799673" cy="238704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ea typeface="宋体" panose="02010600030101010101" pitchFamily="2" charset="-122"/>
              </a:rPr>
              <a:t>Win the remaining TXOP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28" name="直接连接符 27"/>
          <p:cNvCxnSpPr/>
          <p:nvPr/>
        </p:nvCxnSpPr>
        <p:spPr bwMode="auto">
          <a:xfrm flipV="1">
            <a:off x="2965139" y="6097266"/>
            <a:ext cx="7595357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文本框 28"/>
          <p:cNvSpPr txBox="1"/>
          <p:nvPr/>
        </p:nvSpPr>
        <p:spPr>
          <a:xfrm>
            <a:off x="2105181" y="5811465"/>
            <a:ext cx="915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Shared </a:t>
            </a:r>
            <a:r>
              <a:rPr lang="en-US" altLang="zh-CN" sz="1200" dirty="0" smtClean="0">
                <a:ea typeface="宋体" panose="02010600030101010101" pitchFamily="2" charset="-122"/>
              </a:rPr>
              <a:t>AP3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cxnSp>
        <p:nvCxnSpPr>
          <p:cNvPr id="37" name="直接箭头连接符 36"/>
          <p:cNvCxnSpPr/>
          <p:nvPr/>
        </p:nvCxnSpPr>
        <p:spPr bwMode="auto">
          <a:xfrm>
            <a:off x="6086939" y="4867662"/>
            <a:ext cx="0" cy="12281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30" name="矩形 29"/>
          <p:cNvSpPr/>
          <p:nvPr/>
        </p:nvSpPr>
        <p:spPr bwMode="auto">
          <a:xfrm>
            <a:off x="3112788" y="4196959"/>
            <a:ext cx="500858" cy="669434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ICF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32" name="矩形 31"/>
          <p:cNvSpPr/>
          <p:nvPr/>
        </p:nvSpPr>
        <p:spPr bwMode="auto">
          <a:xfrm>
            <a:off x="3760039" y="5236967"/>
            <a:ext cx="437811" cy="20399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ICR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33" name="直接箭头连接符 32"/>
          <p:cNvCxnSpPr/>
          <p:nvPr/>
        </p:nvCxnSpPr>
        <p:spPr bwMode="auto">
          <a:xfrm>
            <a:off x="3284965" y="4867662"/>
            <a:ext cx="1" cy="5597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直接箭头连接符 35"/>
          <p:cNvCxnSpPr/>
          <p:nvPr/>
        </p:nvCxnSpPr>
        <p:spPr bwMode="auto">
          <a:xfrm flipV="1">
            <a:off x="3977514" y="4859632"/>
            <a:ext cx="0" cy="3681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直接箭头连接符 38"/>
          <p:cNvCxnSpPr/>
          <p:nvPr/>
        </p:nvCxnSpPr>
        <p:spPr bwMode="auto">
          <a:xfrm>
            <a:off x="3428981" y="4867662"/>
            <a:ext cx="0" cy="12373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矩形 39"/>
          <p:cNvSpPr/>
          <p:nvPr/>
        </p:nvSpPr>
        <p:spPr bwMode="auto">
          <a:xfrm>
            <a:off x="3760039" y="5893267"/>
            <a:ext cx="437811" cy="20399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ICR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43" name="乘号 42"/>
          <p:cNvSpPr/>
          <p:nvPr/>
        </p:nvSpPr>
        <p:spPr bwMode="auto">
          <a:xfrm>
            <a:off x="4107409" y="5771370"/>
            <a:ext cx="144016" cy="305532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52" name="直接连接符 51"/>
          <p:cNvCxnSpPr/>
          <p:nvPr/>
        </p:nvCxnSpPr>
        <p:spPr bwMode="auto">
          <a:xfrm>
            <a:off x="6589399" y="4196959"/>
            <a:ext cx="0" cy="20267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直接箭头连接符 54"/>
          <p:cNvCxnSpPr/>
          <p:nvPr/>
        </p:nvCxnSpPr>
        <p:spPr bwMode="auto">
          <a:xfrm>
            <a:off x="6608273" y="4558110"/>
            <a:ext cx="38076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6" name="文本框 55"/>
          <p:cNvSpPr txBox="1"/>
          <p:nvPr/>
        </p:nvSpPr>
        <p:spPr>
          <a:xfrm>
            <a:off x="7780236" y="4300345"/>
            <a:ext cx="13388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Allocated duration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cxnSp>
        <p:nvCxnSpPr>
          <p:cNvPr id="60" name="直接连接符 59"/>
          <p:cNvCxnSpPr/>
          <p:nvPr/>
        </p:nvCxnSpPr>
        <p:spPr bwMode="auto">
          <a:xfrm>
            <a:off x="10415953" y="4196959"/>
            <a:ext cx="0" cy="20267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43057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Combine with both proposals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81201"/>
            <a:ext cx="1047538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If combined with both the proposals, then we can achieve such a flexible Co-TDMA scheme: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A sharing AP may announce more than one </a:t>
            </a:r>
            <a:r>
              <a:rPr lang="en-US" altLang="zh-CN" sz="1800" dirty="0" smtClean="0"/>
              <a:t>BWUs </a:t>
            </a:r>
            <a:r>
              <a:rPr lang="en-US" altLang="zh-CN" sz="1800" dirty="0" smtClean="0"/>
              <a:t>to more than one shared APs.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The sharing AP may assign a </a:t>
            </a:r>
            <a:r>
              <a:rPr lang="en-US" altLang="zh-CN" sz="1800" dirty="0">
                <a:solidFill>
                  <a:srgbClr val="FF0000"/>
                </a:solidFill>
              </a:rPr>
              <a:t>contention-free period </a:t>
            </a:r>
            <a:r>
              <a:rPr lang="en-US" altLang="zh-CN" sz="1800" dirty="0" smtClean="0"/>
              <a:t>of a </a:t>
            </a:r>
            <a:r>
              <a:rPr lang="en-US" altLang="zh-CN" sz="1800" dirty="0" smtClean="0"/>
              <a:t>RA-BWU </a:t>
            </a:r>
            <a:r>
              <a:rPr lang="en-US" altLang="zh-CN" sz="1800" dirty="0" smtClean="0"/>
              <a:t>to </a:t>
            </a:r>
            <a:r>
              <a:rPr lang="en-US" altLang="zh-CN" sz="1800" dirty="0"/>
              <a:t>a specific shared AP, after which the other </a:t>
            </a:r>
            <a:r>
              <a:rPr lang="en-US" altLang="zh-CN" sz="1800" dirty="0" smtClean="0"/>
              <a:t>polled </a:t>
            </a:r>
            <a:r>
              <a:rPr lang="en-US" altLang="zh-CN" sz="1800" dirty="0"/>
              <a:t>APs can start to contend for the </a:t>
            </a:r>
            <a:r>
              <a:rPr lang="en-US" altLang="zh-CN" sz="1800" dirty="0" smtClean="0"/>
              <a:t>RA-BWU.</a:t>
            </a:r>
            <a:endParaRPr lang="zh-CN" alt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Polled APs that does not successfully report its requirement can try to contend for a </a:t>
            </a:r>
            <a:r>
              <a:rPr lang="en-US" altLang="zh-CN" sz="1800" dirty="0" smtClean="0"/>
              <a:t>BWU.</a:t>
            </a:r>
            <a:endParaRPr lang="en-US" altLang="zh-CN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The contention can be P-EDCA-based or UORA-based, TBD</a:t>
            </a:r>
            <a:r>
              <a:rPr lang="en-US" altLang="zh-CN" sz="1800" dirty="0" smtClean="0"/>
              <a:t>.</a:t>
            </a:r>
            <a:endParaRPr lang="en-US" altLang="zh-CN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D36A82E4-97D0-4E48-96E5-6F5C583955E4}" type="datetime4">
              <a:rPr lang="en-US" altLang="zh-CN" smtClean="0"/>
              <a:t>April 15, 2025</a:t>
            </a:fld>
            <a:endParaRPr lang="en-GB" altLang="zh-CN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926211" y="4879170"/>
            <a:ext cx="698477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矩形 7"/>
          <p:cNvSpPr/>
          <p:nvPr/>
        </p:nvSpPr>
        <p:spPr bwMode="auto">
          <a:xfrm>
            <a:off x="5562646" y="4227087"/>
            <a:ext cx="841613" cy="652083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MU-RTS TXS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6548275" y="5238750"/>
            <a:ext cx="504056" cy="212521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CTS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7116209" y="5238750"/>
            <a:ext cx="2644348" cy="212521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Data transmission on 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BWU1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6548275" y="4660675"/>
            <a:ext cx="3212282" cy="216024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RA-BWU2</a:t>
            </a:r>
            <a:r>
              <a:rPr lang="en-US" altLang="zh-CN" sz="1200" dirty="0">
                <a:ea typeface="宋体" panose="02010600030101010101" pitchFamily="2" charset="-122"/>
              </a:rPr>
              <a:t>, (AP3 contention-free</a:t>
            </a:r>
            <a:r>
              <a:rPr lang="en-US" altLang="zh-CN" sz="1200" dirty="0" smtClean="0">
                <a:ea typeface="宋体" panose="02010600030101010101" pitchFamily="2" charset="-122"/>
              </a:rPr>
              <a:t>)</a:t>
            </a:r>
            <a:endParaRPr lang="zh-CN" altLang="en-US" sz="1200" dirty="0">
              <a:ea typeface="宋体" panose="0201060003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6548275" y="4443112"/>
            <a:ext cx="3212282" cy="217124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BWU1 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for AP2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13" name="直接连接符 12"/>
          <p:cNvCxnSpPr/>
          <p:nvPr/>
        </p:nvCxnSpPr>
        <p:spPr bwMode="auto">
          <a:xfrm flipV="1">
            <a:off x="2924015" y="5451271"/>
            <a:ext cx="6986972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文本框 13"/>
          <p:cNvSpPr txBox="1"/>
          <p:nvPr/>
        </p:nvSpPr>
        <p:spPr>
          <a:xfrm>
            <a:off x="2064057" y="4363633"/>
            <a:ext cx="9664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Sharing AP1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064057" y="5152646"/>
            <a:ext cx="915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Shared </a:t>
            </a:r>
            <a:r>
              <a:rPr lang="en-US" altLang="zh-CN" sz="1200" dirty="0" smtClean="0">
                <a:ea typeface="宋体" panose="02010600030101010101" pitchFamily="2" charset="-122"/>
              </a:rPr>
              <a:t>AP2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4340189" y="4227087"/>
            <a:ext cx="1092584" cy="652083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Data transmission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17" name="直接箭头连接符 16"/>
          <p:cNvCxnSpPr/>
          <p:nvPr/>
        </p:nvCxnSpPr>
        <p:spPr bwMode="auto">
          <a:xfrm>
            <a:off x="5764367" y="4869939"/>
            <a:ext cx="1" cy="5597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直接连接符 21"/>
          <p:cNvCxnSpPr/>
          <p:nvPr/>
        </p:nvCxnSpPr>
        <p:spPr bwMode="auto">
          <a:xfrm flipV="1">
            <a:off x="2924015" y="5772905"/>
            <a:ext cx="6986972" cy="221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文本框 22"/>
          <p:cNvSpPr txBox="1"/>
          <p:nvPr/>
        </p:nvSpPr>
        <p:spPr>
          <a:xfrm>
            <a:off x="2064057" y="5496635"/>
            <a:ext cx="915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Shared </a:t>
            </a:r>
            <a:r>
              <a:rPr lang="en-US" altLang="zh-CN" sz="1200" dirty="0" smtClean="0">
                <a:ea typeface="宋体" panose="02010600030101010101" pitchFamily="2" charset="-122"/>
              </a:rPr>
              <a:t>AP3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6548275" y="4227088"/>
            <a:ext cx="3212282" cy="216024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Data transmission in puncturing mode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8575156" y="5868867"/>
            <a:ext cx="1185401" cy="238704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ea typeface="宋体" panose="02010600030101010101" pitchFamily="2" charset="-122"/>
              </a:rPr>
              <a:t>Win </a:t>
            </a:r>
            <a:r>
              <a:rPr lang="en-US" altLang="zh-CN" sz="1200" dirty="0" smtClean="0">
                <a:ea typeface="宋体" panose="02010600030101010101" pitchFamily="2" charset="-122"/>
              </a:rPr>
              <a:t>RA-BWU2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28" name="直接连接符 27"/>
          <p:cNvCxnSpPr/>
          <p:nvPr/>
        </p:nvCxnSpPr>
        <p:spPr bwMode="auto">
          <a:xfrm flipV="1">
            <a:off x="2924015" y="6107271"/>
            <a:ext cx="6986972" cy="3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文本框 28"/>
          <p:cNvSpPr txBox="1"/>
          <p:nvPr/>
        </p:nvSpPr>
        <p:spPr>
          <a:xfrm>
            <a:off x="2064057" y="5821771"/>
            <a:ext cx="915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Shared </a:t>
            </a:r>
            <a:r>
              <a:rPr lang="en-US" altLang="zh-CN" sz="1200" dirty="0" smtClean="0">
                <a:ea typeface="宋体" panose="02010600030101010101" pitchFamily="2" charset="-122"/>
              </a:rPr>
              <a:t>AP4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cxnSp>
        <p:nvCxnSpPr>
          <p:cNvPr id="35" name="直接箭头连接符 34"/>
          <p:cNvCxnSpPr/>
          <p:nvPr/>
        </p:nvCxnSpPr>
        <p:spPr bwMode="auto">
          <a:xfrm>
            <a:off x="5941332" y="4869939"/>
            <a:ext cx="0" cy="9029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直接箭头连接符 36"/>
          <p:cNvCxnSpPr/>
          <p:nvPr/>
        </p:nvCxnSpPr>
        <p:spPr bwMode="auto">
          <a:xfrm>
            <a:off x="6118296" y="4869939"/>
            <a:ext cx="0" cy="12281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矩形 29"/>
          <p:cNvSpPr/>
          <p:nvPr/>
        </p:nvSpPr>
        <p:spPr bwMode="auto">
          <a:xfrm>
            <a:off x="3071664" y="4207265"/>
            <a:ext cx="500858" cy="669434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ICF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3718915" y="5569427"/>
            <a:ext cx="437811" cy="20399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ICR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32" name="矩形 31"/>
          <p:cNvSpPr/>
          <p:nvPr/>
        </p:nvSpPr>
        <p:spPr bwMode="auto">
          <a:xfrm>
            <a:off x="3718915" y="5247273"/>
            <a:ext cx="437811" cy="20399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ICR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33" name="直接箭头连接符 32"/>
          <p:cNvCxnSpPr/>
          <p:nvPr/>
        </p:nvCxnSpPr>
        <p:spPr bwMode="auto">
          <a:xfrm>
            <a:off x="3194508" y="4877968"/>
            <a:ext cx="1" cy="5597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直接箭头连接符 33"/>
          <p:cNvCxnSpPr/>
          <p:nvPr/>
        </p:nvCxnSpPr>
        <p:spPr bwMode="auto">
          <a:xfrm>
            <a:off x="3287494" y="4877968"/>
            <a:ext cx="0" cy="9242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直接箭头连接符 35"/>
          <p:cNvCxnSpPr/>
          <p:nvPr/>
        </p:nvCxnSpPr>
        <p:spPr bwMode="auto">
          <a:xfrm flipV="1">
            <a:off x="3832760" y="4869938"/>
            <a:ext cx="0" cy="3681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直接箭头连接符 37"/>
          <p:cNvCxnSpPr/>
          <p:nvPr/>
        </p:nvCxnSpPr>
        <p:spPr bwMode="auto">
          <a:xfrm flipV="1">
            <a:off x="4085598" y="4869939"/>
            <a:ext cx="8066" cy="7109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直接箭头连接符 38"/>
          <p:cNvCxnSpPr/>
          <p:nvPr/>
        </p:nvCxnSpPr>
        <p:spPr bwMode="auto">
          <a:xfrm>
            <a:off x="3387857" y="4877968"/>
            <a:ext cx="0" cy="12373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矩形 39"/>
          <p:cNvSpPr/>
          <p:nvPr/>
        </p:nvSpPr>
        <p:spPr bwMode="auto">
          <a:xfrm>
            <a:off x="3718915" y="5903573"/>
            <a:ext cx="437811" cy="20399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ICR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43" name="乘号 42"/>
          <p:cNvSpPr/>
          <p:nvPr/>
        </p:nvSpPr>
        <p:spPr bwMode="auto">
          <a:xfrm>
            <a:off x="4066285" y="5781676"/>
            <a:ext cx="144016" cy="305532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48" name="矩形 47"/>
          <p:cNvSpPr/>
          <p:nvPr/>
        </p:nvSpPr>
        <p:spPr bwMode="auto">
          <a:xfrm>
            <a:off x="6548275" y="5561922"/>
            <a:ext cx="504056" cy="212521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CTS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49" name="矩形 48"/>
          <p:cNvSpPr/>
          <p:nvPr/>
        </p:nvSpPr>
        <p:spPr bwMode="auto">
          <a:xfrm>
            <a:off x="7116209" y="5561153"/>
            <a:ext cx="1314931" cy="212521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Data transmission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50" name="直接箭头连接符 49"/>
          <p:cNvCxnSpPr/>
          <p:nvPr/>
        </p:nvCxnSpPr>
        <p:spPr bwMode="auto">
          <a:xfrm>
            <a:off x="6567149" y="5968221"/>
            <a:ext cx="186399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1" name="文本框 50"/>
          <p:cNvSpPr txBox="1"/>
          <p:nvPr/>
        </p:nvSpPr>
        <p:spPr>
          <a:xfrm>
            <a:off x="6917369" y="5745055"/>
            <a:ext cx="1162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rgbClr val="FF0000"/>
                </a:solidFill>
                <a:ea typeface="宋体" panose="02010600030101010101" pitchFamily="2" charset="-122"/>
              </a:rPr>
              <a:t>Contention-free</a:t>
            </a:r>
            <a:endParaRPr lang="zh-CN" altLang="en-US" sz="1200" dirty="0" smtClean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cxnSp>
        <p:nvCxnSpPr>
          <p:cNvPr id="52" name="直接连接符 51"/>
          <p:cNvCxnSpPr/>
          <p:nvPr/>
        </p:nvCxnSpPr>
        <p:spPr bwMode="auto">
          <a:xfrm>
            <a:off x="6548275" y="5569277"/>
            <a:ext cx="0" cy="6647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接连接符 52"/>
          <p:cNvCxnSpPr/>
          <p:nvPr/>
        </p:nvCxnSpPr>
        <p:spPr bwMode="auto">
          <a:xfrm>
            <a:off x="8431140" y="5569277"/>
            <a:ext cx="0" cy="6647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2023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priority of shared APs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7702" y="1535881"/>
            <a:ext cx="11134922" cy="4680520"/>
          </a:xfrm>
        </p:spPr>
        <p:txBody>
          <a:bodyPr/>
          <a:lstStyle/>
          <a:p>
            <a:pPr marL="266700" indent="-266700" algn="just">
              <a:buFont typeface="+mj-lt"/>
              <a:buAutoNum type="arabicPeriod"/>
            </a:pPr>
            <a:r>
              <a:rPr lang="en-US" altLang="zh-CN" sz="1800" dirty="0" smtClean="0"/>
              <a:t>The </a:t>
            </a:r>
            <a:r>
              <a:rPr lang="en-US" altLang="zh-CN" sz="1800" dirty="0" smtClean="0"/>
              <a:t>BWU </a:t>
            </a:r>
            <a:r>
              <a:rPr lang="en-US" altLang="zh-CN" sz="1800" dirty="0" smtClean="0"/>
              <a:t>is </a:t>
            </a:r>
            <a:r>
              <a:rPr lang="en-US" altLang="zh-CN" sz="1800" dirty="0" smtClean="0"/>
              <a:t>determined</a:t>
            </a:r>
            <a:r>
              <a:rPr lang="en-US" altLang="zh-CN" sz="1800" dirty="0" smtClean="0"/>
              <a:t> to be RA-BWU </a:t>
            </a:r>
            <a:r>
              <a:rPr lang="en-US" altLang="zh-CN" sz="1800" dirty="0" smtClean="0"/>
              <a:t>based on different value between allocation duration and contention-free period.</a:t>
            </a:r>
          </a:p>
          <a:p>
            <a:pPr marL="266700" indent="-266700" algn="just">
              <a:buFont typeface="+mj-lt"/>
              <a:buAutoNum type="arabicPeriod"/>
            </a:pPr>
            <a:r>
              <a:rPr lang="en-US" altLang="zh-CN" sz="1800" dirty="0" smtClean="0"/>
              <a:t>The shared AP that is assigned a specific </a:t>
            </a:r>
            <a:r>
              <a:rPr lang="en-US" altLang="zh-CN" sz="1800" dirty="0" smtClean="0"/>
              <a:t>BWU </a:t>
            </a:r>
            <a:r>
              <a:rPr lang="en-US" altLang="zh-CN" sz="1800" dirty="0" smtClean="0"/>
              <a:t>is of the highest priority during the contention.</a:t>
            </a:r>
          </a:p>
          <a:p>
            <a:pPr marL="266700" indent="-266700" algn="just">
              <a:buFont typeface="+mj-lt"/>
              <a:buAutoNum type="arabicPeriod"/>
            </a:pPr>
            <a:r>
              <a:rPr lang="en-US" altLang="zh-CN" sz="1800" dirty="0" smtClean="0"/>
              <a:t>The sharing AP can announce some constraints (e.g. the delay bound requirement) to alleviate the contention.</a:t>
            </a:r>
          </a:p>
          <a:p>
            <a:pPr marL="666750" lvl="1" indent="-266700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For example, only </a:t>
            </a:r>
            <a:r>
              <a:rPr lang="en-US" altLang="zh-CN" sz="1600" dirty="0"/>
              <a:t>the shared APs whose delay bound of the pending LL data is lower than the announced requirement can participate in the contention.</a:t>
            </a:r>
          </a:p>
          <a:p>
            <a:pPr marL="666750" lvl="1" indent="-266700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An exemplary of the MRTT frame can be defined as follow.</a:t>
            </a:r>
          </a:p>
          <a:p>
            <a:pPr marL="666750" lvl="1" indent="-266700" algn="just">
              <a:buFont typeface="Arial" panose="020B0604020202020204" pitchFamily="34" charset="0"/>
              <a:buChar char="•"/>
            </a:pPr>
            <a:endParaRPr lang="en-US" altLang="zh-CN" sz="1200" dirty="0" smtClean="0"/>
          </a:p>
          <a:p>
            <a:pPr marL="666750" lvl="1" indent="-266700" algn="just">
              <a:buFont typeface="Arial" panose="020B0604020202020204" pitchFamily="34" charset="0"/>
              <a:buChar char="•"/>
            </a:pPr>
            <a:endParaRPr lang="en-US" altLang="zh-CN" sz="1200" dirty="0" smtClean="0"/>
          </a:p>
          <a:p>
            <a:pPr marL="666750" lvl="1" indent="-266700" algn="just">
              <a:buFont typeface="Arial" panose="020B0604020202020204" pitchFamily="34" charset="0"/>
              <a:buChar char="•"/>
            </a:pPr>
            <a:endParaRPr lang="en-US" altLang="zh-CN" sz="1200" dirty="0"/>
          </a:p>
          <a:p>
            <a:pPr marL="666750" lvl="1" indent="-266700" algn="just">
              <a:buFont typeface="Arial" panose="020B0604020202020204" pitchFamily="34" charset="0"/>
              <a:buChar char="•"/>
            </a:pPr>
            <a:endParaRPr lang="en-US" altLang="zh-CN" sz="1200" dirty="0" smtClean="0"/>
          </a:p>
          <a:p>
            <a:pPr marL="666750" lvl="1" indent="-266700" algn="just">
              <a:buFont typeface="Arial" panose="020B0604020202020204" pitchFamily="34" charset="0"/>
              <a:buChar char="•"/>
            </a:pPr>
            <a:endParaRPr lang="en-US" altLang="zh-CN" sz="1200" dirty="0" smtClean="0"/>
          </a:p>
          <a:p>
            <a:pPr marL="666750" lvl="1" indent="-266700" algn="just">
              <a:buFont typeface="Arial" panose="020B0604020202020204" pitchFamily="34" charset="0"/>
              <a:buChar char="•"/>
            </a:pPr>
            <a:endParaRPr lang="en-US" altLang="zh-CN" sz="1200" dirty="0" smtClean="0"/>
          </a:p>
          <a:p>
            <a:pPr marL="266700" indent="-266700" algn="just">
              <a:buFont typeface="+mj-lt"/>
              <a:buAutoNum type="arabicPeriod"/>
            </a:pPr>
            <a:r>
              <a:rPr lang="en-US" altLang="zh-CN" sz="1800" dirty="0" smtClean="0"/>
              <a:t>The contention here can be performed in a similar way as EDCA, or in the UORA contention style.</a:t>
            </a:r>
          </a:p>
          <a:p>
            <a:pPr marL="666750" lvl="1" indent="-266700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In P-EDCA style, the shared APs shall initiate a TXS back-off counter based on the delay bound of pending LL data.</a:t>
            </a:r>
          </a:p>
          <a:p>
            <a:pPr marL="666750" lvl="1" indent="-266700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In UORA style, the shared AP shall invoke the OBO contention procedure and transmit a RTS to protect its following transmission.</a:t>
            </a:r>
            <a:endParaRPr lang="en-US" altLang="zh-CN" sz="1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690FDACA-D529-42DC-85AB-CFA968AEA810}" type="datetime4">
              <a:rPr lang="en-US" altLang="zh-CN" smtClean="0"/>
              <a:t>April 15, 2025</a:t>
            </a:fld>
            <a:endParaRPr lang="en-GB" altLang="zh-CN" dirty="0"/>
          </a:p>
        </p:txBody>
      </p:sp>
      <p:grpSp>
        <p:nvGrpSpPr>
          <p:cNvPr id="25" name="组合 24"/>
          <p:cNvGrpSpPr/>
          <p:nvPr/>
        </p:nvGrpSpPr>
        <p:grpSpPr>
          <a:xfrm>
            <a:off x="3719736" y="3789040"/>
            <a:ext cx="5322904" cy="1245572"/>
            <a:chOff x="5951984" y="3717308"/>
            <a:chExt cx="5322904" cy="1245572"/>
          </a:xfrm>
        </p:grpSpPr>
        <p:sp>
          <p:nvSpPr>
            <p:cNvPr id="7" name="矩形 6"/>
            <p:cNvSpPr/>
            <p:nvPr/>
          </p:nvSpPr>
          <p:spPr bwMode="auto">
            <a:xfrm>
              <a:off x="5951984" y="3717308"/>
              <a:ext cx="792088" cy="462235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MAC Header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0" name="矩形 9"/>
            <p:cNvSpPr/>
            <p:nvPr/>
          </p:nvSpPr>
          <p:spPr bwMode="auto">
            <a:xfrm>
              <a:off x="6744072" y="3717308"/>
              <a:ext cx="792088" cy="462235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Common info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7536160" y="3717308"/>
              <a:ext cx="792088" cy="462235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User info list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8328410" y="3717308"/>
              <a:ext cx="792088" cy="462235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Padding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9120336" y="3717308"/>
              <a:ext cx="792088" cy="462235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FCS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5951984" y="4500645"/>
              <a:ext cx="792088" cy="462235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APID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5" name="矩形 14"/>
            <p:cNvSpPr/>
            <p:nvPr/>
          </p:nvSpPr>
          <p:spPr bwMode="auto">
            <a:xfrm>
              <a:off x="6744072" y="4500645"/>
              <a:ext cx="792088" cy="462235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200" dirty="0" smtClean="0">
                  <a:ea typeface="宋体" panose="02010600030101010101" pitchFamily="2" charset="-122"/>
                </a:rPr>
                <a:t>BWU</a:t>
              </a: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 </a:t>
              </a: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index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6" name="矩形 15"/>
            <p:cNvSpPr/>
            <p:nvPr/>
          </p:nvSpPr>
          <p:spPr bwMode="auto">
            <a:xfrm>
              <a:off x="7536160" y="4500645"/>
              <a:ext cx="792088" cy="462235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BWU size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8" name="矩形 17"/>
            <p:cNvSpPr/>
            <p:nvPr/>
          </p:nvSpPr>
          <p:spPr bwMode="auto">
            <a:xfrm>
              <a:off x="8328410" y="4500645"/>
              <a:ext cx="863934" cy="462235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Allocation duration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9" name="矩形 18"/>
            <p:cNvSpPr/>
            <p:nvPr/>
          </p:nvSpPr>
          <p:spPr bwMode="auto">
            <a:xfrm>
              <a:off x="9192344" y="4500645"/>
              <a:ext cx="1152128" cy="462235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Contention-free period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20" name="矩形 19"/>
            <p:cNvSpPr/>
            <p:nvPr/>
          </p:nvSpPr>
          <p:spPr bwMode="auto">
            <a:xfrm>
              <a:off x="10344472" y="4500645"/>
              <a:ext cx="930416" cy="462235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Delay requirement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cxnSp>
          <p:nvCxnSpPr>
            <p:cNvPr id="21" name="直接连接符 20"/>
            <p:cNvCxnSpPr/>
            <p:nvPr/>
          </p:nvCxnSpPr>
          <p:spPr bwMode="auto">
            <a:xfrm flipH="1">
              <a:off x="5951984" y="4179543"/>
              <a:ext cx="1584176" cy="32110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直接连接符 22"/>
            <p:cNvCxnSpPr/>
            <p:nvPr/>
          </p:nvCxnSpPr>
          <p:spPr bwMode="auto">
            <a:xfrm>
              <a:off x="8328248" y="4179543"/>
              <a:ext cx="2946640" cy="32110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83344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81201"/>
            <a:ext cx="10475383" cy="411321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The polled AP might not be able </a:t>
            </a:r>
            <a:r>
              <a:rPr lang="en-US" altLang="zh-CN" sz="2000" dirty="0"/>
              <a:t>to </a:t>
            </a:r>
            <a:r>
              <a:rPr lang="en-US" altLang="zh-CN" sz="2000" dirty="0" smtClean="0"/>
              <a:t>report its requirements </a:t>
            </a:r>
            <a:r>
              <a:rPr lang="en-US" altLang="zh-CN" sz="2000" dirty="0"/>
              <a:t>in time during the polling </a:t>
            </a:r>
            <a:r>
              <a:rPr lang="en-US" altLang="zh-CN" sz="2000" dirty="0" smtClean="0"/>
              <a:t>phase. </a:t>
            </a:r>
            <a:endParaRPr lang="en-US" altLang="zh-CN" sz="2000" dirty="0"/>
          </a:p>
          <a:p>
            <a:pPr lvl="1" algn="just">
              <a:buFont typeface="Times New Roman" panose="02020603050405020304" pitchFamily="18" charset="0"/>
              <a:buChar char="‐"/>
            </a:pPr>
            <a:r>
              <a:rPr lang="en-US" altLang="zh-CN" sz="1800" dirty="0" smtClean="0"/>
              <a:t>The polled AP might </a:t>
            </a:r>
            <a:r>
              <a:rPr lang="en-US" altLang="zh-CN" sz="1800" dirty="0" smtClean="0"/>
              <a:t>suffer </a:t>
            </a:r>
            <a:r>
              <a:rPr lang="en-US" altLang="zh-CN" sz="1800" dirty="0"/>
              <a:t>aperiodic IDC </a:t>
            </a:r>
            <a:r>
              <a:rPr lang="en-US" altLang="zh-CN" sz="1800" dirty="0" smtClean="0"/>
              <a:t>issues.</a:t>
            </a:r>
          </a:p>
          <a:p>
            <a:pPr lvl="1" algn="just">
              <a:buFont typeface="Times New Roman" panose="02020603050405020304" pitchFamily="18" charset="0"/>
              <a:buChar char="‐"/>
            </a:pPr>
            <a:r>
              <a:rPr lang="en-US" altLang="zh-CN" sz="1800" dirty="0" smtClean="0"/>
              <a:t>The </a:t>
            </a:r>
            <a:r>
              <a:rPr lang="en-US" altLang="zh-CN" dirty="0"/>
              <a:t>arrival</a:t>
            </a:r>
            <a:r>
              <a:rPr lang="en-US" altLang="zh-CN" sz="1800" dirty="0"/>
              <a:t> of event-based low-latency </a:t>
            </a:r>
            <a:r>
              <a:rPr lang="en-US" altLang="zh-CN" sz="1800" dirty="0" smtClean="0"/>
              <a:t>(EBLL</a:t>
            </a:r>
            <a:r>
              <a:rPr lang="en-US" altLang="zh-CN" sz="1800" dirty="0"/>
              <a:t>) traffic is unpredictable to the sharing AP.</a:t>
            </a:r>
          </a:p>
          <a:p>
            <a:pPr lvl="1" algn="just">
              <a:buFont typeface="Times New Roman" panose="02020603050405020304" pitchFamily="18" charset="0"/>
              <a:buChar char="‐"/>
            </a:pPr>
            <a:r>
              <a:rPr lang="en-US" altLang="zh-CN" sz="1800" dirty="0"/>
              <a:t>The sharing AP has to query the buffer status of multiple shared APs over and over </a:t>
            </a:r>
            <a:r>
              <a:rPr lang="en-US" altLang="zh-CN" sz="1800" dirty="0" smtClean="0"/>
              <a:t>again.</a:t>
            </a:r>
          </a:p>
          <a:p>
            <a:pPr lvl="1" algn="just">
              <a:buFont typeface="Times New Roman" panose="02020603050405020304" pitchFamily="18" charset="0"/>
              <a:buChar char="‐"/>
            </a:pPr>
            <a:r>
              <a:rPr lang="en-US" altLang="zh-CN" sz="1800" dirty="0" smtClean="0"/>
              <a:t>The EBLL traffic of sharing AP may also arrive during the TXS procedure and suffer significant delay.</a:t>
            </a:r>
            <a:endParaRPr lang="en-US" altLang="zh-CN" sz="1800" dirty="0"/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In this presentation, we proposed a special TXS mode for EBLL traffic/aperiodic IDC.</a:t>
            </a:r>
          </a:p>
          <a:p>
            <a:pPr marL="714375" lvl="1" indent="-257175" algn="just">
              <a:buFontTx/>
              <a:buChar char="-"/>
            </a:pPr>
            <a:r>
              <a:rPr lang="en-US" altLang="zh-CN" sz="1800" b="0" dirty="0" smtClean="0"/>
              <a:t>The sharing AP can reserve some </a:t>
            </a:r>
            <a:r>
              <a:rPr lang="en-US" altLang="zh-CN" sz="1800" dirty="0" smtClean="0"/>
              <a:t>BWUs </a:t>
            </a:r>
            <a:r>
              <a:rPr lang="en-US" altLang="zh-CN" sz="1800" dirty="0" smtClean="0"/>
              <a:t>to serve </a:t>
            </a:r>
            <a:r>
              <a:rPr lang="en-US" altLang="zh-CN" sz="1800" dirty="0"/>
              <a:t>its associated </a:t>
            </a:r>
            <a:r>
              <a:rPr lang="en-US" altLang="zh-CN" sz="1800" dirty="0" smtClean="0"/>
              <a:t>STA </a:t>
            </a:r>
            <a:r>
              <a:rPr lang="en-US" altLang="zh-CN" sz="1800" b="0" dirty="0" smtClean="0"/>
              <a:t>during the TXOP allocation phase.</a:t>
            </a:r>
          </a:p>
          <a:p>
            <a:pPr marL="714375" lvl="1" indent="-257175" algn="just">
              <a:buFontTx/>
              <a:buChar char="-"/>
            </a:pPr>
            <a:r>
              <a:rPr lang="en-US" altLang="zh-CN" sz="1800" b="0" dirty="0" smtClean="0"/>
              <a:t>The other </a:t>
            </a:r>
            <a:r>
              <a:rPr lang="en-US" altLang="zh-CN" sz="1800" b="0" dirty="0" smtClean="0"/>
              <a:t>BWUs </a:t>
            </a:r>
            <a:r>
              <a:rPr lang="en-US" altLang="zh-CN" sz="1800" b="0" dirty="0" smtClean="0"/>
              <a:t>can be assigned to or contended by multiple shared APs with LL traffic.</a:t>
            </a:r>
          </a:p>
          <a:p>
            <a:pPr marL="714375" lvl="1" indent="-257175" algn="just">
              <a:buFontTx/>
              <a:buChar char="-"/>
            </a:pPr>
            <a:r>
              <a:rPr lang="en-US" altLang="zh-CN" sz="1800" dirty="0" smtClean="0"/>
              <a:t>The priority of multiple shared APs can be distinguished by designing the contention procedure.</a:t>
            </a:r>
          </a:p>
          <a:p>
            <a:pPr marL="714375" lvl="1" indent="-257175" algn="just">
              <a:buFontTx/>
              <a:buChar char="-"/>
            </a:pPr>
            <a:endParaRPr lang="en-US" altLang="zh-CN" sz="2000" b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E93FD34D-42DC-42AC-ADA0-207BB89738E6}" type="datetime4">
              <a:rPr lang="en-US" altLang="zh-CN" smtClean="0"/>
              <a:t>April 15, 2025</a:t>
            </a:fld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6414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200" b="0" dirty="0" smtClean="0"/>
              <a:t>[1] P802.11bn D0.2</a:t>
            </a:r>
          </a:p>
          <a:p>
            <a:r>
              <a:rPr lang="en-US" sz="1200" b="0" dirty="0" smtClean="0"/>
              <a:t>[2] 25/0521</a:t>
            </a:r>
            <a:r>
              <a:rPr lang="en-US" sz="1200" b="0" dirty="0"/>
              <a:t>	</a:t>
            </a:r>
            <a:r>
              <a:rPr lang="en-US" sz="1200" b="0" dirty="0" smtClean="0"/>
              <a:t>PDT-MAC-Co-TDMA-CR-CC50-Part-1, </a:t>
            </a:r>
            <a:r>
              <a:rPr lang="fr-FR" sz="1200" b="0" dirty="0"/>
              <a:t>Sanket Kalamkar (Qualcomm Technologies Inc.)</a:t>
            </a:r>
            <a:endParaRPr lang="en-US" sz="1200" b="0" dirty="0" smtClean="0"/>
          </a:p>
          <a:p>
            <a:r>
              <a:rPr lang="en-US" altLang="zh-CN" sz="1200" b="0" dirty="0" smtClean="0"/>
              <a:t>[3</a:t>
            </a:r>
            <a:r>
              <a:rPr lang="en-US" altLang="zh-CN" sz="1200" b="0" dirty="0"/>
              <a:t>] </a:t>
            </a:r>
            <a:r>
              <a:rPr lang="en-US" altLang="zh-CN" sz="1200" b="0" dirty="0" smtClean="0"/>
              <a:t>23/1871	M-AP </a:t>
            </a:r>
            <a:r>
              <a:rPr lang="en-US" altLang="zh-CN" sz="1200" b="0" dirty="0"/>
              <a:t>Coordinated </a:t>
            </a:r>
            <a:r>
              <a:rPr lang="en-US" altLang="zh-CN" sz="1200" b="0" dirty="0" smtClean="0"/>
              <a:t>Transmission </a:t>
            </a:r>
            <a:r>
              <a:rPr lang="en-US" altLang="zh-CN" sz="1200" b="0" dirty="0" smtClean="0"/>
              <a:t>framework, </a:t>
            </a:r>
            <a:r>
              <a:rPr lang="en-US" altLang="zh-CN" sz="1200" b="0" dirty="0"/>
              <a:t>Arik Klein (Huawei)</a:t>
            </a:r>
            <a:endParaRPr lang="en-US" altLang="zh-CN" sz="1200" b="0" dirty="0" smtClean="0"/>
          </a:p>
          <a:p>
            <a:r>
              <a:rPr lang="en-US" altLang="zh-CN" sz="1200" b="0" dirty="0" smtClean="0"/>
              <a:t>[4</a:t>
            </a:r>
            <a:r>
              <a:rPr lang="en-US" altLang="zh-CN" sz="1200" b="0" dirty="0"/>
              <a:t>] </a:t>
            </a:r>
            <a:r>
              <a:rPr lang="en-US" altLang="zh-CN" sz="1200" b="0" dirty="0" smtClean="0"/>
              <a:t>24/0512	Considerations </a:t>
            </a:r>
            <a:r>
              <a:rPr lang="en-US" altLang="zh-CN" sz="1200" b="0" dirty="0"/>
              <a:t>for Coordinated </a:t>
            </a:r>
            <a:r>
              <a:rPr lang="en-US" altLang="zh-CN" sz="1200" b="0" dirty="0" smtClean="0"/>
              <a:t>TDMA, </a:t>
            </a:r>
            <a:r>
              <a:rPr lang="en-US" altLang="zh-CN" sz="1200" b="0" dirty="0" err="1"/>
              <a:t>Rubayet</a:t>
            </a:r>
            <a:r>
              <a:rPr lang="en-US" altLang="zh-CN" sz="1200" b="0" dirty="0"/>
              <a:t> </a:t>
            </a:r>
            <a:r>
              <a:rPr lang="en-US" altLang="zh-CN" sz="1200" b="0" dirty="0" err="1"/>
              <a:t>Shafin</a:t>
            </a:r>
            <a:r>
              <a:rPr lang="en-US" altLang="zh-CN" sz="1200" b="0" dirty="0"/>
              <a:t> (Samsung Electronics)</a:t>
            </a:r>
            <a:endParaRPr lang="en-US" altLang="zh-CN" sz="1200" b="0" dirty="0" smtClean="0"/>
          </a:p>
          <a:p>
            <a:r>
              <a:rPr lang="en-US" altLang="zh-CN" sz="1200" b="0" dirty="0" smtClean="0"/>
              <a:t>[5] 24/0411	TXOP </a:t>
            </a:r>
            <a:r>
              <a:rPr lang="en-US" altLang="zh-CN" sz="1200" b="0" dirty="0"/>
              <a:t>Return in C-TDMA, </a:t>
            </a:r>
            <a:r>
              <a:rPr lang="en-US" altLang="zh-CN" sz="1200" b="0" dirty="0" err="1"/>
              <a:t>Geonhwan</a:t>
            </a:r>
            <a:r>
              <a:rPr lang="en-US" altLang="zh-CN" sz="1200" b="0" dirty="0"/>
              <a:t> Kim (LG Electronics)</a:t>
            </a:r>
            <a:endParaRPr lang="en-US" altLang="zh-CN" sz="1200" b="0" dirty="0" smtClean="0"/>
          </a:p>
          <a:p>
            <a:r>
              <a:rPr lang="en-US" altLang="zh-CN" sz="1200" b="0" dirty="0" smtClean="0"/>
              <a:t>[</a:t>
            </a:r>
            <a:r>
              <a:rPr lang="en-US" altLang="zh-CN" sz="1200" b="0" dirty="0"/>
              <a:t>6] 24/1504	Considerations on Aperiodic In-device Coexistence, </a:t>
            </a:r>
            <a:r>
              <a:rPr lang="en-US" altLang="zh-CN" sz="1200" b="0" dirty="0" err="1"/>
              <a:t>Hyeonjun</a:t>
            </a:r>
            <a:r>
              <a:rPr lang="en-US" altLang="zh-CN" sz="1200" b="0" dirty="0"/>
              <a:t> Sung (WILUS Inc.)</a:t>
            </a:r>
            <a:endParaRPr lang="en-US" altLang="zh-CN" sz="1200" b="0" dirty="0" smtClean="0"/>
          </a:p>
          <a:p>
            <a:r>
              <a:rPr lang="en-US" altLang="zh-CN" sz="1200" b="0" dirty="0" smtClean="0"/>
              <a:t>[7</a:t>
            </a:r>
            <a:r>
              <a:rPr lang="en-US" altLang="zh-CN" sz="1200" b="0" dirty="0"/>
              <a:t>] </a:t>
            </a:r>
            <a:r>
              <a:rPr lang="en-US" altLang="zh-CN" sz="1200" b="0" dirty="0" smtClean="0"/>
              <a:t>24/0811</a:t>
            </a:r>
            <a:r>
              <a:rPr lang="en-US" altLang="zh-CN" sz="1200" b="0" dirty="0"/>
              <a:t>	Overlapped indication for aperiodic low latency traffic, Daniel </a:t>
            </a:r>
            <a:r>
              <a:rPr lang="en-US" altLang="zh-CN" sz="1200" b="0" dirty="0" err="1"/>
              <a:t>Verenzuela</a:t>
            </a:r>
            <a:r>
              <a:rPr lang="en-US" altLang="zh-CN" sz="1200" b="0" dirty="0"/>
              <a:t> (Sony Group Corporation</a:t>
            </a:r>
            <a:r>
              <a:rPr lang="en-US" altLang="zh-CN" sz="1200" b="0" dirty="0" smtClean="0"/>
              <a:t>)</a:t>
            </a:r>
          </a:p>
          <a:p>
            <a:r>
              <a:rPr lang="en-US" altLang="zh-CN" sz="1200" b="0" dirty="0"/>
              <a:t>[8] </a:t>
            </a:r>
            <a:r>
              <a:rPr lang="en-US" altLang="zh-CN" sz="1200" b="0" dirty="0" smtClean="0"/>
              <a:t>24/0091</a:t>
            </a:r>
            <a:r>
              <a:rPr lang="en-US" altLang="zh-CN" sz="1200" b="0" dirty="0"/>
              <a:t>	Enhanced Scheduling Method for Low Latency Traffic Follow up, </a:t>
            </a:r>
            <a:r>
              <a:rPr lang="en-US" altLang="zh-CN" sz="1200" b="0" dirty="0" err="1"/>
              <a:t>Serhat</a:t>
            </a:r>
            <a:r>
              <a:rPr lang="en-US" altLang="zh-CN" sz="1200" b="0" dirty="0"/>
              <a:t> </a:t>
            </a:r>
            <a:r>
              <a:rPr lang="en-US" altLang="zh-CN" sz="1200" b="0" dirty="0" err="1"/>
              <a:t>Erkucuk</a:t>
            </a:r>
            <a:r>
              <a:rPr lang="en-US" altLang="zh-CN" sz="1200" b="0" dirty="0"/>
              <a:t> (</a:t>
            </a:r>
            <a:r>
              <a:rPr lang="en-US" altLang="zh-CN" sz="1200" b="0" dirty="0" err="1"/>
              <a:t>Ofinno</a:t>
            </a:r>
            <a:r>
              <a:rPr lang="en-US" altLang="zh-CN" sz="1200" b="0" dirty="0"/>
              <a:t>)</a:t>
            </a:r>
            <a:endParaRPr lang="en-US" altLang="zh-CN" sz="1200" b="0" dirty="0" smtClean="0"/>
          </a:p>
          <a:p>
            <a:r>
              <a:rPr lang="en-US" altLang="zh-CN" sz="1200" b="0" dirty="0" smtClean="0"/>
              <a:t>[</a:t>
            </a:r>
            <a:r>
              <a:rPr lang="en-US" altLang="zh-CN" sz="1200" b="0" dirty="0"/>
              <a:t>9] 23/1229	Preemption for Low Latency Application (follow up</a:t>
            </a:r>
            <a:r>
              <a:rPr lang="en-US" altLang="zh-CN" sz="1200" b="0" dirty="0" smtClean="0"/>
              <a:t>), Juan Fang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0F8B7A8-ACBC-44E9-AFB7-EF8C69C83119}" type="datetime4">
              <a:rPr lang="en-US" altLang="zh-CN" smtClean="0"/>
              <a:t>April 15, 2025</a:t>
            </a:fld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自定义 1">
      <a:dk1>
        <a:srgbClr val="000000"/>
      </a:dk1>
      <a:lt1>
        <a:srgbClr val="000000"/>
      </a:lt1>
      <a:dk2>
        <a:srgbClr val="000000"/>
      </a:dk2>
      <a:lt2>
        <a:srgbClr val="FFFFFF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宋体+TimesNewRoman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dirty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ea typeface="宋体" panose="02010600030101010101" pitchFamily="2" charset="-122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演示文稿5" id="{E1648CB7-1E69-4D1B-B447-917CAC6E1F2B}" vid="{80C3B927-701B-416B-89F9-B9C90D762B4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80211_Submission_Template</Template>
  <TotalTime>93525</TotalTime>
  <Words>1533</Words>
  <Application>Microsoft Office PowerPoint</Application>
  <PresentationFormat>宽屏</PresentationFormat>
  <Paragraphs>251</Paragraphs>
  <Slides>11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 Unicode MS</vt:lpstr>
      <vt:lpstr>MS Gothic</vt:lpstr>
      <vt:lpstr>等线</vt:lpstr>
      <vt:lpstr>宋体</vt:lpstr>
      <vt:lpstr>Arial</vt:lpstr>
      <vt:lpstr>Times New Roman</vt:lpstr>
      <vt:lpstr>Wingdings</vt:lpstr>
      <vt:lpstr>Office 主题​​</vt:lpstr>
      <vt:lpstr>TXOP sharing in contention style</vt:lpstr>
      <vt:lpstr>Abstract</vt:lpstr>
      <vt:lpstr>The Co-TDMA in TGbn</vt:lpstr>
      <vt:lpstr>Proposal 1: TXS with puncturing mode</vt:lpstr>
      <vt:lpstr>Proposal 2: allow contention in TXS duration</vt:lpstr>
      <vt:lpstr>Combine with both proposals</vt:lpstr>
      <vt:lpstr>The priority of shared APs</vt:lpstr>
      <vt:lpstr>Summary</vt:lpstr>
      <vt:lpstr>References</vt:lpstr>
      <vt:lpstr>Straw Poll 1</vt:lpstr>
      <vt:lpstr>Straw Poll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TXOP sharing in contention style</dc:title>
  <dc:creator>Junbin Chen</dc:creator>
  <cp:keywords/>
  <cp:lastModifiedBy>Junbin Chen</cp:lastModifiedBy>
  <cp:revision>1899</cp:revision>
  <cp:lastPrinted>1601-01-01T00:00:00Z</cp:lastPrinted>
  <dcterms:created xsi:type="dcterms:W3CDTF">2024-04-12T06:07:33Z</dcterms:created>
  <dcterms:modified xsi:type="dcterms:W3CDTF">2025-04-16T12:24:31Z</dcterms:modified>
  <cp:category>Junbin, TP-Link Systems Inc.</cp:category>
</cp:coreProperties>
</file>