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910" r:id="rId3"/>
    <p:sldId id="966" r:id="rId4"/>
    <p:sldId id="951" r:id="rId5"/>
    <p:sldId id="967" r:id="rId6"/>
    <p:sldId id="968" r:id="rId7"/>
    <p:sldId id="954" r:id="rId8"/>
    <p:sldId id="947" r:id="rId9"/>
    <p:sldId id="959" r:id="rId10"/>
    <p:sldId id="969" r:id="rId11"/>
    <p:sldId id="970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8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10/29/2024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Nov.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zh-CN" sz="1800" b="1" dirty="0" smtClean="0"/>
              <a:t>1731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Downlink Data Rates for Bi-static Backscattering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2024-11-11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60934"/>
              </p:ext>
            </p:extLst>
          </p:nvPr>
        </p:nvGraphicFramePr>
        <p:xfrm>
          <a:off x="1053465" y="2942299"/>
          <a:ext cx="6934200" cy="1503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the following text: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11bp defines a data rate of 125 kbps for DL transmission</a:t>
            </a:r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altLang="zh-CN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863974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the following text: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11bp defines a data rate of 250 kbps for DL transmission</a:t>
            </a:r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altLang="zh-CN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18393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391052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Downlink data rates have been previously discussed in the integrated energizer deployment [1]</a:t>
            </a:r>
          </a:p>
          <a:p>
            <a:pPr algn="just">
              <a:buFont typeface="Wingdings" panose="05000000000000000000" pitchFamily="2" charset="2"/>
              <a:buChar char="n"/>
            </a:pPr>
            <a:endParaRPr lang="en-US" altLang="zh-CN" sz="1800" dirty="0" smtClean="0"/>
          </a:p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Bi-static backscattering communication in 2.4 GHz has been agreed as an important use case in AMP [2] </a:t>
            </a:r>
          </a:p>
          <a:p>
            <a:pPr algn="just">
              <a:buFont typeface="Wingdings" panose="05000000000000000000" pitchFamily="2" charset="2"/>
              <a:buChar char="n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This contribution aims to define suitable downlink data rates for bi-static backscattering in 2.4 GHz</a:t>
            </a:r>
            <a:endParaRPr lang="en-US" altLang="zh-C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85577"/>
            <a:ext cx="8363349" cy="453902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In a bi-static backscatter topology, a separate Carrier Source provides the input carrier signal, while the AMP AP receives the backscattered signal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Half duplex operation at the AP side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Approximate coverage of ~10 meters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</a:t>
            </a:r>
            <a:r>
              <a:rPr lang="en-US" altLang="zh-CN" dirty="0" smtClean="0">
                <a:solidFill>
                  <a:schemeClr val="tx1"/>
                </a:solidFill>
              </a:rPr>
              <a:t>Bi-static Backscattering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886200"/>
            <a:ext cx="391701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7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828800"/>
            <a:ext cx="7806849" cy="44196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AMP </a:t>
            </a:r>
            <a:r>
              <a:rPr lang="en-US" altLang="zh-CN" sz="1600" dirty="0"/>
              <a:t>mono-static </a:t>
            </a:r>
            <a:r>
              <a:rPr lang="en-US" altLang="zh-CN" sz="1600" dirty="0" smtClean="0"/>
              <a:t>backscattering tag requirements were proposed in [3]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It is preferred that the bi-static and mono-static backscattering tag can share the similar basic requirements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Standardization across technology: Shared requirements enable unified protocols and simplified compliance for both mono-static and bi-static tags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Cost efficiency: Streamlined development reduces design costs, supporting widespread deployment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Interoperability: Consistent requirements improve cross-device compatibility and network integration without specialized equipment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Scalability and flexibility in applications: Shared requirements broaden application range and simplify upgrades, making deployments more scalable and flexible</a:t>
            </a:r>
            <a:endParaRPr lang="en-US" altLang="zh-CN" sz="13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The backscattering tag could support optional enhanced requirements, e.g., reflection amplifier, larger energy storage</a:t>
            </a: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Bi-static Backscatter Tag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600"/>
            <a:ext cx="7806849" cy="46482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L</a:t>
            </a:r>
            <a:r>
              <a:rPr lang="en-US" altLang="zh-CN" sz="1600" dirty="0" smtClean="0"/>
              <a:t>ink budget between AMP AP and AMP Tag [4]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With a lower DL link budget (ETSI &amp; China), lower data rates may be necessary to maintain reliability, especially under noisy or distant conditions</a:t>
            </a:r>
            <a:endParaRPr lang="en-US" altLang="zh-CN" sz="16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Link Budget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049142"/>
              </p:ext>
            </p:extLst>
          </p:nvPr>
        </p:nvGraphicFramePr>
        <p:xfrm>
          <a:off x="1554834" y="2250265"/>
          <a:ext cx="5815915" cy="1712135"/>
        </p:xfrm>
        <a:graphic>
          <a:graphicData uri="http://schemas.openxmlformats.org/drawingml/2006/table">
            <a:tbl>
              <a:tblPr/>
              <a:tblGrid>
                <a:gridCol w="39144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0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07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116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dirty="0" smtClean="0">
                          <a:solidFill>
                            <a:srgbClr val="000000"/>
                          </a:solidFill>
                        </a:rPr>
                        <a:t>DL: AMP AP</a:t>
                      </a:r>
                      <a:r>
                        <a:rPr lang="en-US" altLang="zh-CN" sz="1200" b="1" baseline="0" dirty="0" smtClean="0">
                          <a:solidFill>
                            <a:srgbClr val="000000"/>
                          </a:solidFill>
                        </a:rPr>
                        <a:t> to AMP Tag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Antenna gain of AMP Tag 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dBi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Minimum receiving power for 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AMP Tag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-45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Bandwidth &amp; Frequency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GB" sz="1200" b="1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MHz @ </a:t>
                      </a: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2.4 </a:t>
                      </a: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GHz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EIRP of AP 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27 (FCC)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 (ETSI &amp;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China</a:t>
                      </a: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DL Link Budget (dB)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72</a:t>
                      </a:r>
                      <a:endParaRPr lang="en-GB" sz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61</a:t>
                      </a:r>
                      <a:endParaRPr lang="en-GB" sz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452668"/>
              </p:ext>
            </p:extLst>
          </p:nvPr>
        </p:nvGraphicFramePr>
        <p:xfrm>
          <a:off x="1554834" y="4133049"/>
          <a:ext cx="5815915" cy="1528467"/>
        </p:xfrm>
        <a:graphic>
          <a:graphicData uri="http://schemas.openxmlformats.org/drawingml/2006/table">
            <a:tbl>
              <a:tblPr/>
              <a:tblGrid>
                <a:gridCol w="3931566"/>
                <a:gridCol w="1884349"/>
              </a:tblGrid>
              <a:tr h="271167">
                <a:tc gridSpan="2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UL: AMP </a:t>
                      </a:r>
                      <a:r>
                        <a:rPr lang="en-US" altLang="zh-CN" sz="12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Tag to AMP Reader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Receiver sensitivity of AP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-95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lang="en-US" altLang="zh-CN" sz="12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ini</a:t>
                      </a: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mum incident power 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of AMP Tag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Backscattering loss at AMP Tag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(dB)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Frequency 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2.4 GHz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UL</a:t>
                      </a:r>
                      <a:r>
                        <a:rPr lang="en-GB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Link Budget (dB)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70</a:t>
                      </a:r>
                      <a:endParaRPr lang="en-GB" sz="1200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05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600"/>
            <a:ext cx="7806849" cy="46482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Recommended DL rates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250 kbps: For applications needing efficient communication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125 kbps: A balanced rate, suitable for medium-range applications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62.5 kbps: Optimized for long-range and low-power operations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Rationale summary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Alignment with RFID: Comparable requirements make similar DL rates effective</a:t>
            </a:r>
          </a:p>
          <a:p>
            <a:pPr lvl="2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Typical RFID DL rates (40 – 160 kbps) are suitable for low-power AMP tags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Link budget suitability: Recommended DL rates fit within regional link budget constraints</a:t>
            </a:r>
          </a:p>
          <a:p>
            <a:pPr lvl="2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Maximum UL data rate can reach 500 kbps to 1 Mbps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WUR compatibility: Supports consistency with 802.11ba</a:t>
            </a:r>
          </a:p>
          <a:p>
            <a:pPr lvl="2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Extending 125 kbps from current WUR rates is straightforward</a:t>
            </a:r>
            <a:endParaRPr lang="en-US" altLang="zh-CN" sz="14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Downlink Data Rate Considerations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85069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22860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Aligning bi-static and mono-static tags supports standardization, cost-efficiency, interoperability, and scalability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DL data rate recommendations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250 kbps, 125 kbps, and 62.5 kbps to address various application needs from high throughput to long-range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 smtClean="0"/>
              <a:t>[1] 11-24-1345-02-00bp-high-level-requirements-for-downlink-phy-in-2-4-ghz</a:t>
            </a:r>
          </a:p>
          <a:p>
            <a:pPr marL="0" indent="0">
              <a:buNone/>
            </a:pPr>
            <a:r>
              <a:rPr lang="en-US" altLang="zh-CN" sz="1800" dirty="0" smtClean="0"/>
              <a:t>[2] 11-24-1322-04-00bp-tgbp-motion-dock</a:t>
            </a:r>
          </a:p>
          <a:p>
            <a:pPr marL="0" indent="0">
              <a:buNone/>
            </a:pPr>
            <a:r>
              <a:rPr lang="en-US" altLang="zh-CN" sz="1800" dirty="0" smtClean="0"/>
              <a:t>[3] 11-24-1237-00-00bp-amp-tag-sta-requirements-for-close-range-backscattering</a:t>
            </a:r>
          </a:p>
          <a:p>
            <a:pPr marL="0" indent="0">
              <a:buNone/>
            </a:pPr>
            <a:r>
              <a:rPr lang="en-US" altLang="zh-CN" sz="1800" dirty="0" smtClean="0"/>
              <a:t>[4] </a:t>
            </a:r>
            <a:r>
              <a:rPr lang="en-US" altLang="zh-CN" sz="1800" dirty="0"/>
              <a:t>11-24-1215-00-00bp-feasibility-study-on-long-range-backscatter-operation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the following text: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11bp defines a data rate of 62.5 kbps for DL transmission</a:t>
            </a:r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8069746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111169</TotalTime>
  <Words>745</Words>
  <Application>Microsoft Office PowerPoint</Application>
  <PresentationFormat>全屏显示(4:3)</PresentationFormat>
  <Paragraphs>170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Qualcomm Office Regular</vt:lpstr>
      <vt:lpstr>Qualcomm Regular</vt:lpstr>
      <vt:lpstr>宋体</vt:lpstr>
      <vt:lpstr>Arial</vt:lpstr>
      <vt:lpstr>Times New Roman</vt:lpstr>
      <vt:lpstr>Wingdings</vt:lpstr>
      <vt:lpstr>802-11-Submission</vt:lpstr>
      <vt:lpstr>Downlink Data Rates for Bi-static Backscattering</vt:lpstr>
      <vt:lpstr>Introduction</vt:lpstr>
      <vt:lpstr>Recap: Bi-static Backscattering</vt:lpstr>
      <vt:lpstr>Bi-static Backscatter Tag Requirements</vt:lpstr>
      <vt:lpstr>Link Budget Analysis</vt:lpstr>
      <vt:lpstr>Downlink Data Rate Considerations</vt:lpstr>
      <vt:lpstr>Summary</vt:lpstr>
      <vt:lpstr>References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2256</cp:revision>
  <cp:lastPrinted>1998-02-10T13:28:06Z</cp:lastPrinted>
  <dcterms:created xsi:type="dcterms:W3CDTF">2004-12-02T14:01:45Z</dcterms:created>
  <dcterms:modified xsi:type="dcterms:W3CDTF">2024-10-29T03:36:05Z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(3)GyR2t0sibbzX/AfuVSLGbiDQXEK7JHuI3T6gluXZn8awu9JywenDtB2hism/Tnxfu6GqsUXv
kpT7CxXxflOPPE555ABh87kP671V0o2yJsAZ5gO1rDyV0UcsFDY649G2Z/F3NGU+pWF4CAoi
mENffFl3PPEKPrQwKKIdNsTyJ6NIaMkP2WZKUNW/qGT5b7mGzDKzdDwERbCA2vdJfuVG4piS
Zo77qAk+oOAzVR9UJG</vt:lpwstr>
  </property>
  <property fmtid="{D5CDD505-2E9C-101B-9397-08002B2CF9AE}" pid="4" name="_2015_ms_pID_7253431">
    <vt:lpwstr>QqXyb4hI/1n12WKacaRK2Yj/wu3oOtVYgoCKkkNYHLX/qPsxuylakP
Xpvttth0NDPydvDe/P4uamCnfEPkBO6u/qRHxBM6QI7MEw9Pw14szoClRtP3eFRicsycRXN9
Aj3odckTexpbpsM6v13jIj6pSnKSolalwHvvB+UEFmhNMLVy+SMXezAANjz02qO+e6aiILYI
rOQOKmQZbr0b5EOUprDl7k2SqNjtmBBSLOS+</vt:lpwstr>
  </property>
  <property fmtid="{D5CDD505-2E9C-101B-9397-08002B2CF9AE}" pid="5" name="_2015_ms_pID_7253432">
    <vt:lpwstr>HSfqHsW8KMjes66UXt3kUP4=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