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387" r:id="rId4"/>
    <p:sldId id="2391" r:id="rId5"/>
    <p:sldId id="2390" r:id="rId6"/>
    <p:sldId id="2409" r:id="rId7"/>
    <p:sldId id="2424" r:id="rId8"/>
    <p:sldId id="2420" r:id="rId9"/>
    <p:sldId id="2401" r:id="rId10"/>
    <p:sldId id="2414" r:id="rId11"/>
    <p:sldId id="2422" r:id="rId12"/>
    <p:sldId id="2402" r:id="rId1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02" d="100"/>
          <a:sy n="102" d="100"/>
        </p:scale>
        <p:origin x="1152" y="108"/>
      </p:cViewPr>
      <p:guideLst/>
    </p:cSldViewPr>
  </p:slideViewPr>
  <p:notesTextViewPr>
    <p:cViewPr>
      <p:scale>
        <a:sx n="1" d="1"/>
        <a:sy n="1" d="1"/>
      </p:scale>
      <p:origin x="0" y="0"/>
    </p:cViewPr>
  </p:notesTextViewPr>
  <p:sorterViewPr>
    <p:cViewPr>
      <p:scale>
        <a:sx n="100" d="100"/>
        <a:sy n="100" d="100"/>
      </p:scale>
      <p:origin x="0" y="-8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1718r0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AID obfuscation during the transition period – Multi-STA </a:t>
            </a:r>
            <a:r>
              <a:rPr lang="en-US" dirty="0" err="1"/>
              <a:t>BlockAck</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2024-10-21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4945" y="3620200"/>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5238085"/>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97896" y="4560120"/>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2873162" y="3017839"/>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4" name="Straight Connector 3">
            <a:extLst>
              <a:ext uri="{FF2B5EF4-FFF2-40B4-BE49-F238E27FC236}">
                <a16:creationId xmlns:a16="http://schemas.microsoft.com/office/drawing/2014/main" id="{6CC5F78E-753F-E575-E144-494975412584}"/>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6" name="TextBox 5">
            <a:extLst>
              <a:ext uri="{FF2B5EF4-FFF2-40B4-BE49-F238E27FC236}">
                <a16:creationId xmlns:a16="http://schemas.microsoft.com/office/drawing/2014/main" id="{83E3F2F9-9729-F86B-2FF8-2F5D62CC9E8C}"/>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8" name="TextBox 7">
            <a:extLst>
              <a:ext uri="{FF2B5EF4-FFF2-40B4-BE49-F238E27FC236}">
                <a16:creationId xmlns:a16="http://schemas.microsoft.com/office/drawing/2014/main" id="{FE9A5B44-9602-0FC6-AFDE-09D9DA13D1DF}"/>
              </a:ext>
            </a:extLst>
          </p:cNvPr>
          <p:cNvSpPr txBox="1"/>
          <p:nvPr/>
        </p:nvSpPr>
        <p:spPr>
          <a:xfrm>
            <a:off x="6890687" y="3018500"/>
            <a:ext cx="114905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t>
            </a:r>
            <a:r>
              <a:rPr lang="en-US" sz="1400" dirty="0"/>
              <a:t>parameter set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A29EFC04-D9C7-B413-9C88-69FDC429804C}"/>
              </a:ext>
            </a:extLst>
          </p:cNvPr>
          <p:cNvSpPr txBox="1"/>
          <p:nvPr/>
        </p:nvSpPr>
        <p:spPr>
          <a:xfrm>
            <a:off x="7323341" y="4558643"/>
            <a:ext cx="630685"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AID(s)</a:t>
            </a:r>
          </a:p>
        </p:txBody>
      </p:sp>
      <p:sp>
        <p:nvSpPr>
          <p:cNvPr id="11" name="Speech Bubble: Rectangle with Corners Rounded 10">
            <a:extLst>
              <a:ext uri="{FF2B5EF4-FFF2-40B4-BE49-F238E27FC236}">
                <a16:creationId xmlns:a16="http://schemas.microsoft.com/office/drawing/2014/main" id="{A987B587-CED8-A896-A2FC-BC3A15855B1C}"/>
              </a:ext>
            </a:extLst>
          </p:cNvPr>
          <p:cNvSpPr/>
          <p:nvPr/>
        </p:nvSpPr>
        <p:spPr>
          <a:xfrm>
            <a:off x="2568050" y="4471662"/>
            <a:ext cx="610225" cy="612934"/>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Old AIDs</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4" name="Speech Bubble: Rectangle with Corners Rounded 13">
            <a:extLst>
              <a:ext uri="{FF2B5EF4-FFF2-40B4-BE49-F238E27FC236}">
                <a16:creationId xmlns:a16="http://schemas.microsoft.com/office/drawing/2014/main" id="{00231DBE-9ABD-5F38-2CB3-18F4344C0BA9}"/>
              </a:ext>
            </a:extLst>
          </p:cNvPr>
          <p:cNvSpPr/>
          <p:nvPr/>
        </p:nvSpPr>
        <p:spPr>
          <a:xfrm>
            <a:off x="692388" y="5248436"/>
            <a:ext cx="1118865" cy="919401"/>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 AID marker in frame</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Tree>
    <p:extLst>
      <p:ext uri="{BB962C8B-B14F-4D97-AF65-F5344CB8AC3E}">
        <p14:creationId xmlns:p14="http://schemas.microsoft.com/office/powerpoint/2010/main" val="890576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3674179"/>
            <a:ext cx="576406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5238085"/>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97896" y="4560120"/>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348000" y="3008327"/>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4" name="Straight Connector 3">
            <a:extLst>
              <a:ext uri="{FF2B5EF4-FFF2-40B4-BE49-F238E27FC236}">
                <a16:creationId xmlns:a16="http://schemas.microsoft.com/office/drawing/2014/main" id="{6CC5F78E-753F-E575-E144-494975412584}"/>
              </a:ext>
            </a:extLst>
          </p:cNvPr>
          <p:cNvCxnSpPr/>
          <p:nvPr/>
        </p:nvCxnSpPr>
        <p:spPr>
          <a:xfrm>
            <a:off x="1393678" y="4329051"/>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6" name="TextBox 5">
            <a:extLst>
              <a:ext uri="{FF2B5EF4-FFF2-40B4-BE49-F238E27FC236}">
                <a16:creationId xmlns:a16="http://schemas.microsoft.com/office/drawing/2014/main" id="{83E3F2F9-9729-F86B-2FF8-2F5D62CC9E8C}"/>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8" name="TextBox 7">
            <a:extLst>
              <a:ext uri="{FF2B5EF4-FFF2-40B4-BE49-F238E27FC236}">
                <a16:creationId xmlns:a16="http://schemas.microsoft.com/office/drawing/2014/main" id="{FE9A5B44-9602-0FC6-AFDE-09D9DA13D1DF}"/>
              </a:ext>
            </a:extLst>
          </p:cNvPr>
          <p:cNvSpPr txBox="1"/>
          <p:nvPr/>
        </p:nvSpPr>
        <p:spPr>
          <a:xfrm>
            <a:off x="7385820" y="3008327"/>
            <a:ext cx="54225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AID(s)</a:t>
            </a:r>
          </a:p>
        </p:txBody>
      </p:sp>
      <p:sp>
        <p:nvSpPr>
          <p:cNvPr id="10" name="TextBox 9">
            <a:extLst>
              <a:ext uri="{FF2B5EF4-FFF2-40B4-BE49-F238E27FC236}">
                <a16:creationId xmlns:a16="http://schemas.microsoft.com/office/drawing/2014/main" id="{A29EFC04-D9C7-B413-9C88-69FDC429804C}"/>
              </a:ext>
            </a:extLst>
          </p:cNvPr>
          <p:cNvSpPr txBox="1"/>
          <p:nvPr/>
        </p:nvSpPr>
        <p:spPr>
          <a:xfrm>
            <a:off x="7323341" y="4558643"/>
            <a:ext cx="630685"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AID(s)</a:t>
            </a:r>
          </a:p>
        </p:txBody>
      </p:sp>
      <p:sp>
        <p:nvSpPr>
          <p:cNvPr id="3" name="Speech Bubble: Rectangle with Corners Rounded 2">
            <a:extLst>
              <a:ext uri="{FF2B5EF4-FFF2-40B4-BE49-F238E27FC236}">
                <a16:creationId xmlns:a16="http://schemas.microsoft.com/office/drawing/2014/main" id="{4FEAFAA0-41E7-57AA-A95F-0D02FD390852}"/>
              </a:ext>
            </a:extLst>
          </p:cNvPr>
          <p:cNvSpPr/>
          <p:nvPr/>
        </p:nvSpPr>
        <p:spPr>
          <a:xfrm>
            <a:off x="2568050" y="4471662"/>
            <a:ext cx="610225" cy="612934"/>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New AIDs</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1" name="Speech Bubble: Rectangle with Corners Rounded 10">
            <a:extLst>
              <a:ext uri="{FF2B5EF4-FFF2-40B4-BE49-F238E27FC236}">
                <a16:creationId xmlns:a16="http://schemas.microsoft.com/office/drawing/2014/main" id="{5FB5AAD4-1510-2357-E922-ECFEF8D145BF}"/>
              </a:ext>
            </a:extLst>
          </p:cNvPr>
          <p:cNvSpPr/>
          <p:nvPr/>
        </p:nvSpPr>
        <p:spPr>
          <a:xfrm>
            <a:off x="565745" y="4964508"/>
            <a:ext cx="1118865" cy="919401"/>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 AID marker in frame</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4" name="TextBox 13">
            <a:extLst>
              <a:ext uri="{FF2B5EF4-FFF2-40B4-BE49-F238E27FC236}">
                <a16:creationId xmlns:a16="http://schemas.microsoft.com/office/drawing/2014/main" id="{E3DE30DD-A3FE-9A9C-00E9-B6B6D312697B}"/>
              </a:ext>
            </a:extLst>
          </p:cNvPr>
          <p:cNvSpPr txBox="1"/>
          <p:nvPr/>
        </p:nvSpPr>
        <p:spPr>
          <a:xfrm>
            <a:off x="2011305" y="5830688"/>
            <a:ext cx="5556347"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Not desirable because an observer could correlate the OLD FA parameter set to the new AID(s).</a:t>
            </a:r>
          </a:p>
        </p:txBody>
      </p:sp>
    </p:spTree>
    <p:extLst>
      <p:ext uri="{BB962C8B-B14F-4D97-AF65-F5344CB8AC3E}">
        <p14:creationId xmlns:p14="http://schemas.microsoft.com/office/powerpoint/2010/main" val="3290827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approve the direction taken in the proposed text updates ?</a:t>
            </a:r>
          </a:p>
        </p:txBody>
      </p:sp>
    </p:spTree>
    <p:extLst>
      <p:ext uri="{BB962C8B-B14F-4D97-AF65-F5344CB8AC3E}">
        <p14:creationId xmlns:p14="http://schemas.microsoft.com/office/powerpoint/2010/main" val="14591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proposes to improve EDP operation during the transition period between epochs.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During a transition period, the same AID might be assigned to two different non-AP MLDs from two different FA parameter sets.</a:t>
            </a:r>
          </a:p>
          <a:p>
            <a:endParaRPr lang="en-US" dirty="0"/>
          </a:p>
          <a:p>
            <a:r>
              <a:rPr lang="en-US" dirty="0"/>
              <a:t>This submission is based on 24/796 and considers AID remediation options specifically for the Multi-STA </a:t>
            </a:r>
            <a:r>
              <a:rPr lang="en-US" dirty="0" err="1"/>
              <a:t>BlockAck</a:t>
            </a:r>
            <a:r>
              <a:rPr lang="en-US" dirty="0"/>
              <a:t> case.</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 deals with changing a STA’s AID.</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2179662091"/>
              </p:ext>
            </p:extLst>
          </p:nvPr>
        </p:nvGraphicFramePr>
        <p:xfrm>
          <a:off x="789197" y="2821196"/>
          <a:ext cx="7201864" cy="1357514"/>
        </p:xfrm>
        <a:graphic>
          <a:graphicData uri="http://schemas.openxmlformats.org/drawingml/2006/table">
            <a:tbl>
              <a:tblPr firstRow="1" bandRow="1">
                <a:tableStyleId>{5940675A-B579-460E-94D1-54222C63F5DA}</a:tableStyleId>
              </a:tblPr>
              <a:tblGrid>
                <a:gridCol w="541505">
                  <a:extLst>
                    <a:ext uri="{9D8B030D-6E8A-4147-A177-3AD203B41FA5}">
                      <a16:colId xmlns:a16="http://schemas.microsoft.com/office/drawing/2014/main" val="113882173"/>
                    </a:ext>
                  </a:extLst>
                </a:gridCol>
                <a:gridCol w="6660359">
                  <a:extLst>
                    <a:ext uri="{9D8B030D-6E8A-4147-A177-3AD203B41FA5}">
                      <a16:colId xmlns:a16="http://schemas.microsoft.com/office/drawing/2014/main" val="1692531632"/>
                    </a:ext>
                  </a:extLst>
                </a:gridCol>
              </a:tblGrid>
              <a:tr h="1357514">
                <a:tc>
                  <a:txBody>
                    <a:bodyPr/>
                    <a:lstStyle/>
                    <a:p>
                      <a:pPr algn="ctr"/>
                      <a:r>
                        <a:rPr lang="en-US" sz="1800" b="0" i="0" u="none" strike="noStrike" cap="none" spc="0" baseline="0" dirty="0">
                          <a:solidFill>
                            <a:schemeClr val="tx1"/>
                          </a:solidFill>
                          <a:effectLst/>
                          <a:uFillTx/>
                          <a:latin typeface="+mn-lt"/>
                          <a:ea typeface="+mn-ea"/>
                          <a:cs typeface="+mn-cs"/>
                          <a:sym typeface="Helvetica"/>
                        </a:rPr>
                        <a:t>11</a:t>
                      </a:r>
                    </a:p>
                  </a:txBody>
                  <a:tcPr anchor="ctr"/>
                </a:tc>
                <a:tc>
                  <a:txBody>
                    <a:bodyPr/>
                    <a:lstStyle/>
                    <a:p>
                      <a:r>
                        <a:rPr lang="en-US" sz="1800" b="0" i="0" u="none" strike="noStrike" cap="none" spc="0" baseline="0" dirty="0">
                          <a:solidFill>
                            <a:schemeClr val="tx1"/>
                          </a:solidFill>
                          <a:effectLst/>
                          <a:uFillTx/>
                          <a:latin typeface="+mn-lt"/>
                          <a:ea typeface="+mn-ea"/>
                          <a:cs typeface="+mn-cs"/>
                          <a:sym typeface="Helvetica"/>
                        </a:rPr>
                        <a:t>11bi shall define a mechanism for a CPE Client and CPE AP to change the CPE Client’s AID to an uncorrelated new value in Associate STA State 4, without any loss of connection when the OTA MAC address of the CPE Client is changed.</a:t>
                      </a:r>
                    </a:p>
                  </a:txBody>
                  <a:tcPr marL="68580" marR="68580" marT="0" marB="0"/>
                </a:tc>
                <a:extLst>
                  <a:ext uri="{0D108BD9-81ED-4DB2-BD59-A6C34878D82A}">
                    <a16:rowId xmlns:a16="http://schemas.microsoft.com/office/drawing/2014/main" val="277478750"/>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74FB-A099-D0D0-85FC-7663DA459F45}"/>
              </a:ext>
            </a:extLst>
          </p:cNvPr>
          <p:cNvSpPr>
            <a:spLocks noGrp="1"/>
          </p:cNvSpPr>
          <p:nvPr>
            <p:ph type="title"/>
          </p:nvPr>
        </p:nvSpPr>
        <p:spPr/>
        <p:txBody>
          <a:bodyPr/>
          <a:lstStyle/>
          <a:p>
            <a:r>
              <a:rPr lang="en-US" dirty="0"/>
              <a:t>AID Subfield discussion - background</a:t>
            </a:r>
          </a:p>
        </p:txBody>
      </p:sp>
      <p:sp>
        <p:nvSpPr>
          <p:cNvPr id="3" name="Content Placeholder 2">
            <a:extLst>
              <a:ext uri="{FF2B5EF4-FFF2-40B4-BE49-F238E27FC236}">
                <a16:creationId xmlns:a16="http://schemas.microsoft.com/office/drawing/2014/main" id="{9DEBAA93-76A4-82CE-CE34-EF9BDADBCABD}"/>
              </a:ext>
            </a:extLst>
          </p:cNvPr>
          <p:cNvSpPr>
            <a:spLocks noGrp="1"/>
          </p:cNvSpPr>
          <p:nvPr>
            <p:ph idx="1"/>
          </p:nvPr>
        </p:nvSpPr>
        <p:spPr>
          <a:xfrm>
            <a:off x="685800" y="1592981"/>
            <a:ext cx="7771680" cy="4783756"/>
          </a:xfrm>
        </p:spPr>
        <p:txBody>
          <a:bodyPr anchor="t">
            <a:normAutofit/>
          </a:bodyPr>
          <a:lstStyle/>
          <a:p>
            <a:r>
              <a:rPr lang="en-US" dirty="0"/>
              <a:t>In our discussions, we have targeted initially MLDs as the only devices to have access to MAC randomization during association.</a:t>
            </a:r>
          </a:p>
          <a:p>
            <a:endParaRPr lang="en-US" dirty="0"/>
          </a:p>
          <a:p>
            <a:r>
              <a:rPr lang="en-US" dirty="0"/>
              <a:t>A non-AP MLD gets a single AID to use for all of its associated non-AP STAs. (35.3.5.1 in TGbeD7.0. p550.26)</a:t>
            </a:r>
          </a:p>
          <a:p>
            <a:endParaRPr lang="en-US" dirty="0"/>
          </a:p>
          <a:p>
            <a:r>
              <a:rPr lang="en-US" dirty="0"/>
              <a:t>We have discussed reserving a block of AIDs for EDP non-AP MLDs so that the AP can rotate the AIDs while not disturbing the legacy STAs and legacy non-AP MLDs.</a:t>
            </a:r>
          </a:p>
          <a:p>
            <a:endParaRPr lang="en-US" dirty="0"/>
          </a:p>
          <a:p>
            <a:r>
              <a:rPr lang="en-US" dirty="0"/>
              <a:t>The issue is that during a transition period, we need space for 2x MAC addresses (not a problem) and 2x AIDs (a problem).</a:t>
            </a:r>
          </a:p>
          <a:p>
            <a:endParaRPr lang="en-US" dirty="0"/>
          </a:p>
          <a:p>
            <a:r>
              <a:rPr lang="en-US" dirty="0"/>
              <a:t>This problem is important because it will restrict the number of STAs and non-AP MLDs that an AP MLD can associate.</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841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An MLD is expected to be able to receive and correctly act upon frames with its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p:txBody>
      </p:sp>
    </p:spTree>
    <p:extLst>
      <p:ext uri="{BB962C8B-B14F-4D97-AF65-F5344CB8AC3E}">
        <p14:creationId xmlns:p14="http://schemas.microsoft.com/office/powerpoint/2010/main" val="3390449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FCA952-0EAB-7CFC-2F63-48E8AA335F63}"/>
              </a:ext>
            </a:extLst>
          </p:cNvPr>
          <p:cNvSpPr>
            <a:spLocks noGrp="1"/>
          </p:cNvSpPr>
          <p:nvPr>
            <p:ph type="title"/>
          </p:nvPr>
        </p:nvSpPr>
        <p:spPr/>
        <p:txBody>
          <a:bodyPr/>
          <a:lstStyle/>
          <a:p>
            <a:r>
              <a:rPr lang="en-US" dirty="0"/>
              <a:t>Multi-STA </a:t>
            </a:r>
            <a:r>
              <a:rPr lang="en-US" dirty="0" err="1"/>
              <a:t>BlockAck</a:t>
            </a:r>
            <a:r>
              <a:rPr lang="en-US" dirty="0"/>
              <a:t> Details</a:t>
            </a:r>
          </a:p>
        </p:txBody>
      </p:sp>
      <p:sp>
        <p:nvSpPr>
          <p:cNvPr id="3" name="Content Placeholder 2">
            <a:extLst>
              <a:ext uri="{FF2B5EF4-FFF2-40B4-BE49-F238E27FC236}">
                <a16:creationId xmlns:a16="http://schemas.microsoft.com/office/drawing/2014/main" id="{01395DAA-9BFD-78D4-FD67-7016CE09C5D2}"/>
              </a:ext>
            </a:extLst>
          </p:cNvPr>
          <p:cNvSpPr>
            <a:spLocks noGrp="1"/>
          </p:cNvSpPr>
          <p:nvPr>
            <p:ph type="body" idx="1"/>
          </p:nvPr>
        </p:nvSpPr>
        <p:spPr/>
        <p:txBody>
          <a:bodyPr>
            <a:normAutofit fontScale="92500" lnSpcReduction="20000"/>
          </a:bodyPr>
          <a:lstStyle/>
          <a:p>
            <a:pPr marL="0" indent="0">
              <a:buNone/>
            </a:pPr>
            <a:r>
              <a:rPr lang="en-US" dirty="0"/>
              <a:t>The BA Control field is defined in Figure 9-53 (BA Control field format):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r>
              <a:rPr lang="en-US" dirty="0"/>
              <a:t>Multi-STA </a:t>
            </a:r>
            <a:r>
              <a:rPr lang="en-US" dirty="0" err="1"/>
              <a:t>BlockAck</a:t>
            </a:r>
            <a:r>
              <a:rPr lang="en-US" dirty="0"/>
              <a:t> variant (9.3.1.8.6) –  </a:t>
            </a:r>
          </a:p>
          <a:p>
            <a:pPr lvl="1"/>
            <a:r>
              <a:rPr lang="en-US" dirty="0"/>
              <a:t> This variant is the only </a:t>
            </a:r>
            <a:r>
              <a:rPr lang="en-US" dirty="0" err="1"/>
              <a:t>BlockAck</a:t>
            </a:r>
            <a:r>
              <a:rPr lang="en-US" dirty="0"/>
              <a:t> frame making use of AID11. But for this frame type, the TID_INFO subfield in the BA Control field is reserved.  A bit from that field can be used to indicate which epoch the AID values are from.</a:t>
            </a:r>
          </a:p>
          <a:p>
            <a:pPr lvl="2"/>
            <a:endParaRPr lang="en-US" dirty="0"/>
          </a:p>
          <a:p>
            <a:pPr lvl="1"/>
            <a:r>
              <a:rPr lang="en-US" dirty="0"/>
              <a:t> If the AP MLD does mark a multi-STA </a:t>
            </a:r>
            <a:r>
              <a:rPr lang="en-US" dirty="0" err="1"/>
              <a:t>BlockAck</a:t>
            </a:r>
            <a:r>
              <a:rPr lang="en-US" dirty="0"/>
              <a:t> as containing AIDs from the previous epoch, it should only contain AIDs from the previous epoch and AIDs of legacy STAs.</a:t>
            </a:r>
          </a:p>
          <a:p>
            <a:pPr lvl="1"/>
            <a:endParaRPr lang="en-US" dirty="0"/>
          </a:p>
          <a:p>
            <a:r>
              <a:rPr lang="en-US" dirty="0"/>
              <a:t>See also 26.4.2 Acknowledgement context in a Multi-STA </a:t>
            </a:r>
            <a:r>
              <a:rPr lang="en-US" dirty="0" err="1"/>
              <a:t>BlockAck</a:t>
            </a:r>
            <a:r>
              <a:rPr lang="en-US" dirty="0"/>
              <a:t> frame</a:t>
            </a:r>
          </a:p>
          <a:p>
            <a:pPr lvl="1"/>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3289BDAF-CE5C-CA63-04A1-B9EE4F58B887}"/>
              </a:ext>
            </a:extLst>
          </p:cNvPr>
          <p:cNvGraphicFramePr>
            <a:graphicFrameLocks noGrp="1"/>
          </p:cNvGraphicFramePr>
          <p:nvPr>
            <p:extLst>
              <p:ext uri="{D42A27DB-BD31-4B8C-83A1-F6EECF244321}">
                <p14:modId xmlns:p14="http://schemas.microsoft.com/office/powerpoint/2010/main" val="4013686226"/>
              </p:ext>
            </p:extLst>
          </p:nvPr>
        </p:nvGraphicFramePr>
        <p:xfrm>
          <a:off x="1375415" y="2330954"/>
          <a:ext cx="6392449" cy="1452602"/>
        </p:xfrm>
        <a:graphic>
          <a:graphicData uri="http://schemas.openxmlformats.org/drawingml/2006/table">
            <a:tbl>
              <a:tblPr firstRow="1" bandRow="1">
                <a:tableStyleId>{5940675A-B579-460E-94D1-54222C63F5DA}</a:tableStyleId>
              </a:tblPr>
              <a:tblGrid>
                <a:gridCol w="913207">
                  <a:extLst>
                    <a:ext uri="{9D8B030D-6E8A-4147-A177-3AD203B41FA5}">
                      <a16:colId xmlns:a16="http://schemas.microsoft.com/office/drawing/2014/main" val="986406477"/>
                    </a:ext>
                  </a:extLst>
                </a:gridCol>
                <a:gridCol w="913207">
                  <a:extLst>
                    <a:ext uri="{9D8B030D-6E8A-4147-A177-3AD203B41FA5}">
                      <a16:colId xmlns:a16="http://schemas.microsoft.com/office/drawing/2014/main" val="131987301"/>
                    </a:ext>
                  </a:extLst>
                </a:gridCol>
                <a:gridCol w="913207">
                  <a:extLst>
                    <a:ext uri="{9D8B030D-6E8A-4147-A177-3AD203B41FA5}">
                      <a16:colId xmlns:a16="http://schemas.microsoft.com/office/drawing/2014/main" val="311629992"/>
                    </a:ext>
                  </a:extLst>
                </a:gridCol>
                <a:gridCol w="913207">
                  <a:extLst>
                    <a:ext uri="{9D8B030D-6E8A-4147-A177-3AD203B41FA5}">
                      <a16:colId xmlns:a16="http://schemas.microsoft.com/office/drawing/2014/main" val="1038618229"/>
                    </a:ext>
                  </a:extLst>
                </a:gridCol>
                <a:gridCol w="913207">
                  <a:extLst>
                    <a:ext uri="{9D8B030D-6E8A-4147-A177-3AD203B41FA5}">
                      <a16:colId xmlns:a16="http://schemas.microsoft.com/office/drawing/2014/main" val="3090234745"/>
                    </a:ext>
                  </a:extLst>
                </a:gridCol>
                <a:gridCol w="913207">
                  <a:extLst>
                    <a:ext uri="{9D8B030D-6E8A-4147-A177-3AD203B41FA5}">
                      <a16:colId xmlns:a16="http://schemas.microsoft.com/office/drawing/2014/main" val="433128076"/>
                    </a:ext>
                  </a:extLst>
                </a:gridCol>
                <a:gridCol w="913207">
                  <a:extLst>
                    <a:ext uri="{9D8B030D-6E8A-4147-A177-3AD203B41FA5}">
                      <a16:colId xmlns:a16="http://schemas.microsoft.com/office/drawing/2014/main" val="894675075"/>
                    </a:ext>
                  </a:extLst>
                </a:gridCol>
              </a:tblGrid>
              <a:tr h="370840">
                <a:tc>
                  <a:txBody>
                    <a:bodyPr/>
                    <a:lstStyle/>
                    <a:p>
                      <a:pPr algn="ctr"/>
                      <a:r>
                        <a:rPr lang="en-US" sz="1200" dirty="0"/>
                        <a:t>B0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  B4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B5  B8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a:t>B11</a:t>
                      </a:r>
                      <a:endParaRPr lang="en-US" sz="12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B12  B15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8666534"/>
                  </a:ext>
                </a:extLst>
              </a:tr>
              <a:tr h="370840">
                <a:tc>
                  <a:txBody>
                    <a:bodyPr/>
                    <a:lstStyle/>
                    <a:p>
                      <a:r>
                        <a:rPr lang="en-US" sz="12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BA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No Memory Kept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Memory Configuration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Management 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highlight>
                            <a:srgbClr val="FFFF00"/>
                          </a:highlight>
                        </a:rPr>
                        <a:t>TID_INFO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5497570"/>
                  </a:ext>
                </a:extLst>
              </a:tr>
              <a:tr h="441682">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69647492"/>
                  </a:ext>
                </a:extLst>
              </a:tr>
            </a:tbl>
          </a:graphicData>
        </a:graphic>
      </p:graphicFrame>
    </p:spTree>
    <p:extLst>
      <p:ext uri="{BB962C8B-B14F-4D97-AF65-F5344CB8AC3E}">
        <p14:creationId xmlns:p14="http://schemas.microsoft.com/office/powerpoint/2010/main" val="394100837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381400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495123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2" y="4357672"/>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313133" y="3220444"/>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spTree>
    <p:extLst>
      <p:ext uri="{BB962C8B-B14F-4D97-AF65-F5344CB8AC3E}">
        <p14:creationId xmlns:p14="http://schemas.microsoft.com/office/powerpoint/2010/main" val="778167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Multi-STA </a:t>
            </a:r>
            <a:r>
              <a:rPr lang="en-US" dirty="0" err="1"/>
              <a:t>BlockAck</a:t>
            </a:r>
            <a:endParaRPr lang="en-US" dirty="0"/>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marR="0">
              <a:lnSpc>
                <a:spcPts val="1200"/>
              </a:lnSpc>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t>Proposed text: </a:t>
            </a:r>
          </a:p>
          <a:p>
            <a:pPr marL="0" marR="0" indent="0">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t>9.3.1.8.6 Multi-STA </a:t>
            </a:r>
            <a:r>
              <a:rPr lang="en-US" dirty="0" err="1"/>
              <a:t>BlockAck</a:t>
            </a:r>
            <a:r>
              <a:rPr lang="en-US" dirty="0"/>
              <a:t> variant (inserting new paragraphs as shown and modifying previous 5</a:t>
            </a:r>
            <a:r>
              <a:rPr lang="en-US" baseline="30000" dirty="0"/>
              <a:t>th</a:t>
            </a:r>
            <a:r>
              <a:rPr lang="en-US" dirty="0"/>
              <a:t> paragraph)</a:t>
            </a: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During an EDP transition period, the most significant bit of the TID_INFO subfield of the BA Control field is set to 1 if the AIDs in the AID TID Info subfield are from the previous EDP epoch. The MSB is set to 0 if the AIDs in the AID TID Info subfield are from the current EDP epoch. </a:t>
            </a:r>
            <a:endParaRPr lang="en-US" sz="1800" dirty="0">
              <a:effectLst/>
              <a:latin typeface="Times New Roman" panose="02020603050405020304" pitchFamily="18" charset="0"/>
              <a:ea typeface="Malgun Gothic" panose="020B0503020000020004" pitchFamily="34" charset="-127"/>
            </a:endParaRP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Otherwise, the</a:t>
            </a:r>
            <a:r>
              <a:rPr lang="en-US" sz="1800" strike="sngStrike" dirty="0">
                <a:solidFill>
                  <a:srgbClr val="000000"/>
                </a:solidFill>
                <a:effectLst/>
                <a:latin typeface="Times New Roman" panose="02020603050405020304" pitchFamily="18" charset="0"/>
                <a:ea typeface="Times New Roman" panose="02020603050405020304" pitchFamily="18" charset="0"/>
              </a:rPr>
              <a:t> </a:t>
            </a:r>
            <a:r>
              <a:rPr lang="en-US" sz="1800" strike="sngStrike" dirty="0" err="1">
                <a:solidFill>
                  <a:srgbClr val="000000"/>
                </a:solidFill>
                <a:effectLst/>
                <a:latin typeface="Times New Roman" panose="02020603050405020304" pitchFamily="18" charset="0"/>
                <a:ea typeface="Times New Roman" panose="02020603050405020304" pitchFamily="18" charset="0"/>
              </a:rPr>
              <a:t>The</a:t>
            </a:r>
            <a:r>
              <a:rPr lang="en-US" sz="1800" dirty="0">
                <a:solidFill>
                  <a:srgbClr val="000000"/>
                </a:solidFill>
                <a:effectLst/>
                <a:latin typeface="Times New Roman" panose="02020603050405020304" pitchFamily="18" charset="0"/>
                <a:ea typeface="Times New Roman" panose="02020603050405020304" pitchFamily="18" charset="0"/>
              </a:rPr>
              <a:t> TID_INFO subfield of the BA Control field of the Multi-STA </a:t>
            </a:r>
            <a:r>
              <a:rPr lang="en-US" sz="1800" dirty="0" err="1">
                <a:solidFill>
                  <a:srgbClr val="000000"/>
                </a:solidFill>
                <a:effectLst/>
                <a:latin typeface="Times New Roman" panose="02020603050405020304" pitchFamily="18" charset="0"/>
                <a:ea typeface="Times New Roman" panose="02020603050405020304" pitchFamily="18" charset="0"/>
              </a:rPr>
              <a:t>BlockAck</a:t>
            </a:r>
            <a:r>
              <a:rPr lang="en-US" sz="1800" dirty="0">
                <a:solidFill>
                  <a:srgbClr val="000000"/>
                </a:solidFill>
                <a:effectLst/>
                <a:latin typeface="Times New Roman" panose="02020603050405020304" pitchFamily="18" charset="0"/>
                <a:ea typeface="Times New Roman" panose="02020603050405020304" pitchFamily="18" charset="0"/>
              </a:rPr>
              <a:t> frame is reserved.</a:t>
            </a:r>
            <a:endParaRPr lang="en-US" sz="1800" dirty="0">
              <a:effectLst/>
              <a:latin typeface="Times New Roman" panose="02020603050405020304" pitchFamily="18" charset="0"/>
              <a:ea typeface="Malgun Gothic" panose="020B0503020000020004" pitchFamily="34" charset="-127"/>
            </a:endParaRP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NOTE—A Multi-STA </a:t>
            </a:r>
            <a:r>
              <a:rPr lang="en-US" sz="1800" u="sng" dirty="0" err="1">
                <a:solidFill>
                  <a:srgbClr val="000000"/>
                </a:solidFill>
                <a:effectLst/>
                <a:latin typeface="Times New Roman" panose="02020603050405020304" pitchFamily="18" charset="0"/>
                <a:ea typeface="Times New Roman" panose="02020603050405020304" pitchFamily="18" charset="0"/>
              </a:rPr>
              <a:t>BlockAck</a:t>
            </a:r>
            <a:r>
              <a:rPr lang="en-US" sz="1800" u="sng" dirty="0">
                <a:solidFill>
                  <a:srgbClr val="000000"/>
                </a:solidFill>
                <a:effectLst/>
                <a:latin typeface="Times New Roman" panose="02020603050405020304" pitchFamily="18" charset="0"/>
                <a:ea typeface="Times New Roman" panose="02020603050405020304" pitchFamily="18" charset="0"/>
              </a:rPr>
              <a:t> frame can only contain AIDs for EDP non-AP MLDs from a single set of FA parameters</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Malgun Gothic" panose="020B0503020000020004" pitchFamily="34" charset="-127"/>
            </a:endParaRPr>
          </a:p>
          <a:p>
            <a:endParaRPr lang="en-US" dirty="0"/>
          </a:p>
        </p:txBody>
      </p:sp>
    </p:spTree>
    <p:extLst>
      <p:ext uri="{BB962C8B-B14F-4D97-AF65-F5344CB8AC3E}">
        <p14:creationId xmlns:p14="http://schemas.microsoft.com/office/powerpoint/2010/main" val="12346366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57938</TotalTime>
  <Words>850</Words>
  <Application>Microsoft Office PowerPoint</Application>
  <PresentationFormat>On-screen Show (4:3)</PresentationFormat>
  <Paragraphs>118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Unicode MS</vt:lpstr>
      <vt:lpstr>Helvetica</vt:lpstr>
      <vt:lpstr>Helvetica Neue</vt:lpstr>
      <vt:lpstr>Times New Roman</vt:lpstr>
      <vt:lpstr>Office Theme</vt:lpstr>
      <vt:lpstr>PowerPoint Presentation</vt:lpstr>
      <vt:lpstr>PowerPoint Presentation</vt:lpstr>
      <vt:lpstr>Summary</vt:lpstr>
      <vt:lpstr>Requirements</vt:lpstr>
      <vt:lpstr>AID Subfield discussion - background</vt:lpstr>
      <vt:lpstr>Summary of Transition Period assumptions</vt:lpstr>
      <vt:lpstr>Multi-STA BlockAck Details</vt:lpstr>
      <vt:lpstr>Example Interaction with AID tie-ins (1)</vt:lpstr>
      <vt:lpstr>Discussion – Multi-STA BlockAck</vt:lpstr>
      <vt:lpstr>Example Interaction with AID tie-ins (2)</vt:lpstr>
      <vt:lpstr>Example Interaction with AID tie-ins (3)</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238</cp:revision>
  <dcterms:modified xsi:type="dcterms:W3CDTF">2024-10-27T23:23:41Z</dcterms:modified>
</cp:coreProperties>
</file>