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7"/>
  </p:notesMasterIdLst>
  <p:handoutMasterIdLst>
    <p:handoutMasterId r:id="rId18"/>
  </p:handoutMasterIdLst>
  <p:sldIdLst>
    <p:sldId id="256" r:id="rId2"/>
    <p:sldId id="257" r:id="rId3"/>
    <p:sldId id="268" r:id="rId4"/>
    <p:sldId id="302" r:id="rId5"/>
    <p:sldId id="269" r:id="rId6"/>
    <p:sldId id="260" r:id="rId7"/>
    <p:sldId id="261" r:id="rId8"/>
    <p:sldId id="262" r:id="rId9"/>
    <p:sldId id="263" r:id="rId10"/>
    <p:sldId id="283" r:id="rId11"/>
    <p:sldId id="284" r:id="rId12"/>
    <p:sldId id="287" r:id="rId13"/>
    <p:sldId id="288" r:id="rId14"/>
    <p:sldId id="289" r:id="rId15"/>
    <p:sldId id="295" r:id="rId16"/>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228" autoAdjust="0"/>
    <p:restoredTop sz="94660"/>
  </p:normalViewPr>
  <p:slideViewPr>
    <p:cSldViewPr>
      <p:cViewPr varScale="1">
        <p:scale>
          <a:sx n="69" d="100"/>
          <a:sy n="69" d="100"/>
        </p:scale>
        <p:origin x="72" y="204"/>
      </p:cViewPr>
      <p:guideLst>
        <p:guide orient="horz" pos="2160"/>
        <p:guide pos="3840"/>
      </p:guideLst>
    </p:cSldViewPr>
  </p:slideViewPr>
  <p:outlineViewPr>
    <p:cViewPr varScale="1">
      <p:scale>
        <a:sx n="170" d="200"/>
        <a:sy n="170" d="200"/>
      </p:scale>
      <p:origin x="-780" y="-84"/>
    </p:cViewPr>
  </p:outlineViewPr>
  <p:notesTextViewPr>
    <p:cViewPr>
      <p:scale>
        <a:sx n="3" d="2"/>
        <a:sy n="3" d="2"/>
      </p:scale>
      <p:origin x="0" y="0"/>
    </p:cViewPr>
  </p:notesText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24/10/25</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4</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9283537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5</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0406709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spcBef>
                <a:spcPct val="30000"/>
              </a:spcBef>
              <a:defRPr sz="1200">
                <a:solidFill>
                  <a:schemeClr val="tx1"/>
                </a:solidFill>
                <a:latin typeface="Times New Roman" panose="02020603050405020304" pitchFamily="18" charset="0"/>
              </a:defRPr>
            </a:lvl1pPr>
            <a:lvl2pPr marL="742950" indent="-285750" defTabSz="966788" eaLnBrk="0" hangingPunct="0">
              <a:spcBef>
                <a:spcPct val="30000"/>
              </a:spcBef>
              <a:defRPr sz="1200">
                <a:solidFill>
                  <a:schemeClr val="tx1"/>
                </a:solidFill>
                <a:latin typeface="Times New Roman" panose="02020603050405020304" pitchFamily="18" charset="0"/>
              </a:defRPr>
            </a:lvl2pPr>
            <a:lvl3pPr marL="1143000" indent="-228600" defTabSz="966788" eaLnBrk="0" hangingPunct="0">
              <a:spcBef>
                <a:spcPct val="30000"/>
              </a:spcBef>
              <a:defRPr sz="1200">
                <a:solidFill>
                  <a:schemeClr val="tx1"/>
                </a:solidFill>
                <a:latin typeface="Times New Roman" panose="02020603050405020304" pitchFamily="18" charset="0"/>
              </a:defRPr>
            </a:lvl3pPr>
            <a:lvl4pPr marL="1600200" indent="-228600" defTabSz="966788" eaLnBrk="0" hangingPunct="0">
              <a:spcBef>
                <a:spcPct val="30000"/>
              </a:spcBef>
              <a:defRPr sz="1200">
                <a:solidFill>
                  <a:schemeClr val="tx1"/>
                </a:solidFill>
                <a:latin typeface="Times New Roman" panose="02020603050405020304" pitchFamily="18" charset="0"/>
              </a:defRPr>
            </a:lvl4pPr>
            <a:lvl5pPr marL="2057400" indent="-228600" defTabSz="966788" eaLnBrk="0" hangingPunct="0">
              <a:spcBef>
                <a:spcPct val="30000"/>
              </a:spcBef>
              <a:defRPr sz="1200">
                <a:solidFill>
                  <a:schemeClr val="tx1"/>
                </a:solidFill>
                <a:latin typeface="Times New Roman" panose="02020603050405020304" pitchFamily="18" charset="0"/>
              </a:defRPr>
            </a:lvl5pPr>
            <a:lvl6pPr marL="2514600" indent="-228600" defTabSz="9667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667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667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667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BA6ABF37-7216-45CB-BD9C-7F0A7BB04421}" type="slidenum">
              <a:rPr lang="en-US" altLang="en-US" sz="1300"/>
              <a:pPr>
                <a:spcBef>
                  <a:spcPct val="0"/>
                </a:spcBef>
              </a:pPr>
              <a:t>9</a:t>
            </a:fld>
            <a:endParaRPr lang="en-US" altLang="en-US" sz="1300"/>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40910306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15</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9680421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1"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1" y="685801"/>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1"/>
            <a:ext cx="75692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914401" y="685801"/>
            <a:ext cx="10361084"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dirty="0"/>
              <a:t>Click to edit the title text format</a:t>
            </a:r>
          </a:p>
        </p:txBody>
      </p:sp>
      <p:sp>
        <p:nvSpPr>
          <p:cNvPr id="1026" name="Rectangle 2"/>
          <p:cNvSpPr>
            <a:spLocks noGrp="1" noChangeArrowheads="1"/>
          </p:cNvSpPr>
          <p:nvPr>
            <p:ph type="body" idx="1"/>
          </p:nvPr>
        </p:nvSpPr>
        <p:spPr bwMode="auto">
          <a:xfrm>
            <a:off x="914401" y="1981201"/>
            <a:ext cx="10361084"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dirty="0"/>
              <a:t>Click to edit the outline text format</a:t>
            </a:r>
          </a:p>
          <a:p>
            <a:pPr lvl="1"/>
            <a:r>
              <a:rPr lang="en-GB" dirty="0"/>
              <a:t>Second Outline Level</a:t>
            </a:r>
          </a:p>
          <a:p>
            <a:pPr lvl="2"/>
            <a:r>
              <a:rPr lang="en-GB" dirty="0"/>
              <a:t>Third Outline Level</a:t>
            </a:r>
          </a:p>
          <a:p>
            <a:pPr lvl="3"/>
            <a:r>
              <a:rPr lang="en-GB" dirty="0"/>
              <a:t>Fourth Outline Level</a:t>
            </a:r>
          </a:p>
          <a:p>
            <a:pPr lvl="4"/>
            <a:r>
              <a:rPr lang="en-GB" dirty="0"/>
              <a:t>Fifth Outline Level</a:t>
            </a:r>
          </a:p>
          <a:p>
            <a:pPr lvl="4"/>
            <a:r>
              <a:rPr lang="en-GB" dirty="0"/>
              <a:t>Sixth Outline Level</a:t>
            </a:r>
          </a:p>
          <a:p>
            <a:pPr lvl="4"/>
            <a:r>
              <a:rPr lang="en-GB" dirty="0"/>
              <a:t>Seventh Outline Level</a:t>
            </a:r>
          </a:p>
          <a:p>
            <a:pPr lvl="4"/>
            <a:r>
              <a:rPr lang="en-GB" dirty="0"/>
              <a:t>Eighth Outline Level</a:t>
            </a:r>
          </a:p>
          <a:p>
            <a:pPr lvl="4"/>
            <a:r>
              <a:rPr lang="en-GB" dirty="0"/>
              <a:t>Ninth Outline Level</a:t>
            </a:r>
          </a:p>
        </p:txBody>
      </p:sp>
      <p:sp>
        <p:nvSpPr>
          <p:cNvPr id="1029" name="Rectangle 5"/>
          <p:cNvSpPr>
            <a:spLocks noGrp="1" noChangeArrowheads="1"/>
          </p:cNvSpPr>
          <p:nvPr>
            <p:ph type="sldNum"/>
          </p:nvPr>
        </p:nvSpPr>
        <p:spPr bwMode="auto">
          <a:xfrm>
            <a:off x="5793318" y="6475414"/>
            <a:ext cx="704849"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endParaRPr lang="en-GB" sz="2400"/>
          </a:p>
        </p:txBody>
      </p:sp>
      <p:sp>
        <p:nvSpPr>
          <p:cNvPr id="1031" name="Rectangle 7"/>
          <p:cNvSpPr>
            <a:spLocks noChangeArrowheads="1"/>
          </p:cNvSpPr>
          <p:nvPr/>
        </p:nvSpPr>
        <p:spPr bwMode="auto">
          <a:xfrm>
            <a:off x="912285" y="6475413"/>
            <a:ext cx="479298" cy="184666"/>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Agenda</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endParaRPr lang="en-GB" sz="2400" dirty="0"/>
          </a:p>
        </p:txBody>
      </p:sp>
      <p:sp>
        <p:nvSpPr>
          <p:cNvPr id="10" name="Date Placeholder 3"/>
          <p:cNvSpPr txBox="1">
            <a:spLocks/>
          </p:cNvSpPr>
          <p:nvPr userDrawn="1"/>
        </p:nvSpPr>
        <p:spPr bwMode="auto">
          <a:xfrm>
            <a:off x="6667504" y="357166"/>
            <a:ext cx="46672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802.11-24/1715r0</a:t>
            </a:r>
          </a:p>
        </p:txBody>
      </p:sp>
      <p:sp>
        <p:nvSpPr>
          <p:cNvPr id="11" name="Date Placeholder 3">
            <a:extLst>
              <a:ext uri="{FF2B5EF4-FFF2-40B4-BE49-F238E27FC236}">
                <a16:creationId xmlns:a16="http://schemas.microsoft.com/office/drawing/2014/main" id="{37CE6430-622B-4176-BF54-4362F0973D2C}"/>
              </a:ext>
            </a:extLst>
          </p:cNvPr>
          <p:cNvSpPr txBox="1">
            <a:spLocks/>
          </p:cNvSpPr>
          <p:nvPr userDrawn="1"/>
        </p:nvSpPr>
        <p:spPr bwMode="auto">
          <a:xfrm>
            <a:off x="912285" y="346365"/>
            <a:ext cx="1907115" cy="339436"/>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defRPr/>
            </a:lvl1pPr>
          </a:lstStyle>
          <a:p>
            <a:pPr marL="0" marR="0" lvl="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 October 2024</a:t>
            </a:r>
          </a:p>
        </p:txBody>
      </p:sp>
      <p:sp>
        <p:nvSpPr>
          <p:cNvPr id="12" name="Rectangle 7">
            <a:extLst>
              <a:ext uri="{FF2B5EF4-FFF2-40B4-BE49-F238E27FC236}">
                <a16:creationId xmlns:a16="http://schemas.microsoft.com/office/drawing/2014/main" id="{3D862394-D570-4AFC-90CD-C44A8258DE48}"/>
              </a:ext>
            </a:extLst>
          </p:cNvPr>
          <p:cNvSpPr>
            <a:spLocks noChangeArrowheads="1"/>
          </p:cNvSpPr>
          <p:nvPr userDrawn="1"/>
        </p:nvSpPr>
        <p:spPr bwMode="auto">
          <a:xfrm>
            <a:off x="9019828" y="6475413"/>
            <a:ext cx="2333972" cy="184666"/>
          </a:xfrm>
          <a:prstGeom prst="rect">
            <a:avLst/>
          </a:prstGeom>
          <a:noFill/>
          <a:ln w="9525">
            <a:noFill/>
            <a:round/>
            <a:headEnd/>
            <a:tailEnd/>
          </a:ln>
          <a:effectLst/>
        </p:spPr>
        <p:txBody>
          <a:bodyPr wrap="none" lIns="0" tIns="0" rIns="0" bIns="0">
            <a:spAutoFit/>
          </a:bodyPr>
          <a:lstStyle/>
          <a:p>
            <a: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Mark Hamilton, Ruckus/CommScope</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e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standards.ieee.org/about/policies/opman/sect6.html" TargetMode="External"/><Relationship Id="rId2" Type="http://schemas.openxmlformats.org/officeDocument/2006/relationships/hyperlink" Target="https://standards.ieee.org/about/policies/bylaws/sect6-7.html#7"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est_practices_for_ieee_standards_development_051215.pdf" TargetMode="External"/><Relationship Id="rId5" Type="http://schemas.openxmlformats.org/officeDocument/2006/relationships/hyperlink" Target="http://standards.ieee.org/faqs/copyrights.html/" TargetMode="External"/><Relationship Id="rId4" Type="http://schemas.openxmlformats.org/officeDocument/2006/relationships/hyperlink" Target="https://standards.ieee.org/content/dam/ieee-standards/standards/web/documents/other/permissionltrs.zip"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www.ieee.org/content/dam/ieee-org/ieee/web/org/about/ieee_code_of_conduct.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2.xml"/><Relationship Id="rId4" Type="http://schemas.openxmlformats.org/officeDocument/2006/relationships/hyperlink" Target="http://www.ieee.org/about/corporate/governance" TargetMode="External"/></Relationships>
</file>

<file path=ppt/slides/_rels/slide13.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mentor.ieee.org/802.11/dcn/24/11-24-1569-00-0000-liaison-from-wba-guidelines-for-l4s.docx"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hyperlink" Target="https://mentor.ieee.org/802.11/dcn/24/11-24-1617-00-0arc-overview-of-wba-l4s-implementation-guidelines.pptx"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standards.ieee.org/about/policies/bylaws/sect6-7.html"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hyperlink" Target="http://standards.ieee.org/about/sasb/patcom/materials.html" TargetMode="External"/><Relationship Id="rId4" Type="http://schemas.openxmlformats.org/officeDocument/2006/relationships/hyperlink" Target="https://standards.ieee.org/about/policies/opman/sect6.htm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ctrTitle"/>
          </p:nvPr>
        </p:nvSpPr>
        <p:spPr>
          <a:xfrm>
            <a:off x="914400" y="927100"/>
            <a:ext cx="10363200" cy="536575"/>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a:t>ARC-SC-agenda-October-28-2024</a:t>
            </a:r>
            <a:endParaRPr lang="en-GB" dirty="0"/>
          </a:p>
        </p:txBody>
      </p:sp>
      <p:sp>
        <p:nvSpPr>
          <p:cNvPr id="3074" name="Rectangle 2"/>
          <p:cNvSpPr>
            <a:spLocks noGrp="1" noChangeArrowheads="1"/>
          </p:cNvSpPr>
          <p:nvPr>
            <p:ph type="subTitle" idx="1"/>
          </p:nvPr>
        </p:nvSpPr>
        <p:spPr>
          <a:xfrm>
            <a:off x="1828800" y="1463675"/>
            <a:ext cx="8534400" cy="476250"/>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2024-10-25</a:t>
            </a:r>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graphicFrame>
        <p:nvGraphicFramePr>
          <p:cNvPr id="3075" name="Object 3"/>
          <p:cNvGraphicFramePr>
            <a:graphicFrameLocks noChangeAspect="1"/>
          </p:cNvGraphicFramePr>
          <p:nvPr>
            <p:extLst>
              <p:ext uri="{D42A27DB-BD31-4B8C-83A1-F6EECF244321}">
                <p14:modId xmlns:p14="http://schemas.microsoft.com/office/powerpoint/2010/main" val="2911483410"/>
              </p:ext>
            </p:extLst>
          </p:nvPr>
        </p:nvGraphicFramePr>
        <p:xfrm>
          <a:off x="985838" y="2416175"/>
          <a:ext cx="10290175" cy="2481263"/>
        </p:xfrm>
        <a:graphic>
          <a:graphicData uri="http://schemas.openxmlformats.org/presentationml/2006/ole">
            <mc:AlternateContent xmlns:mc="http://schemas.openxmlformats.org/markup-compatibility/2006">
              <mc:Choice xmlns:v="urn:schemas-microsoft-com:vml" Requires="v">
                <p:oleObj name="Document" r:id="rId3" imgW="10457640" imgH="2537948" progId="Word.Document.8">
                  <p:embed/>
                </p:oleObj>
              </mc:Choice>
              <mc:Fallback>
                <p:oleObj name="Document" r:id="rId3" imgW="10457640" imgH="2537948" progId="Word.Document.8">
                  <p:embed/>
                  <p:pic>
                    <p:nvPicPr>
                      <p:cNvPr id="0" name="Picture 3"/>
                      <p:cNvPicPr>
                        <a:picLocks noChangeAspect="1" noChangeArrowheads="1"/>
                      </p:cNvPicPr>
                      <p:nvPr/>
                    </p:nvPicPr>
                    <p:blipFill>
                      <a:blip r:embed="rId4"/>
                      <a:srcRect/>
                      <a:stretch>
                        <a:fillRect/>
                      </a:stretch>
                    </p:blipFill>
                    <p:spPr bwMode="auto">
                      <a:xfrm>
                        <a:off x="985838" y="2416175"/>
                        <a:ext cx="10290175" cy="2481263"/>
                      </a:xfrm>
                      <a:prstGeom prst="rect">
                        <a:avLst/>
                      </a:prstGeom>
                      <a:noFill/>
                    </p:spPr>
                  </p:pic>
                </p:oleObj>
              </mc:Fallback>
            </mc:AlternateContent>
          </a:graphicData>
        </a:graphic>
      </p:graphicFrame>
      <p:sp>
        <p:nvSpPr>
          <p:cNvPr id="3076" name="Rectangle 4"/>
          <p:cNvSpPr>
            <a:spLocks noChangeArrowheads="1"/>
          </p:cNvSpPr>
          <p:nvPr/>
        </p:nvSpPr>
        <p:spPr bwMode="auto">
          <a:xfrm>
            <a:off x="993775" y="1972991"/>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F35D6E-8E8E-F34A-B092-B630F318A70F}"/>
              </a:ext>
            </a:extLst>
          </p:cNvPr>
          <p:cNvSpPr>
            <a:spLocks noGrp="1"/>
          </p:cNvSpPr>
          <p:nvPr>
            <p:ph type="title"/>
          </p:nvPr>
        </p:nvSpPr>
        <p:spPr/>
        <p:txBody>
          <a:bodyPr>
            <a:normAutofit/>
          </a:bodyPr>
          <a:lstStyle/>
          <a:p>
            <a:r>
              <a:rPr lang="en-US" altLang="en-US" dirty="0"/>
              <a:t>IEEE SA Copyright Policy</a:t>
            </a:r>
            <a:endParaRPr lang="en-US" dirty="0"/>
          </a:p>
        </p:txBody>
      </p:sp>
      <p:sp>
        <p:nvSpPr>
          <p:cNvPr id="3" name="Content Placeholder 2">
            <a:extLst>
              <a:ext uri="{FF2B5EF4-FFF2-40B4-BE49-F238E27FC236}">
                <a16:creationId xmlns:a16="http://schemas.microsoft.com/office/drawing/2014/main" id="{478FB917-1F5A-1546-A0E1-08C0CB91A062}"/>
              </a:ext>
            </a:extLst>
          </p:cNvPr>
          <p:cNvSpPr>
            <a:spLocks noGrp="1"/>
          </p:cNvSpPr>
          <p:nvPr>
            <p:ph idx="1"/>
          </p:nvPr>
        </p:nvSpPr>
        <p:spPr/>
        <p:txBody>
          <a:bodyPr>
            <a:normAutofit lnSpcReduction="10000"/>
          </a:bodyPr>
          <a:lstStyle/>
          <a:p>
            <a:pPr>
              <a:buFont typeface="Arial" panose="020B0604020202020204" pitchFamily="34" charset="0"/>
              <a:buChar char="•"/>
            </a:pPr>
            <a:r>
              <a:rPr lang="en-US" altLang="en-US" sz="2133" dirty="0"/>
              <a:t>By participating in this activity, you agree to comply with the IEEE Code of Ethics, all applicable laws, and all IEEE policies and procedures including, but not limited to, the IEEE SA Copyright Policy. </a:t>
            </a:r>
          </a:p>
          <a:p>
            <a:pPr marL="457200" indent="-457200">
              <a:spcBef>
                <a:spcPts val="0"/>
              </a:spcBef>
              <a:spcAft>
                <a:spcPts val="0"/>
              </a:spcAft>
              <a:buClr>
                <a:srgbClr val="CC3300"/>
              </a:buClr>
              <a:buSzPct val="50000"/>
              <a:buFont typeface="Arial" panose="020B0604020202020204" pitchFamily="34" charset="0"/>
              <a:buChar char="•"/>
            </a:pPr>
            <a:endParaRPr lang="en-US" altLang="en-US" sz="2933" dirty="0">
              <a:latin typeface="Calibri" pitchFamily="34" charset="0"/>
              <a:cs typeface="Calibri" pitchFamily="34" charset="0"/>
            </a:endParaRPr>
          </a:p>
          <a:p>
            <a:pPr marL="857250" lvl="1" indent="-342900">
              <a:buSzPct val="150000"/>
              <a:buFont typeface="Arial" panose="020B0604020202020204" pitchFamily="34" charset="0"/>
              <a:buChar char="•"/>
            </a:pPr>
            <a:r>
              <a:rPr lang="en-US" altLang="en-US" sz="2067" dirty="0"/>
              <a:t>Previously Published material (copyright assertion indicated) shall not be presented/submitted to the Working Group nor incorporated into a Working Group draft unless permission is granted. </a:t>
            </a:r>
          </a:p>
          <a:p>
            <a:pPr marL="857250" lvl="1" indent="-342900">
              <a:buSzPct val="150000"/>
              <a:buFont typeface="Arial" panose="020B0604020202020204" pitchFamily="34" charset="0"/>
              <a:buChar char="•"/>
            </a:pPr>
            <a:r>
              <a:rPr lang="en-US" altLang="en-US" sz="2067" dirty="0"/>
              <a:t>Prior to presentation or submission, you shall notify the Working Group Chair of previously Published material and should assist the Chair in obtaining copyright permission acceptable to IEEE SA.</a:t>
            </a:r>
          </a:p>
          <a:p>
            <a:pPr marL="857250" lvl="1" indent="-342900">
              <a:buSzPct val="150000"/>
              <a:buFont typeface="Arial" panose="020B0604020202020204" pitchFamily="34" charset="0"/>
              <a:buChar char="•"/>
            </a:pPr>
            <a:r>
              <a:rPr lang="en-US" altLang="en-US" sz="2067" dirty="0"/>
              <a:t>For material that is not previously Published, IEEE is automatically granted a license to use any material that is presented or submitted.</a:t>
            </a:r>
          </a:p>
          <a:p>
            <a:pPr marL="1257300" lvl="2" indent="-342900">
              <a:buSzPct val="150000"/>
              <a:buFont typeface="Arial" panose="020B0604020202020204" pitchFamily="34" charset="0"/>
              <a:buChar char="•"/>
            </a:pPr>
            <a:endParaRPr lang="en-US" altLang="en-US" sz="1867" dirty="0"/>
          </a:p>
        </p:txBody>
      </p:sp>
      <p:sp>
        <p:nvSpPr>
          <p:cNvPr id="7" name="Slide Number Placeholder 3">
            <a:extLst>
              <a:ext uri="{FF2B5EF4-FFF2-40B4-BE49-F238E27FC236}">
                <a16:creationId xmlns:a16="http://schemas.microsoft.com/office/drawing/2014/main" id="{55A6AF36-539C-49F8-A5C5-50E3C41EB9FD}"/>
              </a:ext>
            </a:extLst>
          </p:cNvPr>
          <p:cNvSpPr>
            <a:spLocks noGrp="1"/>
          </p:cNvSpPr>
          <p:nvPr>
            <p:ph type="sldNum" idx="12"/>
          </p:nvPr>
        </p:nvSpPr>
        <p:spPr>
          <a:xfrm>
            <a:off x="5793318" y="6475414"/>
            <a:ext cx="704849" cy="363537"/>
          </a:xfrm>
        </p:spPr>
        <p:txBody>
          <a:bodyPr/>
          <a:lstStyle/>
          <a:p>
            <a:r>
              <a:rPr lang="en-GB" dirty="0"/>
              <a:t>Slide </a:t>
            </a:r>
            <a:fld id="{440F5867-744E-4AA6-B0ED-4C44D2DFBB7B}" type="slidenum">
              <a:rPr lang="en-GB" smtClean="0"/>
              <a:pPr/>
              <a:t>10</a:t>
            </a:fld>
            <a:endParaRPr lang="en-GB" dirty="0"/>
          </a:p>
        </p:txBody>
      </p:sp>
    </p:spTree>
    <p:extLst>
      <p:ext uri="{BB962C8B-B14F-4D97-AF65-F5344CB8AC3E}">
        <p14:creationId xmlns:p14="http://schemas.microsoft.com/office/powerpoint/2010/main" val="34646500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F35D6E-8E8E-F34A-B092-B630F318A70F}"/>
              </a:ext>
            </a:extLst>
          </p:cNvPr>
          <p:cNvSpPr>
            <a:spLocks noGrp="1"/>
          </p:cNvSpPr>
          <p:nvPr>
            <p:ph type="title"/>
          </p:nvPr>
        </p:nvSpPr>
        <p:spPr/>
        <p:txBody>
          <a:bodyPr>
            <a:normAutofit/>
          </a:bodyPr>
          <a:lstStyle/>
          <a:p>
            <a:r>
              <a:rPr lang="en-US" altLang="en-US" dirty="0"/>
              <a:t>IEEE SA Copyright Policy</a:t>
            </a:r>
            <a:endParaRPr lang="en-US" dirty="0"/>
          </a:p>
        </p:txBody>
      </p:sp>
      <p:sp>
        <p:nvSpPr>
          <p:cNvPr id="3" name="Content Placeholder 2">
            <a:extLst>
              <a:ext uri="{FF2B5EF4-FFF2-40B4-BE49-F238E27FC236}">
                <a16:creationId xmlns:a16="http://schemas.microsoft.com/office/drawing/2014/main" id="{478FB917-1F5A-1546-A0E1-08C0CB91A062}"/>
              </a:ext>
            </a:extLst>
          </p:cNvPr>
          <p:cNvSpPr>
            <a:spLocks noGrp="1"/>
          </p:cNvSpPr>
          <p:nvPr>
            <p:ph idx="1"/>
          </p:nvPr>
        </p:nvSpPr>
        <p:spPr>
          <a:xfrm>
            <a:off x="914401" y="1752600"/>
            <a:ext cx="10361084" cy="4724400"/>
          </a:xfrm>
        </p:spPr>
        <p:txBody>
          <a:bodyPr>
            <a:noAutofit/>
          </a:bodyPr>
          <a:lstStyle/>
          <a:p>
            <a:pPr marL="1200150" lvl="2" indent="-285750">
              <a:buSzPct val="150000"/>
              <a:buFont typeface="Arial" panose="020B0604020202020204" pitchFamily="34" charset="0"/>
              <a:buChar char="•"/>
            </a:pPr>
            <a:r>
              <a:rPr lang="en-US" dirty="0"/>
              <a:t>The IEEE SA Copyright Policy is described in the IEEE SA Standards Board Bylaws and IEEE SA Standards Board Operations Manual</a:t>
            </a:r>
          </a:p>
          <a:p>
            <a:pPr marL="1657350" lvl="3" indent="-285750">
              <a:buSzPct val="150000"/>
              <a:buFont typeface="Arial" panose="020B0604020202020204" pitchFamily="34" charset="0"/>
              <a:buChar char="•"/>
            </a:pPr>
            <a:r>
              <a:rPr lang="en-US" sz="1800" dirty="0"/>
              <a:t>IEEE SA Copyright Policy, see </a:t>
            </a:r>
            <a:br>
              <a:rPr lang="en-US" sz="1800" dirty="0"/>
            </a:br>
            <a:r>
              <a:rPr lang="en-US" sz="1800" dirty="0"/>
              <a:t>	Clause 7 of the IEEE SA Standards Board Bylaws</a:t>
            </a:r>
            <a:br>
              <a:rPr lang="en-US" sz="1800" dirty="0"/>
            </a:br>
            <a:r>
              <a:rPr lang="en-US" sz="1800" dirty="0"/>
              <a:t> 	</a:t>
            </a:r>
            <a:r>
              <a:rPr lang="en-US" dirty="0">
                <a:hlinkClick r:id="rId2"/>
              </a:rPr>
              <a:t>https://standards.ieee.org/about/policies/bylaws/sect6-7.html#7</a:t>
            </a:r>
            <a:br>
              <a:rPr lang="en-US" dirty="0"/>
            </a:br>
            <a:r>
              <a:rPr lang="en-US" sz="1800" dirty="0"/>
              <a:t>	Clause 6.1 of the IEEE SA Standards Board Operations Manual</a:t>
            </a:r>
            <a:br>
              <a:rPr lang="en-US" sz="1800" dirty="0"/>
            </a:br>
            <a:r>
              <a:rPr lang="en-US" sz="1800" dirty="0"/>
              <a:t>	</a:t>
            </a:r>
            <a:r>
              <a:rPr lang="en-US" dirty="0">
                <a:hlinkClick r:id="rId3"/>
              </a:rPr>
              <a:t>https://standards.ieee.org/about/policies/opman/sect6.html</a:t>
            </a:r>
            <a:endParaRPr lang="en-US" dirty="0"/>
          </a:p>
          <a:p>
            <a:pPr marL="1200150" lvl="2" indent="-285750">
              <a:buSzPct val="150000"/>
              <a:buFont typeface="Arial" panose="020B0604020202020204" pitchFamily="34" charset="0"/>
              <a:buChar char="•"/>
            </a:pPr>
            <a:r>
              <a:rPr lang="en-US" dirty="0"/>
              <a:t>IEEE SA Copyright Permission</a:t>
            </a:r>
          </a:p>
          <a:p>
            <a:pPr marL="1657350" lvl="3" indent="-285750">
              <a:buSzPct val="150000"/>
              <a:buFont typeface="Arial" panose="020B0604020202020204" pitchFamily="34" charset="0"/>
              <a:buChar char="•"/>
            </a:pPr>
            <a:r>
              <a:rPr lang="en-US" dirty="0">
                <a:hlinkClick r:id="rId4"/>
              </a:rPr>
              <a:t>https://standards.ieee.org/content/dam/ieee-standards/standards/web/documents/other/permissionltrs.zip</a:t>
            </a:r>
            <a:endParaRPr lang="en-US" dirty="0"/>
          </a:p>
          <a:p>
            <a:pPr marL="1200150" lvl="2" indent="-285750">
              <a:buSzPct val="150000"/>
              <a:buFont typeface="Arial" panose="020B0604020202020204" pitchFamily="34" charset="0"/>
              <a:buChar char="•"/>
            </a:pPr>
            <a:r>
              <a:rPr lang="en-US" dirty="0"/>
              <a:t>IEEE SA Copyright FAQs</a:t>
            </a:r>
          </a:p>
          <a:p>
            <a:pPr marL="1657350" lvl="3" indent="-285750">
              <a:buSzPct val="150000"/>
              <a:buFont typeface="Arial" panose="020B0604020202020204" pitchFamily="34" charset="0"/>
              <a:buChar char="•"/>
            </a:pPr>
            <a:r>
              <a:rPr lang="en-US" dirty="0">
                <a:hlinkClick r:id="rId5"/>
              </a:rPr>
              <a:t>http://standards.ieee.org/faqs/copyrights.html/</a:t>
            </a:r>
            <a:endParaRPr lang="en-US" dirty="0"/>
          </a:p>
          <a:p>
            <a:pPr marL="1200150" lvl="2" indent="-285750">
              <a:buSzPct val="150000"/>
              <a:buFont typeface="Arial" panose="020B0604020202020204" pitchFamily="34" charset="0"/>
              <a:buChar char="•"/>
            </a:pPr>
            <a:r>
              <a:rPr lang="en-US" dirty="0"/>
              <a:t>IEEE SA Best Practices for IEEE Standards Development </a:t>
            </a:r>
          </a:p>
          <a:p>
            <a:pPr marL="1657350" lvl="3" indent="-285750">
              <a:buSzPct val="150000"/>
              <a:buFont typeface="Arial" panose="020B0604020202020204" pitchFamily="34" charset="0"/>
              <a:buChar char="•"/>
            </a:pPr>
            <a:r>
              <a:rPr lang="en-US" dirty="0">
                <a:hlinkClick r:id="rId6"/>
              </a:rPr>
              <a:t>http://standards.ieee.org/develop/policies/best_practices_for_ieee_standards_development_051215.pdf</a:t>
            </a:r>
            <a:endParaRPr lang="en-US" dirty="0"/>
          </a:p>
          <a:p>
            <a:pPr marL="1200150" lvl="2" indent="-285750">
              <a:buSzPct val="150000"/>
              <a:buFont typeface="Arial" panose="020B0604020202020204" pitchFamily="34" charset="0"/>
              <a:buChar char="•"/>
            </a:pPr>
            <a:r>
              <a:rPr lang="en-US" dirty="0"/>
              <a:t>Distribution of Draft Standards (see 6.1.3 of the SASB Operations Manual)</a:t>
            </a:r>
          </a:p>
          <a:p>
            <a:pPr marL="1657350" lvl="3" indent="-285750">
              <a:buSzPct val="150000"/>
              <a:buFont typeface="Arial" panose="020B0604020202020204" pitchFamily="34" charset="0"/>
              <a:buChar char="•"/>
            </a:pPr>
            <a:r>
              <a:rPr lang="en-US" dirty="0">
                <a:hlinkClick r:id="rId3"/>
              </a:rPr>
              <a:t>https://standards.ieee.org/about/policies/opman/sect6.html</a:t>
            </a:r>
            <a:endParaRPr lang="en-US" dirty="0"/>
          </a:p>
          <a:p>
            <a:pPr marL="1200150" lvl="2" indent="-285750">
              <a:buSzPct val="150000"/>
              <a:buFont typeface="Arial" panose="020B0604020202020204" pitchFamily="34" charset="0"/>
              <a:buChar char="•"/>
            </a:pPr>
            <a:endParaRPr lang="en-US" altLang="en-US" sz="1600" dirty="0"/>
          </a:p>
        </p:txBody>
      </p:sp>
      <p:sp>
        <p:nvSpPr>
          <p:cNvPr id="7" name="TextBox 6">
            <a:extLst>
              <a:ext uri="{FF2B5EF4-FFF2-40B4-BE49-F238E27FC236}">
                <a16:creationId xmlns:a16="http://schemas.microsoft.com/office/drawing/2014/main" id="{3EA79191-D014-4D0A-BC8C-7C9A7B36A6EB}"/>
              </a:ext>
            </a:extLst>
          </p:cNvPr>
          <p:cNvSpPr txBox="1"/>
          <p:nvPr/>
        </p:nvSpPr>
        <p:spPr>
          <a:xfrm>
            <a:off x="9525000" y="640242"/>
            <a:ext cx="2590800" cy="1015663"/>
          </a:xfrm>
          <a:prstGeom prst="rect">
            <a:avLst/>
          </a:prstGeom>
          <a:noFill/>
        </p:spPr>
        <p:txBody>
          <a:bodyPr wrap="square" rtlCol="0">
            <a:spAutoFit/>
          </a:bodyPr>
          <a:lstStyle/>
          <a:p>
            <a:r>
              <a:rPr lang="en-US" sz="2000" dirty="0">
                <a:solidFill>
                  <a:srgbClr val="FF0000"/>
                </a:solidFill>
              </a:rPr>
              <a:t>Secretary to record that copyright policy slides were presented</a:t>
            </a:r>
          </a:p>
        </p:txBody>
      </p:sp>
      <p:sp>
        <p:nvSpPr>
          <p:cNvPr id="8" name="Slide Number Placeholder 3">
            <a:extLst>
              <a:ext uri="{FF2B5EF4-FFF2-40B4-BE49-F238E27FC236}">
                <a16:creationId xmlns:a16="http://schemas.microsoft.com/office/drawing/2014/main" id="{01378ADC-FC6C-429A-A8D0-659AC50CE410}"/>
              </a:ext>
            </a:extLst>
          </p:cNvPr>
          <p:cNvSpPr>
            <a:spLocks noGrp="1"/>
          </p:cNvSpPr>
          <p:nvPr>
            <p:ph type="sldNum" idx="12"/>
          </p:nvPr>
        </p:nvSpPr>
        <p:spPr>
          <a:xfrm>
            <a:off x="5793318" y="6475414"/>
            <a:ext cx="704849" cy="363537"/>
          </a:xfrm>
        </p:spPr>
        <p:txBody>
          <a:bodyPr/>
          <a:lstStyle/>
          <a:p>
            <a:r>
              <a:rPr lang="en-GB" dirty="0"/>
              <a:t>Slide </a:t>
            </a:r>
            <a:fld id="{440F5867-744E-4AA6-B0ED-4C44D2DFBB7B}" type="slidenum">
              <a:rPr lang="en-GB" smtClean="0"/>
              <a:pPr/>
              <a:t>11</a:t>
            </a:fld>
            <a:endParaRPr lang="en-GB" dirty="0"/>
          </a:p>
        </p:txBody>
      </p:sp>
    </p:spTree>
    <p:extLst>
      <p:ext uri="{BB962C8B-B14F-4D97-AF65-F5344CB8AC3E}">
        <p14:creationId xmlns:p14="http://schemas.microsoft.com/office/powerpoint/2010/main" val="131171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Participant behavior in IEEE-SA activities is guided</a:t>
            </a:r>
            <a:br>
              <a:rPr lang="en-US" dirty="0"/>
            </a:br>
            <a:r>
              <a:rPr lang="en-US" dirty="0"/>
              <a:t>by the IEEE Codes of Ethics &amp; Conduct</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All participants in IEEE-SA activities are expected to adhere to the core principles underlying the:</a:t>
            </a:r>
          </a:p>
          <a:p>
            <a:pPr lvl="1">
              <a:buFont typeface="Arial" panose="020B0604020202020204" pitchFamily="34" charset="0"/>
              <a:buChar char="•"/>
            </a:pPr>
            <a:r>
              <a:rPr lang="en-US" sz="1800" dirty="0">
                <a:hlinkClick r:id="rId2"/>
              </a:rPr>
              <a:t>IEEE Code of Ethics</a:t>
            </a:r>
            <a:endParaRPr lang="en-US" sz="1800" dirty="0"/>
          </a:p>
          <a:p>
            <a:pPr lvl="1">
              <a:buFont typeface="Arial" panose="020B0604020202020204" pitchFamily="34" charset="0"/>
              <a:buChar char="•"/>
            </a:pPr>
            <a:r>
              <a:rPr lang="en-US" sz="1800" dirty="0">
                <a:hlinkClick r:id="rId3"/>
              </a:rPr>
              <a:t>IEEE Code of Conduct</a:t>
            </a:r>
            <a:endParaRPr lang="en-US" sz="1800" dirty="0"/>
          </a:p>
          <a:p>
            <a:pPr>
              <a:buFont typeface="Arial" panose="020B0604020202020204" pitchFamily="34" charset="0"/>
              <a:buChar char="•"/>
            </a:pPr>
            <a:r>
              <a:rPr lang="en-US" dirty="0"/>
              <a:t>The core principles of the IEEE Codes of Ethics &amp; Conduct are to:</a:t>
            </a:r>
          </a:p>
          <a:p>
            <a:pPr lvl="1">
              <a:buFont typeface="Arial" panose="020B0604020202020204" pitchFamily="34" charset="0"/>
              <a:buChar char="•"/>
            </a:pPr>
            <a:r>
              <a:rPr lang="en-US" sz="1800" i="1" dirty="0"/>
              <a:t>Uphold the highest standards of integrity, responsible behavior, and ethical and professional conduct</a:t>
            </a:r>
          </a:p>
          <a:p>
            <a:pPr lvl="1">
              <a:buFont typeface="Arial" panose="020B0604020202020204" pitchFamily="34" charset="0"/>
              <a:buChar char="•"/>
            </a:pPr>
            <a:r>
              <a:rPr lang="en-US" sz="1800" i="1" dirty="0"/>
              <a:t>Treat people fairly and with respect, to not engage in harassment, discrimination, or retaliation, and to protect people's privacy.</a:t>
            </a:r>
          </a:p>
          <a:p>
            <a:pPr lvl="1">
              <a:buFont typeface="Arial" panose="020B0604020202020204" pitchFamily="34" charset="0"/>
              <a:buChar char="•"/>
            </a:pPr>
            <a:r>
              <a:rPr lang="en-US" sz="1800" i="1" dirty="0"/>
              <a:t>Avoid injuring others, their property, reputation, or employment by false or malicious action</a:t>
            </a:r>
          </a:p>
          <a:p>
            <a:pPr>
              <a:buFont typeface="Arial" panose="020B0604020202020204" pitchFamily="34" charset="0"/>
              <a:buChar char="•"/>
            </a:pPr>
            <a:r>
              <a:rPr lang="en-US" dirty="0"/>
              <a:t>The most recent versions of these Codes are available at</a:t>
            </a:r>
          </a:p>
          <a:p>
            <a:pPr lvl="1">
              <a:buFont typeface="Arial" panose="020B0604020202020204" pitchFamily="34" charset="0"/>
              <a:buChar char="•"/>
            </a:pPr>
            <a:r>
              <a:rPr lang="en-US" sz="1800" dirty="0">
                <a:hlinkClick r:id="rId4"/>
              </a:rPr>
              <a:t>http://www.ieee.org/about/corporate/governance</a:t>
            </a:r>
            <a:endParaRPr lang="en-US" sz="18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Tree>
    <p:extLst>
      <p:ext uri="{BB962C8B-B14F-4D97-AF65-F5344CB8AC3E}">
        <p14:creationId xmlns:p14="http://schemas.microsoft.com/office/powerpoint/2010/main" val="1933083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Participants in the IEEE-SA “individual process” shall</a:t>
            </a:r>
            <a:br>
              <a:rPr lang="en-US" dirty="0"/>
            </a:br>
            <a:r>
              <a:rPr lang="en-US" dirty="0"/>
              <a:t>act independently of others, including employers</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sz="2000" dirty="0"/>
              <a:t>The </a:t>
            </a:r>
            <a:r>
              <a:rPr lang="en-US" sz="2000" dirty="0">
                <a:hlinkClick r:id="rId2"/>
              </a:rPr>
              <a:t>IEEE-SA Standards Board Bylaws </a:t>
            </a:r>
            <a:r>
              <a:rPr lang="en-US" sz="2000" dirty="0"/>
              <a:t>require that “participants in the IEEE standards development individual process shall act based on their qualifications and experience”</a:t>
            </a:r>
          </a:p>
          <a:p>
            <a:pPr>
              <a:buFont typeface="Arial" panose="020B0604020202020204" pitchFamily="34" charset="0"/>
              <a:buChar char="•"/>
            </a:pPr>
            <a:r>
              <a:rPr lang="en-US" sz="2000" dirty="0"/>
              <a:t>This means participants:</a:t>
            </a:r>
          </a:p>
          <a:p>
            <a:pPr lvl="1">
              <a:buFont typeface="Arial" panose="020B0604020202020204" pitchFamily="34" charset="0"/>
              <a:buChar char="•"/>
            </a:pPr>
            <a:r>
              <a:rPr lang="en-US" sz="1800" b="1" dirty="0">
                <a:solidFill>
                  <a:srgbClr val="00B050"/>
                </a:solidFill>
              </a:rPr>
              <a:t>Shall act &amp; vote </a:t>
            </a:r>
            <a:r>
              <a:rPr lang="en-US" sz="1800" dirty="0"/>
              <a:t>based on their personal &amp; independent opinions derived from their expertise, knowledge, and qualifications</a:t>
            </a:r>
          </a:p>
          <a:p>
            <a:pPr lvl="1">
              <a:buFont typeface="Arial" panose="020B0604020202020204" pitchFamily="34" charset="0"/>
              <a:buChar char="•"/>
            </a:pPr>
            <a:r>
              <a:rPr lang="en-US" sz="1800" b="1" dirty="0">
                <a:solidFill>
                  <a:srgbClr val="FF0000"/>
                </a:solidFill>
              </a:rPr>
              <a:t>Shall not act or vote </a:t>
            </a:r>
            <a:r>
              <a:rPr lang="en-US" sz="1800" dirty="0"/>
              <a:t>based on any obligation to or any direction from any other person or organization, including an employer or client, regardless of any external commitments, agreements, contracts, or orders</a:t>
            </a:r>
          </a:p>
          <a:p>
            <a:pPr lvl="1">
              <a:buFont typeface="Arial" panose="020B0604020202020204" pitchFamily="34" charset="0"/>
              <a:buChar char="•"/>
            </a:pPr>
            <a:r>
              <a:rPr lang="en-US" sz="1800" b="1" dirty="0">
                <a:solidFill>
                  <a:srgbClr val="FF0000"/>
                </a:solidFill>
              </a:rPr>
              <a:t>Shall not direct </a:t>
            </a:r>
            <a:r>
              <a:rPr lang="en-US" sz="1800" dirty="0"/>
              <a:t>the actions or votes of other participants or retaliate against other participants for fulfilling their responsibility to act &amp; vote based on their personal &amp; independently developed opinions</a:t>
            </a:r>
          </a:p>
          <a:p>
            <a:pPr>
              <a:buFont typeface="Arial" panose="020B0604020202020204" pitchFamily="34" charset="0"/>
              <a:buChar char="•"/>
            </a:pPr>
            <a:r>
              <a:rPr lang="en-US" sz="2000" dirty="0"/>
              <a:t>By participating in standards activities using the “</a:t>
            </a:r>
            <a:r>
              <a:rPr lang="en-US" sz="2000" i="1" dirty="0"/>
              <a:t>individual process</a:t>
            </a:r>
            <a:r>
              <a:rPr lang="en-US" sz="2000" dirty="0"/>
              <a:t>”, you are deemed to accept these requirements; if you are unable to satisfy these requirements then you shall immediately cease any participation</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Tree>
    <p:extLst>
      <p:ext uri="{BB962C8B-B14F-4D97-AF65-F5344CB8AC3E}">
        <p14:creationId xmlns:p14="http://schemas.microsoft.com/office/powerpoint/2010/main" val="13437058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IEEE-SA standards activities shall allow the fair &amp;</a:t>
            </a:r>
            <a:br>
              <a:rPr lang="en-US" dirty="0"/>
            </a:br>
            <a:r>
              <a:rPr lang="en-US" dirty="0"/>
              <a:t>equitable consideration of all viewpoints</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The </a:t>
            </a:r>
            <a:r>
              <a:rPr lang="en-US" dirty="0">
                <a:hlinkClick r:id="rId2"/>
              </a:rPr>
              <a:t>IEEE-SA Standards Board Bylaws </a:t>
            </a:r>
            <a:r>
              <a:rPr lang="en-US" dirty="0"/>
              <a:t>(clause 5.2.1.3) specifies that “</a:t>
            </a:r>
            <a:r>
              <a:rPr lang="en-US" i="1" dirty="0"/>
              <a:t>the standards development process shall not be dominated by any single interest category, individual, or organization</a:t>
            </a:r>
            <a:r>
              <a:rPr lang="en-US" dirty="0"/>
              <a:t>”</a:t>
            </a:r>
          </a:p>
          <a:p>
            <a:pPr lvl="1">
              <a:buFont typeface="Arial" panose="020B0604020202020204" pitchFamily="34" charset="0"/>
              <a:buChar char="•"/>
            </a:pPr>
            <a:r>
              <a:rPr lang="en-US" sz="1800" dirty="0"/>
              <a:t>This means no participant may exercise “</a:t>
            </a:r>
            <a:r>
              <a:rPr lang="en-US" sz="1800" i="1" dirty="0"/>
              <a:t>authority, leadership, or influence by reason of superior leverage, strength, or representation to the exclusion of fair and equitable consideration of other viewpoints</a:t>
            </a:r>
            <a:r>
              <a:rPr lang="en-US" sz="1800" dirty="0"/>
              <a:t>” or “</a:t>
            </a:r>
            <a:r>
              <a:rPr lang="en-US" sz="1800" i="1" dirty="0"/>
              <a:t>to hinder the progress of the standards development activity</a:t>
            </a:r>
            <a:r>
              <a:rPr lang="en-US" sz="1800" dirty="0"/>
              <a:t>”</a:t>
            </a:r>
          </a:p>
          <a:p>
            <a:pPr>
              <a:buFont typeface="Arial" panose="020B0604020202020204" pitchFamily="34" charset="0"/>
              <a:buChar char="•"/>
            </a:pPr>
            <a:r>
              <a:rPr lang="en-US" dirty="0"/>
              <a:t>This rule applies equally to those participating in a standards development project and to that project’s leadership group</a:t>
            </a:r>
          </a:p>
          <a:p>
            <a:pPr>
              <a:buFont typeface="Arial" panose="020B0604020202020204" pitchFamily="34" charset="0"/>
              <a:buChar char="•"/>
            </a:pPr>
            <a:r>
              <a:rPr lang="en-US" dirty="0"/>
              <a:t>Any person who reasonably suspects that dominance is occurring in a standards development project is encouraged to bring the issue to the attention of the Standards Committee or the project’s IEEE-SA Program Manager</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Tree>
    <p:extLst>
      <p:ext uri="{BB962C8B-B14F-4D97-AF65-F5344CB8AC3E}">
        <p14:creationId xmlns:p14="http://schemas.microsoft.com/office/powerpoint/2010/main" val="9695427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914401" y="762001"/>
            <a:ext cx="10361084" cy="380999"/>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a:t>ARC Agenda – 28 October 2024</a:t>
            </a:r>
            <a:endParaRPr lang="en-GB" dirty="0"/>
          </a:p>
        </p:txBody>
      </p:sp>
      <p:sp>
        <p:nvSpPr>
          <p:cNvPr id="4098" name="Rectangle 2"/>
          <p:cNvSpPr>
            <a:spLocks noGrp="1" noChangeArrowheads="1"/>
          </p:cNvSpPr>
          <p:nvPr>
            <p:ph idx="1"/>
          </p:nvPr>
        </p:nvSpPr>
        <p:spPr>
          <a:xfrm>
            <a:off x="914401" y="1295400"/>
            <a:ext cx="10361084" cy="5180014"/>
          </a:xfrm>
          <a:ln/>
        </p:spPr>
        <p:txBody>
          <a:bodyPr/>
          <a:lstStyle/>
          <a:p>
            <a:pPr marL="457200" indent="-457200">
              <a:lnSpc>
                <a:spcPct val="90000"/>
              </a:lnSpc>
              <a:spcBef>
                <a:spcPts val="300"/>
              </a:spcBef>
              <a:spcAft>
                <a:spcPts val="0"/>
              </a:spcAft>
              <a:buFont typeface="Arial" panose="020B0604020202020204" pitchFamily="34" charset="0"/>
              <a:buChar char="•"/>
              <a:defRPr/>
            </a:pPr>
            <a:r>
              <a:rPr lang="en-US" sz="2800" dirty="0"/>
              <a:t>Attendance, noises/recording, meeting protocol reminders</a:t>
            </a:r>
          </a:p>
          <a:p>
            <a:pPr marL="457200" indent="-457200">
              <a:lnSpc>
                <a:spcPct val="90000"/>
              </a:lnSpc>
              <a:spcBef>
                <a:spcPts val="300"/>
              </a:spcBef>
              <a:spcAft>
                <a:spcPts val="0"/>
              </a:spcAft>
              <a:buFont typeface="Arial" panose="020B0604020202020204" pitchFamily="34" charset="0"/>
              <a:buChar char="•"/>
              <a:defRPr/>
            </a:pPr>
            <a:r>
              <a:rPr lang="en-US" sz="2800" dirty="0"/>
              <a:t>Policies, duty to inform, participation rules</a:t>
            </a:r>
          </a:p>
          <a:p>
            <a:pPr marL="457200" indent="-457200">
              <a:lnSpc>
                <a:spcPct val="90000"/>
              </a:lnSpc>
              <a:spcBef>
                <a:spcPts val="300"/>
              </a:spcBef>
              <a:spcAft>
                <a:spcPts val="0"/>
              </a:spcAft>
              <a:buFont typeface="Arial" panose="020B0604020202020204" pitchFamily="34" charset="0"/>
              <a:buChar char="•"/>
              <a:defRPr/>
            </a:pPr>
            <a:r>
              <a:rPr lang="en-US" sz="2800" dirty="0"/>
              <a:t>L4S continuing discussion</a:t>
            </a:r>
          </a:p>
          <a:p>
            <a:pPr marL="857250" lvl="1" indent="-457200">
              <a:lnSpc>
                <a:spcPct val="90000"/>
              </a:lnSpc>
              <a:spcBef>
                <a:spcPts val="300"/>
              </a:spcBef>
              <a:spcAft>
                <a:spcPts val="0"/>
              </a:spcAft>
              <a:buFont typeface="Arial" panose="020B0604020202020204" pitchFamily="34" charset="0"/>
              <a:buChar char="•"/>
              <a:defRPr/>
            </a:pPr>
            <a:r>
              <a:rPr lang="en-US" sz="2400" dirty="0"/>
              <a:t>Prior contributions:</a:t>
            </a:r>
          </a:p>
          <a:p>
            <a:pPr marL="1257300" lvl="2" indent="-457200">
              <a:lnSpc>
                <a:spcPct val="90000"/>
              </a:lnSpc>
              <a:spcBef>
                <a:spcPts val="1200"/>
              </a:spcBef>
              <a:buFont typeface="Arial" panose="020B0604020202020204" pitchFamily="34" charset="0"/>
              <a:buChar char="•"/>
              <a:defRPr/>
            </a:pPr>
            <a:r>
              <a:rPr lang="en-US" sz="2400" dirty="0">
                <a:solidFill>
                  <a:srgbClr val="000000"/>
                </a:solidFill>
                <a:hlinkClick r:id="rId3"/>
              </a:rPr>
              <a:t>11-24/1569r0</a:t>
            </a:r>
            <a:r>
              <a:rPr lang="en-US" sz="2400" dirty="0"/>
              <a:t> Liaison letter</a:t>
            </a:r>
          </a:p>
          <a:p>
            <a:pPr marL="1257300" lvl="2" indent="-457200">
              <a:lnSpc>
                <a:spcPct val="90000"/>
              </a:lnSpc>
              <a:spcBef>
                <a:spcPts val="1200"/>
              </a:spcBef>
              <a:buFont typeface="Arial" panose="020B0604020202020204" pitchFamily="34" charset="0"/>
              <a:buChar char="•"/>
              <a:defRPr/>
            </a:pPr>
            <a:r>
              <a:rPr lang="en-US" sz="2400" dirty="0">
                <a:hlinkClick r:id="rId4"/>
              </a:rPr>
              <a:t>11-24/1617r0</a:t>
            </a:r>
            <a:r>
              <a:rPr lang="en-US" sz="2400" dirty="0"/>
              <a:t> L4S overview and summary of WBA paper (presented by Greg White)</a:t>
            </a:r>
            <a:endParaRPr lang="en-US" sz="2400" dirty="0">
              <a:solidFill>
                <a:srgbClr val="000000"/>
              </a:solidFill>
            </a:endParaRPr>
          </a:p>
          <a:p>
            <a:pPr marL="857250" lvl="1" indent="-457200">
              <a:lnSpc>
                <a:spcPct val="90000"/>
              </a:lnSpc>
              <a:spcBef>
                <a:spcPts val="300"/>
              </a:spcBef>
              <a:spcAft>
                <a:spcPts val="0"/>
              </a:spcAft>
              <a:buFont typeface="Arial" panose="020B0604020202020204" pitchFamily="34" charset="0"/>
              <a:buChar char="•"/>
              <a:defRPr/>
            </a:pPr>
            <a:r>
              <a:rPr lang="en-US" sz="2400" dirty="0"/>
              <a:t>Continue discussion from September session:</a:t>
            </a:r>
          </a:p>
          <a:p>
            <a:pPr marL="1257300" lvl="2" indent="-457200">
              <a:lnSpc>
                <a:spcPct val="90000"/>
              </a:lnSpc>
              <a:spcBef>
                <a:spcPts val="300"/>
              </a:spcBef>
              <a:spcAft>
                <a:spcPts val="0"/>
              </a:spcAft>
              <a:buFont typeface="Arial" panose="020B0604020202020204" pitchFamily="34" charset="0"/>
              <a:buChar char="•"/>
              <a:defRPr/>
            </a:pPr>
            <a:r>
              <a:rPr lang="en-US" sz="2400" dirty="0"/>
              <a:t>EDCA parameters or other optimization (and OBSS impacts)</a:t>
            </a:r>
          </a:p>
          <a:p>
            <a:pPr marL="1257300" lvl="2" indent="-457200">
              <a:lnSpc>
                <a:spcPct val="90000"/>
              </a:lnSpc>
              <a:spcBef>
                <a:spcPts val="300"/>
              </a:spcBef>
              <a:spcAft>
                <a:spcPts val="0"/>
              </a:spcAft>
              <a:buFont typeface="Arial" panose="020B0604020202020204" pitchFamily="34" charset="0"/>
              <a:buChar char="•"/>
              <a:defRPr/>
            </a:pPr>
            <a:r>
              <a:rPr lang="en-US" sz="2400" dirty="0"/>
              <a:t>TXOP limits/aggregation limits?</a:t>
            </a:r>
          </a:p>
          <a:p>
            <a:pPr marL="1257300" lvl="2" indent="-457200">
              <a:lnSpc>
                <a:spcPct val="90000"/>
              </a:lnSpc>
              <a:spcBef>
                <a:spcPts val="300"/>
              </a:spcBef>
              <a:spcAft>
                <a:spcPts val="0"/>
              </a:spcAft>
              <a:buFont typeface="Arial" panose="020B0604020202020204" pitchFamily="34" charset="0"/>
              <a:buChar char="•"/>
              <a:defRPr/>
            </a:pPr>
            <a:r>
              <a:rPr lang="en-US" sz="2400" dirty="0"/>
              <a:t>What is in 802.11 scope?  What is suggested for TGbn contribution?</a:t>
            </a: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15</a:t>
            </a:fld>
            <a:endParaRPr lang="en-GB"/>
          </a:p>
        </p:txBody>
      </p:sp>
    </p:spTree>
    <p:extLst>
      <p:ext uri="{BB962C8B-B14F-4D97-AF65-F5344CB8AC3E}">
        <p14:creationId xmlns:p14="http://schemas.microsoft.com/office/powerpoint/2010/main" val="77253523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Abstract</a:t>
            </a:r>
          </a:p>
        </p:txBody>
      </p:sp>
      <p:sp>
        <p:nvSpPr>
          <p:cNvPr id="4098" name="Rectangle 2"/>
          <p:cNvSpPr>
            <a:spLocks noGrp="1" noChangeArrowheads="1"/>
          </p:cNvSpPr>
          <p:nvPr>
            <p:ph idx="1"/>
          </p:nvPr>
        </p:nvSpPr>
        <p:spPr>
          <a:ln/>
        </p:spPr>
        <p:txBody>
          <a:bodyPr/>
          <a:lstStyle/>
          <a:p>
            <a:pPr algn="ctr"/>
            <a:r>
              <a:rPr lang="en-US" altLang="en-US" dirty="0"/>
              <a:t>Agenda for:</a:t>
            </a:r>
          </a:p>
          <a:p>
            <a:pPr algn="ctr"/>
            <a:endParaRPr lang="en-US" altLang="en-US" dirty="0"/>
          </a:p>
          <a:p>
            <a:pPr algn="ctr"/>
            <a:r>
              <a:rPr lang="en-US" altLang="en-US" dirty="0"/>
              <a:t> ARC SC, 28 October 2024, Teleconference</a:t>
            </a: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263D3C-A603-4E2E-9D3D-4E075C13BBE4}"/>
              </a:ext>
            </a:extLst>
          </p:cNvPr>
          <p:cNvSpPr>
            <a:spLocks noGrp="1"/>
          </p:cNvSpPr>
          <p:nvPr>
            <p:ph type="ctrTitle"/>
          </p:nvPr>
        </p:nvSpPr>
        <p:spPr/>
        <p:txBody>
          <a:bodyPr/>
          <a:lstStyle/>
          <a:p>
            <a:r>
              <a:rPr lang="en-US" altLang="en-US" dirty="0"/>
              <a:t>IEEE 802.11  </a:t>
            </a:r>
            <a:br>
              <a:rPr lang="en-US" altLang="en-US" dirty="0"/>
            </a:br>
            <a:r>
              <a:rPr lang="en-US" altLang="en-US" dirty="0"/>
              <a:t>Architecture Standing Committee</a:t>
            </a:r>
            <a:endParaRPr lang="en-US" dirty="0"/>
          </a:p>
        </p:txBody>
      </p:sp>
      <p:sp>
        <p:nvSpPr>
          <p:cNvPr id="3" name="Subtitle 2">
            <a:extLst>
              <a:ext uri="{FF2B5EF4-FFF2-40B4-BE49-F238E27FC236}">
                <a16:creationId xmlns:a16="http://schemas.microsoft.com/office/drawing/2014/main" id="{8F83E18F-8E60-4534-BEFB-360368420143}"/>
              </a:ext>
            </a:extLst>
          </p:cNvPr>
          <p:cNvSpPr>
            <a:spLocks noGrp="1"/>
          </p:cNvSpPr>
          <p:nvPr>
            <p:ph type="subTitle" idx="1"/>
          </p:nvPr>
        </p:nvSpPr>
        <p:spPr/>
        <p:txBody>
          <a:bodyPr/>
          <a:lstStyle/>
          <a:p>
            <a:r>
              <a:rPr lang="en-US" altLang="en-US" dirty="0"/>
              <a:t>Agenda</a:t>
            </a:r>
          </a:p>
          <a:p>
            <a:r>
              <a:rPr lang="en-US" altLang="en-US" dirty="0"/>
              <a:t>28 October 2024 Teleconference</a:t>
            </a:r>
          </a:p>
          <a:p>
            <a:endParaRPr lang="en-US" altLang="en-US" dirty="0"/>
          </a:p>
          <a:p>
            <a:r>
              <a:rPr lang="en-US" altLang="en-US" dirty="0"/>
              <a:t>Chair: Mark Hamilton (Ruckus/CommScope)</a:t>
            </a:r>
          </a:p>
          <a:p>
            <a:r>
              <a:rPr lang="en-US" altLang="en-US" dirty="0"/>
              <a:t>Vice Chair &amp; Sec’y: Joe Levy (</a:t>
            </a:r>
            <a:r>
              <a:rPr lang="en-US" altLang="en-US" dirty="0" err="1"/>
              <a:t>InterDigital</a:t>
            </a:r>
            <a:r>
              <a:rPr lang="en-US" altLang="en-US" dirty="0"/>
              <a:t>)</a:t>
            </a:r>
          </a:p>
          <a:p>
            <a:endParaRPr lang="en-US" dirty="0"/>
          </a:p>
        </p:txBody>
      </p:sp>
      <p:sp>
        <p:nvSpPr>
          <p:cNvPr id="6" name="Slide Number Placeholder 5">
            <a:extLst>
              <a:ext uri="{FF2B5EF4-FFF2-40B4-BE49-F238E27FC236}">
                <a16:creationId xmlns:a16="http://schemas.microsoft.com/office/drawing/2014/main" id="{58647A7E-813C-4DBC-8C41-7729CDC3A258}"/>
              </a:ext>
            </a:extLst>
          </p:cNvPr>
          <p:cNvSpPr>
            <a:spLocks noGrp="1"/>
          </p:cNvSpPr>
          <p:nvPr>
            <p:ph type="sldNum" idx="12"/>
          </p:nvPr>
        </p:nvSpPr>
        <p:spPr/>
        <p:txBody>
          <a:bodyPr/>
          <a:lstStyle/>
          <a:p>
            <a:r>
              <a:rPr lang="en-GB"/>
              <a:t>Slide </a:t>
            </a:r>
            <a:fld id="{DE40C9FC-4879-4F20-9ECA-A574A90476B7}" type="slidenum">
              <a:rPr lang="en-GB" smtClean="0"/>
              <a:pPr/>
              <a:t>3</a:t>
            </a:fld>
            <a:endParaRPr lang="en-GB"/>
          </a:p>
        </p:txBody>
      </p:sp>
    </p:spTree>
    <p:extLst>
      <p:ext uri="{BB962C8B-B14F-4D97-AF65-F5344CB8AC3E}">
        <p14:creationId xmlns:p14="http://schemas.microsoft.com/office/powerpoint/2010/main" val="27784657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Attendance, etc.</a:t>
            </a:r>
          </a:p>
        </p:txBody>
      </p:sp>
      <p:sp>
        <p:nvSpPr>
          <p:cNvPr id="4098" name="Rectangle 2"/>
          <p:cNvSpPr>
            <a:spLocks noGrp="1" noChangeArrowheads="1"/>
          </p:cNvSpPr>
          <p:nvPr>
            <p:ph idx="1"/>
          </p:nvPr>
        </p:nvSpPr>
        <p:spPr>
          <a:ln/>
        </p:spPr>
        <p:txBody>
          <a:bodyPr/>
          <a:lstStyle/>
          <a:p>
            <a:r>
              <a:rPr lang="en-US" altLang="en-US" sz="2800" dirty="0"/>
              <a:t>Reminders to attendees:</a:t>
            </a:r>
          </a:p>
          <a:p>
            <a:pPr marL="800100" lvl="1" indent="-342900">
              <a:buFont typeface="Arial" panose="020B0604020202020204" pitchFamily="34" charset="0"/>
              <a:buChar char="•"/>
            </a:pPr>
            <a:r>
              <a:rPr lang="en-US" altLang="en-US" sz="2400" dirty="0"/>
              <a:t>Sign in for .11 attendance credit</a:t>
            </a:r>
          </a:p>
          <a:p>
            <a:pPr marL="800100" lvl="1" indent="-342900">
              <a:buFont typeface="Arial" panose="020B0604020202020204" pitchFamily="34" charset="0"/>
              <a:buChar char="•"/>
            </a:pPr>
            <a:r>
              <a:rPr lang="en-US" altLang="en-US" sz="2400" dirty="0"/>
              <a:t>Noises off</a:t>
            </a:r>
          </a:p>
          <a:p>
            <a:pPr marL="800100" lvl="1" indent="-342900">
              <a:buFont typeface="Arial" panose="020B0604020202020204" pitchFamily="34" charset="0"/>
              <a:buChar char="•"/>
            </a:pPr>
            <a:r>
              <a:rPr lang="en-US" altLang="en-US" sz="2400" dirty="0"/>
              <a:t>No recordings</a:t>
            </a:r>
          </a:p>
          <a:p>
            <a:pPr algn="ctr"/>
            <a:endParaRPr lang="en-US" altLang="en-US"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4</a:t>
            </a:fld>
            <a:endParaRPr lang="en-GB"/>
          </a:p>
        </p:txBody>
      </p:sp>
    </p:spTree>
    <p:extLst>
      <p:ext uri="{BB962C8B-B14F-4D97-AF65-F5344CB8AC3E}">
        <p14:creationId xmlns:p14="http://schemas.microsoft.com/office/powerpoint/2010/main" val="3830033570"/>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a:t>Meeting Protocol</a:t>
            </a:r>
            <a:endParaRPr lang="en-GB" dirty="0"/>
          </a:p>
        </p:txBody>
      </p:sp>
      <p:sp>
        <p:nvSpPr>
          <p:cNvPr id="4098" name="Rectangle 2"/>
          <p:cNvSpPr>
            <a:spLocks noGrp="1" noChangeArrowheads="1"/>
          </p:cNvSpPr>
          <p:nvPr>
            <p:ph idx="1"/>
          </p:nvPr>
        </p:nvSpPr>
        <p:spPr>
          <a:ln/>
        </p:spPr>
        <p:txBody>
          <a:bodyPr/>
          <a:lstStyle/>
          <a:p>
            <a:r>
              <a:rPr lang="en-US" altLang="en-US" sz="2800" dirty="0"/>
              <a:t>Please announce your affiliation when you first address the group during a meeting slot</a:t>
            </a:r>
          </a:p>
          <a:p>
            <a:pPr algn="ctr"/>
            <a:endParaRPr lang="en-US" altLang="en-US"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5</a:t>
            </a:fld>
            <a:endParaRPr lang="en-GB"/>
          </a:p>
        </p:txBody>
      </p:sp>
    </p:spTree>
    <p:extLst>
      <p:ext uri="{BB962C8B-B14F-4D97-AF65-F5344CB8AC3E}">
        <p14:creationId xmlns:p14="http://schemas.microsoft.com/office/powerpoint/2010/main" val="188402622"/>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1026"/>
          <p:cNvSpPr>
            <a:spLocks noGrp="1" noChangeArrowheads="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lang="en-US" altLang="en-US" dirty="0"/>
          </a:p>
        </p:txBody>
      </p:sp>
      <p:sp>
        <p:nvSpPr>
          <p:cNvPr id="8195" name="Rectangle 1027"/>
          <p:cNvSpPr>
            <a:spLocks noGrp="1" noChangeArrowheads="1"/>
          </p:cNvSpPr>
          <p:nvPr>
            <p:ph idx="1"/>
          </p:nvPr>
        </p:nvSpPr>
        <p:spPr/>
        <p:txBody>
          <a:bodyPr/>
          <a:lstStyle/>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shall</a:t>
            </a:r>
            <a:r>
              <a:rPr lang="en-US" altLang="en-US" b="1" dirty="0">
                <a:solidFill>
                  <a:schemeClr val="tx1"/>
                </a:solidFill>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should </a:t>
            </a:r>
            <a:r>
              <a:rPr lang="en-US" altLang="en-US" b="1" dirty="0">
                <a:solidFill>
                  <a:schemeClr val="tx1"/>
                </a:solidFill>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marL="457200" lvl="1" indent="0" algn="ctr">
              <a:defRPr/>
            </a:pPr>
            <a:r>
              <a:rPr lang="en-US" altLang="en-US" sz="3200" b="1" dirty="0">
                <a:solidFill>
                  <a:schemeClr val="tx1"/>
                </a:solidFill>
                <a:latin typeface="Calibri" panose="020F0502020204030204" pitchFamily="34" charset="0"/>
                <a:cs typeface="Calibri" panose="020F0502020204030204" pitchFamily="34" charset="0"/>
              </a:rPr>
              <a:t>Early identification of holders of potential Essential Patent Claims is encouraged</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8196" name="Text Box 1028"/>
          <p:cNvSpPr txBox="1">
            <a:spLocks noChangeArrowheads="1"/>
          </p:cNvSpPr>
          <p:nvPr/>
        </p:nvSpPr>
        <p:spPr bwMode="auto">
          <a:xfrm>
            <a:off x="1581150" y="6096000"/>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#1</a:t>
            </a:r>
          </a:p>
        </p:txBody>
      </p:sp>
    </p:spTree>
    <p:extLst>
      <p:ext uri="{BB962C8B-B14F-4D97-AF65-F5344CB8AC3E}">
        <p14:creationId xmlns:p14="http://schemas.microsoft.com/office/powerpoint/2010/main" val="13935968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Ways to inform IEEE</a:t>
            </a:r>
            <a:endParaRPr lang="en-US" altLang="en-US" u="sng" dirty="0"/>
          </a:p>
        </p:txBody>
      </p:sp>
      <p:sp>
        <p:nvSpPr>
          <p:cNvPr id="9219" name="Rectangle 3"/>
          <p:cNvSpPr>
            <a:spLocks noGrp="1" noChangeArrowheads="1"/>
          </p:cNvSpPr>
          <p:nvPr>
            <p:ph idx="1"/>
          </p:nvPr>
        </p:nvSpPr>
        <p:spPr/>
        <p:txBody>
          <a:bodyPr/>
          <a:lstStyle/>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Cause an LOA to be submitted to the IEEE-SA (patcom@ieee.org); or</a:t>
            </a:r>
          </a:p>
          <a:p>
            <a:pPr marL="0" indent="0">
              <a:buSzPct val="150000"/>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Provide the chair of this group with the identity of the holder(s) of any and all such claims as soon as possible; or</a:t>
            </a:r>
          </a:p>
          <a:p>
            <a:pPr marL="0" indent="0">
              <a:buSzPct val="150000"/>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Speak up now and respond to this Call for Potentially Essential Patents</a:t>
            </a:r>
          </a:p>
          <a:p>
            <a:pPr marL="0" indent="0">
              <a:defRPr/>
            </a:pPr>
            <a:r>
              <a:rPr lang="en-US" altLang="en-US" sz="2000" dirty="0">
                <a:solidFill>
                  <a:schemeClr val="tx1"/>
                </a:solidFill>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sz="2000" dirty="0">
                <a:solidFill>
                  <a:schemeClr val="tx1"/>
                </a:solidFill>
                <a:latin typeface="Calibri" pitchFamily="34" charset="0"/>
                <a:cs typeface="Calibri" pitchFamily="34" charset="0"/>
              </a:rPr>
            </a:br>
            <a:endParaRPr lang="en-US" altLang="en-US" sz="2000" dirty="0">
              <a:solidFill>
                <a:schemeClr val="tx1"/>
              </a:solidFill>
              <a:latin typeface="Calibri" pitchFamily="34" charset="0"/>
              <a:cs typeface="Calibri" pitchFamily="34" charset="0"/>
            </a:endParaRP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9220" name="Text Box 6"/>
          <p:cNvSpPr txBox="1">
            <a:spLocks noChangeArrowheads="1"/>
          </p:cNvSpPr>
          <p:nvPr/>
        </p:nvSpPr>
        <p:spPr bwMode="auto">
          <a:xfrm>
            <a:off x="1574492" y="60960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#2</a:t>
            </a:r>
            <a:endParaRPr lang="en-US" altLang="en-US" sz="2400" dirty="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22801723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1026"/>
          <p:cNvSpPr>
            <a:spLocks noGrp="1" noChangeArrowheads="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WG meetings</a:t>
            </a:r>
            <a:endParaRPr lang="en-US" altLang="en-US" dirty="0"/>
          </a:p>
        </p:txBody>
      </p:sp>
      <p:sp>
        <p:nvSpPr>
          <p:cNvPr id="10243" name="Rectangle 1027"/>
          <p:cNvSpPr>
            <a:spLocks noGrp="1" noChangeArrowheads="1"/>
          </p:cNvSpPr>
          <p:nvPr>
            <p:ph idx="1"/>
          </p:nvPr>
        </p:nvSpPr>
        <p:spPr>
          <a:xfrm>
            <a:off x="914401" y="1751015"/>
            <a:ext cx="10361084" cy="4343400"/>
          </a:xfrm>
        </p:spPr>
        <p:txBody>
          <a:bodyPr/>
          <a:lstStyle/>
          <a:p>
            <a:pPr>
              <a:lnSpc>
                <a:spcPct val="80000"/>
              </a:lnSpc>
              <a:spcAft>
                <a:spcPct val="40000"/>
              </a:spcAft>
              <a:buSzPct val="150000"/>
              <a:buFont typeface="Arial" panose="020B0604020202020204" pitchFamily="34" charset="0"/>
              <a:buChar char="•"/>
              <a:defRPr/>
            </a:pPr>
            <a:r>
              <a:rPr lang="en-US" altLang="en-US" sz="2000" dirty="0">
                <a:solidFill>
                  <a:schemeClr val="tx1"/>
                </a:solidFill>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interpretation, validity, or essentiality of patents/patent claims.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specific license rates, terms, or conditions.</a:t>
            </a:r>
          </a:p>
          <a:p>
            <a:pPr lvl="2">
              <a:lnSpc>
                <a:spcPct val="80000"/>
              </a:lnSpc>
              <a:spcAft>
                <a:spcPct val="40000"/>
              </a:spcAft>
              <a:buSzPct val="150000"/>
              <a:buFont typeface="Arial" panose="020B0604020202020204" pitchFamily="34" charset="0"/>
              <a:buChar char="•"/>
              <a:defRPr/>
            </a:pPr>
            <a:r>
              <a:rPr lang="en-US" altLang="en-US" sz="1600" dirty="0">
                <a:solidFill>
                  <a:schemeClr val="tx1"/>
                </a:solidFill>
                <a:latin typeface="Calibri" panose="020F0502020204030204" pitchFamily="34" charset="0"/>
                <a:cs typeface="Calibri" panose="020F0502020204030204" pitchFamily="34" charset="0"/>
              </a:rPr>
              <a:t>Relative costs of different technical approaches that include relative costs of patent licensing terms may be discussed in standards development meetings. </a:t>
            </a:r>
          </a:p>
          <a:p>
            <a:pPr lvl="3">
              <a:lnSpc>
                <a:spcPct val="80000"/>
              </a:lnSpc>
              <a:spcAft>
                <a:spcPct val="40000"/>
              </a:spcAft>
              <a:buSzPct val="150000"/>
              <a:buFont typeface="Arial" panose="020B0604020202020204" pitchFamily="34" charset="0"/>
              <a:buChar char="•"/>
              <a:defRPr/>
            </a:pPr>
            <a:r>
              <a:rPr lang="en-GB" altLang="en-US" b="1" dirty="0">
                <a:solidFill>
                  <a:schemeClr val="tx1"/>
                </a:solidFill>
                <a:latin typeface="Calibri" panose="020F0502020204030204" pitchFamily="34" charset="0"/>
                <a:cs typeface="Calibri" panose="020F0502020204030204" pitchFamily="34" charset="0"/>
              </a:rPr>
              <a:t>Technical considerations remain the primary focus</a:t>
            </a:r>
            <a:endParaRPr lang="en-US" altLang="en-US" b="1" dirty="0">
              <a:solidFill>
                <a:schemeClr val="tx1"/>
              </a:solidFill>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status or substance of ongoing or threatened litigation.</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be silent if inappropriate topics are discussed … do formally object immediately.</a:t>
            </a:r>
          </a:p>
          <a:p>
            <a:pPr algn="ctr">
              <a:lnSpc>
                <a:spcPct val="80000"/>
              </a:lnSpc>
              <a:buFont typeface="Monotype Sorts"/>
              <a:buNone/>
              <a:defRPr/>
            </a:pPr>
            <a:r>
              <a:rPr lang="en-US" altLang="en-US" sz="1050" dirty="0">
                <a:solidFill>
                  <a:schemeClr val="tx1"/>
                </a:solidFill>
                <a:latin typeface="Calibri" panose="020F0502020204030204" pitchFamily="34" charset="0"/>
                <a:cs typeface="Calibri" panose="020F0502020204030204" pitchFamily="34" charset="0"/>
              </a:rPr>
              <a:t>---------------------------------------------------------------   </a:t>
            </a:r>
            <a:endParaRPr lang="en-US" altLang="en-US" sz="1400" dirty="0">
              <a:solidFill>
                <a:schemeClr val="tx1"/>
              </a:solidFill>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400" dirty="0">
                <a:solidFill>
                  <a:schemeClr val="tx1"/>
                </a:solidFill>
                <a:latin typeface="Calibri" panose="020F0502020204030204" pitchFamily="34" charset="0"/>
                <a:cs typeface="Calibri" panose="020F0502020204030204" pitchFamily="34" charset="0"/>
              </a:rPr>
              <a:t>For more details, see </a:t>
            </a:r>
            <a:r>
              <a:rPr lang="en-US" altLang="en-US" sz="1400" i="1" dirty="0">
                <a:solidFill>
                  <a:schemeClr val="tx1"/>
                </a:solidFill>
                <a:latin typeface="Calibri" panose="020F0502020204030204" pitchFamily="34" charset="0"/>
                <a:cs typeface="Calibri" panose="020F0502020204030204" pitchFamily="34" charset="0"/>
              </a:rPr>
              <a:t>IEEE-SA Standards Board Operations Manual</a:t>
            </a:r>
            <a:r>
              <a:rPr lang="en-US" altLang="en-US" sz="1400" dirty="0">
                <a:solidFill>
                  <a:schemeClr val="tx1"/>
                </a:solidFill>
                <a:latin typeface="Calibri" panose="020F0502020204030204" pitchFamily="34" charset="0"/>
                <a:cs typeface="Calibri" panose="020F0502020204030204" pitchFamily="34" charset="0"/>
              </a:rPr>
              <a:t>, clause 5.3.10 and </a:t>
            </a:r>
            <a:br>
              <a:rPr lang="en-US" altLang="en-US" sz="1400" dirty="0">
                <a:solidFill>
                  <a:schemeClr val="tx1"/>
                </a:solidFill>
                <a:latin typeface="Calibri" panose="020F0502020204030204" pitchFamily="34" charset="0"/>
                <a:cs typeface="Calibri" panose="020F0502020204030204" pitchFamily="34" charset="0"/>
              </a:rPr>
            </a:br>
            <a:r>
              <a:rPr lang="en-US" altLang="en-US" sz="1400" i="1" dirty="0">
                <a:solidFill>
                  <a:schemeClr val="tx1"/>
                </a:solidFill>
                <a:latin typeface="Calibri" panose="020F0502020204030204" pitchFamily="34" charset="0"/>
                <a:cs typeface="Calibri" panose="020F0502020204030204" pitchFamily="34" charset="0"/>
              </a:rPr>
              <a:t>Antitrust and Competition Policy: What You Need to Know </a:t>
            </a:r>
            <a:r>
              <a:rPr lang="en-US" altLang="en-US" sz="1400" dirty="0">
                <a:solidFill>
                  <a:schemeClr val="tx1"/>
                </a:solidFill>
                <a:latin typeface="Calibri" panose="020F0502020204030204" pitchFamily="34" charset="0"/>
                <a:cs typeface="Calibri" panose="020F0502020204030204" pitchFamily="34" charset="0"/>
              </a:rPr>
              <a:t>at http://standards.ieee.org/develop/policies/antitrust.pdf</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10244" name="Text Box 1028"/>
          <p:cNvSpPr txBox="1">
            <a:spLocks noChangeArrowheads="1"/>
          </p:cNvSpPr>
          <p:nvPr/>
        </p:nvSpPr>
        <p:spPr bwMode="auto">
          <a:xfrm>
            <a:off x="1600200" y="6107112"/>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#3</a:t>
            </a:r>
          </a:p>
        </p:txBody>
      </p:sp>
    </p:spTree>
    <p:extLst>
      <p:ext uri="{BB962C8B-B14F-4D97-AF65-F5344CB8AC3E}">
        <p14:creationId xmlns:p14="http://schemas.microsoft.com/office/powerpoint/2010/main" val="12952854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GB" altLang="en-US" u="sng">
                <a:solidFill>
                  <a:schemeClr val="tx1"/>
                </a:solidFill>
                <a:latin typeface="Calibri" panose="020F0502020204030204" pitchFamily="34" charset="0"/>
                <a:cs typeface="Calibri" panose="020F0502020204030204" pitchFamily="34" charset="0"/>
              </a:rPr>
              <a:t>Patent-related information</a:t>
            </a:r>
            <a:endParaRPr lang="en-US" altLang="en-US" u="sng"/>
          </a:p>
        </p:txBody>
      </p:sp>
      <p:sp>
        <p:nvSpPr>
          <p:cNvPr id="5" name="Content Placeholder 4"/>
          <p:cNvSpPr>
            <a:spLocks noGrp="1"/>
          </p:cNvSpPr>
          <p:nvPr>
            <p:ph idx="1"/>
          </p:nvPr>
        </p:nvSpPr>
        <p:spPr/>
        <p:txBody>
          <a:bodyPr/>
          <a:lstStyle/>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Bylaws</a:t>
            </a:r>
            <a:r>
              <a:rPr lang="en-US" altLang="en-US" sz="2000" b="1" dirty="0">
                <a:solidFill>
                  <a:schemeClr val="tx1"/>
                </a:solidFill>
                <a:latin typeface="Calibri" panose="020F0502020204030204" pitchFamily="34" charset="0"/>
                <a:cs typeface="Calibri" panose="020F0502020204030204" pitchFamily="34" charset="0"/>
              </a:rPr>
              <a:t> </a:t>
            </a:r>
            <a:br>
              <a:rPr lang="en-US" altLang="en-US" sz="2000" b="1" dirty="0">
                <a:solidFill>
                  <a:schemeClr val="tx1"/>
                </a:solidFill>
                <a:latin typeface="Calibri" panose="020F0502020204030204" pitchFamily="34" charset="0"/>
                <a:cs typeface="Calibri" panose="020F0502020204030204" pitchFamily="34" charset="0"/>
              </a:rPr>
            </a:br>
            <a:r>
              <a:rPr lang="en-US" altLang="en-US" sz="1600" b="1" dirty="0">
                <a:solidFill>
                  <a:schemeClr val="tx1"/>
                </a:solidFill>
                <a:latin typeface="Calibri" panose="020F0502020204030204" pitchFamily="34" charset="0"/>
                <a:cs typeface="Calibri" panose="020F0502020204030204" pitchFamily="34" charset="0"/>
              </a:rPr>
              <a:t>(</a:t>
            </a:r>
            <a:r>
              <a:rPr lang="en-US" sz="1600" u="sng" dirty="0">
                <a:latin typeface="Calibri" panose="020F0502020204030204" pitchFamily="34" charset="0"/>
                <a:cs typeface="Calibri" panose="020F0502020204030204" pitchFamily="34" charset="0"/>
                <a:hlinkClick r:id="rId3"/>
              </a:rPr>
              <a:t>https://standards.ieee.org/about/policies/bylaws/sect6-7.html</a:t>
            </a:r>
            <a:r>
              <a:rPr lang="en-US" altLang="en-US" sz="1600" b="1" dirty="0">
                <a:solidFill>
                  <a:schemeClr val="tx1"/>
                </a:solidFill>
                <a:latin typeface="Calibri" panose="020F0502020204030204" pitchFamily="34" charset="0"/>
                <a:cs typeface="Calibri" panose="020F0502020204030204" pitchFamily="34" charset="0"/>
              </a:rPr>
              <a:t>) </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Operations Manual</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a:t>
            </a:r>
            <a:r>
              <a:rPr lang="en-US" altLang="en-US" sz="1600" dirty="0">
                <a:solidFill>
                  <a:schemeClr val="tx1"/>
                </a:solidFill>
                <a:latin typeface="Calibri" panose="020F0502020204030204" pitchFamily="34" charset="0"/>
                <a:cs typeface="Calibri" panose="020F0502020204030204" pitchFamily="34" charset="0"/>
                <a:hlinkClick r:id="rId4"/>
              </a:rPr>
              <a:t>https://standards.ieee.org/about/policies/opman/sect6.html</a:t>
            </a:r>
            <a:r>
              <a:rPr lang="en-US" altLang="en-US" sz="1600" b="1" dirty="0">
                <a:solidFill>
                  <a:schemeClr val="tx1"/>
                </a:solidFill>
                <a:latin typeface="Calibri" panose="020F0502020204030204" pitchFamily="34" charset="0"/>
                <a:cs typeface="Calibri" panose="020F0502020204030204" pitchFamily="34" charset="0"/>
              </a:rPr>
              <a:t>)</a:t>
            </a:r>
          </a:p>
          <a:p>
            <a:pPr lvl="1">
              <a:lnSpc>
                <a:spcPct val="90000"/>
              </a:lnSpc>
              <a:buFont typeface="Monotype Sorts"/>
              <a:buNone/>
            </a:pPr>
            <a:endParaRPr lang="en-US" altLang="en-US" dirty="0"/>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Material about the patent policy is available at </a:t>
            </a:r>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a:t>
            </a:r>
            <a:r>
              <a:rPr lang="en-US" altLang="en-US" b="1" i="1" dirty="0">
                <a:solidFill>
                  <a:schemeClr val="tx1"/>
                </a:solidFill>
                <a:latin typeface="Calibri" panose="020F0502020204030204" pitchFamily="34" charset="0"/>
                <a:cs typeface="Calibri" panose="020F0502020204030204" pitchFamily="34" charset="0"/>
                <a:hlinkClick r:id="rId5"/>
              </a:rPr>
              <a:t>http://standards.ieee.org/about/sasb/patcom/materials.html</a:t>
            </a:r>
            <a:endParaRPr lang="en-US" altLang="en-US" b="1" i="1" dirty="0">
              <a:solidFill>
                <a:schemeClr val="tx1"/>
              </a:solidFill>
              <a:latin typeface="Calibri" panose="020F0502020204030204" pitchFamily="34" charset="0"/>
              <a:cs typeface="Calibri" panose="020F0502020204030204" pitchFamily="34" charset="0"/>
            </a:endParaRPr>
          </a:p>
          <a:p>
            <a:pPr lvl="1">
              <a:lnSpc>
                <a:spcPct val="90000"/>
              </a:lnSpc>
              <a:spcBef>
                <a:spcPct val="0"/>
              </a:spcBef>
              <a:buFont typeface="Monotype Sorts"/>
              <a:buNone/>
            </a:pPr>
            <a:endParaRPr lang="en-US" altLang="en-US" b="1" i="1" dirty="0">
              <a:solidFill>
                <a:schemeClr val="tx1"/>
              </a:solidFill>
              <a:latin typeface="Calibri" panose="020F0502020204030204" pitchFamily="34" charset="0"/>
              <a:cs typeface="Calibri" panose="020F0502020204030204" pitchFamily="34" charset="0"/>
            </a:endParaRPr>
          </a:p>
          <a:p>
            <a:pPr lvl="1">
              <a:lnSpc>
                <a:spcPct val="90000"/>
              </a:lnSpc>
              <a:spcBef>
                <a:spcPct val="0"/>
              </a:spcBef>
              <a:buFont typeface="Monotype Sorts"/>
              <a:buNone/>
            </a:pPr>
            <a:endParaRPr lang="en-US" altLang="en-US" sz="3200" b="1" dirty="0">
              <a:solidFill>
                <a:schemeClr val="tx1"/>
              </a:solidFill>
              <a:latin typeface="Calibri" panose="020F0502020204030204" pitchFamily="34" charset="0"/>
              <a:cs typeface="Calibri" panose="020F0502020204030204" pitchFamily="34" charset="0"/>
            </a:endParaRPr>
          </a:p>
          <a:p>
            <a:pPr lvl="1" algn="ctr">
              <a:lnSpc>
                <a:spcPct val="90000"/>
              </a:lnSpc>
              <a:spcBef>
                <a:spcPct val="0"/>
              </a:spcBef>
              <a:buFont typeface="Monotype Sorts"/>
              <a:buNone/>
            </a:pPr>
            <a:r>
              <a:rPr lang="en-US" altLang="en-US" sz="3200" b="1" dirty="0">
                <a:solidFill>
                  <a:schemeClr val="tx1"/>
                </a:solidFill>
                <a:latin typeface="Calibri" panose="020F0502020204030204" pitchFamily="34" charset="0"/>
                <a:cs typeface="Calibri" panose="020F0502020204030204" pitchFamily="34" charset="0"/>
              </a:rPr>
              <a:t>	If you have questions, contact the IEEE-SA Standards Board Patent Committee Administrator at patcom@ieee.org</a:t>
            </a:r>
          </a:p>
          <a:p>
            <a:endParaRPr lang="en-US" dirty="0"/>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9</a:t>
            </a:fld>
            <a:endParaRPr lang="en-GB" dirty="0"/>
          </a:p>
        </p:txBody>
      </p:sp>
      <p:sp>
        <p:nvSpPr>
          <p:cNvPr id="11267" name="Rectangle 3"/>
          <p:cNvSpPr>
            <a:spLocks noChangeArrowheads="1"/>
          </p:cNvSpPr>
          <p:nvPr/>
        </p:nvSpPr>
        <p:spPr bwMode="auto">
          <a:xfrm>
            <a:off x="2057400" y="609600"/>
            <a:ext cx="8229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lgn="ctr">
              <a:spcBef>
                <a:spcPct val="0"/>
              </a:spcBef>
              <a:buClrTx/>
              <a:buSzTx/>
              <a:buFontTx/>
              <a:buNone/>
            </a:pPr>
            <a:endParaRPr lang="en-GB" altLang="en-US" sz="2400" b="1" u="sng">
              <a:latin typeface="Helvetica" panose="020B0604020202020204" pitchFamily="34" charset="0"/>
            </a:endParaRPr>
          </a:p>
        </p:txBody>
      </p:sp>
      <p:sp>
        <p:nvSpPr>
          <p:cNvPr id="11269" name="Text Box 7"/>
          <p:cNvSpPr txBox="1">
            <a:spLocks noChangeArrowheads="1"/>
          </p:cNvSpPr>
          <p:nvPr/>
        </p:nvSpPr>
        <p:spPr bwMode="auto">
          <a:xfrm>
            <a:off x="1581150" y="60960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#4</a:t>
            </a:r>
            <a:endParaRPr lang="en-US" altLang="en-US" sz="2400" dirty="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2090664063"/>
      </p:ext>
    </p:extLst>
  </p:cSld>
  <p:clrMapOvr>
    <a:masterClrMapping/>
  </p:clrMapOvr>
  <p:transition/>
</p:sld>
</file>

<file path=ppt/theme/theme1.xml><?xml version="1.0" encoding="utf-8"?>
<a:theme xmlns:a="http://schemas.openxmlformats.org/drawingml/2006/main" name="Office Theme">
  <a:themeElements>
    <a:clrScheme name="Custom 6">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5959FE"/>
      </a:hlink>
      <a:folHlink>
        <a:srgbClr val="5959FE"/>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802-11-Submission-16-9.potx" id="{5CD6ABF7-B8BD-443A-9DC0-E5B38AC683DA}" vid="{19A33F2F-E7B4-4D20-A394-337028C24156}"/>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802-11-Submission-16-9</Template>
  <TotalTime>23360</TotalTime>
  <Words>1576</Words>
  <Application>Microsoft Office PowerPoint</Application>
  <PresentationFormat>Widescreen</PresentationFormat>
  <Paragraphs>145</Paragraphs>
  <Slides>15</Slides>
  <Notes>6</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15</vt:i4>
      </vt:variant>
    </vt:vector>
  </HeadingPairs>
  <TitlesOfParts>
    <vt:vector size="22" baseType="lpstr">
      <vt:lpstr>Arial</vt:lpstr>
      <vt:lpstr>Calibri</vt:lpstr>
      <vt:lpstr>Helvetica</vt:lpstr>
      <vt:lpstr>Monotype Sorts</vt:lpstr>
      <vt:lpstr>Times New Roman</vt:lpstr>
      <vt:lpstr>Office Theme</vt:lpstr>
      <vt:lpstr>Document</vt:lpstr>
      <vt:lpstr>ARC-SC-agenda-October-28-2024</vt:lpstr>
      <vt:lpstr>Abstract</vt:lpstr>
      <vt:lpstr>IEEE 802.11   Architecture Standing Committee</vt:lpstr>
      <vt:lpstr>Attendance, etc.</vt:lpstr>
      <vt:lpstr>Meeting Protocol</vt:lpstr>
      <vt:lpstr>Participants have a duty to inform the IEEE</vt:lpstr>
      <vt:lpstr>Ways to inform IEEE</vt:lpstr>
      <vt:lpstr>Other guidelines for IEEE WG meetings</vt:lpstr>
      <vt:lpstr>Patent-related information</vt:lpstr>
      <vt:lpstr>IEEE SA Copyright Policy</vt:lpstr>
      <vt:lpstr>IEEE SA Copyright Policy</vt:lpstr>
      <vt:lpstr>Participant behavior in IEEE-SA activities is guided by the IEEE Codes of Ethics &amp; Conduct</vt:lpstr>
      <vt:lpstr>Participants in the IEEE-SA “individual process” shall act independently of others, including employers</vt:lpstr>
      <vt:lpstr>IEEE-SA standards activities shall allow the fair &amp; equitable consideration of all viewpoints</vt:lpstr>
      <vt:lpstr>ARC Agenda – 28 October 2024</vt:lpstr>
    </vt:vector>
  </TitlesOfParts>
  <Company>Intel Corporation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[place presentation subject title text here]</dc:title>
  <dc:creator>Hamilton, Mark</dc:creator>
  <cp:lastModifiedBy>Hamilton, Mark</cp:lastModifiedBy>
  <cp:revision>139</cp:revision>
  <cp:lastPrinted>1601-01-01T00:00:00Z</cp:lastPrinted>
  <dcterms:created xsi:type="dcterms:W3CDTF">2021-01-26T19:12:38Z</dcterms:created>
  <dcterms:modified xsi:type="dcterms:W3CDTF">2024-10-25T19:02:35Z</dcterms:modified>
</cp:coreProperties>
</file>