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17"/>
  </p:notesMasterIdLst>
  <p:handoutMasterIdLst>
    <p:handoutMasterId r:id="rId18"/>
  </p:handoutMasterIdLst>
  <p:sldIdLst>
    <p:sldId id="256" r:id="rId2"/>
    <p:sldId id="257" r:id="rId3"/>
    <p:sldId id="268" r:id="rId4"/>
    <p:sldId id="302" r:id="rId5"/>
    <p:sldId id="269" r:id="rId6"/>
    <p:sldId id="260" r:id="rId7"/>
    <p:sldId id="261" r:id="rId8"/>
    <p:sldId id="262" r:id="rId9"/>
    <p:sldId id="263" r:id="rId10"/>
    <p:sldId id="283" r:id="rId11"/>
    <p:sldId id="284" r:id="rId12"/>
    <p:sldId id="287" r:id="rId13"/>
    <p:sldId id="288" r:id="rId14"/>
    <p:sldId id="289" r:id="rId15"/>
    <p:sldId id="295" r:id="rId16"/>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228" autoAdjust="0"/>
    <p:restoredTop sz="94660"/>
  </p:normalViewPr>
  <p:slideViewPr>
    <p:cSldViewPr>
      <p:cViewPr varScale="1">
        <p:scale>
          <a:sx n="69" d="100"/>
          <a:sy n="69" d="100"/>
        </p:scale>
        <p:origin x="72" y="204"/>
      </p:cViewPr>
      <p:guideLst>
        <p:guide orient="horz" pos="2160"/>
        <p:guide pos="3840"/>
      </p:guideLst>
    </p:cSldViewPr>
  </p:slideViewPr>
  <p:outlineViewPr>
    <p:cViewPr varScale="1">
      <p:scale>
        <a:sx n="170" d="200"/>
        <a:sy n="170" d="200"/>
      </p:scale>
      <p:origin x="-780" y="-84"/>
    </p:cViewPr>
  </p:outlineViewPr>
  <p:notesTextViewPr>
    <p:cViewPr>
      <p:scale>
        <a:sx n="3" d="2"/>
        <a:sy n="3" d="2"/>
      </p:scale>
      <p:origin x="0" y="0"/>
    </p:cViewPr>
  </p:notesText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24/10/25</a:t>
            </a:fld>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Month Year</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4</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92835377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5</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04067093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p:cNvSpPr>
            <a:spLocks noGrp="1" noChangeArrowheads="1"/>
          </p:cNvSpPr>
          <p:nvPr>
            <p:ph type="sldNum" sz="quarter" idx="5"/>
          </p:nvPr>
        </p:nvSpPr>
        <p:spPr>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6788" eaLnBrk="0" hangingPunct="0">
              <a:spcBef>
                <a:spcPct val="30000"/>
              </a:spcBef>
              <a:defRPr sz="1200">
                <a:solidFill>
                  <a:schemeClr val="tx1"/>
                </a:solidFill>
                <a:latin typeface="Times New Roman" panose="02020603050405020304" pitchFamily="18" charset="0"/>
              </a:defRPr>
            </a:lvl1pPr>
            <a:lvl2pPr marL="742950" indent="-285750" defTabSz="966788" eaLnBrk="0" hangingPunct="0">
              <a:spcBef>
                <a:spcPct val="30000"/>
              </a:spcBef>
              <a:defRPr sz="1200">
                <a:solidFill>
                  <a:schemeClr val="tx1"/>
                </a:solidFill>
                <a:latin typeface="Times New Roman" panose="02020603050405020304" pitchFamily="18" charset="0"/>
              </a:defRPr>
            </a:lvl2pPr>
            <a:lvl3pPr marL="1143000" indent="-228600" defTabSz="966788" eaLnBrk="0" hangingPunct="0">
              <a:spcBef>
                <a:spcPct val="30000"/>
              </a:spcBef>
              <a:defRPr sz="1200">
                <a:solidFill>
                  <a:schemeClr val="tx1"/>
                </a:solidFill>
                <a:latin typeface="Times New Roman" panose="02020603050405020304" pitchFamily="18" charset="0"/>
              </a:defRPr>
            </a:lvl3pPr>
            <a:lvl4pPr marL="1600200" indent="-228600" defTabSz="966788" eaLnBrk="0" hangingPunct="0">
              <a:spcBef>
                <a:spcPct val="30000"/>
              </a:spcBef>
              <a:defRPr sz="1200">
                <a:solidFill>
                  <a:schemeClr val="tx1"/>
                </a:solidFill>
                <a:latin typeface="Times New Roman" panose="02020603050405020304" pitchFamily="18" charset="0"/>
              </a:defRPr>
            </a:lvl4pPr>
            <a:lvl5pPr marL="2057400" indent="-228600" defTabSz="966788" eaLnBrk="0" hangingPunct="0">
              <a:spcBef>
                <a:spcPct val="30000"/>
              </a:spcBef>
              <a:defRPr sz="1200">
                <a:solidFill>
                  <a:schemeClr val="tx1"/>
                </a:solidFill>
                <a:latin typeface="Times New Roman" panose="02020603050405020304" pitchFamily="18" charset="0"/>
              </a:defRPr>
            </a:lvl5pPr>
            <a:lvl6pPr marL="2514600" indent="-228600" defTabSz="966788"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66788"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66788"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66788"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fld id="{BA6ABF37-7216-45CB-BD9C-7F0A7BB04421}" type="slidenum">
              <a:rPr lang="en-US" altLang="en-US" sz="1300"/>
              <a:pPr>
                <a:spcBef>
                  <a:spcPct val="0"/>
                </a:spcBef>
              </a:pPr>
              <a:t>9</a:t>
            </a:fld>
            <a:endParaRPr lang="en-US" altLang="en-US" sz="1300"/>
          </a:p>
        </p:txBody>
      </p:sp>
      <p:sp>
        <p:nvSpPr>
          <p:cNvPr id="14339" name="Rectangle 2"/>
          <p:cNvSpPr>
            <a:spLocks noGrp="1" noRot="1" noChangeAspect="1" noChangeArrowheads="1" noTextEdit="1"/>
          </p:cNvSpPr>
          <p:nvPr>
            <p:ph type="sldImg"/>
          </p:nvPr>
        </p:nvSpPr>
        <p:spPr>
          <a:ln/>
        </p:spPr>
      </p:sp>
      <p:sp>
        <p:nvSpPr>
          <p:cNvPr id="14340"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altLang="en-US"/>
          </a:p>
        </p:txBody>
      </p:sp>
    </p:spTree>
    <p:extLst>
      <p:ext uri="{BB962C8B-B14F-4D97-AF65-F5344CB8AC3E}">
        <p14:creationId xmlns:p14="http://schemas.microsoft.com/office/powerpoint/2010/main" val="409103066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15</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96804214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a:p>
        </p:txBody>
      </p:sp>
      <p:sp>
        <p:nvSpPr>
          <p:cNvPr id="1031" name="Rectangle 7"/>
          <p:cNvSpPr>
            <a:spLocks noChangeArrowheads="1"/>
          </p:cNvSpPr>
          <p:nvPr/>
        </p:nvSpPr>
        <p:spPr bwMode="auto">
          <a:xfrm>
            <a:off x="912285" y="6475413"/>
            <a:ext cx="479298"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Agenda</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dirty="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802.11-24/1715r0</a:t>
            </a:r>
          </a:p>
        </p:txBody>
      </p:sp>
      <p:sp>
        <p:nvSpPr>
          <p:cNvPr id="11" name="Date Placeholder 3">
            <a:extLst>
              <a:ext uri="{FF2B5EF4-FFF2-40B4-BE49-F238E27FC236}">
                <a16:creationId xmlns:a16="http://schemas.microsoft.com/office/drawing/2014/main" id="{37CE6430-622B-4176-BF54-4362F0973D2C}"/>
              </a:ext>
            </a:extLst>
          </p:cNvPr>
          <p:cNvSpPr txBox="1">
            <a:spLocks/>
          </p:cNvSpPr>
          <p:nvPr userDrawn="1"/>
        </p:nvSpPr>
        <p:spPr bwMode="auto">
          <a:xfrm>
            <a:off x="912285" y="346365"/>
            <a:ext cx="1907115" cy="33943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defRPr/>
            </a:lvl1p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 October 2024</a:t>
            </a:r>
          </a:p>
        </p:txBody>
      </p:sp>
      <p:sp>
        <p:nvSpPr>
          <p:cNvPr id="12" name="Rectangle 7">
            <a:extLst>
              <a:ext uri="{FF2B5EF4-FFF2-40B4-BE49-F238E27FC236}">
                <a16:creationId xmlns:a16="http://schemas.microsoft.com/office/drawing/2014/main" id="{3D862394-D570-4AFC-90CD-C44A8258DE48}"/>
              </a:ext>
            </a:extLst>
          </p:cNvPr>
          <p:cNvSpPr>
            <a:spLocks noChangeArrowheads="1"/>
          </p:cNvSpPr>
          <p:nvPr userDrawn="1"/>
        </p:nvSpPr>
        <p:spPr bwMode="auto">
          <a:xfrm>
            <a:off x="9019828" y="6475413"/>
            <a:ext cx="2333972" cy="184666"/>
          </a:xfrm>
          <a:prstGeom prst="rect">
            <a:avLst/>
          </a:prstGeom>
          <a:noFill/>
          <a:ln w="9525">
            <a:noFill/>
            <a:round/>
            <a:headEnd/>
            <a:tailEnd/>
          </a:ln>
          <a:effectLst/>
        </p:spPr>
        <p:txBody>
          <a:bodyPr wrap="none" lIns="0" tIns="0" rIns="0" bIns="0">
            <a:spAutoFit/>
          </a:bodyPr>
          <a:lstStyle/>
          <a:p>
            <a: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Mark Hamilton, Ruckus/CommScope</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13.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11/dcn/24/11-24-1569-00-0000-liaison-from-wba-guidelines-for-l4s.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hyperlink" Target="https://mentor.ieee.org/802.11/dcn/24/11-24-1617-00-0arc-overview-of-wba-l4s-implementation-guidelines.pptx"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standards.ieee.org/about/policies/bylaws/sect6-7.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5" Type="http://schemas.openxmlformats.org/officeDocument/2006/relationships/hyperlink" Target="http://standards.ieee.org/about/sasb/patcom/materials.html" TargetMode="External"/><Relationship Id="rId4" Type="http://schemas.openxmlformats.org/officeDocument/2006/relationships/hyperlink" Target="https://standards.ieee.org/about/policies/opman/sect6.html"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ctrTitle"/>
          </p:nvPr>
        </p:nvSpPr>
        <p:spPr>
          <a:xfrm>
            <a:off x="914400" y="927100"/>
            <a:ext cx="10363200" cy="536575"/>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ARC-SC-agenda-October-28-2024</a:t>
            </a:r>
            <a:endParaRPr lang="en-GB" dirty="0"/>
          </a:p>
        </p:txBody>
      </p:sp>
      <p:sp>
        <p:nvSpPr>
          <p:cNvPr id="3074" name="Rectangle 2"/>
          <p:cNvSpPr>
            <a:spLocks noGrp="1" noChangeArrowheads="1"/>
          </p:cNvSpPr>
          <p:nvPr>
            <p:ph type="subTitle" idx="1"/>
          </p:nvPr>
        </p:nvSpPr>
        <p:spPr>
          <a:xfrm>
            <a:off x="1828800" y="1463675"/>
            <a:ext cx="8534400" cy="476250"/>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2024-10-25</a:t>
            </a:r>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2911483410"/>
              </p:ext>
            </p:extLst>
          </p:nvPr>
        </p:nvGraphicFramePr>
        <p:xfrm>
          <a:off x="985838" y="2416175"/>
          <a:ext cx="10290175" cy="2481263"/>
        </p:xfrm>
        <a:graphic>
          <a:graphicData uri="http://schemas.openxmlformats.org/presentationml/2006/ole">
            <mc:AlternateContent xmlns:mc="http://schemas.openxmlformats.org/markup-compatibility/2006">
              <mc:Choice xmlns:v="urn:schemas-microsoft-com:vml" Requires="v">
                <p:oleObj name="Document" r:id="rId3" imgW="10457640" imgH="2537948" progId="Word.Document.8">
                  <p:embed/>
                </p:oleObj>
              </mc:Choice>
              <mc:Fallback>
                <p:oleObj name="Document" r:id="rId3" imgW="10457640" imgH="2537948" progId="Word.Document.8">
                  <p:embed/>
                  <p:pic>
                    <p:nvPicPr>
                      <p:cNvPr id="0" name="Picture 3"/>
                      <p:cNvPicPr>
                        <a:picLocks noChangeAspect="1" noChangeArrowheads="1"/>
                      </p:cNvPicPr>
                      <p:nvPr/>
                    </p:nvPicPr>
                    <p:blipFill>
                      <a:blip r:embed="rId4"/>
                      <a:srcRect/>
                      <a:stretch>
                        <a:fillRect/>
                      </a:stretch>
                    </p:blipFill>
                    <p:spPr bwMode="auto">
                      <a:xfrm>
                        <a:off x="985838" y="2416175"/>
                        <a:ext cx="10290175" cy="2481263"/>
                      </a:xfrm>
                      <a:prstGeom prst="rect">
                        <a:avLst/>
                      </a:prstGeom>
                      <a:noFill/>
                    </p:spPr>
                  </p:pic>
                </p:oleObj>
              </mc:Fallback>
            </mc:AlternateContent>
          </a:graphicData>
        </a:graphic>
      </p:graphicFrame>
      <p:sp>
        <p:nvSpPr>
          <p:cNvPr id="3076" name="Rectangle 4"/>
          <p:cNvSpPr>
            <a:spLocks noChangeArrowheads="1"/>
          </p:cNvSpPr>
          <p:nvPr/>
        </p:nvSpPr>
        <p:spPr bwMode="auto">
          <a:xfrm>
            <a:off x="993775" y="1972991"/>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p:txBody>
          <a:bodyPr>
            <a:normAutofit lnSpcReduction="10000"/>
          </a:bodyPr>
          <a:lstStyle/>
          <a:p>
            <a:pPr>
              <a:buFont typeface="Arial" panose="020B0604020202020204" pitchFamily="34" charset="0"/>
              <a:buChar char="•"/>
            </a:pPr>
            <a:r>
              <a:rPr lang="en-US" altLang="en-US" sz="2133" dirty="0"/>
              <a:t>By participating in this activity, you agree to comply with the IEEE Code of Ethics, all applicable laws, and all IEEE policies and procedures including, but not limited to, the IEEE SA Copyright Policy. </a:t>
            </a:r>
          </a:p>
          <a:p>
            <a:pPr marL="457200" indent="-457200">
              <a:spcBef>
                <a:spcPts val="0"/>
              </a:spcBef>
              <a:spcAft>
                <a:spcPts val="0"/>
              </a:spcAft>
              <a:buClr>
                <a:srgbClr val="CC3300"/>
              </a:buClr>
              <a:buSzPct val="50000"/>
              <a:buFont typeface="Arial" panose="020B0604020202020204" pitchFamily="34" charset="0"/>
              <a:buChar char="•"/>
            </a:pPr>
            <a:endParaRPr lang="en-US" altLang="en-US" sz="2933" dirty="0">
              <a:latin typeface="Calibri" pitchFamily="34" charset="0"/>
              <a:cs typeface="Calibri" pitchFamily="34" charset="0"/>
            </a:endParaRPr>
          </a:p>
          <a:p>
            <a:pPr marL="857250" lvl="1" indent="-342900">
              <a:buSzPct val="150000"/>
              <a:buFont typeface="Arial" panose="020B0604020202020204" pitchFamily="34" charset="0"/>
              <a:buChar char="•"/>
            </a:pPr>
            <a:r>
              <a:rPr lang="en-US" altLang="en-US" sz="2067" dirty="0"/>
              <a:t>Previously Published material (copyright assertion indicated) shall not be presented/submitted to the Working Group nor incorporated into a Working Group draft unless permission is granted. </a:t>
            </a:r>
          </a:p>
          <a:p>
            <a:pPr marL="857250" lvl="1" indent="-342900">
              <a:buSzPct val="150000"/>
              <a:buFont typeface="Arial" panose="020B0604020202020204" pitchFamily="34" charset="0"/>
              <a:buChar char="•"/>
            </a:pPr>
            <a:r>
              <a:rPr lang="en-US" altLang="en-US" sz="2067" dirty="0"/>
              <a:t>Prior to presentation or submission, you shall notify the Working Group Chair of previously Published material and should assist the Chair in obtaining copyright permission acceptable to IEEE SA.</a:t>
            </a:r>
          </a:p>
          <a:p>
            <a:pPr marL="857250" lvl="1" indent="-342900">
              <a:buSzPct val="150000"/>
              <a:buFont typeface="Arial" panose="020B0604020202020204" pitchFamily="34" charset="0"/>
              <a:buChar char="•"/>
            </a:pPr>
            <a:r>
              <a:rPr lang="en-US" altLang="en-US" sz="2067" dirty="0"/>
              <a:t>For material that is not previously Published, IEEE is automatically granted a license to use any material that is presented or submitted.</a:t>
            </a:r>
          </a:p>
          <a:p>
            <a:pPr marL="1257300" lvl="2" indent="-342900">
              <a:buSzPct val="150000"/>
              <a:buFont typeface="Arial" panose="020B0604020202020204" pitchFamily="34" charset="0"/>
              <a:buChar char="•"/>
            </a:pPr>
            <a:endParaRPr lang="en-US" altLang="en-US" sz="1867" dirty="0"/>
          </a:p>
        </p:txBody>
      </p:sp>
      <p:sp>
        <p:nvSpPr>
          <p:cNvPr id="7" name="Slide Number Placeholder 3">
            <a:extLst>
              <a:ext uri="{FF2B5EF4-FFF2-40B4-BE49-F238E27FC236}">
                <a16:creationId xmlns:a16="http://schemas.microsoft.com/office/drawing/2014/main" id="{55A6AF36-539C-49F8-A5C5-50E3C41EB9FD}"/>
              </a:ext>
            </a:extLst>
          </p:cNvPr>
          <p:cNvSpPr>
            <a:spLocks noGrp="1"/>
          </p:cNvSpPr>
          <p:nvPr>
            <p:ph type="sldNum" idx="12"/>
          </p:nvPr>
        </p:nvSpPr>
        <p:spPr>
          <a:xfrm>
            <a:off x="5793318" y="6475414"/>
            <a:ext cx="704849" cy="363537"/>
          </a:xfrm>
        </p:spPr>
        <p:txBody>
          <a:bodyPr/>
          <a:lstStyle/>
          <a:p>
            <a:r>
              <a:rPr lang="en-GB" dirty="0"/>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346465004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914401" y="1752600"/>
            <a:ext cx="10361084" cy="4724400"/>
          </a:xfrm>
        </p:spPr>
        <p:txBody>
          <a:bodyPr>
            <a:noAutofit/>
          </a:bodyPr>
          <a:lstStyle/>
          <a:p>
            <a:pPr marL="1200150" lvl="2" indent="-285750">
              <a:buSzPct val="150000"/>
              <a:buFont typeface="Arial" panose="020B0604020202020204" pitchFamily="34" charset="0"/>
              <a:buChar char="•"/>
            </a:pPr>
            <a:r>
              <a:rPr lang="en-US" dirty="0"/>
              <a:t>The IEEE SA Copyright Policy is described in the IEEE SA Standards Board Bylaws and IEEE SA Standards Board Operations Manual</a:t>
            </a:r>
          </a:p>
          <a:p>
            <a:pPr marL="1657350" lvl="3" indent="-285750">
              <a:buSzPct val="150000"/>
              <a:buFont typeface="Arial" panose="020B0604020202020204" pitchFamily="34" charset="0"/>
              <a:buChar char="•"/>
            </a:pPr>
            <a:r>
              <a:rPr lang="en-US" sz="1800" dirty="0"/>
              <a:t>IEEE SA Copyright Policy, see </a:t>
            </a:r>
            <a:br>
              <a:rPr lang="en-US" sz="1800" dirty="0"/>
            </a:br>
            <a:r>
              <a:rPr lang="en-US" sz="1800" dirty="0"/>
              <a:t>	Clause 7 of the IEEE SA Standards Board Bylaws</a:t>
            </a:r>
            <a:br>
              <a:rPr lang="en-US" sz="1800" dirty="0"/>
            </a:br>
            <a:r>
              <a:rPr lang="en-US" sz="1800" dirty="0"/>
              <a:t> 	</a:t>
            </a:r>
            <a:r>
              <a:rPr lang="en-US" dirty="0">
                <a:hlinkClick r:id="rId2"/>
              </a:rPr>
              <a:t>https://standards.ieee.org/about/policies/bylaws/sect6-7.html#7</a:t>
            </a:r>
            <a:br>
              <a:rPr lang="en-US" dirty="0"/>
            </a:br>
            <a:r>
              <a:rPr lang="en-US" sz="1800" dirty="0"/>
              <a:t>	Clause 6.1 of the IEEE SA Standards Board Operations Manual</a:t>
            </a:r>
            <a:br>
              <a:rPr lang="en-US" sz="1800" dirty="0"/>
            </a:br>
            <a:r>
              <a:rPr lang="en-US" sz="1800" dirty="0"/>
              <a:t>	</a:t>
            </a: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r>
              <a:rPr lang="en-US" dirty="0"/>
              <a:t>IEEE SA Copyright Permission</a:t>
            </a:r>
          </a:p>
          <a:p>
            <a:pPr marL="1657350" lvl="3" indent="-285750">
              <a:buSzPct val="150000"/>
              <a:buFont typeface="Arial" panose="020B0604020202020204" pitchFamily="34" charset="0"/>
              <a:buChar char="•"/>
            </a:pPr>
            <a:r>
              <a:rPr lang="en-US" dirty="0">
                <a:hlinkClick r:id="rId4"/>
              </a:rPr>
              <a:t>https://standards.ieee.org/content/dam/ieee-standards/standards/web/documents/other/permissionltrs.zip</a:t>
            </a:r>
            <a:endParaRPr lang="en-US" dirty="0"/>
          </a:p>
          <a:p>
            <a:pPr marL="1200150" lvl="2" indent="-285750">
              <a:buSzPct val="150000"/>
              <a:buFont typeface="Arial" panose="020B0604020202020204" pitchFamily="34" charset="0"/>
              <a:buChar char="•"/>
            </a:pPr>
            <a:r>
              <a:rPr lang="en-US" dirty="0"/>
              <a:t>IEEE SA Copyright FAQs</a:t>
            </a:r>
          </a:p>
          <a:p>
            <a:pPr marL="1657350" lvl="3" indent="-285750">
              <a:buSzPct val="150000"/>
              <a:buFont typeface="Arial" panose="020B0604020202020204" pitchFamily="34" charset="0"/>
              <a:buChar char="•"/>
            </a:pPr>
            <a:r>
              <a:rPr lang="en-US" dirty="0">
                <a:hlinkClick r:id="rId5"/>
              </a:rPr>
              <a:t>http://standards.ieee.org/faqs/copyrights.html/</a:t>
            </a:r>
            <a:endParaRPr lang="en-US" dirty="0"/>
          </a:p>
          <a:p>
            <a:pPr marL="1200150" lvl="2" indent="-285750">
              <a:buSzPct val="150000"/>
              <a:buFont typeface="Arial" panose="020B0604020202020204" pitchFamily="34" charset="0"/>
              <a:buChar char="•"/>
            </a:pPr>
            <a:r>
              <a:rPr lang="en-US" dirty="0"/>
              <a:t>IEEE SA Best Practices for IEEE Standards Development </a:t>
            </a:r>
          </a:p>
          <a:p>
            <a:pPr marL="1657350" lvl="3" indent="-285750">
              <a:buSzPct val="150000"/>
              <a:buFont typeface="Arial" panose="020B0604020202020204" pitchFamily="34" charset="0"/>
              <a:buChar char="•"/>
            </a:pPr>
            <a:r>
              <a:rPr lang="en-US" dirty="0">
                <a:hlinkClick r:id="rId6"/>
              </a:rPr>
              <a:t>http://standards.ieee.org/develop/policies/best_practices_for_ieee_standards_development_051215.pdf</a:t>
            </a:r>
            <a:endParaRPr lang="en-US" dirty="0"/>
          </a:p>
          <a:p>
            <a:pPr marL="1200150" lvl="2" indent="-285750">
              <a:buSzPct val="150000"/>
              <a:buFont typeface="Arial" panose="020B0604020202020204" pitchFamily="34" charset="0"/>
              <a:buChar char="•"/>
            </a:pPr>
            <a:r>
              <a:rPr lang="en-US" dirty="0"/>
              <a:t>Distribution of Draft Standards (see 6.1.3 of the SASB Operations Manual)</a:t>
            </a:r>
          </a:p>
          <a:p>
            <a:pPr marL="1657350" lvl="3" indent="-285750">
              <a:buSzPct val="150000"/>
              <a:buFont typeface="Arial" panose="020B0604020202020204" pitchFamily="34" charset="0"/>
              <a:buChar char="•"/>
            </a:pP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endParaRPr lang="en-US" altLang="en-US" sz="1600" dirty="0"/>
          </a:p>
        </p:txBody>
      </p:sp>
      <p:sp>
        <p:nvSpPr>
          <p:cNvPr id="7" name="TextBox 6">
            <a:extLst>
              <a:ext uri="{FF2B5EF4-FFF2-40B4-BE49-F238E27FC236}">
                <a16:creationId xmlns:a16="http://schemas.microsoft.com/office/drawing/2014/main" id="{3EA79191-D014-4D0A-BC8C-7C9A7B36A6EB}"/>
              </a:ext>
            </a:extLst>
          </p:cNvPr>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p>
        </p:txBody>
      </p:sp>
      <p:sp>
        <p:nvSpPr>
          <p:cNvPr id="8" name="Slide Number Placeholder 3">
            <a:extLst>
              <a:ext uri="{FF2B5EF4-FFF2-40B4-BE49-F238E27FC236}">
                <a16:creationId xmlns:a16="http://schemas.microsoft.com/office/drawing/2014/main" id="{01378ADC-FC6C-429A-A8D0-659AC50CE410}"/>
              </a:ext>
            </a:extLst>
          </p:cNvPr>
          <p:cNvSpPr>
            <a:spLocks noGrp="1"/>
          </p:cNvSpPr>
          <p:nvPr>
            <p:ph type="sldNum" idx="12"/>
          </p:nvPr>
        </p:nvSpPr>
        <p:spPr>
          <a:xfrm>
            <a:off x="5793318" y="6475414"/>
            <a:ext cx="704849" cy="363537"/>
          </a:xfrm>
        </p:spPr>
        <p:txBody>
          <a:bodyPr/>
          <a:lstStyle/>
          <a:p>
            <a:r>
              <a:rPr lang="en-GB" dirty="0"/>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1311718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9330839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134370586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9695427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762001"/>
            <a:ext cx="10361084" cy="380999"/>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ARC Agenda – 28 October 2024</a:t>
            </a:r>
            <a:endParaRPr lang="en-GB" dirty="0"/>
          </a:p>
        </p:txBody>
      </p:sp>
      <p:sp>
        <p:nvSpPr>
          <p:cNvPr id="4098" name="Rectangle 2"/>
          <p:cNvSpPr>
            <a:spLocks noGrp="1" noChangeArrowheads="1"/>
          </p:cNvSpPr>
          <p:nvPr>
            <p:ph idx="1"/>
          </p:nvPr>
        </p:nvSpPr>
        <p:spPr>
          <a:xfrm>
            <a:off x="914401" y="1295400"/>
            <a:ext cx="10361084" cy="5180014"/>
          </a:xfrm>
          <a:ln/>
        </p:spPr>
        <p:txBody>
          <a:bodyPr/>
          <a:lstStyle/>
          <a:p>
            <a:pPr marL="457200" indent="-457200">
              <a:lnSpc>
                <a:spcPct val="90000"/>
              </a:lnSpc>
              <a:spcBef>
                <a:spcPts val="300"/>
              </a:spcBef>
              <a:spcAft>
                <a:spcPts val="0"/>
              </a:spcAft>
              <a:buFont typeface="Arial" panose="020B0604020202020204" pitchFamily="34" charset="0"/>
              <a:buChar char="•"/>
              <a:defRPr/>
            </a:pPr>
            <a:r>
              <a:rPr lang="en-US" sz="2800" dirty="0"/>
              <a:t>Attendance, noises/recording, meeting protocol reminders</a:t>
            </a:r>
          </a:p>
          <a:p>
            <a:pPr marL="457200" indent="-457200">
              <a:lnSpc>
                <a:spcPct val="90000"/>
              </a:lnSpc>
              <a:spcBef>
                <a:spcPts val="300"/>
              </a:spcBef>
              <a:spcAft>
                <a:spcPts val="0"/>
              </a:spcAft>
              <a:buFont typeface="Arial" panose="020B0604020202020204" pitchFamily="34" charset="0"/>
              <a:buChar char="•"/>
              <a:defRPr/>
            </a:pPr>
            <a:r>
              <a:rPr lang="en-US" sz="2800" dirty="0"/>
              <a:t>Policies, duty to inform, participation rules</a:t>
            </a:r>
          </a:p>
          <a:p>
            <a:pPr marL="457200" indent="-457200">
              <a:lnSpc>
                <a:spcPct val="90000"/>
              </a:lnSpc>
              <a:spcBef>
                <a:spcPts val="300"/>
              </a:spcBef>
              <a:spcAft>
                <a:spcPts val="0"/>
              </a:spcAft>
              <a:buFont typeface="Arial" panose="020B0604020202020204" pitchFamily="34" charset="0"/>
              <a:buChar char="•"/>
              <a:defRPr/>
            </a:pPr>
            <a:r>
              <a:rPr lang="en-US" sz="2800" dirty="0"/>
              <a:t>L4S continuing discussion</a:t>
            </a:r>
          </a:p>
          <a:p>
            <a:pPr marL="857250" lvl="1" indent="-457200">
              <a:lnSpc>
                <a:spcPct val="90000"/>
              </a:lnSpc>
              <a:spcBef>
                <a:spcPts val="300"/>
              </a:spcBef>
              <a:spcAft>
                <a:spcPts val="0"/>
              </a:spcAft>
              <a:buFont typeface="Arial" panose="020B0604020202020204" pitchFamily="34" charset="0"/>
              <a:buChar char="•"/>
              <a:defRPr/>
            </a:pPr>
            <a:r>
              <a:rPr lang="en-US" sz="2400" dirty="0"/>
              <a:t>Prior contributions:</a:t>
            </a:r>
          </a:p>
          <a:p>
            <a:pPr marL="1257300" lvl="2" indent="-457200">
              <a:lnSpc>
                <a:spcPct val="90000"/>
              </a:lnSpc>
              <a:spcBef>
                <a:spcPts val="1200"/>
              </a:spcBef>
              <a:buFont typeface="Arial" panose="020B0604020202020204" pitchFamily="34" charset="0"/>
              <a:buChar char="•"/>
              <a:defRPr/>
            </a:pPr>
            <a:r>
              <a:rPr lang="en-US" sz="2400" dirty="0">
                <a:solidFill>
                  <a:srgbClr val="000000"/>
                </a:solidFill>
                <a:hlinkClick r:id="rId3"/>
              </a:rPr>
              <a:t>11-24/1569r0</a:t>
            </a:r>
            <a:r>
              <a:rPr lang="en-US" sz="2400" dirty="0"/>
              <a:t> Liaison letter</a:t>
            </a:r>
          </a:p>
          <a:p>
            <a:pPr marL="1257300" lvl="2" indent="-457200">
              <a:lnSpc>
                <a:spcPct val="90000"/>
              </a:lnSpc>
              <a:spcBef>
                <a:spcPts val="1200"/>
              </a:spcBef>
              <a:buFont typeface="Arial" panose="020B0604020202020204" pitchFamily="34" charset="0"/>
              <a:buChar char="•"/>
              <a:defRPr/>
            </a:pPr>
            <a:r>
              <a:rPr lang="en-US" sz="2400" dirty="0">
                <a:hlinkClick r:id="rId4"/>
              </a:rPr>
              <a:t>11-24/1617r0</a:t>
            </a:r>
            <a:r>
              <a:rPr lang="en-US" sz="2400" dirty="0"/>
              <a:t> L4S overview and summary of WBA paper (presented by Greg White)</a:t>
            </a:r>
            <a:endParaRPr lang="en-US" sz="2400" dirty="0">
              <a:solidFill>
                <a:srgbClr val="000000"/>
              </a:solidFill>
            </a:endParaRPr>
          </a:p>
          <a:p>
            <a:pPr marL="857250" lvl="1" indent="-457200">
              <a:lnSpc>
                <a:spcPct val="90000"/>
              </a:lnSpc>
              <a:spcBef>
                <a:spcPts val="300"/>
              </a:spcBef>
              <a:spcAft>
                <a:spcPts val="0"/>
              </a:spcAft>
              <a:buFont typeface="Arial" panose="020B0604020202020204" pitchFamily="34" charset="0"/>
              <a:buChar char="•"/>
              <a:defRPr/>
            </a:pPr>
            <a:r>
              <a:rPr lang="en-US" sz="2400" dirty="0"/>
              <a:t>Continue discussion from September session:</a:t>
            </a:r>
          </a:p>
          <a:p>
            <a:pPr marL="1257300" lvl="2" indent="-457200">
              <a:lnSpc>
                <a:spcPct val="90000"/>
              </a:lnSpc>
              <a:spcBef>
                <a:spcPts val="300"/>
              </a:spcBef>
              <a:spcAft>
                <a:spcPts val="0"/>
              </a:spcAft>
              <a:buFont typeface="Arial" panose="020B0604020202020204" pitchFamily="34" charset="0"/>
              <a:buChar char="•"/>
              <a:defRPr/>
            </a:pPr>
            <a:r>
              <a:rPr lang="en-US" sz="2400" dirty="0"/>
              <a:t>EDCA parameters or other optimization (and OBSS impacts)</a:t>
            </a:r>
          </a:p>
          <a:p>
            <a:pPr marL="1257300" lvl="2" indent="-457200">
              <a:lnSpc>
                <a:spcPct val="90000"/>
              </a:lnSpc>
              <a:spcBef>
                <a:spcPts val="300"/>
              </a:spcBef>
              <a:spcAft>
                <a:spcPts val="0"/>
              </a:spcAft>
              <a:buFont typeface="Arial" panose="020B0604020202020204" pitchFamily="34" charset="0"/>
              <a:buChar char="•"/>
              <a:defRPr/>
            </a:pPr>
            <a:r>
              <a:rPr lang="en-US" sz="2400" dirty="0"/>
              <a:t>TXOP limits/aggregation limits?</a:t>
            </a:r>
          </a:p>
          <a:p>
            <a:pPr marL="1257300" lvl="2" indent="-457200">
              <a:lnSpc>
                <a:spcPct val="90000"/>
              </a:lnSpc>
              <a:spcBef>
                <a:spcPts val="300"/>
              </a:spcBef>
              <a:spcAft>
                <a:spcPts val="0"/>
              </a:spcAft>
              <a:buFont typeface="Arial" panose="020B0604020202020204" pitchFamily="34" charset="0"/>
              <a:buChar char="•"/>
              <a:defRPr/>
            </a:pPr>
            <a:r>
              <a:rPr lang="en-US" sz="2400" dirty="0"/>
              <a:t>What is in 802.11 scope?  What is suggested for TGbn contribution?</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15</a:t>
            </a:fld>
            <a:endParaRPr lang="en-GB"/>
          </a:p>
        </p:txBody>
      </p:sp>
    </p:spTree>
    <p:extLst>
      <p:ext uri="{BB962C8B-B14F-4D97-AF65-F5344CB8AC3E}">
        <p14:creationId xmlns:p14="http://schemas.microsoft.com/office/powerpoint/2010/main" val="772535233"/>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a:t>Abstract</a:t>
            </a:r>
          </a:p>
        </p:txBody>
      </p:sp>
      <p:sp>
        <p:nvSpPr>
          <p:cNvPr id="4098" name="Rectangle 2"/>
          <p:cNvSpPr>
            <a:spLocks noGrp="1" noChangeArrowheads="1"/>
          </p:cNvSpPr>
          <p:nvPr>
            <p:ph idx="1"/>
          </p:nvPr>
        </p:nvSpPr>
        <p:spPr>
          <a:ln/>
        </p:spPr>
        <p:txBody>
          <a:bodyPr/>
          <a:lstStyle/>
          <a:p>
            <a:pPr algn="ctr"/>
            <a:r>
              <a:rPr lang="en-US" altLang="en-US" dirty="0"/>
              <a:t>Agenda for:</a:t>
            </a:r>
          </a:p>
          <a:p>
            <a:pPr algn="ctr"/>
            <a:endParaRPr lang="en-US" altLang="en-US" dirty="0"/>
          </a:p>
          <a:p>
            <a:pPr algn="ctr"/>
            <a:r>
              <a:rPr lang="en-US" altLang="en-US" dirty="0"/>
              <a:t> ARC SC, 28 October 2024, Teleconference</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263D3C-A603-4E2E-9D3D-4E075C13BBE4}"/>
              </a:ext>
            </a:extLst>
          </p:cNvPr>
          <p:cNvSpPr>
            <a:spLocks noGrp="1"/>
          </p:cNvSpPr>
          <p:nvPr>
            <p:ph type="ctrTitle"/>
          </p:nvPr>
        </p:nvSpPr>
        <p:spPr/>
        <p:txBody>
          <a:bodyPr/>
          <a:lstStyle/>
          <a:p>
            <a:r>
              <a:rPr lang="en-US" altLang="en-US" dirty="0"/>
              <a:t>IEEE 802.11  </a:t>
            </a:r>
            <a:br>
              <a:rPr lang="en-US" altLang="en-US" dirty="0"/>
            </a:br>
            <a:r>
              <a:rPr lang="en-US" altLang="en-US" dirty="0"/>
              <a:t>Architecture Standing Committee</a:t>
            </a:r>
            <a:endParaRPr lang="en-US" dirty="0"/>
          </a:p>
        </p:txBody>
      </p:sp>
      <p:sp>
        <p:nvSpPr>
          <p:cNvPr id="3" name="Subtitle 2">
            <a:extLst>
              <a:ext uri="{FF2B5EF4-FFF2-40B4-BE49-F238E27FC236}">
                <a16:creationId xmlns:a16="http://schemas.microsoft.com/office/drawing/2014/main" id="{8F83E18F-8E60-4534-BEFB-360368420143}"/>
              </a:ext>
            </a:extLst>
          </p:cNvPr>
          <p:cNvSpPr>
            <a:spLocks noGrp="1"/>
          </p:cNvSpPr>
          <p:nvPr>
            <p:ph type="subTitle" idx="1"/>
          </p:nvPr>
        </p:nvSpPr>
        <p:spPr/>
        <p:txBody>
          <a:bodyPr/>
          <a:lstStyle/>
          <a:p>
            <a:r>
              <a:rPr lang="en-US" altLang="en-US" dirty="0"/>
              <a:t>Agenda</a:t>
            </a:r>
          </a:p>
          <a:p>
            <a:r>
              <a:rPr lang="en-US" altLang="en-US" dirty="0"/>
              <a:t>28 October 2024 Teleconference</a:t>
            </a:r>
          </a:p>
          <a:p>
            <a:endParaRPr lang="en-US" altLang="en-US" dirty="0"/>
          </a:p>
          <a:p>
            <a:r>
              <a:rPr lang="en-US" altLang="en-US" dirty="0"/>
              <a:t>Chair: Mark Hamilton (Ruckus/CommScope)</a:t>
            </a:r>
          </a:p>
          <a:p>
            <a:r>
              <a:rPr lang="en-US" altLang="en-US" dirty="0"/>
              <a:t>Vice Chair &amp; Sec’y: Joe Levy (</a:t>
            </a:r>
            <a:r>
              <a:rPr lang="en-US" altLang="en-US" dirty="0" err="1"/>
              <a:t>InterDigital</a:t>
            </a:r>
            <a:r>
              <a:rPr lang="en-US" altLang="en-US" dirty="0"/>
              <a:t>)</a:t>
            </a:r>
          </a:p>
          <a:p>
            <a:endParaRPr lang="en-US" dirty="0"/>
          </a:p>
        </p:txBody>
      </p:sp>
      <p:sp>
        <p:nvSpPr>
          <p:cNvPr id="6" name="Slide Number Placeholder 5">
            <a:extLst>
              <a:ext uri="{FF2B5EF4-FFF2-40B4-BE49-F238E27FC236}">
                <a16:creationId xmlns:a16="http://schemas.microsoft.com/office/drawing/2014/main" id="{58647A7E-813C-4DBC-8C41-7729CDC3A258}"/>
              </a:ext>
            </a:extLst>
          </p:cNvPr>
          <p:cNvSpPr>
            <a:spLocks noGrp="1"/>
          </p:cNvSpPr>
          <p:nvPr>
            <p:ph type="sldNum" idx="12"/>
          </p:nvPr>
        </p:nvSpPr>
        <p:spPr/>
        <p:txBody>
          <a:bodyPr/>
          <a:lstStyle/>
          <a:p>
            <a:r>
              <a:rPr lang="en-GB"/>
              <a:t>Slide </a:t>
            </a:r>
            <a:fld id="{DE40C9FC-4879-4F20-9ECA-A574A90476B7}" type="slidenum">
              <a:rPr lang="en-GB" smtClean="0"/>
              <a:pPr/>
              <a:t>3</a:t>
            </a:fld>
            <a:endParaRPr lang="en-GB"/>
          </a:p>
        </p:txBody>
      </p:sp>
    </p:spTree>
    <p:extLst>
      <p:ext uri="{BB962C8B-B14F-4D97-AF65-F5344CB8AC3E}">
        <p14:creationId xmlns:p14="http://schemas.microsoft.com/office/powerpoint/2010/main" val="2778465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Attendance, etc.</a:t>
            </a:r>
          </a:p>
        </p:txBody>
      </p:sp>
      <p:sp>
        <p:nvSpPr>
          <p:cNvPr id="4098" name="Rectangle 2"/>
          <p:cNvSpPr>
            <a:spLocks noGrp="1" noChangeArrowheads="1"/>
          </p:cNvSpPr>
          <p:nvPr>
            <p:ph idx="1"/>
          </p:nvPr>
        </p:nvSpPr>
        <p:spPr>
          <a:ln/>
        </p:spPr>
        <p:txBody>
          <a:bodyPr/>
          <a:lstStyle/>
          <a:p>
            <a:r>
              <a:rPr lang="en-US" altLang="en-US" sz="2800" dirty="0"/>
              <a:t>Reminders to attendees:</a:t>
            </a:r>
          </a:p>
          <a:p>
            <a:pPr marL="800100" lvl="1" indent="-342900">
              <a:buFont typeface="Arial" panose="020B0604020202020204" pitchFamily="34" charset="0"/>
              <a:buChar char="•"/>
            </a:pPr>
            <a:r>
              <a:rPr lang="en-US" altLang="en-US" sz="2400" dirty="0"/>
              <a:t>Sign in for .11 attendance credit</a:t>
            </a:r>
          </a:p>
          <a:p>
            <a:pPr marL="800100" lvl="1" indent="-342900">
              <a:buFont typeface="Arial" panose="020B0604020202020204" pitchFamily="34" charset="0"/>
              <a:buChar char="•"/>
            </a:pPr>
            <a:r>
              <a:rPr lang="en-US" altLang="en-US" sz="2400" dirty="0"/>
              <a:t>Noises off</a:t>
            </a:r>
          </a:p>
          <a:p>
            <a:pPr marL="800100" lvl="1" indent="-342900">
              <a:buFont typeface="Arial" panose="020B0604020202020204" pitchFamily="34" charset="0"/>
              <a:buChar char="•"/>
            </a:pPr>
            <a:r>
              <a:rPr lang="en-US" altLang="en-US" sz="2400" dirty="0"/>
              <a:t>No recordings</a:t>
            </a:r>
          </a:p>
          <a:p>
            <a:pPr algn="ctr"/>
            <a:endParaRPr lang="en-US" altLang="en-US"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4</a:t>
            </a:fld>
            <a:endParaRPr lang="en-GB"/>
          </a:p>
        </p:txBody>
      </p:sp>
    </p:spTree>
    <p:extLst>
      <p:ext uri="{BB962C8B-B14F-4D97-AF65-F5344CB8AC3E}">
        <p14:creationId xmlns:p14="http://schemas.microsoft.com/office/powerpoint/2010/main" val="3830033570"/>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Meeting Protocol</a:t>
            </a:r>
            <a:endParaRPr lang="en-GB" dirty="0"/>
          </a:p>
        </p:txBody>
      </p:sp>
      <p:sp>
        <p:nvSpPr>
          <p:cNvPr id="4098" name="Rectangle 2"/>
          <p:cNvSpPr>
            <a:spLocks noGrp="1" noChangeArrowheads="1"/>
          </p:cNvSpPr>
          <p:nvPr>
            <p:ph idx="1"/>
          </p:nvPr>
        </p:nvSpPr>
        <p:spPr>
          <a:ln/>
        </p:spPr>
        <p:txBody>
          <a:bodyPr/>
          <a:lstStyle/>
          <a:p>
            <a:r>
              <a:rPr lang="en-US" altLang="en-US" sz="2800" dirty="0"/>
              <a:t>Please announce your affiliation when you first address the group during a meeting slot</a:t>
            </a:r>
          </a:p>
          <a:p>
            <a:pPr algn="ctr"/>
            <a:endParaRPr lang="en-US" altLang="en-US"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5</a:t>
            </a:fld>
            <a:endParaRPr lang="en-GB"/>
          </a:p>
        </p:txBody>
      </p:sp>
    </p:spTree>
    <p:extLst>
      <p:ext uri="{BB962C8B-B14F-4D97-AF65-F5344CB8AC3E}">
        <p14:creationId xmlns:p14="http://schemas.microsoft.com/office/powerpoint/2010/main" val="188402622"/>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lang="en-US" altLang="en-US" dirty="0"/>
          </a:p>
        </p:txBody>
      </p:sp>
      <p:sp>
        <p:nvSpPr>
          <p:cNvPr id="8195" name="Rectangle 1027"/>
          <p:cNvSpPr>
            <a:spLocks noGrp="1" noChangeArrowheads="1"/>
          </p:cNvSpPr>
          <p:nvPr>
            <p:ph idx="1"/>
          </p:nvPr>
        </p:nvSpPr>
        <p:spPr/>
        <p:txBody>
          <a:bodyPr/>
          <a:lstStyle/>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shall</a:t>
            </a:r>
            <a:r>
              <a:rPr lang="en-US" altLang="en-US" b="1" dirty="0">
                <a:solidFill>
                  <a:schemeClr val="tx1"/>
                </a:solidFill>
                <a:latin typeface="Calibri" panose="020F0502020204030204" pitchFamily="34" charset="0"/>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should </a:t>
            </a:r>
            <a:r>
              <a:rPr lang="en-US" altLang="en-US" b="1" dirty="0">
                <a:solidFill>
                  <a:schemeClr val="tx1"/>
                </a:solidFill>
                <a:latin typeface="Calibri" panose="020F0502020204030204" pitchFamily="34" charset="0"/>
                <a:cs typeface="Calibri" panose="020F0502020204030204" pitchFamily="34" charset="0"/>
              </a:rPr>
              <a:t>inform the IEEE (or cause the IEEE to be informed) of the identity of any other holders of potential Essential Patent Claims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marL="457200" lvl="1" indent="0" algn="ctr">
              <a:defRPr/>
            </a:pPr>
            <a:r>
              <a:rPr lang="en-US" altLang="en-US" sz="3200" b="1" dirty="0">
                <a:solidFill>
                  <a:schemeClr val="tx1"/>
                </a:solidFill>
                <a:latin typeface="Calibri" panose="020F0502020204030204" pitchFamily="34" charset="0"/>
                <a:cs typeface="Calibri" panose="020F0502020204030204" pitchFamily="34" charset="0"/>
              </a:rPr>
              <a:t>Early identification of holders of potential Essential Patent Claims is encouraged</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8196" name="Text Box 1028"/>
          <p:cNvSpPr txBox="1">
            <a:spLocks noChangeArrowheads="1"/>
          </p:cNvSpPr>
          <p:nvPr/>
        </p:nvSpPr>
        <p:spPr bwMode="auto">
          <a:xfrm>
            <a:off x="1581150" y="60960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#1</a:t>
            </a:r>
          </a:p>
        </p:txBody>
      </p:sp>
    </p:spTree>
    <p:extLst>
      <p:ext uri="{BB962C8B-B14F-4D97-AF65-F5344CB8AC3E}">
        <p14:creationId xmlns:p14="http://schemas.microsoft.com/office/powerpoint/2010/main" val="13935968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Ways to inform IEEE</a:t>
            </a:r>
            <a:endParaRPr lang="en-US" altLang="en-US" u="sng" dirty="0"/>
          </a:p>
        </p:txBody>
      </p:sp>
      <p:sp>
        <p:nvSpPr>
          <p:cNvPr id="9219" name="Rectangle 3"/>
          <p:cNvSpPr>
            <a:spLocks noGrp="1" noChangeArrowheads="1"/>
          </p:cNvSpPr>
          <p:nvPr>
            <p:ph idx="1"/>
          </p:nvPr>
        </p:nvSpPr>
        <p:spPr/>
        <p:txBody>
          <a:bodyPr/>
          <a:lstStyle/>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Cause an LOA to be submitted to the IEEE-SA (patcom@ieee.org);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Provide the chair of this group with the identity of the holder(s) of any and all such claims as soon as possible;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Speak up now and respond to this Call for Potentially Essential Patents</a:t>
            </a:r>
          </a:p>
          <a:p>
            <a:pPr marL="0" indent="0">
              <a:defRPr/>
            </a:pPr>
            <a:r>
              <a:rPr lang="en-US" altLang="en-US" sz="2000" dirty="0">
                <a:solidFill>
                  <a:schemeClr val="tx1"/>
                </a:solidFill>
                <a:latin typeface="Calibri" pitchFamily="34" charset="0"/>
                <a:cs typeface="Calibri"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br>
              <a:rPr lang="en-US" altLang="en-US" sz="2000" dirty="0">
                <a:solidFill>
                  <a:schemeClr val="tx1"/>
                </a:solidFill>
                <a:latin typeface="Calibri" pitchFamily="34" charset="0"/>
                <a:cs typeface="Calibri" pitchFamily="34" charset="0"/>
              </a:rPr>
            </a:br>
            <a:endParaRPr lang="en-US" altLang="en-US" sz="2000" dirty="0">
              <a:solidFill>
                <a:schemeClr val="tx1"/>
              </a:solidFill>
              <a:latin typeface="Calibri" pitchFamily="34" charset="0"/>
              <a:cs typeface="Calibri" pitchFamily="34" charset="0"/>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9220" name="Text Box 6"/>
          <p:cNvSpPr txBox="1">
            <a:spLocks noChangeArrowheads="1"/>
          </p:cNvSpPr>
          <p:nvPr/>
        </p:nvSpPr>
        <p:spPr bwMode="auto">
          <a:xfrm>
            <a:off x="1574492" y="60960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#2</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22801723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Other guidelines for IEEE WG meetings</a:t>
            </a:r>
            <a:endParaRPr lang="en-US" altLang="en-US" dirty="0"/>
          </a:p>
        </p:txBody>
      </p:sp>
      <p:sp>
        <p:nvSpPr>
          <p:cNvPr id="10243" name="Rectangle 1027"/>
          <p:cNvSpPr>
            <a:spLocks noGrp="1" noChangeArrowheads="1"/>
          </p:cNvSpPr>
          <p:nvPr>
            <p:ph idx="1"/>
          </p:nvPr>
        </p:nvSpPr>
        <p:spPr>
          <a:xfrm>
            <a:off x="914401" y="1751015"/>
            <a:ext cx="10361084" cy="4343400"/>
          </a:xfrm>
        </p:spPr>
        <p:txBody>
          <a:bodyPr/>
          <a:lstStyle/>
          <a:p>
            <a:pPr>
              <a:lnSpc>
                <a:spcPct val="80000"/>
              </a:lnSpc>
              <a:spcAft>
                <a:spcPct val="40000"/>
              </a:spcAft>
              <a:buSzPct val="150000"/>
              <a:buFont typeface="Arial" panose="020B0604020202020204" pitchFamily="34" charset="0"/>
              <a:buChar char="•"/>
              <a:defRPr/>
            </a:pPr>
            <a:r>
              <a:rPr lang="en-US" altLang="en-US" sz="2000" dirty="0">
                <a:solidFill>
                  <a:schemeClr val="tx1"/>
                </a:solidFill>
                <a:latin typeface="Calibri" panose="020F0502020204030204" pitchFamily="34" charset="0"/>
                <a:cs typeface="Calibri" panose="020F0502020204030204" pitchFamily="34" charset="0"/>
              </a:rPr>
              <a:t>All IEEE-SA standards meetings shall be conducted in compliance with all applicable laws, including antitrust and competition laws.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interpretation, validity, or essentiality of patents/patent claims.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specific license rates, terms, or conditions.</a:t>
            </a:r>
          </a:p>
          <a:p>
            <a:pPr lvl="2">
              <a:lnSpc>
                <a:spcPct val="80000"/>
              </a:lnSpc>
              <a:spcAft>
                <a:spcPct val="40000"/>
              </a:spcAft>
              <a:buSzPct val="150000"/>
              <a:buFont typeface="Arial" panose="020B0604020202020204" pitchFamily="34" charset="0"/>
              <a:buChar char="•"/>
              <a:defRPr/>
            </a:pPr>
            <a:r>
              <a:rPr lang="en-US" altLang="en-US" sz="1600" dirty="0">
                <a:solidFill>
                  <a:schemeClr val="tx1"/>
                </a:solidFill>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a:lnSpc>
                <a:spcPct val="80000"/>
              </a:lnSpc>
              <a:spcAft>
                <a:spcPct val="40000"/>
              </a:spcAft>
              <a:buSzPct val="150000"/>
              <a:buFont typeface="Arial" panose="020B0604020202020204" pitchFamily="34" charset="0"/>
              <a:buChar char="•"/>
              <a:defRPr/>
            </a:pPr>
            <a:r>
              <a:rPr lang="en-GB" altLang="en-US" b="1" dirty="0">
                <a:solidFill>
                  <a:schemeClr val="tx1"/>
                </a:solidFill>
                <a:latin typeface="Calibri" panose="020F0502020204030204" pitchFamily="34" charset="0"/>
                <a:cs typeface="Calibri" panose="020F0502020204030204" pitchFamily="34" charset="0"/>
              </a:rPr>
              <a:t>Technical considerations remain the primary focus</a:t>
            </a:r>
            <a:endParaRPr lang="en-US" altLang="en-US" b="1" dirty="0">
              <a:solidFill>
                <a:schemeClr val="tx1"/>
              </a:solidFill>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status or substance of ongoing or threatened litigation.</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be silent if inappropriate topics are discussed … do formally object immediately.</a:t>
            </a:r>
          </a:p>
          <a:p>
            <a:pPr algn="ctr">
              <a:lnSpc>
                <a:spcPct val="80000"/>
              </a:lnSpc>
              <a:buFont typeface="Monotype Sorts"/>
              <a:buNone/>
              <a:defRPr/>
            </a:pPr>
            <a:r>
              <a:rPr lang="en-US" altLang="en-US" sz="1050" dirty="0">
                <a:solidFill>
                  <a:schemeClr val="tx1"/>
                </a:solidFill>
                <a:latin typeface="Calibri" panose="020F0502020204030204" pitchFamily="34" charset="0"/>
                <a:cs typeface="Calibri" panose="020F0502020204030204" pitchFamily="34" charset="0"/>
              </a:rPr>
              <a:t>---------------------------------------------------------------   </a:t>
            </a:r>
            <a:endParaRPr lang="en-US" altLang="en-US" sz="1400" dirty="0">
              <a:solidFill>
                <a:schemeClr val="tx1"/>
              </a:solidFill>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solidFill>
                  <a:schemeClr val="tx1"/>
                </a:solidFill>
                <a:latin typeface="Calibri" panose="020F0502020204030204" pitchFamily="34" charset="0"/>
                <a:cs typeface="Calibri" panose="020F0502020204030204" pitchFamily="34" charset="0"/>
              </a:rPr>
              <a:t>For more details, see </a:t>
            </a:r>
            <a:r>
              <a:rPr lang="en-US" altLang="en-US" sz="1400" i="1" dirty="0">
                <a:solidFill>
                  <a:schemeClr val="tx1"/>
                </a:solidFill>
                <a:latin typeface="Calibri" panose="020F0502020204030204" pitchFamily="34" charset="0"/>
                <a:cs typeface="Calibri" panose="020F0502020204030204" pitchFamily="34" charset="0"/>
              </a:rPr>
              <a:t>IEEE-SA Standards Board Operations Manual</a:t>
            </a:r>
            <a:r>
              <a:rPr lang="en-US" altLang="en-US" sz="1400" dirty="0">
                <a:solidFill>
                  <a:schemeClr val="tx1"/>
                </a:solidFill>
                <a:latin typeface="Calibri" panose="020F0502020204030204" pitchFamily="34" charset="0"/>
                <a:cs typeface="Calibri" panose="020F0502020204030204" pitchFamily="34" charset="0"/>
              </a:rPr>
              <a:t>, clause 5.3.10 and </a:t>
            </a:r>
            <a:br>
              <a:rPr lang="en-US" altLang="en-US" sz="1400" dirty="0">
                <a:solidFill>
                  <a:schemeClr val="tx1"/>
                </a:solidFill>
                <a:latin typeface="Calibri" panose="020F0502020204030204" pitchFamily="34" charset="0"/>
                <a:cs typeface="Calibri" panose="020F0502020204030204" pitchFamily="34" charset="0"/>
              </a:rPr>
            </a:br>
            <a:r>
              <a:rPr lang="en-US" altLang="en-US" sz="1400" i="1" dirty="0">
                <a:solidFill>
                  <a:schemeClr val="tx1"/>
                </a:solidFill>
                <a:latin typeface="Calibri" panose="020F0502020204030204" pitchFamily="34" charset="0"/>
                <a:cs typeface="Calibri" panose="020F0502020204030204" pitchFamily="34" charset="0"/>
              </a:rPr>
              <a:t>Antitrust and Competition Policy: What You Need to Know </a:t>
            </a:r>
            <a:r>
              <a:rPr lang="en-US" altLang="en-US" sz="1400" dirty="0">
                <a:solidFill>
                  <a:schemeClr val="tx1"/>
                </a:solidFill>
                <a:latin typeface="Calibri" panose="020F0502020204030204" pitchFamily="34" charset="0"/>
                <a:cs typeface="Calibri" panose="020F0502020204030204" pitchFamily="34" charset="0"/>
              </a:rPr>
              <a:t>at http://standards.ieee.org/develop/policies/antitrust.pdf</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10244" name="Text Box 1028"/>
          <p:cNvSpPr txBox="1">
            <a:spLocks noChangeArrowheads="1"/>
          </p:cNvSpPr>
          <p:nvPr/>
        </p:nvSpPr>
        <p:spPr bwMode="auto">
          <a:xfrm>
            <a:off x="1600200" y="6107112"/>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#3</a:t>
            </a:r>
          </a:p>
        </p:txBody>
      </p:sp>
    </p:spTree>
    <p:extLst>
      <p:ext uri="{BB962C8B-B14F-4D97-AF65-F5344CB8AC3E}">
        <p14:creationId xmlns:p14="http://schemas.microsoft.com/office/powerpoint/2010/main" val="129528540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r>
              <a:rPr lang="en-GB" altLang="en-US" u="sng">
                <a:solidFill>
                  <a:schemeClr val="tx1"/>
                </a:solidFill>
                <a:latin typeface="Calibri" panose="020F0502020204030204" pitchFamily="34" charset="0"/>
                <a:cs typeface="Calibri" panose="020F0502020204030204" pitchFamily="34" charset="0"/>
              </a:rPr>
              <a:t>Patent-related information</a:t>
            </a:r>
            <a:endParaRPr lang="en-US" altLang="en-US" u="sng"/>
          </a:p>
        </p:txBody>
      </p:sp>
      <p:sp>
        <p:nvSpPr>
          <p:cNvPr id="5" name="Content Placeholder 4"/>
          <p:cNvSpPr>
            <a:spLocks noGrp="1"/>
          </p:cNvSpPr>
          <p:nvPr>
            <p:ph idx="1"/>
          </p:nvPr>
        </p:nvSpPr>
        <p:spPr/>
        <p:txBody>
          <a:bodyPr/>
          <a:lstStyle/>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The patent policy and the procedures used to execute that policy are documented in the:</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Bylaws</a:t>
            </a:r>
            <a:r>
              <a:rPr lang="en-US" altLang="en-US" sz="2000" b="1" dirty="0">
                <a:solidFill>
                  <a:schemeClr val="tx1"/>
                </a:solidFill>
                <a:latin typeface="Calibri" panose="020F0502020204030204" pitchFamily="34" charset="0"/>
                <a:cs typeface="Calibri" panose="020F0502020204030204" pitchFamily="34" charset="0"/>
              </a:rPr>
              <a:t> </a:t>
            </a:r>
            <a:br>
              <a:rPr lang="en-US" altLang="en-US" sz="2000" b="1" dirty="0">
                <a:solidFill>
                  <a:schemeClr val="tx1"/>
                </a:solidFill>
                <a:latin typeface="Calibri" panose="020F0502020204030204" pitchFamily="34" charset="0"/>
                <a:cs typeface="Calibri" panose="020F0502020204030204" pitchFamily="34" charset="0"/>
              </a:rPr>
            </a:br>
            <a:r>
              <a:rPr lang="en-US" altLang="en-US" sz="1600" b="1" dirty="0">
                <a:solidFill>
                  <a:schemeClr val="tx1"/>
                </a:solidFill>
                <a:latin typeface="Calibri" panose="020F0502020204030204" pitchFamily="34" charset="0"/>
                <a:cs typeface="Calibri" panose="020F0502020204030204" pitchFamily="34" charset="0"/>
              </a:rPr>
              <a:t>(</a:t>
            </a:r>
            <a:r>
              <a:rPr lang="en-US" sz="1600" u="sng" dirty="0">
                <a:latin typeface="Calibri" panose="020F0502020204030204" pitchFamily="34" charset="0"/>
                <a:cs typeface="Calibri" panose="020F0502020204030204" pitchFamily="34" charset="0"/>
                <a:hlinkClick r:id="rId3"/>
              </a:rPr>
              <a:t>https://standards.ieee.org/about/policies/bylaws/sect6-7.html</a:t>
            </a:r>
            <a:r>
              <a:rPr lang="en-US" altLang="en-US" sz="1600" b="1" dirty="0">
                <a:solidFill>
                  <a:schemeClr val="tx1"/>
                </a:solidFill>
                <a:latin typeface="Calibri" panose="020F0502020204030204" pitchFamily="34" charset="0"/>
                <a:cs typeface="Calibri" panose="020F0502020204030204" pitchFamily="34" charset="0"/>
              </a:rPr>
              <a:t>) </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Operations Manual</a:t>
            </a:r>
            <a:r>
              <a:rPr lang="en-US" altLang="en-US" sz="2000" b="1" dirty="0">
                <a:solidFill>
                  <a:schemeClr val="tx1"/>
                </a:solidFill>
                <a:latin typeface="Calibri" panose="020F0502020204030204" pitchFamily="34" charset="0"/>
                <a:cs typeface="Calibri" panose="020F0502020204030204" pitchFamily="34" charset="0"/>
              </a:rPr>
              <a:t> </a:t>
            </a:r>
            <a:r>
              <a:rPr lang="en-US" altLang="en-US" sz="1600" b="1" dirty="0">
                <a:solidFill>
                  <a:schemeClr val="tx1"/>
                </a:solidFill>
                <a:latin typeface="Calibri" panose="020F0502020204030204" pitchFamily="34" charset="0"/>
                <a:cs typeface="Calibri" panose="020F0502020204030204" pitchFamily="34" charset="0"/>
              </a:rPr>
              <a:t>(</a:t>
            </a:r>
            <a:r>
              <a:rPr lang="en-US" altLang="en-US" sz="1600" dirty="0">
                <a:solidFill>
                  <a:schemeClr val="tx1"/>
                </a:solidFill>
                <a:latin typeface="Calibri" panose="020F0502020204030204" pitchFamily="34" charset="0"/>
                <a:cs typeface="Calibri" panose="020F0502020204030204" pitchFamily="34" charset="0"/>
                <a:hlinkClick r:id="rId4"/>
              </a:rPr>
              <a:t>https://standards.ieee.org/about/policies/opman/sect6.html</a:t>
            </a:r>
            <a:r>
              <a:rPr lang="en-US" altLang="en-US" sz="1600" b="1" dirty="0">
                <a:solidFill>
                  <a:schemeClr val="tx1"/>
                </a:solidFill>
                <a:latin typeface="Calibri" panose="020F0502020204030204" pitchFamily="34" charset="0"/>
                <a:cs typeface="Calibri" panose="020F0502020204030204" pitchFamily="34" charset="0"/>
              </a:rPr>
              <a:t>)</a:t>
            </a:r>
          </a:p>
          <a:p>
            <a:pPr lvl="1">
              <a:lnSpc>
                <a:spcPct val="90000"/>
              </a:lnSpc>
              <a:buFont typeface="Monotype Sorts"/>
              <a:buNone/>
            </a:pPr>
            <a:endParaRPr lang="en-US" altLang="en-US" dirty="0"/>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Material about the patent policy is available at </a:t>
            </a:r>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a:t>
            </a:r>
            <a:r>
              <a:rPr lang="en-US" altLang="en-US" b="1" i="1" dirty="0">
                <a:solidFill>
                  <a:schemeClr val="tx1"/>
                </a:solidFill>
                <a:latin typeface="Calibri" panose="020F0502020204030204" pitchFamily="34" charset="0"/>
                <a:cs typeface="Calibri" panose="020F0502020204030204" pitchFamily="34" charset="0"/>
                <a:hlinkClick r:id="rId5"/>
              </a:rPr>
              <a:t>http://standards.ieee.org/about/sasb/patcom/materials.html</a:t>
            </a: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sz="3200" b="1" dirty="0">
              <a:solidFill>
                <a:schemeClr val="tx1"/>
              </a:solidFill>
              <a:latin typeface="Calibri" panose="020F0502020204030204" pitchFamily="34" charset="0"/>
              <a:cs typeface="Calibri" panose="020F0502020204030204" pitchFamily="34" charset="0"/>
            </a:endParaRPr>
          </a:p>
          <a:p>
            <a:pPr lvl="1" algn="ctr">
              <a:lnSpc>
                <a:spcPct val="90000"/>
              </a:lnSpc>
              <a:spcBef>
                <a:spcPct val="0"/>
              </a:spcBef>
              <a:buFont typeface="Monotype Sorts"/>
              <a:buNone/>
            </a:pPr>
            <a:r>
              <a:rPr lang="en-US" altLang="en-US" sz="3200" b="1" dirty="0">
                <a:solidFill>
                  <a:schemeClr val="tx1"/>
                </a:solidFill>
                <a:latin typeface="Calibri" panose="020F0502020204030204" pitchFamily="34" charset="0"/>
                <a:cs typeface="Calibri" panose="020F0502020204030204" pitchFamily="34" charset="0"/>
              </a:rPr>
              <a:t>	If you have questions, contact the IEEE-SA Standards Board Patent Committee Administrator at patcom@ieee.org</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9</a:t>
            </a:fld>
            <a:endParaRPr lang="en-GB" dirty="0"/>
          </a:p>
        </p:txBody>
      </p:sp>
      <p:sp>
        <p:nvSpPr>
          <p:cNvPr id="11267"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lgn="ctr">
              <a:spcBef>
                <a:spcPct val="0"/>
              </a:spcBef>
              <a:buClrTx/>
              <a:buSzTx/>
              <a:buFontTx/>
              <a:buNone/>
            </a:pPr>
            <a:endParaRPr lang="en-GB" altLang="en-US" sz="2400" b="1" u="sng">
              <a:latin typeface="Helvetica" panose="020B0604020202020204" pitchFamily="34" charset="0"/>
            </a:endParaRPr>
          </a:p>
        </p:txBody>
      </p:sp>
      <p:sp>
        <p:nvSpPr>
          <p:cNvPr id="11269" name="Text Box 7"/>
          <p:cNvSpPr txBox="1">
            <a:spLocks noChangeArrowheads="1"/>
          </p:cNvSpPr>
          <p:nvPr/>
        </p:nvSpPr>
        <p:spPr bwMode="auto">
          <a:xfrm>
            <a:off x="1581150" y="60960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#4</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2090664063"/>
      </p:ext>
    </p:extLst>
  </p:cSld>
  <p:clrMapOvr>
    <a:masterClrMapping/>
  </p:clrMapOvr>
  <p:transition/>
</p:sld>
</file>

<file path=ppt/theme/theme1.xml><?xml version="1.0" encoding="utf-8"?>
<a:theme xmlns:a="http://schemas.openxmlformats.org/drawingml/2006/main" name="Office Theme">
  <a:themeElements>
    <a:clrScheme name="Custom 6">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5959FE"/>
      </a:hlink>
      <a:folHlink>
        <a:srgbClr val="5959F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802-11-Submission-16-9.potx" id="{5CD6ABF7-B8BD-443A-9DC0-E5B38AC683DA}" vid="{19A33F2F-E7B4-4D20-A394-337028C24156}"/>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802-11-Submission-16-9</Template>
  <TotalTime>23360</TotalTime>
  <Words>1576</Words>
  <Application>Microsoft Office PowerPoint</Application>
  <PresentationFormat>Widescreen</PresentationFormat>
  <Paragraphs>145</Paragraphs>
  <Slides>15</Slides>
  <Notes>6</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15</vt:i4>
      </vt:variant>
    </vt:vector>
  </HeadingPairs>
  <TitlesOfParts>
    <vt:vector size="22" baseType="lpstr">
      <vt:lpstr>Arial</vt:lpstr>
      <vt:lpstr>Calibri</vt:lpstr>
      <vt:lpstr>Helvetica</vt:lpstr>
      <vt:lpstr>Monotype Sorts</vt:lpstr>
      <vt:lpstr>Times New Roman</vt:lpstr>
      <vt:lpstr>Office Theme</vt:lpstr>
      <vt:lpstr>Document</vt:lpstr>
      <vt:lpstr>ARC-SC-agenda-October-28-2024</vt:lpstr>
      <vt:lpstr>Abstract</vt:lpstr>
      <vt:lpstr>IEEE 802.11   Architecture Standing Committee</vt:lpstr>
      <vt:lpstr>Attendance, etc.</vt:lpstr>
      <vt:lpstr>Meeting Protocol</vt:lpstr>
      <vt:lpstr>Participants have a duty to inform the IEEE</vt:lpstr>
      <vt:lpstr>Ways to inform IEEE</vt:lpstr>
      <vt:lpstr>Other guidelines for IEEE WG meetings</vt:lpstr>
      <vt:lpstr>Patent-related information</vt:lpstr>
      <vt:lpstr>IEEE SA Copyright Policy</vt:lpstr>
      <vt:lpstr>IEEE SA Copyright Policy</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ARC Agenda – 28 October 2024</vt:lpstr>
    </vt:vector>
  </TitlesOfParts>
  <Company>Intel Corporation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[place presentation subject title text here]</dc:title>
  <dc:creator>Hamilton, Mark</dc:creator>
  <cp:lastModifiedBy>Hamilton, Mark</cp:lastModifiedBy>
  <cp:revision>139</cp:revision>
  <cp:lastPrinted>1601-01-01T00:00:00Z</cp:lastPrinted>
  <dcterms:created xsi:type="dcterms:W3CDTF">2021-01-26T19:12:38Z</dcterms:created>
  <dcterms:modified xsi:type="dcterms:W3CDTF">2024-10-25T19:02:35Z</dcterms:modified>
</cp:coreProperties>
</file>

<file path=docProps/thumbnail.jpeg>
</file>