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5"/>
  </p:notesMasterIdLst>
  <p:handoutMasterIdLst>
    <p:handoutMasterId r:id="rId16"/>
  </p:handoutMasterIdLst>
  <p:sldIdLst>
    <p:sldId id="256" r:id="rId2"/>
    <p:sldId id="257" r:id="rId3"/>
    <p:sldId id="2367" r:id="rId4"/>
    <p:sldId id="2368" r:id="rId5"/>
    <p:sldId id="2369" r:id="rId6"/>
    <p:sldId id="2370" r:id="rId7"/>
    <p:sldId id="2371" r:id="rId8"/>
    <p:sldId id="2372" r:id="rId9"/>
    <p:sldId id="2373" r:id="rId10"/>
    <p:sldId id="2374" r:id="rId11"/>
    <p:sldId id="2375" r:id="rId12"/>
    <p:sldId id="263" r:id="rId13"/>
    <p:sldId id="278" r:id="rId14"/>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34" autoAdjust="0"/>
    <p:restoredTop sz="94660"/>
  </p:normalViewPr>
  <p:slideViewPr>
    <p:cSldViewPr>
      <p:cViewPr varScale="1">
        <p:scale>
          <a:sx n="111" d="100"/>
          <a:sy n="111" d="100"/>
        </p:scale>
        <p:origin x="306" y="96"/>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802.11-19/1413r0</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Sept. 2019</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Nikola Serafimovski, pureLiFi</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802.11-19/1413r0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Sept. 2019</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Nikola Serafimovski, pureLiFi</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10</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6328449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11</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12216572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12</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13</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008647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3</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856847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4</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7814596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5</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1145745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6</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1033725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7</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7320750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8</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1885800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9</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8584845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November 2024</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Nikola Serafimovski, pureLiFi</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November 2024</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November 2024</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November 2024</a:t>
            </a:r>
            <a:endParaRPr lang="en-GB"/>
          </a:p>
        </p:txBody>
      </p:sp>
      <p:sp>
        <p:nvSpPr>
          <p:cNvPr id="6" name="Footer Placeholder 5"/>
          <p:cNvSpPr>
            <a:spLocks noGrp="1"/>
          </p:cNvSpPr>
          <p:nvPr>
            <p:ph type="ftr" idx="11"/>
          </p:nvPr>
        </p:nvSpPr>
        <p:spPr/>
        <p:txBody>
          <a:bodyPr/>
          <a:lstStyle>
            <a:lvl1pPr>
              <a:defRPr/>
            </a:lvl1pPr>
          </a:lstStyle>
          <a:p>
            <a:r>
              <a:rPr lang="en-GB"/>
              <a:t>Nikola Serafimovski, pureLiFi</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November 2024</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Nikola Serafimovski, pureLiFi</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November 2024</a:t>
            </a:r>
            <a:endParaRPr lang="en-GB"/>
          </a:p>
        </p:txBody>
      </p:sp>
      <p:sp>
        <p:nvSpPr>
          <p:cNvPr id="4" name="Footer Placeholder 3"/>
          <p:cNvSpPr>
            <a:spLocks noGrp="1"/>
          </p:cNvSpPr>
          <p:nvPr>
            <p:ph type="ftr" idx="11"/>
          </p:nvPr>
        </p:nvSpPr>
        <p:spPr/>
        <p:txBody>
          <a:bodyPr/>
          <a:lstStyle>
            <a:lvl1pPr>
              <a:defRPr/>
            </a:lvl1pPr>
          </a:lstStyle>
          <a:p>
            <a:r>
              <a:rPr lang="en-GB"/>
              <a:t>Nikola Serafimovski, pureLiFi</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November 2024</a:t>
            </a:r>
            <a:endParaRPr lang="en-GB"/>
          </a:p>
        </p:txBody>
      </p:sp>
      <p:sp>
        <p:nvSpPr>
          <p:cNvPr id="3" name="Footer Placeholder 2"/>
          <p:cNvSpPr>
            <a:spLocks noGrp="1"/>
          </p:cNvSpPr>
          <p:nvPr>
            <p:ph type="ftr" idx="11"/>
          </p:nvPr>
        </p:nvSpPr>
        <p:spPr/>
        <p:txBody>
          <a:bodyPr/>
          <a:lstStyle>
            <a:lvl1pPr>
              <a:defRPr/>
            </a:lvl1pPr>
          </a:lstStyle>
          <a:p>
            <a:r>
              <a:rPr lang="en-GB"/>
              <a:t>Nikola Serafimovski, pureLiFi</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November 2024</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November 2024</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November 2024</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Nikola Serafimovski, pureLiFi</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802.11-24/1703r0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tandards.ieee.org/about/sasb/patcom/materials.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hyperlink" Target="http://www.ieee802.org/devdocs.shtml" TargetMode="External"/><Relationship Id="rId4" Type="http://schemas.openxmlformats.org/officeDocument/2006/relationships/hyperlink" Target="https://standards.ieee.org/develop/policies/bylaws/sb_bylaws.pdf%20section%205.2.1.3" TargetMode="Externa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Enhanced Light Communications Study Group (ELC) </a:t>
            </a:r>
            <a:br>
              <a:rPr lang="en-US" altLang="en-US" dirty="0"/>
            </a:br>
            <a:r>
              <a:rPr lang="en-US" altLang="en-US" dirty="0"/>
              <a:t>22 October 2024 Teleconference Agenda</a:t>
            </a:r>
            <a:endParaRPr lang="en-GB" dirty="0"/>
          </a:p>
        </p:txBody>
      </p:sp>
      <p:sp>
        <p:nvSpPr>
          <p:cNvPr id="3074" name="Rectangle 2"/>
          <p:cNvSpPr>
            <a:spLocks noGrp="1" noChangeArrowheads="1"/>
          </p:cNvSpPr>
          <p:nvPr>
            <p:ph type="subTitle" idx="1"/>
          </p:nvPr>
        </p:nvSpPr>
        <p:spPr>
          <a:xfrm>
            <a:off x="1828800" y="2160662"/>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2024-10-22</a:t>
            </a:r>
          </a:p>
        </p:txBody>
      </p:sp>
      <p:sp>
        <p:nvSpPr>
          <p:cNvPr id="6" name="Date Placeholder 3"/>
          <p:cNvSpPr>
            <a:spLocks noGrp="1"/>
          </p:cNvSpPr>
          <p:nvPr>
            <p:ph type="dt" idx="10"/>
          </p:nvPr>
        </p:nvSpPr>
        <p:spPr/>
        <p:txBody>
          <a:bodyPr/>
          <a:lstStyle/>
          <a:p>
            <a:r>
              <a:rPr lang="en-US"/>
              <a:t>November 2024</a:t>
            </a:r>
            <a:endParaRPr lang="en-GB" dirty="0"/>
          </a:p>
        </p:txBody>
      </p:sp>
      <p:sp>
        <p:nvSpPr>
          <p:cNvPr id="7" name="Footer Placeholder 4"/>
          <p:cNvSpPr>
            <a:spLocks noGrp="1"/>
          </p:cNvSpPr>
          <p:nvPr>
            <p:ph type="ftr" idx="11"/>
          </p:nvPr>
        </p:nvSpPr>
        <p:spPr/>
        <p:txBody>
          <a:bodyPr/>
          <a:lstStyle/>
          <a:p>
            <a:r>
              <a:rPr lang="en-GB"/>
              <a:t>Nikola Serafimovski, pureLiFi</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984405990"/>
              </p:ext>
            </p:extLst>
          </p:nvPr>
        </p:nvGraphicFramePr>
        <p:xfrm>
          <a:off x="992188" y="3482305"/>
          <a:ext cx="10161587" cy="2466975"/>
        </p:xfrm>
        <a:graphic>
          <a:graphicData uri="http://schemas.openxmlformats.org/presentationml/2006/ole">
            <mc:AlternateContent xmlns:mc="http://schemas.openxmlformats.org/markup-compatibility/2006">
              <mc:Choice xmlns:v="urn:schemas-microsoft-com:vml" Requires="v">
                <p:oleObj name="Document" r:id="rId3" imgW="10440870" imgH="2539535" progId="Word.Document.8">
                  <p:embed/>
                </p:oleObj>
              </mc:Choice>
              <mc:Fallback>
                <p:oleObj name="Document" r:id="rId3" imgW="10440870" imgH="2539535" progId="Word.Document.8">
                  <p:embed/>
                  <p:pic>
                    <p:nvPicPr>
                      <p:cNvPr id="0" name="Picture 3"/>
                      <p:cNvPicPr>
                        <a:picLocks noChangeAspect="1" noChangeArrowheads="1"/>
                      </p:cNvPicPr>
                      <p:nvPr/>
                    </p:nvPicPr>
                    <p:blipFill>
                      <a:blip r:embed="rId4"/>
                      <a:srcRect/>
                      <a:stretch>
                        <a:fillRect/>
                      </a:stretch>
                    </p:blipFill>
                    <p:spPr bwMode="auto">
                      <a:xfrm>
                        <a:off x="992188" y="3482305"/>
                        <a:ext cx="10161587" cy="2466975"/>
                      </a:xfrm>
                      <a:prstGeom prst="rect">
                        <a:avLst/>
                      </a:prstGeom>
                      <a:noFill/>
                    </p:spPr>
                  </p:pic>
                </p:oleObj>
              </mc:Fallback>
            </mc:AlternateContent>
          </a:graphicData>
        </a:graphic>
      </p:graphicFrame>
      <p:sp>
        <p:nvSpPr>
          <p:cNvPr id="3076" name="Rectangle 4"/>
          <p:cNvSpPr>
            <a:spLocks noChangeArrowheads="1"/>
          </p:cNvSpPr>
          <p:nvPr/>
        </p:nvSpPr>
        <p:spPr bwMode="auto">
          <a:xfrm>
            <a:off x="993775" y="303912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Logistics (1)</a:t>
            </a:r>
          </a:p>
        </p:txBody>
      </p:sp>
      <p:sp>
        <p:nvSpPr>
          <p:cNvPr id="3" name="Content Placeholder 2"/>
          <p:cNvSpPr>
            <a:spLocks noGrp="1"/>
          </p:cNvSpPr>
          <p:nvPr>
            <p:ph idx="1"/>
          </p:nvPr>
        </p:nvSpPr>
        <p:spPr>
          <a:xfrm>
            <a:off x="914401" y="1700808"/>
            <a:ext cx="10361084" cy="4113213"/>
          </a:xfrm>
        </p:spPr>
        <p:txBody>
          <a:bodyPr/>
          <a:lstStyle/>
          <a:p>
            <a:pPr>
              <a:spcBef>
                <a:spcPts val="1800"/>
              </a:spcBef>
            </a:pPr>
            <a:r>
              <a:rPr lang="en-US" altLang="en-US" dirty="0"/>
              <a:t>Documentation</a:t>
            </a:r>
          </a:p>
          <a:p>
            <a:pPr lvl="1"/>
            <a:r>
              <a:rPr lang="en-US" altLang="en-US" dirty="0">
                <a:hlinkClick r:id="rId3"/>
              </a:rPr>
              <a:t>http://mentor.ieee.org</a:t>
            </a:r>
            <a:endParaRPr lang="en-US" altLang="en-US" dirty="0"/>
          </a:p>
          <a:p>
            <a:pPr lvl="1"/>
            <a:r>
              <a:rPr lang="en-US" altLang="en-US" dirty="0"/>
              <a:t>Use “Enhanced Light Communications SG”</a:t>
            </a:r>
            <a:r>
              <a:rPr lang="en-US" altLang="ja-JP" dirty="0"/>
              <a:t> for submission</a:t>
            </a:r>
          </a:p>
          <a:p>
            <a:pPr lvl="1"/>
            <a:r>
              <a:rPr lang="en-US" altLang="en-US" dirty="0"/>
              <a:t>If you plan to make a submission be sure it does not contain company logos or advertising</a:t>
            </a:r>
          </a:p>
          <a:p>
            <a:pPr lvl="1"/>
            <a:endParaRPr lang="en-US" altLang="en-US" dirty="0"/>
          </a:p>
          <a:p>
            <a:pPr lvl="1"/>
            <a:endParaRPr lang="en-US" altLang="en-US"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10</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195846285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Logistics (2)</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11</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November 2024</a:t>
            </a:r>
            <a:endParaRPr lang="en-GB" dirty="0"/>
          </a:p>
        </p:txBody>
      </p:sp>
      <p:graphicFrame>
        <p:nvGraphicFramePr>
          <p:cNvPr id="9" name="Table 8">
            <a:extLst>
              <a:ext uri="{FF2B5EF4-FFF2-40B4-BE49-F238E27FC236}">
                <a16:creationId xmlns:a16="http://schemas.microsoft.com/office/drawing/2014/main" id="{E9CEDF24-4D11-45CC-B04F-CA7D8A4DA60E}"/>
              </a:ext>
            </a:extLst>
          </p:cNvPr>
          <p:cNvGraphicFramePr>
            <a:graphicFrameLocks noGrp="1"/>
          </p:cNvGraphicFramePr>
          <p:nvPr/>
        </p:nvGraphicFramePr>
        <p:xfrm>
          <a:off x="1945218" y="2204864"/>
          <a:ext cx="7696200" cy="1440750"/>
        </p:xfrm>
        <a:graphic>
          <a:graphicData uri="http://schemas.openxmlformats.org/drawingml/2006/table">
            <a:tbl>
              <a:tblPr firstRow="1" bandRow="1">
                <a:tableStyleId>{21E4AEA4-8DFA-4A89-87EB-49C32662AFE0}</a:tableStyleId>
              </a:tblPr>
              <a:tblGrid>
                <a:gridCol w="4267200">
                  <a:extLst>
                    <a:ext uri="{9D8B030D-6E8A-4147-A177-3AD203B41FA5}">
                      <a16:colId xmlns:a16="http://schemas.microsoft.com/office/drawing/2014/main" val="20000"/>
                    </a:ext>
                  </a:extLst>
                </a:gridCol>
                <a:gridCol w="3429000">
                  <a:extLst>
                    <a:ext uri="{9D8B030D-6E8A-4147-A177-3AD203B41FA5}">
                      <a16:colId xmlns:a16="http://schemas.microsoft.com/office/drawing/2014/main" val="20001"/>
                    </a:ext>
                  </a:extLst>
                </a:gridCol>
              </a:tblGrid>
              <a:tr h="370587">
                <a:tc>
                  <a:txBody>
                    <a:bodyPr/>
                    <a:lstStyle/>
                    <a:p>
                      <a:r>
                        <a:rPr lang="en-US" sz="1500" dirty="0"/>
                        <a:t>Position(s)</a:t>
                      </a:r>
                    </a:p>
                  </a:txBody>
                  <a:tcPr marT="45689" marB="45689"/>
                </a:tc>
                <a:tc>
                  <a:txBody>
                    <a:bodyPr/>
                    <a:lstStyle/>
                    <a:p>
                      <a:r>
                        <a:rPr lang="en-US" sz="1500" dirty="0"/>
                        <a:t>Officer(s)</a:t>
                      </a:r>
                    </a:p>
                  </a:txBody>
                  <a:tcPr marT="45689" marB="45689"/>
                </a:tc>
                <a:extLst>
                  <a:ext uri="{0D108BD9-81ED-4DB2-BD59-A6C34878D82A}">
                    <a16:rowId xmlns:a16="http://schemas.microsoft.com/office/drawing/2014/main" val="10000"/>
                  </a:ext>
                </a:extLst>
              </a:tr>
              <a:tr h="349788">
                <a:tc>
                  <a:txBody>
                    <a:bodyPr/>
                    <a:lstStyle/>
                    <a:p>
                      <a:r>
                        <a:rPr lang="en-US" sz="1500" dirty="0"/>
                        <a:t>Chair</a:t>
                      </a:r>
                    </a:p>
                  </a:txBody>
                  <a:tcPr marT="45689" marB="45689"/>
                </a:tc>
                <a:tc>
                  <a:txBody>
                    <a:bodyPr/>
                    <a:lstStyle/>
                    <a:p>
                      <a:r>
                        <a:rPr lang="en-US" sz="1500" b="0" dirty="0"/>
                        <a:t>Nikola Serafimovski</a:t>
                      </a:r>
                    </a:p>
                  </a:txBody>
                  <a:tcPr marT="45689" marB="45689"/>
                </a:tc>
                <a:extLst>
                  <a:ext uri="{0D108BD9-81ED-4DB2-BD59-A6C34878D82A}">
                    <a16:rowId xmlns:a16="http://schemas.microsoft.com/office/drawing/2014/main" val="10001"/>
                  </a:ext>
                </a:extLst>
              </a:tr>
              <a:tr h="349788">
                <a:tc>
                  <a:txBody>
                    <a:bodyPr/>
                    <a:lstStyle/>
                    <a:p>
                      <a:r>
                        <a:rPr lang="en-US" sz="1500" b="0" dirty="0"/>
                        <a:t>Vice Chair</a:t>
                      </a:r>
                    </a:p>
                  </a:txBody>
                  <a:tcPr marT="45689" marB="45689"/>
                </a:tc>
                <a:tc>
                  <a:txBody>
                    <a:bodyPr/>
                    <a:lstStyle/>
                    <a:p>
                      <a:r>
                        <a:rPr lang="en-US" sz="1500" dirty="0"/>
                        <a:t>Volker Jungnickel</a:t>
                      </a:r>
                    </a:p>
                  </a:txBody>
                  <a:tcPr marT="45689" marB="45689"/>
                </a:tc>
                <a:extLst>
                  <a:ext uri="{0D108BD9-81ED-4DB2-BD59-A6C34878D82A}">
                    <a16:rowId xmlns:a16="http://schemas.microsoft.com/office/drawing/2014/main" val="2365383430"/>
                  </a:ext>
                </a:extLst>
              </a:tr>
              <a:tr h="37058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t>Secretary</a:t>
                      </a:r>
                    </a:p>
                  </a:txBody>
                  <a:tcPr marT="45689" marB="45689"/>
                </a:tc>
                <a:tc>
                  <a:txBody>
                    <a:bodyPr/>
                    <a:lstStyle/>
                    <a:p>
                      <a:r>
                        <a:rPr lang="en-US" sz="1500" dirty="0"/>
                        <a:t>Mohamed Islim</a:t>
                      </a:r>
                    </a:p>
                  </a:txBody>
                  <a:tcPr marT="45689" marB="45689"/>
                </a:tc>
                <a:extLst>
                  <a:ext uri="{0D108BD9-81ED-4DB2-BD59-A6C34878D82A}">
                    <a16:rowId xmlns:a16="http://schemas.microsoft.com/office/drawing/2014/main" val="3104919123"/>
                  </a:ext>
                </a:extLst>
              </a:tr>
            </a:tbl>
          </a:graphicData>
        </a:graphic>
      </p:graphicFrame>
    </p:spTree>
    <p:extLst>
      <p:ext uri="{BB962C8B-B14F-4D97-AF65-F5344CB8AC3E}">
        <p14:creationId xmlns:p14="http://schemas.microsoft.com/office/powerpoint/2010/main" val="144272204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2"/>
            <a:ext cx="10361084" cy="574202"/>
          </a:xfrm>
        </p:spPr>
        <p:txBody>
          <a:bodyPr/>
          <a:lstStyle/>
          <a:p>
            <a:r>
              <a:rPr lang="en-US" altLang="en-US" dirty="0">
                <a:solidFill>
                  <a:schemeClr val="tx2"/>
                </a:solidFill>
              </a:rPr>
              <a:t>Agenda items for the meeting</a:t>
            </a:r>
          </a:p>
        </p:txBody>
      </p:sp>
      <p:sp>
        <p:nvSpPr>
          <p:cNvPr id="3" name="Content Placeholder 2"/>
          <p:cNvSpPr>
            <a:spLocks noGrp="1"/>
          </p:cNvSpPr>
          <p:nvPr>
            <p:ph idx="1"/>
          </p:nvPr>
        </p:nvSpPr>
        <p:spPr>
          <a:xfrm>
            <a:off x="632267" y="1260004"/>
            <a:ext cx="11152365" cy="4337993"/>
          </a:xfrm>
        </p:spPr>
        <p:txBody>
          <a:bodyPr/>
          <a:lstStyle/>
          <a:p>
            <a:r>
              <a:rPr lang="en-GB" altLang="en-US" sz="2000" dirty="0"/>
              <a:t>Agenda Agreement </a:t>
            </a:r>
          </a:p>
          <a:p>
            <a:r>
              <a:rPr lang="en-GB" altLang="en-US" sz="2000" dirty="0"/>
              <a:t>Submissions to be discussed:</a:t>
            </a:r>
          </a:p>
          <a:p>
            <a:pPr>
              <a:buFont typeface="Arial" panose="020B0604020202020204" pitchFamily="34" charset="0"/>
              <a:buChar char="•"/>
            </a:pPr>
            <a:r>
              <a:rPr lang="en-GB" altLang="en-US" sz="2000" dirty="0"/>
              <a:t>Proposed draft ELC PAR (doc. 11-24/1599r2)</a:t>
            </a:r>
          </a:p>
          <a:p>
            <a:pPr>
              <a:buFont typeface="Arial" panose="020B0604020202020204" pitchFamily="34" charset="0"/>
              <a:buChar char="•"/>
            </a:pPr>
            <a:r>
              <a:rPr lang="en-GB" altLang="en-US" sz="2000" dirty="0"/>
              <a:t>Proposed draft ELC CSD (doc. 11-24/1600r0)</a:t>
            </a:r>
          </a:p>
          <a:p>
            <a:pPr>
              <a:buFont typeface="Arial" panose="020B0604020202020204" pitchFamily="34" charset="0"/>
              <a:buChar char="•"/>
            </a:pPr>
            <a:endParaRPr lang="en-GB" altLang="en-US" sz="2000" dirty="0"/>
          </a:p>
          <a:p>
            <a:pPr marL="0" indent="0"/>
            <a:r>
              <a:rPr lang="en-GB" altLang="en-US" sz="2000" dirty="0"/>
              <a:t>Timeline</a:t>
            </a:r>
          </a:p>
          <a:p>
            <a:pPr marL="457200" lvl="1" indent="0"/>
            <a:r>
              <a:rPr lang="en-GB" altLang="en-US" dirty="0"/>
              <a:t>AOB</a:t>
            </a:r>
          </a:p>
          <a:p>
            <a:pPr lvl="1">
              <a:buFont typeface="Arial" panose="020B0604020202020204" pitchFamily="34" charset="0"/>
              <a:buChar char="•"/>
            </a:pPr>
            <a:r>
              <a:rPr lang="en-GB" altLang="en-US" dirty="0"/>
              <a:t>Telecon schedule </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12</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November 2024</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13</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November 2024</a:t>
            </a:r>
            <a:endParaRPr lang="en-GB"/>
          </a:p>
        </p:txBody>
      </p:sp>
    </p:spTree>
    <p:extLst>
      <p:ext uri="{BB962C8B-B14F-4D97-AF65-F5344CB8AC3E}">
        <p14:creationId xmlns:p14="http://schemas.microsoft.com/office/powerpoint/2010/main" val="361504283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This presentation contains the IEEE 802.11 </a:t>
            </a:r>
            <a:r>
              <a:rPr lang="en-GB" dirty="0" err="1"/>
              <a:t>TGbb</a:t>
            </a:r>
            <a:r>
              <a:rPr lang="en-GB" dirty="0"/>
              <a:t> agenda for the teleconference on 22 October 2024.</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November 2024</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cs typeface="Calibri" panose="020F0502020204030204" pitchFamily="34" charset="0"/>
              </a:rPr>
              <a:t>Participants have a duty to inform the IEEE</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lvl="1">
              <a:buSzPct val="150000"/>
              <a:buFont typeface="Arial" panose="020B0604020202020204" pitchFamily="34" charset="0"/>
              <a:buChar char="•"/>
            </a:pPr>
            <a:r>
              <a:rPr lang="en-GB" altLang="en-US" b="1" dirty="0">
                <a:cs typeface="Calibri" panose="020F0502020204030204" pitchFamily="34" charset="0"/>
              </a:rPr>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 </a:t>
            </a:r>
          </a:p>
          <a:p>
            <a:pPr lvl="1">
              <a:buSzPct val="150000"/>
              <a:buFont typeface="Arial" panose="020B0604020202020204" pitchFamily="34" charset="0"/>
              <a:buChar char="•"/>
            </a:pPr>
            <a:endParaRPr lang="en-US" altLang="en-US" b="1" dirty="0">
              <a:cs typeface="Calibri" panose="020F0502020204030204" pitchFamily="34" charset="0"/>
            </a:endParaRPr>
          </a:p>
          <a:p>
            <a:pPr lvl="1">
              <a:buSzPct val="150000"/>
              <a:buFont typeface="Arial" panose="020B0604020202020204" pitchFamily="34" charset="0"/>
              <a:buChar char="•"/>
            </a:pPr>
            <a:r>
              <a:rPr lang="en-GB" altLang="en-US" b="1" dirty="0">
                <a:cs typeface="Calibri" panose="020F0502020204030204" pitchFamily="34" charset="0"/>
              </a:rPr>
              <a:t>Participants should inform the IEEE (or cause the IEEE to be informed) of the identity of any other holders of potential Essential Patent Claims</a:t>
            </a:r>
          </a:p>
          <a:p>
            <a:pPr lvl="1">
              <a:buSzPct val="150000"/>
              <a:buFont typeface="Arial" panose="020B0604020202020204" pitchFamily="34" charset="0"/>
              <a:buChar char="•"/>
            </a:pPr>
            <a:endParaRPr lang="en-US" altLang="en-US" b="1" dirty="0">
              <a:cs typeface="Calibri" panose="020F0502020204030204" pitchFamily="34" charset="0"/>
            </a:endParaRPr>
          </a:p>
          <a:p>
            <a:pPr lvl="1" algn="ctr"/>
            <a:r>
              <a:rPr lang="en-GB" altLang="en-US" sz="3200" b="1" dirty="0">
                <a:cs typeface="Calibri" panose="020F0502020204030204" pitchFamily="34" charset="0"/>
              </a:rPr>
              <a:t>Early identification of holders of potential </a:t>
            </a:r>
          </a:p>
          <a:p>
            <a:pPr lvl="1" algn="ctr"/>
            <a:r>
              <a:rPr lang="en-GB" altLang="en-US" sz="3200" b="1" dirty="0">
                <a:cs typeface="Calibri" panose="020F0502020204030204" pitchFamily="34" charset="0"/>
              </a:rPr>
              <a:t>Essential Patent Claims is encouraged</a:t>
            </a:r>
            <a:endParaRPr lang="en-US" altLang="en-US" sz="3200" b="1" dirty="0">
              <a:cs typeface="Calibri" panose="020F0502020204030204" pitchFamily="34" charset="0"/>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3</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389318730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cs typeface="Calibri" panose="020F0502020204030204" pitchFamily="34" charset="0"/>
              </a:rPr>
              <a:t>Ways to inform IEEE</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a:buSzPct val="150000"/>
            </a:pPr>
            <a:r>
              <a:rPr lang="en-US" altLang="en-US" sz="2000" dirty="0">
                <a:cs typeface="Calibri" panose="020F0502020204030204" pitchFamily="34" charset="0"/>
              </a:rPr>
              <a:t>Cause an LOA to be submitted to the IEEE-SA (patcom@ieee.org); or</a:t>
            </a:r>
          </a:p>
          <a:p>
            <a:pPr>
              <a:buSzPct val="150000"/>
            </a:pPr>
            <a:endParaRPr lang="en-US" altLang="en-US" sz="2000" dirty="0">
              <a:cs typeface="Calibri" panose="020F0502020204030204" pitchFamily="34" charset="0"/>
            </a:endParaRPr>
          </a:p>
          <a:p>
            <a:pPr>
              <a:buSzPct val="150000"/>
            </a:pPr>
            <a:r>
              <a:rPr lang="en-US" altLang="en-US" sz="2000" dirty="0">
                <a:cs typeface="Calibri" panose="020F0502020204030204" pitchFamily="34" charset="0"/>
              </a:rPr>
              <a:t>Provide the chair of this group with the identity of the holder(s) of any and all such claims as soon as possible; or</a:t>
            </a:r>
          </a:p>
          <a:p>
            <a:pPr>
              <a:buSzPct val="150000"/>
            </a:pPr>
            <a:endParaRPr lang="en-US" altLang="en-US" sz="2000" dirty="0">
              <a:cs typeface="Calibri" panose="020F0502020204030204" pitchFamily="34" charset="0"/>
            </a:endParaRPr>
          </a:p>
          <a:p>
            <a:pPr>
              <a:buSzPct val="150000"/>
            </a:pPr>
            <a:r>
              <a:rPr lang="en-US" altLang="en-US" sz="2000" dirty="0">
                <a:cs typeface="Calibri" panose="020F0502020204030204" pitchFamily="34" charset="0"/>
              </a:rPr>
              <a:t>Speak up now and respond to this Call for Potentially Essential Patents</a:t>
            </a:r>
          </a:p>
          <a:p>
            <a:r>
              <a:rPr lang="en-US" altLang="en-US" sz="2000" dirty="0">
                <a:cs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cs typeface="Calibri" panose="020F0502020204030204" pitchFamily="34" charset="0"/>
              </a:rPr>
            </a:br>
            <a:endParaRPr lang="en-US" altLang="en-US" dirty="0">
              <a:cs typeface="Calibri" panose="020F0502020204030204" pitchFamily="34" charset="0"/>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4</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390603385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cs typeface="Calibri" panose="020F0502020204030204" pitchFamily="34" charset="0"/>
              </a:rPr>
              <a:t>Patent-related information</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lvl="1">
              <a:lnSpc>
                <a:spcPct val="90000"/>
              </a:lnSpc>
              <a:spcBef>
                <a:spcPct val="0"/>
              </a:spcBef>
            </a:pPr>
            <a:r>
              <a:rPr lang="en-US" altLang="en-US" b="1" dirty="0">
                <a:cs typeface="Calibri" panose="020F0502020204030204" pitchFamily="34" charset="0"/>
              </a:rPr>
              <a:t>The patent policy and the procedures used to execute that policy are documented in the:</a:t>
            </a:r>
          </a:p>
          <a:p>
            <a:pPr lvl="2">
              <a:lnSpc>
                <a:spcPct val="90000"/>
              </a:lnSpc>
              <a:buSzPct val="150000"/>
            </a:pPr>
            <a:r>
              <a:rPr lang="en-US" altLang="en-US" sz="2000" b="1" i="1" dirty="0">
                <a:cs typeface="Calibri" panose="020F0502020204030204" pitchFamily="34" charset="0"/>
              </a:rPr>
              <a:t>IEEE-SA Standards Board Bylaws</a:t>
            </a:r>
            <a:r>
              <a:rPr lang="en-US" altLang="en-US" sz="2000" b="1" dirty="0">
                <a:cs typeface="Calibri" panose="020F0502020204030204" pitchFamily="34" charset="0"/>
              </a:rPr>
              <a:t> </a:t>
            </a:r>
            <a:r>
              <a:rPr lang="en-US" altLang="en-US" sz="1600" b="1" dirty="0">
                <a:cs typeface="Calibri" panose="020F0502020204030204" pitchFamily="34" charset="0"/>
              </a:rPr>
              <a:t>(http://standards.ieee.org/develop/policies/bylaws/sect6-7.html#6) </a:t>
            </a:r>
          </a:p>
          <a:p>
            <a:pPr lvl="2">
              <a:lnSpc>
                <a:spcPct val="90000"/>
              </a:lnSpc>
              <a:buSzPct val="150000"/>
            </a:pPr>
            <a:r>
              <a:rPr lang="en-US" altLang="en-US" sz="2000" b="1" i="1" dirty="0">
                <a:cs typeface="Calibri" panose="020F0502020204030204" pitchFamily="34" charset="0"/>
              </a:rPr>
              <a:t>IEEE-SA Standards Board Operations Manual</a:t>
            </a:r>
            <a:r>
              <a:rPr lang="en-US" altLang="en-US" sz="2000" b="1" dirty="0">
                <a:cs typeface="Calibri" panose="020F0502020204030204" pitchFamily="34" charset="0"/>
              </a:rPr>
              <a:t> </a:t>
            </a:r>
            <a:r>
              <a:rPr lang="en-US" altLang="en-US" sz="1600" b="1" dirty="0">
                <a:cs typeface="Calibri" panose="020F0502020204030204" pitchFamily="34" charset="0"/>
              </a:rPr>
              <a:t>(http://standards.ieee.org/develop/policies/opman/sect6.html#6.3)</a:t>
            </a:r>
          </a:p>
          <a:p>
            <a:pPr lvl="1">
              <a:lnSpc>
                <a:spcPct val="90000"/>
              </a:lnSpc>
            </a:pPr>
            <a:endParaRPr lang="en-US" altLang="en-US" dirty="0">
              <a:cs typeface="Calibri" panose="020F0502020204030204" pitchFamily="34" charset="0"/>
            </a:endParaRPr>
          </a:p>
          <a:p>
            <a:pPr lvl="1">
              <a:lnSpc>
                <a:spcPct val="90000"/>
              </a:lnSpc>
              <a:spcBef>
                <a:spcPct val="0"/>
              </a:spcBef>
            </a:pPr>
            <a:r>
              <a:rPr lang="en-US" altLang="en-US" b="1" dirty="0">
                <a:cs typeface="Calibri" panose="020F0502020204030204" pitchFamily="34" charset="0"/>
              </a:rPr>
              <a:t>	Material about the patent policy is available at </a:t>
            </a:r>
          </a:p>
          <a:p>
            <a:pPr lvl="2">
              <a:lnSpc>
                <a:spcPct val="90000"/>
              </a:lnSpc>
              <a:spcBef>
                <a:spcPct val="0"/>
              </a:spcBef>
            </a:pPr>
            <a:r>
              <a:rPr lang="en-US" altLang="en-US" b="1" dirty="0">
                <a:cs typeface="Calibri" panose="020F0502020204030204" pitchFamily="34" charset="0"/>
                <a:hlinkClick r:id="rId3"/>
              </a:rPr>
              <a:t>http://standards.ieee.org/about/sasb/patcom/materials.html</a:t>
            </a:r>
            <a:endParaRPr lang="en-US" altLang="en-US" b="1" dirty="0">
              <a:cs typeface="Calibri" panose="020F0502020204030204" pitchFamily="34" charset="0"/>
            </a:endParaRPr>
          </a:p>
          <a:p>
            <a:pPr lvl="1">
              <a:lnSpc>
                <a:spcPct val="90000"/>
              </a:lnSpc>
              <a:spcBef>
                <a:spcPct val="0"/>
              </a:spcBef>
            </a:pPr>
            <a:endParaRPr lang="en-US" altLang="en-US" sz="3200" b="1" dirty="0">
              <a:cs typeface="Calibri" panose="020F0502020204030204" pitchFamily="34" charset="0"/>
            </a:endParaRPr>
          </a:p>
          <a:p>
            <a:pPr lvl="1" algn="ctr">
              <a:lnSpc>
                <a:spcPct val="90000"/>
              </a:lnSpc>
              <a:spcBef>
                <a:spcPct val="0"/>
              </a:spcBef>
            </a:pPr>
            <a:r>
              <a:rPr lang="en-US" altLang="en-US" sz="3200" b="1" dirty="0">
                <a:cs typeface="Calibri" panose="020F0502020204030204" pitchFamily="34" charset="0"/>
              </a:rPr>
              <a:t>	</a:t>
            </a:r>
            <a:r>
              <a:rPr lang="en-US" altLang="en-US" sz="2800" b="1" dirty="0">
                <a:cs typeface="Calibri" panose="020F0502020204030204" pitchFamily="34" charset="0"/>
              </a:rPr>
              <a:t>If you have questions, contact the IEEE-SA Standards Board Patent Committee Administrator at patcom@ieee.org</a:t>
            </a:r>
          </a:p>
          <a:p>
            <a:endParaRPr lang="en-US" altLang="en-US" dirty="0">
              <a:cs typeface="Calibri" panose="020F0502020204030204" pitchFamily="34" charset="0"/>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5</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355570035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t>Other Guidelines for IEEE WG Meetings</a:t>
            </a:r>
            <a:endParaRPr lang="en-GB" dirty="0"/>
          </a:p>
        </p:txBody>
      </p:sp>
      <p:sp>
        <p:nvSpPr>
          <p:cNvPr id="3" name="Content Placeholder 2"/>
          <p:cNvSpPr>
            <a:spLocks noGrp="1"/>
          </p:cNvSpPr>
          <p:nvPr>
            <p:ph idx="1"/>
          </p:nvPr>
        </p:nvSpPr>
        <p:spPr>
          <a:xfrm>
            <a:off x="914401" y="1700808"/>
            <a:ext cx="10361084" cy="4113213"/>
          </a:xfrm>
        </p:spPr>
        <p:txBody>
          <a:bodyPr/>
          <a:lstStyle/>
          <a:p>
            <a:pPr marL="230188" indent="-230188">
              <a:lnSpc>
                <a:spcPct val="80000"/>
              </a:lnSpc>
              <a:spcBef>
                <a:spcPct val="20000"/>
              </a:spcBef>
              <a:buClr>
                <a:srgbClr val="CC3300"/>
              </a:buClr>
              <a:buSzPct val="50000"/>
              <a:buFont typeface="Monotype Sorts" pitchFamily="2" charset="2"/>
              <a:buChar char="l"/>
              <a:defRPr/>
            </a:pPr>
            <a:endParaRPr lang="en-US" sz="800" u="sng" dirty="0">
              <a:solidFill>
                <a:srgbClr val="FF0000"/>
              </a:solidFill>
              <a:latin typeface="Arial" charset="0"/>
            </a:endParaRPr>
          </a:p>
          <a:p>
            <a:pPr>
              <a:lnSpc>
                <a:spcPct val="80000"/>
              </a:lnSpc>
              <a:spcAft>
                <a:spcPct val="40000"/>
              </a:spcAft>
              <a:buFont typeface="Arial" pitchFamily="34" charset="0"/>
              <a:buChar char="•"/>
              <a:defRPr/>
            </a:pPr>
            <a:r>
              <a:rPr lang="en-US" altLang="en-US" sz="2000" dirty="0">
                <a:solidFill>
                  <a:schemeClr val="accent6">
                    <a:lumMod val="75000"/>
                  </a:schemeClr>
                </a:solidFill>
                <a:cs typeface="Arial" pitchFamily="34" charset="0"/>
              </a:rPr>
              <a:t>All IEEE-SA standards meetings shall be conducted in compliance with all applicable laws, including antitrust and competition laws. </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the interpretation, validity, or essentiality of patents/patent claims. </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specific license rates, terms, or conditions.</a:t>
            </a:r>
          </a:p>
          <a:p>
            <a:pPr lvl="2">
              <a:lnSpc>
                <a:spcPct val="80000"/>
              </a:lnSpc>
              <a:spcAft>
                <a:spcPct val="40000"/>
              </a:spcAft>
              <a:buFont typeface="Arial" pitchFamily="34" charset="0"/>
              <a:buChar char="•"/>
              <a:defRPr/>
            </a:pPr>
            <a:r>
              <a:rPr lang="en-US" altLang="en-US" sz="1600" dirty="0">
                <a:solidFill>
                  <a:schemeClr val="accent6">
                    <a:lumMod val="75000"/>
                  </a:schemeClr>
                </a:solidFill>
                <a:cs typeface="Arial" pitchFamily="34" charset="0"/>
              </a:rPr>
              <a:t>Relative costs, including licensing costs of essential patent claims, of different technical approaches may be discussed in standards development meetings. </a:t>
            </a:r>
          </a:p>
          <a:p>
            <a:pPr lvl="3">
              <a:lnSpc>
                <a:spcPct val="80000"/>
              </a:lnSpc>
              <a:spcAft>
                <a:spcPct val="40000"/>
              </a:spcAft>
              <a:buFont typeface="Arial" pitchFamily="34" charset="0"/>
              <a:buChar char="•"/>
              <a:defRPr/>
            </a:pPr>
            <a:r>
              <a:rPr lang="en-GB" altLang="en-US" dirty="0">
                <a:solidFill>
                  <a:schemeClr val="accent6">
                    <a:lumMod val="75000"/>
                  </a:schemeClr>
                </a:solidFill>
                <a:cs typeface="Arial" pitchFamily="34" charset="0"/>
              </a:rPr>
              <a:t>Technical considerations remain primary focus</a:t>
            </a:r>
            <a:endParaRPr lang="en-US" altLang="en-US" dirty="0">
              <a:solidFill>
                <a:schemeClr val="accent6">
                  <a:lumMod val="75000"/>
                </a:schemeClr>
              </a:solidFill>
              <a:cs typeface="Arial" pitchFamily="34" charset="0"/>
            </a:endParaRP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or engage in the fixing of product prices, allocation of customers, or division of sales markets.</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the status or substance of ongoing or threatened litigation.</a:t>
            </a:r>
          </a:p>
          <a:p>
            <a:pPr lvl="1">
              <a:lnSpc>
                <a:spcPct val="80000"/>
              </a:lnSpc>
              <a:spcAft>
                <a:spcPct val="40000"/>
              </a:spcAft>
              <a:buFont typeface="Arial" pitchFamily="34" charset="0"/>
              <a:buChar char="•"/>
              <a:defRPr/>
            </a:pPr>
            <a:r>
              <a:rPr lang="en-GB" altLang="en-US" sz="1800" b="1" dirty="0">
                <a:solidFill>
                  <a:schemeClr val="accent6">
                    <a:lumMod val="75000"/>
                  </a:schemeClr>
                </a:solidFill>
                <a:cs typeface="Arial" pitchFamily="34" charset="0"/>
              </a:rPr>
              <a:t>Don’t be silent if inappropriate topics are discussed. Formally object to the discussion immediately</a:t>
            </a:r>
            <a:r>
              <a:rPr lang="en-US" altLang="en-US" sz="1800" b="1" dirty="0">
                <a:solidFill>
                  <a:schemeClr val="accent6">
                    <a:lumMod val="75000"/>
                  </a:schemeClr>
                </a:solidFill>
                <a:cs typeface="Arial" pitchFamily="34" charset="0"/>
              </a:rPr>
              <a:t>.</a:t>
            </a:r>
          </a:p>
          <a:p>
            <a:pPr algn="ctr">
              <a:lnSpc>
                <a:spcPct val="80000"/>
              </a:lnSpc>
              <a:defRPr/>
            </a:pPr>
            <a:r>
              <a:rPr lang="en-US" altLang="en-US" sz="1050" dirty="0">
                <a:solidFill>
                  <a:schemeClr val="accent6">
                    <a:lumMod val="75000"/>
                  </a:schemeClr>
                </a:solidFill>
                <a:cs typeface="Arial" pitchFamily="34" charset="0"/>
              </a:rPr>
              <a:t>---------------------------------------------------------------   </a:t>
            </a:r>
            <a:endParaRPr lang="en-US" altLang="en-US" sz="1400" dirty="0">
              <a:solidFill>
                <a:schemeClr val="accent6">
                  <a:lumMod val="75000"/>
                </a:schemeClr>
              </a:solidFill>
              <a:cs typeface="Arial" pitchFamily="34" charset="0"/>
            </a:endParaRPr>
          </a:p>
          <a:p>
            <a:pPr algn="ctr">
              <a:lnSpc>
                <a:spcPct val="80000"/>
              </a:lnSpc>
              <a:defRPr/>
            </a:pPr>
            <a:r>
              <a:rPr lang="en-GB" altLang="en-US" sz="1400" dirty="0">
                <a:solidFill>
                  <a:schemeClr val="accent6">
                    <a:lumMod val="75000"/>
                  </a:schemeClr>
                </a:solidFill>
                <a:cs typeface="Arial" pitchFamily="34" charset="0"/>
              </a:rPr>
              <a:t>For more details, see IEEE SA Standards Board Operations Manual, clause 5.3.10 and Antitrust and Competition Policy: What You Need to Know at http://standards.ieee.org/develop/policies/antitrust.pdf</a:t>
            </a:r>
            <a:endParaRPr lang="en-US" altLang="en-US" sz="1400" dirty="0">
              <a:solidFill>
                <a:schemeClr val="accent6">
                  <a:lumMod val="75000"/>
                </a:schemeClr>
              </a:solidFill>
              <a:cs typeface="Arial" pitchFamily="34" charset="0"/>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6</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100547248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Participation in IEEE 802 Meetings</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a:defRPr/>
            </a:pPr>
            <a:r>
              <a:rPr lang="en-GB" altLang="en-US" sz="1600" dirty="0">
                <a:ea typeface="MS Gothic" panose="020B0609070205080204" pitchFamily="49" charset="-128"/>
              </a:rPr>
              <a:t>All participation in IEEE 802 Working Group meetings is on an individual basis</a:t>
            </a:r>
          </a:p>
          <a:p>
            <a:pPr>
              <a:defRPr/>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3"/>
              </a:rPr>
              <a:t>https://standards.ieee.org/develop/policies/bylaws/sb_bylaws.pdf</a:t>
            </a:r>
            <a:r>
              <a:rPr lang="en-GB" altLang="en-US" sz="1400" dirty="0">
                <a:ea typeface="MS Gothic" panose="020B0609070205080204" pitchFamily="49" charset="-128"/>
              </a:rPr>
              <a:t>section 5.2.1)</a:t>
            </a:r>
          </a:p>
          <a:p>
            <a:pPr>
              <a:defRPr/>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41313">
              <a:buFont typeface="Arial" panose="020B0604020202020204" pitchFamily="34" charset="0"/>
              <a:buChar char="•"/>
              <a:defRP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defRP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4"/>
              </a:rPr>
              <a:t>https://standards.ieee.org/develop/policies/bylaws/sb_bylaws.pdf </a:t>
            </a:r>
            <a:r>
              <a:rPr lang="en-GB" altLang="en-US" sz="1400" dirty="0">
                <a:ea typeface="MS Gothic" panose="020B0609070205080204" pitchFamily="49" charset="-128"/>
              </a:rPr>
              <a:t> section 5.2.1.3 and the IEEE 802 LMSC Working Group Policies and Procedures, subclause 3.4.1 “Chair”, list item x.</a:t>
            </a:r>
          </a:p>
          <a:p>
            <a:pPr>
              <a:defRPr/>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defRPr/>
            </a:pPr>
            <a:r>
              <a:rPr lang="en-GB" altLang="en-US" dirty="0">
                <a:ea typeface="MS Gothic" panose="020B0609070205080204" pitchFamily="49" charset="-128"/>
              </a:rPr>
              <a:t>(Latest revision of IEEE 802 LMSC Working Group Policies and Procedures: </a:t>
            </a:r>
            <a:r>
              <a:rPr lang="en-GB" altLang="en-US" dirty="0">
                <a:ea typeface="MS Gothic" panose="020B0609070205080204" pitchFamily="49" charset="-128"/>
                <a:hlinkClick r:id="rId5"/>
              </a:rPr>
              <a:t>http://www.ieee802.org/devdocs.shtml</a:t>
            </a:r>
            <a:r>
              <a:rPr lang="en-GB" altLang="en-US" dirty="0">
                <a:ea typeface="MS Gothic" panose="020B0609070205080204" pitchFamily="49" charset="-128"/>
              </a:rPr>
              <a:t>)</a:t>
            </a:r>
          </a:p>
          <a:p>
            <a:pPr>
              <a:defRPr/>
            </a:pPr>
            <a:endParaRPr lang="en-GB" altLang="en-US" sz="1600" dirty="0">
              <a:ea typeface="MS Gothic" panose="020B0609070205080204" pitchFamily="49" charset="-128"/>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7</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99206555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IEEE SA Copyright Policy</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r>
              <a:rPr lang="en-US" altLang="en-US" sz="2000" dirty="0"/>
              <a:t>By participating in this activity, you agree to comply with the IEEE Code of Ethics, all applicable laws, and all IEEE policies and procedures including, but not limited to, the IEEE SA Copyright Policy. </a:t>
            </a:r>
          </a:p>
          <a:p>
            <a:pPr lvl="0">
              <a:spcBef>
                <a:spcPts val="0"/>
              </a:spcBef>
              <a:spcAft>
                <a:spcPts val="0"/>
              </a:spcAft>
              <a:buClr>
                <a:srgbClr val="CC3300"/>
              </a:buClr>
              <a:buSzPct val="50000"/>
            </a:pPr>
            <a:endParaRPr lang="en-US" altLang="en-US" sz="2000" dirty="0">
              <a:latin typeface="Calibri" pitchFamily="34" charset="0"/>
              <a:cs typeface="Calibri" pitchFamily="34" charset="0"/>
            </a:endParaRPr>
          </a:p>
          <a:p>
            <a:pPr marL="1257300" lvl="2" indent="-342900">
              <a:buSzPct val="150000"/>
              <a:buFont typeface="Arial" panose="020B0604020202020204" pitchFamily="34" charset="0"/>
              <a:buChar char="•"/>
            </a:pPr>
            <a:r>
              <a:rPr lang="en-US" altLang="en-US" sz="2000" dirty="0"/>
              <a:t>Previously Published material (copyright assertion indicated) shall not be presented/submitted to the Working Group nor incorporated into a Working Group draft unless permission is granted. </a:t>
            </a:r>
          </a:p>
          <a:p>
            <a:pPr marL="1257300" lvl="2" indent="-342900">
              <a:buSzPct val="150000"/>
              <a:buFont typeface="Arial" panose="020B0604020202020204" pitchFamily="34" charset="0"/>
              <a:buChar char="•"/>
            </a:pPr>
            <a:r>
              <a:rPr lang="en-US" altLang="en-US" sz="2000" dirty="0"/>
              <a:t>Prior to presentation or submission, you shall notify the Working Group Chair of previously Published material and should assist the Chair in obtaining copyright permission acceptable to IEEE SA.</a:t>
            </a:r>
          </a:p>
          <a:p>
            <a:pPr marL="1257300" lvl="2" indent="-342900">
              <a:buSzPct val="150000"/>
              <a:buFont typeface="Arial" panose="020B0604020202020204" pitchFamily="34" charset="0"/>
              <a:buChar char="•"/>
            </a:pPr>
            <a:r>
              <a:rPr lang="en-US" altLang="en-US" sz="2000" dirty="0"/>
              <a:t>For material that is not previously Published, IEEE is automatically granted a license to use any material that is presented or submitted.</a:t>
            </a:r>
          </a:p>
          <a:p>
            <a:pPr>
              <a:defRPr/>
            </a:pPr>
            <a:endParaRPr lang="en-GB" altLang="en-US" sz="2000" dirty="0">
              <a:ea typeface="MS Gothic" panose="020B0609070205080204" pitchFamily="49" charset="-128"/>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8</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304133208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IEEE SA Copyright Policy</a:t>
            </a:r>
            <a:endParaRPr lang="en-US" altLang="en-US" dirty="0">
              <a:cs typeface="Calibri" panose="020F0502020204030204" pitchFamily="34" charset="0"/>
            </a:endParaRPr>
          </a:p>
        </p:txBody>
      </p:sp>
      <p:sp>
        <p:nvSpPr>
          <p:cNvPr id="3" name="Content Placeholder 2"/>
          <p:cNvSpPr>
            <a:spLocks noGrp="1"/>
          </p:cNvSpPr>
          <p:nvPr>
            <p:ph idx="1"/>
          </p:nvPr>
        </p:nvSpPr>
        <p:spPr>
          <a:xfrm>
            <a:off x="1" y="1556792"/>
            <a:ext cx="12072664" cy="4257229"/>
          </a:xfrm>
        </p:spPr>
        <p:txBody>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700" dirty="0"/>
              <a:t>IEEE SA Copyright Policy, see </a:t>
            </a:r>
            <a:br>
              <a:rPr lang="en-US" sz="1700" dirty="0"/>
            </a:br>
            <a:r>
              <a:rPr lang="en-US" sz="1700" dirty="0"/>
              <a:t>	Clause 7 of the IEEE SA Standards Board Bylaws</a:t>
            </a:r>
            <a:br>
              <a:rPr lang="en-US" sz="1700" dirty="0"/>
            </a:br>
            <a:r>
              <a:rPr lang="en-US" sz="1700" dirty="0"/>
              <a:t> 	</a:t>
            </a:r>
            <a:r>
              <a:rPr lang="en-US" sz="1400" dirty="0">
                <a:hlinkClick r:id="rId3"/>
              </a:rPr>
              <a:t>https://standards.ieee.org/about/policies/bylaws/sect6-7.html#7</a:t>
            </a:r>
            <a:br>
              <a:rPr lang="en-US" sz="1400" dirty="0"/>
            </a:br>
            <a:r>
              <a:rPr lang="en-US" sz="1700" dirty="0"/>
              <a:t>	Clause 6.1 of the IEEE SA Standards Board Operations Manual</a:t>
            </a:r>
            <a:br>
              <a:rPr lang="en-US" sz="1700" dirty="0"/>
            </a:br>
            <a:r>
              <a:rPr lang="en-US" sz="1700" dirty="0"/>
              <a:t>	</a:t>
            </a:r>
            <a:r>
              <a:rPr lang="en-US" sz="1400" dirty="0">
                <a:hlinkClick r:id="rId4"/>
              </a:rPr>
              <a:t>https://standards.ieee.org/about/policies/opman/sect6.html</a:t>
            </a:r>
            <a:endParaRPr lang="en-US" sz="1400" dirty="0"/>
          </a:p>
          <a:p>
            <a:pPr marL="1200150" lvl="2" indent="-285750">
              <a:buSzPct val="150000"/>
              <a:buFont typeface="Arial" panose="020B0604020202020204" pitchFamily="34" charset="0"/>
              <a:buChar char="•"/>
            </a:pPr>
            <a:r>
              <a:rPr lang="en-US" dirty="0"/>
              <a:t>IEEE SA Copyright Permission </a:t>
            </a:r>
            <a:br>
              <a:rPr lang="en-US" dirty="0"/>
            </a:br>
            <a:r>
              <a:rPr lang="en-US" dirty="0"/>
              <a:t>	</a:t>
            </a:r>
            <a:r>
              <a:rPr lang="en-US" sz="1400" dirty="0">
                <a:hlinkClick r:id="rId5"/>
              </a:rPr>
              <a:t>https://standards.ieee.org/content/dam/ieee-standards/standards/web/documents/other/permissionltrs.zip</a:t>
            </a:r>
            <a:br>
              <a:rPr lang="en-US" sz="1400" dirty="0"/>
            </a:br>
            <a:endParaRPr lang="en-US" sz="1400" dirty="0"/>
          </a:p>
          <a:p>
            <a:pPr marL="1200150" lvl="2" indent="-285750">
              <a:buSzPct val="150000"/>
              <a:buFont typeface="Arial" panose="020B0604020202020204" pitchFamily="34" charset="0"/>
              <a:buChar char="•"/>
            </a:pPr>
            <a:r>
              <a:rPr lang="en-US" dirty="0"/>
              <a:t>IEEE SA Copyright FAQs </a:t>
            </a:r>
            <a:br>
              <a:rPr lang="en-US" dirty="0"/>
            </a:br>
            <a:r>
              <a:rPr lang="en-US" dirty="0"/>
              <a:t>	</a:t>
            </a:r>
            <a:r>
              <a:rPr lang="en-US" sz="1400" dirty="0">
                <a:hlinkClick r:id="rId6"/>
              </a:rPr>
              <a:t>http://standards.ieee.org/faqs/copyrights.html/</a:t>
            </a:r>
            <a:endParaRPr lang="en-US" sz="1400" dirty="0"/>
          </a:p>
          <a:p>
            <a:pPr marL="1200150" lvl="2" indent="-285750">
              <a:buSzPct val="150000"/>
              <a:buFont typeface="Arial" panose="020B0604020202020204" pitchFamily="34" charset="0"/>
              <a:buChar char="•"/>
            </a:pPr>
            <a:r>
              <a:rPr lang="en-US" dirty="0"/>
              <a:t>IEEE SA Best Practices for IEEE Standards Development </a:t>
            </a:r>
          </a:p>
          <a:p>
            <a:pPr lvl="3">
              <a:buSzPct val="150000"/>
            </a:pPr>
            <a:r>
              <a:rPr lang="en-US" sz="1400" dirty="0">
                <a:hlinkClick r:id="rId7"/>
              </a:rPr>
              <a:t>http://standards.ieee.org/develop/policies/best_practices_for_ieee_standards_development_051215.pdf</a:t>
            </a:r>
            <a:br>
              <a:rPr lang="en-US" sz="1400" dirty="0"/>
            </a:br>
            <a:endParaRPr lang="en-US" sz="1400" dirty="0"/>
          </a:p>
          <a:p>
            <a:pPr marL="1200150" lvl="2" indent="-285750">
              <a:buSzPct val="150000"/>
              <a:buFont typeface="Arial" panose="020B0604020202020204" pitchFamily="34" charset="0"/>
              <a:buChar char="•"/>
            </a:pPr>
            <a:r>
              <a:rPr lang="en-US" dirty="0"/>
              <a:t>Distribution of Draft Standards (see 6.1.3 of the SASB Operations Manual)</a:t>
            </a:r>
          </a:p>
          <a:p>
            <a:pPr lvl="3">
              <a:buSzPct val="150000"/>
            </a:pPr>
            <a:r>
              <a:rPr lang="en-US" sz="1400" dirty="0">
                <a:hlinkClick r:id="rId4"/>
              </a:rPr>
              <a:t>https://standards.ieee.org/about/policies/opman/sect6.html</a:t>
            </a:r>
            <a:endParaRPr lang="en-US" sz="1400" dirty="0"/>
          </a:p>
          <a:p>
            <a:pPr>
              <a:defRPr/>
            </a:pPr>
            <a:endParaRPr lang="en-GB" altLang="en-US" sz="2000" dirty="0">
              <a:ea typeface="MS Gothic" panose="020B0609070205080204" pitchFamily="49" charset="-128"/>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9</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82288314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4</TotalTime>
  <Words>1547</Words>
  <Application>Microsoft Office PowerPoint</Application>
  <PresentationFormat>Widescreen</PresentationFormat>
  <Paragraphs>178</Paragraphs>
  <Slides>13</Slides>
  <Notes>13</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13</vt:i4>
      </vt:variant>
    </vt:vector>
  </HeadingPairs>
  <TitlesOfParts>
    <vt:vector size="21" baseType="lpstr">
      <vt:lpstr>MS Gothic</vt:lpstr>
      <vt:lpstr>Arial</vt:lpstr>
      <vt:lpstr>Arial Unicode MS</vt:lpstr>
      <vt:lpstr>Calibri</vt:lpstr>
      <vt:lpstr>Monotype Sorts</vt:lpstr>
      <vt:lpstr>Times New Roman</vt:lpstr>
      <vt:lpstr>Office Theme</vt:lpstr>
      <vt:lpstr>Document</vt:lpstr>
      <vt:lpstr>Enhanced Light Communications Study Group (ELC)  22 October 2024 Teleconference Agenda</vt:lpstr>
      <vt:lpstr>Abstract</vt:lpstr>
      <vt:lpstr>Participants have a duty to inform the IEEE</vt:lpstr>
      <vt:lpstr>Ways to inform IEEE</vt:lpstr>
      <vt:lpstr>Patent-related information</vt:lpstr>
      <vt:lpstr>Other Guidelines for IEEE WG Meetings</vt:lpstr>
      <vt:lpstr>Participation in IEEE 802 Meetings</vt:lpstr>
      <vt:lpstr>IEEE SA Copyright Policy</vt:lpstr>
      <vt:lpstr>IEEE SA Copyright Policy</vt:lpstr>
      <vt:lpstr>Logistics (1)</vt:lpstr>
      <vt:lpstr>Logistics (2)</vt:lpstr>
      <vt:lpstr>Agenda items for the meeting</vt:lpstr>
      <vt:lpstr>References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11-19-1413-00-00bb-september-2019-meeting-agenda</dc:title>
  <dc:creator>Serafimovski, Nikola</dc:creator>
  <cp:lastModifiedBy>Nikola Serafimovski</cp:lastModifiedBy>
  <cp:revision>85</cp:revision>
  <cp:lastPrinted>1601-01-01T00:00:00Z</cp:lastPrinted>
  <dcterms:created xsi:type="dcterms:W3CDTF">2019-08-08T09:50:31Z</dcterms:created>
  <dcterms:modified xsi:type="dcterms:W3CDTF">2024-10-22T07:45:21Z</dcterms:modified>
</cp:coreProperties>
</file>