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6"/>
  </p:sldMasterIdLst>
  <p:notesMasterIdLst>
    <p:notesMasterId r:id="rId20"/>
  </p:notesMasterIdLst>
  <p:handoutMasterIdLst>
    <p:handoutMasterId r:id="rId21"/>
  </p:handoutMasterIdLst>
  <p:sldIdLst>
    <p:sldId id="287" r:id="rId7"/>
    <p:sldId id="335" r:id="rId8"/>
    <p:sldId id="362" r:id="rId9"/>
    <p:sldId id="376" r:id="rId10"/>
    <p:sldId id="377" r:id="rId11"/>
    <p:sldId id="378" r:id="rId12"/>
    <p:sldId id="379" r:id="rId13"/>
    <p:sldId id="380" r:id="rId14"/>
    <p:sldId id="381" r:id="rId15"/>
    <p:sldId id="382" r:id="rId16"/>
    <p:sldId id="383" r:id="rId17"/>
    <p:sldId id="346" r:id="rId18"/>
    <p:sldId id="35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extLst>
      <p:ext uri="{19B8F6BF-5375-455C-9EA6-DF929625EA0E}">
        <p15:presenceInfo xmlns:p15="http://schemas.microsoft.com/office/powerpoint/2012/main" userId="S::zhijie.yang@nokia-sbell.com::8bf6a52e-15e5-4913-b1e1-b02a570c3884" providerId="AD"/>
      </p:ext>
    </p:extLst>
  </p:cmAuthor>
  <p:cmAuthor id="2" name="Galati Giordano, Lorenzo (Nokia - DE/Stuttgart)" initials="GGL(-D" lastIdx="9" clrIdx="1">
    <p:extLst>
      <p:ext uri="{19B8F6BF-5375-455C-9EA6-DF929625EA0E}">
        <p15:presenceInfo xmlns:p15="http://schemas.microsoft.com/office/powerpoint/2012/main" userId="S::lorenzo.galati_giordano@nokia-bell-labs.com::d670983f-5ed8-4511-999e-9a574b4ae3e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38EC85-6A27-D44A-BC25-D838A2F319A1}" v="9" dt="2021-03-23T06:12:36.4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26" autoAdjust="0"/>
    <p:restoredTop sz="95090" autoAdjust="0"/>
  </p:normalViewPr>
  <p:slideViewPr>
    <p:cSldViewPr snapToGrid="0">
      <p:cViewPr varScale="1">
        <p:scale>
          <a:sx n="115" d="100"/>
          <a:sy n="115" d="100"/>
        </p:scale>
        <p:origin x="917" y="8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121" d="100"/>
          <a:sy n="121" d="100"/>
        </p:scale>
        <p:origin x="5022"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sslin, Mika (Nokia - FI/Espoo)" userId="67c41d2c-4987-4500-b415-d9e92aed693c" providerId="ADAL" clId="{2638EC85-6A27-D44A-BC25-D838A2F319A1}"/>
    <pc:docChg chg="undo custSel addSld delSld modSld modMainMaster">
      <pc:chgData name="Kasslin, Mika (Nokia - FI/Espoo)" userId="67c41d2c-4987-4500-b415-d9e92aed693c" providerId="ADAL" clId="{2638EC85-6A27-D44A-BC25-D838A2F319A1}" dt="2021-03-23T06:14:09.169" v="4558" actId="20577"/>
      <pc:docMkLst>
        <pc:docMk/>
      </pc:docMkLst>
      <pc:sldChg chg="del">
        <pc:chgData name="Kasslin, Mika (Nokia - FI/Espoo)" userId="67c41d2c-4987-4500-b415-d9e92aed693c" providerId="ADAL" clId="{2638EC85-6A27-D44A-BC25-D838A2F319A1}" dt="2021-03-22T11:06:25.115" v="1176" actId="2696"/>
        <pc:sldMkLst>
          <pc:docMk/>
          <pc:sldMk cId="31946241" sldId="282"/>
        </pc:sldMkLst>
      </pc:sldChg>
      <pc:sldChg chg="modSp mod">
        <pc:chgData name="Kasslin, Mika (Nokia - FI/Espoo)" userId="67c41d2c-4987-4500-b415-d9e92aed693c" providerId="ADAL" clId="{2638EC85-6A27-D44A-BC25-D838A2F319A1}" dt="2021-03-22T14:51:17.246" v="4520" actId="20577"/>
        <pc:sldMkLst>
          <pc:docMk/>
          <pc:sldMk cId="1226111485" sldId="287"/>
        </pc:sldMkLst>
        <pc:spChg chg="mod">
          <ac:chgData name="Kasslin, Mika (Nokia - FI/Espoo)" userId="67c41d2c-4987-4500-b415-d9e92aed693c" providerId="ADAL" clId="{2638EC85-6A27-D44A-BC25-D838A2F319A1}" dt="2021-03-22T14:51:17.246" v="4520" actId="20577"/>
          <ac:spMkLst>
            <pc:docMk/>
            <pc:sldMk cId="1226111485" sldId="287"/>
            <ac:spMk id="7" creationId="{00000000-0000-0000-0000-000000000000}"/>
          </ac:spMkLst>
        </pc:spChg>
        <pc:spChg chg="mod">
          <ac:chgData name="Kasslin, Mika (Nokia - FI/Espoo)" userId="67c41d2c-4987-4500-b415-d9e92aed693c" providerId="ADAL" clId="{2638EC85-6A27-D44A-BC25-D838A2F319A1}" dt="2021-03-22T09:57:15.349" v="5" actId="20577"/>
          <ac:spMkLst>
            <pc:docMk/>
            <pc:sldMk cId="1226111485" sldId="287"/>
            <ac:spMk id="8" creationId="{00000000-0000-0000-0000-000000000000}"/>
          </ac:spMkLst>
        </pc:spChg>
      </pc:sldChg>
      <pc:sldChg chg="modSp mod">
        <pc:chgData name="Kasslin, Mika (Nokia - FI/Espoo)" userId="67c41d2c-4987-4500-b415-d9e92aed693c" providerId="ADAL" clId="{2638EC85-6A27-D44A-BC25-D838A2F319A1}" dt="2021-03-22T14:43:01.493" v="4083" actId="20577"/>
        <pc:sldMkLst>
          <pc:docMk/>
          <pc:sldMk cId="3271880493" sldId="323"/>
        </pc:sldMkLst>
        <pc:spChg chg="mod">
          <ac:chgData name="Kasslin, Mika (Nokia - FI/Espoo)" userId="67c41d2c-4987-4500-b415-d9e92aed693c" providerId="ADAL" clId="{2638EC85-6A27-D44A-BC25-D838A2F319A1}" dt="2021-03-22T14:43:01.493" v="4083" actId="20577"/>
          <ac:spMkLst>
            <pc:docMk/>
            <pc:sldMk cId="3271880493" sldId="323"/>
            <ac:spMk id="3" creationId="{F0AD7E99-457E-4542-84F8-EE86FBBA9AAE}"/>
          </ac:spMkLst>
        </pc:spChg>
      </pc:sldChg>
      <pc:sldChg chg="modSp mod delCm">
        <pc:chgData name="Kasslin, Mika (Nokia - FI/Espoo)" userId="67c41d2c-4987-4500-b415-d9e92aed693c" providerId="ADAL" clId="{2638EC85-6A27-D44A-BC25-D838A2F319A1}" dt="2021-03-23T06:13:25.421" v="4552" actId="13926"/>
        <pc:sldMkLst>
          <pc:docMk/>
          <pc:sldMk cId="307241452" sldId="325"/>
        </pc:sldMkLst>
        <pc:spChg chg="mod">
          <ac:chgData name="Kasslin, Mika (Nokia - FI/Espoo)" userId="67c41d2c-4987-4500-b415-d9e92aed693c" providerId="ADAL" clId="{2638EC85-6A27-D44A-BC25-D838A2F319A1}" dt="2021-03-22T14:11:14.519" v="2491" actId="20577"/>
          <ac:spMkLst>
            <pc:docMk/>
            <pc:sldMk cId="307241452" sldId="325"/>
            <ac:spMk id="2" creationId="{16F21271-59CF-4C9C-AFC4-6EE38A87B808}"/>
          </ac:spMkLst>
        </pc:spChg>
        <pc:spChg chg="mod">
          <ac:chgData name="Kasslin, Mika (Nokia - FI/Espoo)" userId="67c41d2c-4987-4500-b415-d9e92aed693c" providerId="ADAL" clId="{2638EC85-6A27-D44A-BC25-D838A2F319A1}" dt="2021-03-23T06:13:25.421" v="4552" actId="13926"/>
          <ac:spMkLst>
            <pc:docMk/>
            <pc:sldMk cId="307241452" sldId="325"/>
            <ac:spMk id="3" creationId="{7CEC814B-A58D-4C87-9917-50E3D003FFB5}"/>
          </ac:spMkLst>
        </pc:spChg>
      </pc:sldChg>
      <pc:sldChg chg="del">
        <pc:chgData name="Kasslin, Mika (Nokia - FI/Espoo)" userId="67c41d2c-4987-4500-b415-d9e92aed693c" providerId="ADAL" clId="{2638EC85-6A27-D44A-BC25-D838A2F319A1}" dt="2021-03-22T14:12:33.540" v="2493" actId="2696"/>
        <pc:sldMkLst>
          <pc:docMk/>
          <pc:sldMk cId="4050240343" sldId="326"/>
        </pc:sldMkLst>
      </pc:sldChg>
      <pc:sldChg chg="modSp mod delCm">
        <pc:chgData name="Kasslin, Mika (Nokia - FI/Espoo)" userId="67c41d2c-4987-4500-b415-d9e92aed693c" providerId="ADAL" clId="{2638EC85-6A27-D44A-BC25-D838A2F319A1}" dt="2021-03-23T06:14:09.169" v="4558" actId="20577"/>
        <pc:sldMkLst>
          <pc:docMk/>
          <pc:sldMk cId="1704975782" sldId="328"/>
        </pc:sldMkLst>
        <pc:spChg chg="mod">
          <ac:chgData name="Kasslin, Mika (Nokia - FI/Espoo)" userId="67c41d2c-4987-4500-b415-d9e92aed693c" providerId="ADAL" clId="{2638EC85-6A27-D44A-BC25-D838A2F319A1}" dt="2021-03-23T06:14:09.169" v="4558" actId="20577"/>
          <ac:spMkLst>
            <pc:docMk/>
            <pc:sldMk cId="1704975782" sldId="328"/>
            <ac:spMk id="3" creationId="{ECEA9D24-A78C-4EE3-B985-D637FB4B049E}"/>
          </ac:spMkLst>
        </pc:spChg>
      </pc:sldChg>
      <pc:sldChg chg="modSp mod delCm">
        <pc:chgData name="Kasslin, Mika (Nokia - FI/Espoo)" userId="67c41d2c-4987-4500-b415-d9e92aed693c" providerId="ADAL" clId="{2638EC85-6A27-D44A-BC25-D838A2F319A1}" dt="2021-03-23T06:12:01.248" v="4528" actId="13926"/>
        <pc:sldMkLst>
          <pc:docMk/>
          <pc:sldMk cId="946981746" sldId="329"/>
        </pc:sldMkLst>
        <pc:spChg chg="mod">
          <ac:chgData name="Kasslin, Mika (Nokia - FI/Espoo)" userId="67c41d2c-4987-4500-b415-d9e92aed693c" providerId="ADAL" clId="{2638EC85-6A27-D44A-BC25-D838A2F319A1}" dt="2021-03-22T14:45:59.694" v="4288" actId="20577"/>
          <ac:spMkLst>
            <pc:docMk/>
            <pc:sldMk cId="946981746" sldId="329"/>
            <ac:spMk id="2" creationId="{C8C99E19-E149-4F77-AAB2-6AF97FC5D4C0}"/>
          </ac:spMkLst>
        </pc:spChg>
        <pc:spChg chg="mod">
          <ac:chgData name="Kasslin, Mika (Nokia - FI/Espoo)" userId="67c41d2c-4987-4500-b415-d9e92aed693c" providerId="ADAL" clId="{2638EC85-6A27-D44A-BC25-D838A2F319A1}" dt="2021-03-23T06:12:01.248" v="4528" actId="13926"/>
          <ac:spMkLst>
            <pc:docMk/>
            <pc:sldMk cId="946981746" sldId="329"/>
            <ac:spMk id="3" creationId="{8AC043C6-3D3A-4A97-97BC-1BADDB37B11F}"/>
          </ac:spMkLst>
        </pc:spChg>
      </pc:sldChg>
      <pc:sldChg chg="del">
        <pc:chgData name="Kasslin, Mika (Nokia - FI/Espoo)" userId="67c41d2c-4987-4500-b415-d9e92aed693c" providerId="ADAL" clId="{2638EC85-6A27-D44A-BC25-D838A2F319A1}" dt="2021-03-22T14:45:56.598" v="4287" actId="2696"/>
        <pc:sldMkLst>
          <pc:docMk/>
          <pc:sldMk cId="859352276" sldId="330"/>
        </pc:sldMkLst>
      </pc:sldChg>
      <pc:sldChg chg="del">
        <pc:chgData name="Kasslin, Mika (Nokia - FI/Espoo)" userId="67c41d2c-4987-4500-b415-d9e92aed693c" providerId="ADAL" clId="{2638EC85-6A27-D44A-BC25-D838A2F319A1}" dt="2021-03-22T14:12:10.374" v="2492" actId="2696"/>
        <pc:sldMkLst>
          <pc:docMk/>
          <pc:sldMk cId="1270419353" sldId="333"/>
        </pc:sldMkLst>
      </pc:sldChg>
      <pc:sldChg chg="del">
        <pc:chgData name="Kasslin, Mika (Nokia - FI/Espoo)" userId="67c41d2c-4987-4500-b415-d9e92aed693c" providerId="ADAL" clId="{2638EC85-6A27-D44A-BC25-D838A2F319A1}" dt="2021-03-22T14:35:07.061" v="3362" actId="2696"/>
        <pc:sldMkLst>
          <pc:docMk/>
          <pc:sldMk cId="1466351738" sldId="334"/>
        </pc:sldMkLst>
      </pc:sldChg>
      <pc:sldChg chg="modSp new mod delCm">
        <pc:chgData name="Kasslin, Mika (Nokia - FI/Espoo)" userId="67c41d2c-4987-4500-b415-d9e92aed693c" providerId="ADAL" clId="{2638EC85-6A27-D44A-BC25-D838A2F319A1}" dt="2021-03-23T06:11:47.753" v="4526" actId="20577"/>
        <pc:sldMkLst>
          <pc:docMk/>
          <pc:sldMk cId="1668250981" sldId="335"/>
        </pc:sldMkLst>
        <pc:spChg chg="mod">
          <ac:chgData name="Kasslin, Mika (Nokia - FI/Espoo)" userId="67c41d2c-4987-4500-b415-d9e92aed693c" providerId="ADAL" clId="{2638EC85-6A27-D44A-BC25-D838A2F319A1}" dt="2021-03-22T10:07:26.981" v="13" actId="20577"/>
          <ac:spMkLst>
            <pc:docMk/>
            <pc:sldMk cId="1668250981" sldId="335"/>
            <ac:spMk id="2" creationId="{6E040630-7F34-6C4A-AC52-4D5FF0C815E0}"/>
          </ac:spMkLst>
        </pc:spChg>
        <pc:spChg chg="mod">
          <ac:chgData name="Kasslin, Mika (Nokia - FI/Espoo)" userId="67c41d2c-4987-4500-b415-d9e92aed693c" providerId="ADAL" clId="{2638EC85-6A27-D44A-BC25-D838A2F319A1}" dt="2021-03-23T06:11:47.753" v="4526" actId="20577"/>
          <ac:spMkLst>
            <pc:docMk/>
            <pc:sldMk cId="1668250981" sldId="335"/>
            <ac:spMk id="3" creationId="{9AB3F7AA-37B4-0942-A4BA-9B890C6110A6}"/>
          </ac:spMkLst>
        </pc:spChg>
      </pc:sldChg>
      <pc:sldChg chg="modSp new mod">
        <pc:chgData name="Kasslin, Mika (Nokia - FI/Espoo)" userId="67c41d2c-4987-4500-b415-d9e92aed693c" providerId="ADAL" clId="{2638EC85-6A27-D44A-BC25-D838A2F319A1}" dt="2021-03-23T06:12:36.442" v="4546" actId="20577"/>
        <pc:sldMkLst>
          <pc:docMk/>
          <pc:sldMk cId="173697168" sldId="336"/>
        </pc:sldMkLst>
        <pc:spChg chg="mod">
          <ac:chgData name="Kasslin, Mika (Nokia - FI/Espoo)" userId="67c41d2c-4987-4500-b415-d9e92aed693c" providerId="ADAL" clId="{2638EC85-6A27-D44A-BC25-D838A2F319A1}" dt="2021-03-23T06:12:11.706" v="4539" actId="20577"/>
          <ac:spMkLst>
            <pc:docMk/>
            <pc:sldMk cId="173697168" sldId="336"/>
            <ac:spMk id="2" creationId="{408F7E1E-B272-8E4E-BA11-7CA25A76C277}"/>
          </ac:spMkLst>
        </pc:spChg>
        <pc:spChg chg="mod">
          <ac:chgData name="Kasslin, Mika (Nokia - FI/Espoo)" userId="67c41d2c-4987-4500-b415-d9e92aed693c" providerId="ADAL" clId="{2638EC85-6A27-D44A-BC25-D838A2F319A1}" dt="2021-03-23T06:12:36.442" v="4546" actId="20577"/>
          <ac:spMkLst>
            <pc:docMk/>
            <pc:sldMk cId="173697168" sldId="336"/>
            <ac:spMk id="3" creationId="{6307100D-C9E8-0944-88F5-027AB8AA8E96}"/>
          </ac:spMkLst>
        </pc:spChg>
      </pc:sldChg>
      <pc:sldMasterChg chg="modSp mod">
        <pc:chgData name="Kasslin, Mika (Nokia - FI/Espoo)" userId="67c41d2c-4987-4500-b415-d9e92aed693c" providerId="ADAL" clId="{2638EC85-6A27-D44A-BC25-D838A2F319A1}" dt="2021-03-22T14:36:45.568" v="3372" actId="20577"/>
        <pc:sldMasterMkLst>
          <pc:docMk/>
          <pc:sldMasterMk cId="539040119" sldId="2147483695"/>
        </pc:sldMasterMkLst>
        <pc:spChg chg="mod">
          <ac:chgData name="Kasslin, Mika (Nokia - FI/Espoo)" userId="67c41d2c-4987-4500-b415-d9e92aed693c" providerId="ADAL" clId="{2638EC85-6A27-D44A-BC25-D838A2F319A1}" dt="2021-03-22T14:36:45.568" v="3372" actId="20577"/>
          <ac:spMkLst>
            <pc:docMk/>
            <pc:sldMasterMk cId="539040119" sldId="2147483695"/>
            <ac:spMk id="11" creationId="{A2C1934C-D9E1-4B95-BD7A-3A16B08E8C44}"/>
          </ac:spMkLst>
        </pc:spChg>
      </pc:sldMasterChg>
    </pc:docChg>
  </pc:docChgLst>
  <pc:docChgLst>
    <pc:chgData name="Galati Giordano, Lorenzo (Nokia - DE/Stuttgart)" userId="d670983f-5ed8-4511-999e-9a574b4ae3ee" providerId="ADAL" clId="{9DBECB6D-E04A-47CF-8E95-C13E1479C5B7}"/>
    <pc:docChg chg="undo custSel modSld">
      <pc:chgData name="Galati Giordano, Lorenzo (Nokia - DE/Stuttgart)" userId="d670983f-5ed8-4511-999e-9a574b4ae3ee" providerId="ADAL" clId="{9DBECB6D-E04A-47CF-8E95-C13E1479C5B7}" dt="2021-03-22T21:29:17.237" v="305" actId="20577"/>
      <pc:docMkLst>
        <pc:docMk/>
      </pc:docMkLst>
      <pc:sldChg chg="modSp addCm modCm">
        <pc:chgData name="Galati Giordano, Lorenzo (Nokia - DE/Stuttgart)" userId="d670983f-5ed8-4511-999e-9a574b4ae3ee" providerId="ADAL" clId="{9DBECB6D-E04A-47CF-8E95-C13E1479C5B7}" dt="2021-03-22T21:21:37.924" v="256" actId="14100"/>
        <pc:sldMkLst>
          <pc:docMk/>
          <pc:sldMk cId="307241452" sldId="325"/>
        </pc:sldMkLst>
        <pc:spChg chg="mod">
          <ac:chgData name="Galati Giordano, Lorenzo (Nokia - DE/Stuttgart)" userId="d670983f-5ed8-4511-999e-9a574b4ae3ee" providerId="ADAL" clId="{9DBECB6D-E04A-47CF-8E95-C13E1479C5B7}" dt="2021-03-22T21:21:37.924" v="256" actId="14100"/>
          <ac:spMkLst>
            <pc:docMk/>
            <pc:sldMk cId="307241452" sldId="325"/>
            <ac:spMk id="3" creationId="{7CEC814B-A58D-4C87-9917-50E3D003FFB5}"/>
          </ac:spMkLst>
        </pc:spChg>
      </pc:sldChg>
      <pc:sldChg chg="modSp addCm modCm">
        <pc:chgData name="Galati Giordano, Lorenzo (Nokia - DE/Stuttgart)" userId="d670983f-5ed8-4511-999e-9a574b4ae3ee" providerId="ADAL" clId="{9DBECB6D-E04A-47CF-8E95-C13E1479C5B7}" dt="2021-03-22T21:29:17.237" v="305" actId="20577"/>
        <pc:sldMkLst>
          <pc:docMk/>
          <pc:sldMk cId="1704975782" sldId="328"/>
        </pc:sldMkLst>
        <pc:spChg chg="mod">
          <ac:chgData name="Galati Giordano, Lorenzo (Nokia - DE/Stuttgart)" userId="d670983f-5ed8-4511-999e-9a574b4ae3ee" providerId="ADAL" clId="{9DBECB6D-E04A-47CF-8E95-C13E1479C5B7}" dt="2021-03-22T21:29:17.237" v="305" actId="20577"/>
          <ac:spMkLst>
            <pc:docMk/>
            <pc:sldMk cId="1704975782" sldId="328"/>
            <ac:spMk id="3" creationId="{ECEA9D24-A78C-4EE3-B985-D637FB4B049E}"/>
          </ac:spMkLst>
        </pc:spChg>
      </pc:sldChg>
      <pc:sldChg chg="modSp addCm modCm">
        <pc:chgData name="Galati Giordano, Lorenzo (Nokia - DE/Stuttgart)" userId="d670983f-5ed8-4511-999e-9a574b4ae3ee" providerId="ADAL" clId="{9DBECB6D-E04A-47CF-8E95-C13E1479C5B7}" dt="2021-03-22T21:26:48.982" v="285"/>
        <pc:sldMkLst>
          <pc:docMk/>
          <pc:sldMk cId="946981746" sldId="329"/>
        </pc:sldMkLst>
        <pc:spChg chg="mod">
          <ac:chgData name="Galati Giordano, Lorenzo (Nokia - DE/Stuttgart)" userId="d670983f-5ed8-4511-999e-9a574b4ae3ee" providerId="ADAL" clId="{9DBECB6D-E04A-47CF-8E95-C13E1479C5B7}" dt="2021-03-22T21:26:32.027" v="283" actId="13926"/>
          <ac:spMkLst>
            <pc:docMk/>
            <pc:sldMk cId="946981746" sldId="329"/>
            <ac:spMk id="3" creationId="{8AC043C6-3D3A-4A97-97BC-1BADDB37B11F}"/>
          </ac:spMkLst>
        </pc:spChg>
      </pc:sldChg>
      <pc:sldChg chg="modSp addCm delCm modCm">
        <pc:chgData name="Galati Giordano, Lorenzo (Nokia - DE/Stuttgart)" userId="d670983f-5ed8-4511-999e-9a574b4ae3ee" providerId="ADAL" clId="{9DBECB6D-E04A-47CF-8E95-C13E1479C5B7}" dt="2021-03-22T21:12:05.689" v="99"/>
        <pc:sldMkLst>
          <pc:docMk/>
          <pc:sldMk cId="1668250981" sldId="335"/>
        </pc:sldMkLst>
        <pc:spChg chg="mod">
          <ac:chgData name="Galati Giordano, Lorenzo (Nokia - DE/Stuttgart)" userId="d670983f-5ed8-4511-999e-9a574b4ae3ee" providerId="ADAL" clId="{9DBECB6D-E04A-47CF-8E95-C13E1479C5B7}" dt="2021-03-22T21:09:40.368" v="58" actId="20577"/>
          <ac:spMkLst>
            <pc:docMk/>
            <pc:sldMk cId="1668250981" sldId="335"/>
            <ac:spMk id="3" creationId="{9AB3F7AA-37B4-0942-A4BA-9B890C6110A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F8B73F1-7873-443C-8040-A0F19D3BBBD5}" type="datetimeFigureOut">
              <a:rPr lang="en-US" smtClean="0"/>
              <a:t>11/5/2024</a:t>
            </a:fld>
            <a:endParaRPr 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AE618D7-EC89-435D-A74D-1DE850F851F4}" type="slidenum">
              <a:rPr lang="en-US" smtClean="0"/>
              <a:t>‹#›</a:t>
            </a:fld>
            <a:endParaRPr lang="en-US"/>
          </a:p>
        </p:txBody>
      </p:sp>
    </p:spTree>
    <p:extLst>
      <p:ext uri="{BB962C8B-B14F-4D97-AF65-F5344CB8AC3E}">
        <p14:creationId xmlns:p14="http://schemas.microsoft.com/office/powerpoint/2010/main" val="27823480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B62240-A291-45F9-A4E0-572AF6DA2E6A}" type="datetimeFigureOut">
              <a:rPr lang="en-US" smtClean="0"/>
              <a:t>11/5/2024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t>‹#›</a:t>
            </a:fld>
            <a:endParaRPr lang="en-US"/>
          </a:p>
        </p:txBody>
      </p:sp>
    </p:spTree>
    <p:extLst>
      <p:ext uri="{BB962C8B-B14F-4D97-AF65-F5344CB8AC3E}">
        <p14:creationId xmlns:p14="http://schemas.microsoft.com/office/powerpoint/2010/main" val="2160698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fld id="{2065FBDD-38CD-4C88-8D6A-46542FF4F3A2}" type="slidenum">
              <a:rPr lang="en-US" smtClean="0"/>
              <a:t>1</a:t>
            </a:fld>
            <a:endParaRPr lang="en-US"/>
          </a:p>
        </p:txBody>
      </p:sp>
    </p:spTree>
    <p:extLst>
      <p:ext uri="{BB962C8B-B14F-4D97-AF65-F5344CB8AC3E}">
        <p14:creationId xmlns:p14="http://schemas.microsoft.com/office/powerpoint/2010/main" val="13235495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6469C1-1A0D-4AD2-ECDC-296B452B713A}"/>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6B6101F9-56DB-BB8D-E1D8-9CCB4D2E0C13}"/>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65D0E9E8-0C5B-267A-A965-295FC77201BE}"/>
              </a:ext>
            </a:extLst>
          </p:cNvPr>
          <p:cNvSpPr>
            <a:spLocks noGrp="1"/>
          </p:cNvSpPr>
          <p:nvPr>
            <p:ph type="body" idx="1"/>
          </p:nvPr>
        </p:nvSpPr>
        <p:spPr/>
        <p:txBody>
          <a:bodyPr/>
          <a:lstStyle/>
          <a:p>
            <a:endParaRPr lang="en-US" baseline="0" dirty="0"/>
          </a:p>
        </p:txBody>
      </p:sp>
      <p:sp>
        <p:nvSpPr>
          <p:cNvPr id="4" name="灯片编号占位符 3">
            <a:extLst>
              <a:ext uri="{FF2B5EF4-FFF2-40B4-BE49-F238E27FC236}">
                <a16:creationId xmlns:a16="http://schemas.microsoft.com/office/drawing/2014/main" id="{22C3FCE2-E231-06A4-F5B7-2E93251B22BF}"/>
              </a:ext>
            </a:extLst>
          </p:cNvPr>
          <p:cNvSpPr>
            <a:spLocks noGrp="1"/>
          </p:cNvSpPr>
          <p:nvPr>
            <p:ph type="sldNum" sz="quarter" idx="10"/>
          </p:nvPr>
        </p:nvSpPr>
        <p:spPr/>
        <p:txBody>
          <a:bodyPr/>
          <a:lstStyle/>
          <a:p>
            <a:fld id="{2065FBDD-38CD-4C88-8D6A-46542FF4F3A2}" type="slidenum">
              <a:rPr lang="en-US" smtClean="0"/>
              <a:t>10</a:t>
            </a:fld>
            <a:endParaRPr lang="en-US"/>
          </a:p>
        </p:txBody>
      </p:sp>
    </p:spTree>
    <p:extLst>
      <p:ext uri="{BB962C8B-B14F-4D97-AF65-F5344CB8AC3E}">
        <p14:creationId xmlns:p14="http://schemas.microsoft.com/office/powerpoint/2010/main" val="24411670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CE145E-6B21-E1C9-1DC0-E8887A934420}"/>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3971A741-34F7-28D9-F09D-7410EFB040A9}"/>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F96E3291-37B8-9179-BABB-DE3208C4AE88}"/>
              </a:ext>
            </a:extLst>
          </p:cNvPr>
          <p:cNvSpPr>
            <a:spLocks noGrp="1"/>
          </p:cNvSpPr>
          <p:nvPr>
            <p:ph type="body" idx="1"/>
          </p:nvPr>
        </p:nvSpPr>
        <p:spPr/>
        <p:txBody>
          <a:bodyPr/>
          <a:lstStyle/>
          <a:p>
            <a:endParaRPr lang="en-US" baseline="0" dirty="0"/>
          </a:p>
        </p:txBody>
      </p:sp>
      <p:sp>
        <p:nvSpPr>
          <p:cNvPr id="4" name="灯片编号占位符 3">
            <a:extLst>
              <a:ext uri="{FF2B5EF4-FFF2-40B4-BE49-F238E27FC236}">
                <a16:creationId xmlns:a16="http://schemas.microsoft.com/office/drawing/2014/main" id="{D3364F4F-D219-B4D0-315A-A3ED09FCD646}"/>
              </a:ext>
            </a:extLst>
          </p:cNvPr>
          <p:cNvSpPr>
            <a:spLocks noGrp="1"/>
          </p:cNvSpPr>
          <p:nvPr>
            <p:ph type="sldNum" sz="quarter" idx="10"/>
          </p:nvPr>
        </p:nvSpPr>
        <p:spPr/>
        <p:txBody>
          <a:bodyPr/>
          <a:lstStyle/>
          <a:p>
            <a:fld id="{2065FBDD-38CD-4C88-8D6A-46542FF4F3A2}" type="slidenum">
              <a:rPr lang="en-US" smtClean="0"/>
              <a:t>11</a:t>
            </a:fld>
            <a:endParaRPr lang="en-US"/>
          </a:p>
        </p:txBody>
      </p:sp>
    </p:spTree>
    <p:extLst>
      <p:ext uri="{BB962C8B-B14F-4D97-AF65-F5344CB8AC3E}">
        <p14:creationId xmlns:p14="http://schemas.microsoft.com/office/powerpoint/2010/main" val="4219712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baseline="0" dirty="0"/>
          </a:p>
        </p:txBody>
      </p:sp>
      <p:sp>
        <p:nvSpPr>
          <p:cNvPr id="4" name="灯片编号占位符 3"/>
          <p:cNvSpPr>
            <a:spLocks noGrp="1"/>
          </p:cNvSpPr>
          <p:nvPr>
            <p:ph type="sldNum" sz="quarter" idx="10"/>
          </p:nvPr>
        </p:nvSpPr>
        <p:spPr/>
        <p:txBody>
          <a:bodyPr/>
          <a:lstStyle/>
          <a:p>
            <a:fld id="{2065FBDD-38CD-4C88-8D6A-46542FF4F3A2}" type="slidenum">
              <a:rPr lang="en-US" smtClean="0"/>
              <a:t>2</a:t>
            </a:fld>
            <a:endParaRPr lang="en-US"/>
          </a:p>
        </p:txBody>
      </p:sp>
    </p:spTree>
    <p:extLst>
      <p:ext uri="{BB962C8B-B14F-4D97-AF65-F5344CB8AC3E}">
        <p14:creationId xmlns:p14="http://schemas.microsoft.com/office/powerpoint/2010/main" val="447838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192B71-0ABF-3692-8773-5A32187D83F9}"/>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B283E28C-AA53-B4DD-C21F-78BE2ABA0F3F}"/>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3B329261-C993-B2CA-21F6-1124CA01F2CE}"/>
              </a:ext>
            </a:extLst>
          </p:cNvPr>
          <p:cNvSpPr>
            <a:spLocks noGrp="1"/>
          </p:cNvSpPr>
          <p:nvPr>
            <p:ph type="body" idx="1"/>
          </p:nvPr>
        </p:nvSpPr>
        <p:spPr/>
        <p:txBody>
          <a:bodyPr/>
          <a:lstStyle/>
          <a:p>
            <a:endParaRPr lang="en-US" baseline="0" dirty="0"/>
          </a:p>
        </p:txBody>
      </p:sp>
      <p:sp>
        <p:nvSpPr>
          <p:cNvPr id="4" name="灯片编号占位符 3">
            <a:extLst>
              <a:ext uri="{FF2B5EF4-FFF2-40B4-BE49-F238E27FC236}">
                <a16:creationId xmlns:a16="http://schemas.microsoft.com/office/drawing/2014/main" id="{5621437E-50AD-D82C-895B-C573DD9081A2}"/>
              </a:ext>
            </a:extLst>
          </p:cNvPr>
          <p:cNvSpPr>
            <a:spLocks noGrp="1"/>
          </p:cNvSpPr>
          <p:nvPr>
            <p:ph type="sldNum" sz="quarter" idx="10"/>
          </p:nvPr>
        </p:nvSpPr>
        <p:spPr/>
        <p:txBody>
          <a:bodyPr/>
          <a:lstStyle/>
          <a:p>
            <a:fld id="{2065FBDD-38CD-4C88-8D6A-46542FF4F3A2}" type="slidenum">
              <a:rPr lang="en-US" smtClean="0"/>
              <a:t>3</a:t>
            </a:fld>
            <a:endParaRPr lang="en-US"/>
          </a:p>
        </p:txBody>
      </p:sp>
    </p:spTree>
    <p:extLst>
      <p:ext uri="{BB962C8B-B14F-4D97-AF65-F5344CB8AC3E}">
        <p14:creationId xmlns:p14="http://schemas.microsoft.com/office/powerpoint/2010/main" val="1547652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B36FD7-C68F-F67E-E39B-FA99A5487E1A}"/>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D0D88477-47B4-11A4-66B6-7F4A2AB8ADC4}"/>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3F27A8E8-057E-1B0E-8176-EBE44475D060}"/>
              </a:ext>
            </a:extLst>
          </p:cNvPr>
          <p:cNvSpPr>
            <a:spLocks noGrp="1"/>
          </p:cNvSpPr>
          <p:nvPr>
            <p:ph type="body" idx="1"/>
          </p:nvPr>
        </p:nvSpPr>
        <p:spPr/>
        <p:txBody>
          <a:bodyPr/>
          <a:lstStyle/>
          <a:p>
            <a:endParaRPr lang="en-US" baseline="0" dirty="0"/>
          </a:p>
        </p:txBody>
      </p:sp>
      <p:sp>
        <p:nvSpPr>
          <p:cNvPr id="4" name="灯片编号占位符 3">
            <a:extLst>
              <a:ext uri="{FF2B5EF4-FFF2-40B4-BE49-F238E27FC236}">
                <a16:creationId xmlns:a16="http://schemas.microsoft.com/office/drawing/2014/main" id="{C4CC9444-7C56-612F-4020-1E3063ED1EB4}"/>
              </a:ext>
            </a:extLst>
          </p:cNvPr>
          <p:cNvSpPr>
            <a:spLocks noGrp="1"/>
          </p:cNvSpPr>
          <p:nvPr>
            <p:ph type="sldNum" sz="quarter" idx="10"/>
          </p:nvPr>
        </p:nvSpPr>
        <p:spPr/>
        <p:txBody>
          <a:bodyPr/>
          <a:lstStyle/>
          <a:p>
            <a:fld id="{2065FBDD-38CD-4C88-8D6A-46542FF4F3A2}" type="slidenum">
              <a:rPr lang="en-US" smtClean="0"/>
              <a:t>4</a:t>
            </a:fld>
            <a:endParaRPr lang="en-US"/>
          </a:p>
        </p:txBody>
      </p:sp>
    </p:spTree>
    <p:extLst>
      <p:ext uri="{BB962C8B-B14F-4D97-AF65-F5344CB8AC3E}">
        <p14:creationId xmlns:p14="http://schemas.microsoft.com/office/powerpoint/2010/main" val="22720762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501059-D5E8-3BB9-BF09-0FDAC9482B20}"/>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93BA6DE6-B112-EFCF-3037-0F3C8E145612}"/>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CD956A33-ECEE-5136-6CD4-F078F91AC899}"/>
              </a:ext>
            </a:extLst>
          </p:cNvPr>
          <p:cNvSpPr>
            <a:spLocks noGrp="1"/>
          </p:cNvSpPr>
          <p:nvPr>
            <p:ph type="body" idx="1"/>
          </p:nvPr>
        </p:nvSpPr>
        <p:spPr/>
        <p:txBody>
          <a:bodyPr/>
          <a:lstStyle/>
          <a:p>
            <a:endParaRPr lang="en-US" baseline="0" dirty="0"/>
          </a:p>
        </p:txBody>
      </p:sp>
      <p:sp>
        <p:nvSpPr>
          <p:cNvPr id="4" name="灯片编号占位符 3">
            <a:extLst>
              <a:ext uri="{FF2B5EF4-FFF2-40B4-BE49-F238E27FC236}">
                <a16:creationId xmlns:a16="http://schemas.microsoft.com/office/drawing/2014/main" id="{78B84FF0-C826-4AC2-877B-726DB042B4C4}"/>
              </a:ext>
            </a:extLst>
          </p:cNvPr>
          <p:cNvSpPr>
            <a:spLocks noGrp="1"/>
          </p:cNvSpPr>
          <p:nvPr>
            <p:ph type="sldNum" sz="quarter" idx="10"/>
          </p:nvPr>
        </p:nvSpPr>
        <p:spPr/>
        <p:txBody>
          <a:bodyPr/>
          <a:lstStyle/>
          <a:p>
            <a:fld id="{2065FBDD-38CD-4C88-8D6A-46542FF4F3A2}" type="slidenum">
              <a:rPr lang="en-US" smtClean="0"/>
              <a:t>5</a:t>
            </a:fld>
            <a:endParaRPr lang="en-US"/>
          </a:p>
        </p:txBody>
      </p:sp>
    </p:spTree>
    <p:extLst>
      <p:ext uri="{BB962C8B-B14F-4D97-AF65-F5344CB8AC3E}">
        <p14:creationId xmlns:p14="http://schemas.microsoft.com/office/powerpoint/2010/main" val="1959510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654B67-8BA7-6D9F-755F-978BD3F66CF4}"/>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D4DA5B52-2256-F389-7051-8D02A84C7939}"/>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885FD9F3-8CF1-CD13-6300-6014B5ED0D18}"/>
              </a:ext>
            </a:extLst>
          </p:cNvPr>
          <p:cNvSpPr>
            <a:spLocks noGrp="1"/>
          </p:cNvSpPr>
          <p:nvPr>
            <p:ph type="body" idx="1"/>
          </p:nvPr>
        </p:nvSpPr>
        <p:spPr/>
        <p:txBody>
          <a:bodyPr/>
          <a:lstStyle/>
          <a:p>
            <a:endParaRPr lang="en-US" baseline="0" dirty="0"/>
          </a:p>
        </p:txBody>
      </p:sp>
      <p:sp>
        <p:nvSpPr>
          <p:cNvPr id="4" name="灯片编号占位符 3">
            <a:extLst>
              <a:ext uri="{FF2B5EF4-FFF2-40B4-BE49-F238E27FC236}">
                <a16:creationId xmlns:a16="http://schemas.microsoft.com/office/drawing/2014/main" id="{EA59CA5A-24A5-40F1-CC43-20530266F96C}"/>
              </a:ext>
            </a:extLst>
          </p:cNvPr>
          <p:cNvSpPr>
            <a:spLocks noGrp="1"/>
          </p:cNvSpPr>
          <p:nvPr>
            <p:ph type="sldNum" sz="quarter" idx="10"/>
          </p:nvPr>
        </p:nvSpPr>
        <p:spPr/>
        <p:txBody>
          <a:bodyPr/>
          <a:lstStyle/>
          <a:p>
            <a:fld id="{2065FBDD-38CD-4C88-8D6A-46542FF4F3A2}" type="slidenum">
              <a:rPr lang="en-US" smtClean="0"/>
              <a:t>6</a:t>
            </a:fld>
            <a:endParaRPr lang="en-US"/>
          </a:p>
        </p:txBody>
      </p:sp>
    </p:spTree>
    <p:extLst>
      <p:ext uri="{BB962C8B-B14F-4D97-AF65-F5344CB8AC3E}">
        <p14:creationId xmlns:p14="http://schemas.microsoft.com/office/powerpoint/2010/main" val="6127219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E685B9-6D78-4469-8586-71BBEE9954BB}"/>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1CBADF11-992B-0679-72F4-D7176D9A1C34}"/>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4F0D00BE-2EC9-99FF-59B8-0CD2089775FC}"/>
              </a:ext>
            </a:extLst>
          </p:cNvPr>
          <p:cNvSpPr>
            <a:spLocks noGrp="1"/>
          </p:cNvSpPr>
          <p:nvPr>
            <p:ph type="body" idx="1"/>
          </p:nvPr>
        </p:nvSpPr>
        <p:spPr/>
        <p:txBody>
          <a:bodyPr/>
          <a:lstStyle/>
          <a:p>
            <a:endParaRPr lang="en-US" baseline="0" dirty="0"/>
          </a:p>
        </p:txBody>
      </p:sp>
      <p:sp>
        <p:nvSpPr>
          <p:cNvPr id="4" name="灯片编号占位符 3">
            <a:extLst>
              <a:ext uri="{FF2B5EF4-FFF2-40B4-BE49-F238E27FC236}">
                <a16:creationId xmlns:a16="http://schemas.microsoft.com/office/drawing/2014/main" id="{4B86FF41-DC05-4EB7-7569-F761E2832E50}"/>
              </a:ext>
            </a:extLst>
          </p:cNvPr>
          <p:cNvSpPr>
            <a:spLocks noGrp="1"/>
          </p:cNvSpPr>
          <p:nvPr>
            <p:ph type="sldNum" sz="quarter" idx="10"/>
          </p:nvPr>
        </p:nvSpPr>
        <p:spPr/>
        <p:txBody>
          <a:bodyPr/>
          <a:lstStyle/>
          <a:p>
            <a:fld id="{2065FBDD-38CD-4C88-8D6A-46542FF4F3A2}" type="slidenum">
              <a:rPr lang="en-US" smtClean="0"/>
              <a:t>7</a:t>
            </a:fld>
            <a:endParaRPr lang="en-US"/>
          </a:p>
        </p:txBody>
      </p:sp>
    </p:spTree>
    <p:extLst>
      <p:ext uri="{BB962C8B-B14F-4D97-AF65-F5344CB8AC3E}">
        <p14:creationId xmlns:p14="http://schemas.microsoft.com/office/powerpoint/2010/main" val="25295564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01318C-2720-1272-E9EB-DF10CD972EA6}"/>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648D94E8-4457-1049-BDAE-1AFA066BCC9E}"/>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E8AFAAB6-E308-783E-3370-FDFC6352B423}"/>
              </a:ext>
            </a:extLst>
          </p:cNvPr>
          <p:cNvSpPr>
            <a:spLocks noGrp="1"/>
          </p:cNvSpPr>
          <p:nvPr>
            <p:ph type="body" idx="1"/>
          </p:nvPr>
        </p:nvSpPr>
        <p:spPr/>
        <p:txBody>
          <a:bodyPr/>
          <a:lstStyle/>
          <a:p>
            <a:endParaRPr lang="en-US" baseline="0" dirty="0"/>
          </a:p>
        </p:txBody>
      </p:sp>
      <p:sp>
        <p:nvSpPr>
          <p:cNvPr id="4" name="灯片编号占位符 3">
            <a:extLst>
              <a:ext uri="{FF2B5EF4-FFF2-40B4-BE49-F238E27FC236}">
                <a16:creationId xmlns:a16="http://schemas.microsoft.com/office/drawing/2014/main" id="{49A19B42-F157-1253-FC90-8A5EA97CBB10}"/>
              </a:ext>
            </a:extLst>
          </p:cNvPr>
          <p:cNvSpPr>
            <a:spLocks noGrp="1"/>
          </p:cNvSpPr>
          <p:nvPr>
            <p:ph type="sldNum" sz="quarter" idx="10"/>
          </p:nvPr>
        </p:nvSpPr>
        <p:spPr/>
        <p:txBody>
          <a:bodyPr/>
          <a:lstStyle/>
          <a:p>
            <a:fld id="{2065FBDD-38CD-4C88-8D6A-46542FF4F3A2}" type="slidenum">
              <a:rPr lang="en-US" smtClean="0"/>
              <a:t>8</a:t>
            </a:fld>
            <a:endParaRPr lang="en-US"/>
          </a:p>
        </p:txBody>
      </p:sp>
    </p:spTree>
    <p:extLst>
      <p:ext uri="{BB962C8B-B14F-4D97-AF65-F5344CB8AC3E}">
        <p14:creationId xmlns:p14="http://schemas.microsoft.com/office/powerpoint/2010/main" val="35829245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6591BF-567B-E083-DC29-D72907F0357A}"/>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F1C0391D-80EF-39F4-8030-93F760BBA097}"/>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258ADD5B-1F41-AF6E-CED3-8F154F7C584F}"/>
              </a:ext>
            </a:extLst>
          </p:cNvPr>
          <p:cNvSpPr>
            <a:spLocks noGrp="1"/>
          </p:cNvSpPr>
          <p:nvPr>
            <p:ph type="body" idx="1"/>
          </p:nvPr>
        </p:nvSpPr>
        <p:spPr/>
        <p:txBody>
          <a:bodyPr/>
          <a:lstStyle/>
          <a:p>
            <a:endParaRPr lang="en-US" baseline="0" dirty="0"/>
          </a:p>
        </p:txBody>
      </p:sp>
      <p:sp>
        <p:nvSpPr>
          <p:cNvPr id="4" name="灯片编号占位符 3">
            <a:extLst>
              <a:ext uri="{FF2B5EF4-FFF2-40B4-BE49-F238E27FC236}">
                <a16:creationId xmlns:a16="http://schemas.microsoft.com/office/drawing/2014/main" id="{7E564090-D6F0-3CBC-F752-5F161C1125C4}"/>
              </a:ext>
            </a:extLst>
          </p:cNvPr>
          <p:cNvSpPr>
            <a:spLocks noGrp="1"/>
          </p:cNvSpPr>
          <p:nvPr>
            <p:ph type="sldNum" sz="quarter" idx="10"/>
          </p:nvPr>
        </p:nvSpPr>
        <p:spPr/>
        <p:txBody>
          <a:bodyPr/>
          <a:lstStyle/>
          <a:p>
            <a:fld id="{2065FBDD-38CD-4C88-8D6A-46542FF4F3A2}" type="slidenum">
              <a:rPr lang="en-US" smtClean="0"/>
              <a:t>9</a:t>
            </a:fld>
            <a:endParaRPr lang="en-US"/>
          </a:p>
        </p:txBody>
      </p:sp>
    </p:spTree>
    <p:extLst>
      <p:ext uri="{BB962C8B-B14F-4D97-AF65-F5344CB8AC3E}">
        <p14:creationId xmlns:p14="http://schemas.microsoft.com/office/powerpoint/2010/main" val="2692610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
        <p:nvSpPr>
          <p:cNvPr id="7" name="Rectangle 5">
            <a:extLst>
              <a:ext uri="{FF2B5EF4-FFF2-40B4-BE49-F238E27FC236}">
                <a16:creationId xmlns:a16="http://schemas.microsoft.com/office/drawing/2014/main" id="{E1C64368-854D-423B-97FE-C1F9057ABEEF}"/>
              </a:ext>
            </a:extLst>
          </p:cNvPr>
          <p:cNvSpPr>
            <a:spLocks noGrp="1" noChangeArrowheads="1"/>
          </p:cNvSpPr>
          <p:nvPr>
            <p:ph type="ftr" sz="quarter" idx="11"/>
          </p:nvPr>
        </p:nvSpPr>
        <p:spPr>
          <a:xfrm>
            <a:off x="11277536" y="6475413"/>
            <a:ext cx="64" cy="276999"/>
          </a:xfrm>
          <a:ln/>
        </p:spPr>
        <p:txBody>
          <a:bodyPr/>
          <a:lstStyle>
            <a:lvl1pPr>
              <a:defRPr/>
            </a:lvl1pPr>
          </a:lstStyle>
          <a:p>
            <a:pPr>
              <a:defRPr/>
            </a:pPr>
            <a:endParaRPr lang="en-US" dirty="0"/>
          </a:p>
        </p:txBody>
      </p:sp>
    </p:spTree>
    <p:extLst>
      <p:ext uri="{BB962C8B-B14F-4D97-AF65-F5344CB8AC3E}">
        <p14:creationId xmlns:p14="http://schemas.microsoft.com/office/powerpoint/2010/main" val="2137869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a:extLst>
              <a:ext uri="{FF2B5EF4-FFF2-40B4-BE49-F238E27FC236}">
                <a16:creationId xmlns:a16="http://schemas.microsoft.com/office/drawing/2014/main" id="{6693DD52-9E3C-4CC6-A851-C36412513D2E}"/>
              </a:ext>
            </a:extLst>
          </p:cNvPr>
          <p:cNvSpPr>
            <a:spLocks noGrp="1" noChangeArrowheads="1"/>
          </p:cNvSpPr>
          <p:nvPr>
            <p:ph type="ftr" sz="quarter" idx="11"/>
          </p:nvPr>
        </p:nvSpPr>
        <p:spPr>
          <a:xfrm>
            <a:off x="11335677" y="6481446"/>
            <a:ext cx="64" cy="276999"/>
          </a:xfrm>
          <a:ln/>
        </p:spPr>
        <p:txBody>
          <a:bodyPr/>
          <a:lstStyle>
            <a:lvl1pPr>
              <a:defRPr/>
            </a:lvl1pPr>
          </a:lstStyle>
          <a:p>
            <a:pPr>
              <a:defRPr/>
            </a:pPr>
            <a:endParaRPr lang="en-US" dirty="0"/>
          </a:p>
        </p:txBody>
      </p:sp>
    </p:spTree>
    <p:extLst>
      <p:ext uri="{BB962C8B-B14F-4D97-AF65-F5344CB8AC3E}">
        <p14:creationId xmlns:p14="http://schemas.microsoft.com/office/powerpoint/2010/main" val="3917673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a:extLst>
              <a:ext uri="{FF2B5EF4-FFF2-40B4-BE49-F238E27FC236}">
                <a16:creationId xmlns:a16="http://schemas.microsoft.com/office/drawing/2014/main" id="{9C217227-89F8-4966-92E8-2143456E9A4B}"/>
              </a:ext>
            </a:extLst>
          </p:cNvPr>
          <p:cNvSpPr>
            <a:spLocks noGrp="1" noChangeArrowheads="1"/>
          </p:cNvSpPr>
          <p:nvPr>
            <p:ph type="ftr" sz="quarter" idx="11"/>
          </p:nvPr>
        </p:nvSpPr>
        <p:spPr>
          <a:xfrm>
            <a:off x="11335677" y="6481446"/>
            <a:ext cx="64" cy="276999"/>
          </a:xfrm>
          <a:ln/>
        </p:spPr>
        <p:txBody>
          <a:bodyPr/>
          <a:lstStyle>
            <a:lvl1pPr>
              <a:defRPr/>
            </a:lvl1pPr>
          </a:lstStyle>
          <a:p>
            <a:pPr>
              <a:defRPr/>
            </a:pPr>
            <a:endParaRPr lang="en-US" dirty="0"/>
          </a:p>
        </p:txBody>
      </p:sp>
    </p:spTree>
    <p:extLst>
      <p:ext uri="{BB962C8B-B14F-4D97-AF65-F5344CB8AC3E}">
        <p14:creationId xmlns:p14="http://schemas.microsoft.com/office/powerpoint/2010/main" val="2858241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a:extLst>
              <a:ext uri="{FF2B5EF4-FFF2-40B4-BE49-F238E27FC236}">
                <a16:creationId xmlns:a16="http://schemas.microsoft.com/office/drawing/2014/main" id="{3D118173-C57E-46C0-86C7-1CB2A3166676}"/>
              </a:ext>
            </a:extLst>
          </p:cNvPr>
          <p:cNvSpPr>
            <a:spLocks noGrp="1" noChangeArrowheads="1"/>
          </p:cNvSpPr>
          <p:nvPr>
            <p:ph type="ftr" sz="quarter" idx="11"/>
          </p:nvPr>
        </p:nvSpPr>
        <p:spPr>
          <a:xfrm>
            <a:off x="11335677" y="6481446"/>
            <a:ext cx="64" cy="276999"/>
          </a:xfrm>
          <a:ln/>
        </p:spPr>
        <p:txBody>
          <a:bodyPr/>
          <a:lstStyle>
            <a:lvl1pPr>
              <a:defRPr/>
            </a:lvl1pPr>
          </a:lstStyle>
          <a:p>
            <a:pPr>
              <a:defRPr/>
            </a:pPr>
            <a:endParaRPr lang="en-US" dirty="0"/>
          </a:p>
        </p:txBody>
      </p:sp>
    </p:spTree>
    <p:extLst>
      <p:ext uri="{BB962C8B-B14F-4D97-AF65-F5344CB8AC3E}">
        <p14:creationId xmlns:p14="http://schemas.microsoft.com/office/powerpoint/2010/main" val="221331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
        <p:nvSpPr>
          <p:cNvPr id="7" name="Rectangle 5">
            <a:extLst>
              <a:ext uri="{FF2B5EF4-FFF2-40B4-BE49-F238E27FC236}">
                <a16:creationId xmlns:a16="http://schemas.microsoft.com/office/drawing/2014/main" id="{BA71A064-56DD-49D7-8F4A-22B8971C138F}"/>
              </a:ext>
            </a:extLst>
          </p:cNvPr>
          <p:cNvSpPr>
            <a:spLocks noGrp="1" noChangeArrowheads="1"/>
          </p:cNvSpPr>
          <p:nvPr>
            <p:ph type="ftr" sz="quarter" idx="11"/>
          </p:nvPr>
        </p:nvSpPr>
        <p:spPr>
          <a:xfrm>
            <a:off x="11335677" y="6481446"/>
            <a:ext cx="64" cy="276999"/>
          </a:xfrm>
          <a:ln/>
        </p:spPr>
        <p:txBody>
          <a:bodyPr/>
          <a:lstStyle>
            <a:lvl1pPr>
              <a:defRPr/>
            </a:lvl1pPr>
          </a:lstStyle>
          <a:p>
            <a:pPr>
              <a:defRPr/>
            </a:pPr>
            <a:endParaRPr lang="en-US" dirty="0"/>
          </a:p>
        </p:txBody>
      </p:sp>
    </p:spTree>
    <p:extLst>
      <p:ext uri="{BB962C8B-B14F-4D97-AF65-F5344CB8AC3E}">
        <p14:creationId xmlns:p14="http://schemas.microsoft.com/office/powerpoint/2010/main" val="385013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a:extLst>
              <a:ext uri="{FF2B5EF4-FFF2-40B4-BE49-F238E27FC236}">
                <a16:creationId xmlns:a16="http://schemas.microsoft.com/office/drawing/2014/main" id="{07C9B283-3C2D-4930-9837-12D0B1DD26C6}"/>
              </a:ext>
            </a:extLst>
          </p:cNvPr>
          <p:cNvSpPr>
            <a:spLocks noGrp="1" noChangeArrowheads="1"/>
          </p:cNvSpPr>
          <p:nvPr>
            <p:ph type="ftr" sz="quarter" idx="11"/>
          </p:nvPr>
        </p:nvSpPr>
        <p:spPr>
          <a:xfrm>
            <a:off x="11335677" y="6481446"/>
            <a:ext cx="64" cy="276999"/>
          </a:xfrm>
          <a:ln/>
        </p:spPr>
        <p:txBody>
          <a:bodyPr/>
          <a:lstStyle>
            <a:lvl1pPr>
              <a:defRPr/>
            </a:lvl1pPr>
          </a:lstStyle>
          <a:p>
            <a:pPr>
              <a:defRPr/>
            </a:pPr>
            <a:endParaRPr lang="en-US" dirty="0"/>
          </a:p>
        </p:txBody>
      </p:sp>
    </p:spTree>
    <p:extLst>
      <p:ext uri="{BB962C8B-B14F-4D97-AF65-F5344CB8AC3E}">
        <p14:creationId xmlns:p14="http://schemas.microsoft.com/office/powerpoint/2010/main" val="862883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a:extLst>
              <a:ext uri="{FF2B5EF4-FFF2-40B4-BE49-F238E27FC236}">
                <a16:creationId xmlns:a16="http://schemas.microsoft.com/office/drawing/2014/main" id="{B035A0E9-1259-435A-BE48-75B6022EE89E}"/>
              </a:ext>
            </a:extLst>
          </p:cNvPr>
          <p:cNvSpPr>
            <a:spLocks noGrp="1" noChangeArrowheads="1"/>
          </p:cNvSpPr>
          <p:nvPr>
            <p:ph type="ftr" sz="quarter" idx="11"/>
          </p:nvPr>
        </p:nvSpPr>
        <p:spPr>
          <a:xfrm>
            <a:off x="11335677" y="6481446"/>
            <a:ext cx="64" cy="276999"/>
          </a:xfrm>
          <a:ln/>
        </p:spPr>
        <p:txBody>
          <a:bodyPr/>
          <a:lstStyle>
            <a:lvl1pPr>
              <a:defRPr/>
            </a:lvl1pPr>
          </a:lstStyle>
          <a:p>
            <a:pPr>
              <a:defRPr/>
            </a:pPr>
            <a:endParaRPr lang="en-US" dirty="0"/>
          </a:p>
        </p:txBody>
      </p:sp>
    </p:spTree>
    <p:extLst>
      <p:ext uri="{BB962C8B-B14F-4D97-AF65-F5344CB8AC3E}">
        <p14:creationId xmlns:p14="http://schemas.microsoft.com/office/powerpoint/2010/main" val="3265025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a:extLst>
              <a:ext uri="{FF2B5EF4-FFF2-40B4-BE49-F238E27FC236}">
                <a16:creationId xmlns:a16="http://schemas.microsoft.com/office/drawing/2014/main" id="{9EEA74DC-082D-44B5-9607-119709ED6A39}"/>
              </a:ext>
            </a:extLst>
          </p:cNvPr>
          <p:cNvSpPr>
            <a:spLocks noGrp="1" noChangeArrowheads="1"/>
          </p:cNvSpPr>
          <p:nvPr>
            <p:ph type="ftr" sz="quarter" idx="11"/>
          </p:nvPr>
        </p:nvSpPr>
        <p:spPr>
          <a:xfrm>
            <a:off x="11335677" y="6481446"/>
            <a:ext cx="64" cy="276999"/>
          </a:xfrm>
          <a:ln/>
        </p:spPr>
        <p:txBody>
          <a:bodyPr/>
          <a:lstStyle>
            <a:lvl1pPr>
              <a:defRPr/>
            </a:lvl1pPr>
          </a:lstStyle>
          <a:p>
            <a:pPr>
              <a:defRPr/>
            </a:pPr>
            <a:endParaRPr lang="en-US" dirty="0"/>
          </a:p>
        </p:txBody>
      </p:sp>
    </p:spTree>
    <p:extLst>
      <p:ext uri="{BB962C8B-B14F-4D97-AF65-F5344CB8AC3E}">
        <p14:creationId xmlns:p14="http://schemas.microsoft.com/office/powerpoint/2010/main" val="2805745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a:extLst>
              <a:ext uri="{FF2B5EF4-FFF2-40B4-BE49-F238E27FC236}">
                <a16:creationId xmlns:a16="http://schemas.microsoft.com/office/drawing/2014/main" id="{D5483A17-BCB3-4A3C-8CAE-E2A30964D72D}"/>
              </a:ext>
            </a:extLst>
          </p:cNvPr>
          <p:cNvSpPr>
            <a:spLocks noGrp="1" noChangeArrowheads="1"/>
          </p:cNvSpPr>
          <p:nvPr>
            <p:ph type="ftr" sz="quarter" idx="11"/>
          </p:nvPr>
        </p:nvSpPr>
        <p:spPr>
          <a:xfrm>
            <a:off x="11335677" y="6481446"/>
            <a:ext cx="64" cy="276999"/>
          </a:xfrm>
          <a:ln/>
        </p:spPr>
        <p:txBody>
          <a:bodyPr/>
          <a:lstStyle>
            <a:lvl1pPr>
              <a:defRPr/>
            </a:lvl1pPr>
          </a:lstStyle>
          <a:p>
            <a:pPr>
              <a:defRPr/>
            </a:pPr>
            <a:endParaRPr lang="en-US" dirty="0"/>
          </a:p>
        </p:txBody>
      </p:sp>
    </p:spTree>
    <p:extLst>
      <p:ext uri="{BB962C8B-B14F-4D97-AF65-F5344CB8AC3E}">
        <p14:creationId xmlns:p14="http://schemas.microsoft.com/office/powerpoint/2010/main" val="1768980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a:extLst>
              <a:ext uri="{FF2B5EF4-FFF2-40B4-BE49-F238E27FC236}">
                <a16:creationId xmlns:a16="http://schemas.microsoft.com/office/drawing/2014/main" id="{B90CAFB4-EB9F-401B-A1F8-18FCE0B89735}"/>
              </a:ext>
            </a:extLst>
          </p:cNvPr>
          <p:cNvSpPr>
            <a:spLocks noGrp="1" noChangeArrowheads="1"/>
          </p:cNvSpPr>
          <p:nvPr>
            <p:ph type="ftr" sz="quarter" idx="11"/>
          </p:nvPr>
        </p:nvSpPr>
        <p:spPr>
          <a:xfrm>
            <a:off x="11335677" y="6481446"/>
            <a:ext cx="64" cy="276999"/>
          </a:xfrm>
          <a:ln/>
        </p:spPr>
        <p:txBody>
          <a:bodyPr/>
          <a:lstStyle>
            <a:lvl1pPr>
              <a:defRPr/>
            </a:lvl1pPr>
          </a:lstStyle>
          <a:p>
            <a:pPr>
              <a:defRPr/>
            </a:pPr>
            <a:endParaRPr lang="en-US" dirty="0"/>
          </a:p>
        </p:txBody>
      </p:sp>
    </p:spTree>
    <p:extLst>
      <p:ext uri="{BB962C8B-B14F-4D97-AF65-F5344CB8AC3E}">
        <p14:creationId xmlns:p14="http://schemas.microsoft.com/office/powerpoint/2010/main" val="3437511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a:extLst>
              <a:ext uri="{FF2B5EF4-FFF2-40B4-BE49-F238E27FC236}">
                <a16:creationId xmlns:a16="http://schemas.microsoft.com/office/drawing/2014/main" id="{2D49D1F4-56A5-440D-A440-15DEF2D47501}"/>
              </a:ext>
            </a:extLst>
          </p:cNvPr>
          <p:cNvSpPr>
            <a:spLocks noGrp="1" noChangeArrowheads="1"/>
          </p:cNvSpPr>
          <p:nvPr>
            <p:ph type="ftr" sz="quarter" idx="11"/>
          </p:nvPr>
        </p:nvSpPr>
        <p:spPr>
          <a:xfrm>
            <a:off x="11335677" y="6481446"/>
            <a:ext cx="64" cy="276999"/>
          </a:xfrm>
          <a:ln/>
        </p:spPr>
        <p:txBody>
          <a:bodyPr/>
          <a:lstStyle>
            <a:lvl1pPr>
              <a:defRPr/>
            </a:lvl1pPr>
          </a:lstStyle>
          <a:p>
            <a:pPr>
              <a:defRPr/>
            </a:pPr>
            <a:endParaRPr lang="en-US" dirty="0"/>
          </a:p>
        </p:txBody>
      </p:sp>
    </p:spTree>
    <p:extLst>
      <p:ext uri="{BB962C8B-B14F-4D97-AF65-F5344CB8AC3E}">
        <p14:creationId xmlns:p14="http://schemas.microsoft.com/office/powerpoint/2010/main" val="1754115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11391836" y="6475413"/>
            <a:ext cx="64"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7939180"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a:t>
            </a:r>
            <a:r>
              <a:rPr lang="en-US" altLang="en-US" sz="1800" b="1" kern="1200" dirty="0">
                <a:solidFill>
                  <a:schemeClr val="tx1"/>
                </a:solidFill>
                <a:latin typeface="Times New Roman" pitchFamily="18" charset="0"/>
                <a:ea typeface="+mn-ea"/>
                <a:cs typeface="Arial" charset="0"/>
              </a:rPr>
              <a:t>4</a:t>
            </a:r>
            <a:r>
              <a:rPr lang="en-GB" altLang="en-US" sz="1800" b="1" kern="1200" dirty="0">
                <a:solidFill>
                  <a:schemeClr val="tx1"/>
                </a:solidFill>
                <a:latin typeface="Times New Roman" pitchFamily="18" charset="0"/>
                <a:ea typeface="+mn-ea"/>
                <a:cs typeface="Arial" charset="0"/>
              </a:rPr>
              <a:t>/1702</a:t>
            </a:r>
            <a:r>
              <a:rPr lang="en-US" altLang="zh-CN" sz="1800" b="1" kern="1200" dirty="0">
                <a:solidFill>
                  <a:schemeClr val="tx1"/>
                </a:solidFill>
                <a:latin typeface="Times New Roman" pitchFamily="18" charset="0"/>
                <a:ea typeface="+mn-ea"/>
                <a:cs typeface="Arial" charset="0"/>
              </a:rPr>
              <a:t>r0</a:t>
            </a:r>
            <a:endParaRPr lang="en-US" sz="1800" b="1" dirty="0">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headEnd/>
            <a:tailEnd/>
          </a:ln>
          <a:effectLst/>
        </p:spPr>
        <p:txBody>
          <a:bodyPr wrap="none" lIns="0" tIns="0" rIns="0" bIns="0">
            <a:spAutoFit/>
          </a:bodyPr>
          <a:lstStyle/>
          <a:p>
            <a:pPr eaLnBrk="0" hangingPunct="0">
              <a:defRPr/>
            </a:pPr>
            <a:r>
              <a:rPr lang="en-US" sz="1800" dirty="0">
                <a:cs typeface="+mn-cs"/>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a:extLst>
              <a:ext uri="{FF2B5EF4-FFF2-40B4-BE49-F238E27FC236}">
                <a16:creationId xmlns:a16="http://schemas.microsoft.com/office/drawing/2014/main" id="{A2C1934C-D9E1-4B95-BD7A-3A16B08E8C44}"/>
              </a:ext>
            </a:extLst>
          </p:cNvPr>
          <p:cNvSpPr>
            <a:spLocks noChangeArrowheads="1"/>
          </p:cNvSpPr>
          <p:nvPr userDrawn="1"/>
        </p:nvSpPr>
        <p:spPr bwMode="auto">
          <a:xfrm>
            <a:off x="484795" y="332601"/>
            <a:ext cx="1378583" cy="276999"/>
          </a:xfrm>
          <a:prstGeom prst="rect">
            <a:avLst/>
          </a:prstGeom>
          <a:noFill/>
          <a:ln w="9525">
            <a:noFill/>
            <a:miter lim="800000"/>
            <a:headEnd/>
            <a:tailEnd/>
          </a:ln>
          <a:effectLst/>
        </p:spPr>
        <p:txBody>
          <a:bodyPr wrap="none" lIns="0" tIns="0" rIns="0" bIns="0" anchor="b">
            <a:spAutoFit/>
          </a:bodyPr>
          <a:lstStyle/>
          <a:p>
            <a:pPr marL="457200" lvl="4" algn="l" eaLnBrk="0" hangingPunct="0">
              <a:defRPr/>
            </a:pPr>
            <a:r>
              <a:rPr lang="en-US" sz="1800" b="1" dirty="0">
                <a:cs typeface="+mn-cs"/>
              </a:rPr>
              <a:t>Nov 2024</a:t>
            </a:r>
          </a:p>
        </p:txBody>
      </p:sp>
    </p:spTree>
    <p:extLst>
      <p:ext uri="{BB962C8B-B14F-4D97-AF65-F5344CB8AC3E}">
        <p14:creationId xmlns:p14="http://schemas.microsoft.com/office/powerpoint/2010/main" val="539040119"/>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Grp="1" noChangeArrowheads="1"/>
          </p:cNvSpPr>
          <p:nvPr>
            <p:ph type="ctrTitle"/>
          </p:nvPr>
        </p:nvSpPr>
        <p:spPr>
          <a:xfrm>
            <a:off x="929217" y="514928"/>
            <a:ext cx="10363200" cy="1470025"/>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Consideration on the signaling method of intermediate FCS</a:t>
            </a:r>
            <a:endParaRPr lang="en-GB" dirty="0"/>
          </a:p>
        </p:txBody>
      </p:sp>
      <p:sp>
        <p:nvSpPr>
          <p:cNvPr id="8" name="Rectangle 2"/>
          <p:cNvSpPr>
            <a:spLocks noGrp="1" noChangeArrowheads="1"/>
          </p:cNvSpPr>
          <p:nvPr>
            <p:ph type="subTitle" idx="1"/>
          </p:nvPr>
        </p:nvSpPr>
        <p:spPr>
          <a:xfrm>
            <a:off x="1878542" y="1852208"/>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a:t>
            </a:r>
            <a:r>
              <a:rPr lang="en-US" altLang="zh-CN" sz="2000" b="0" dirty="0"/>
              <a:t>4</a:t>
            </a:r>
            <a:r>
              <a:rPr lang="en-GB" sz="2000" b="0" dirty="0"/>
              <a:t>-9-</a:t>
            </a:r>
            <a:r>
              <a:rPr lang="en-US" altLang="zh-CN" sz="2000" b="0" dirty="0"/>
              <a:t>4</a:t>
            </a:r>
            <a:endParaRPr lang="en-GB" sz="2000" b="0" dirty="0"/>
          </a:p>
        </p:txBody>
      </p:sp>
      <p:sp>
        <p:nvSpPr>
          <p:cNvPr id="6" name="灯片编号占位符 5"/>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1</a:t>
            </a:fld>
            <a:endParaRPr lang="en-GB" dirty="0"/>
          </a:p>
        </p:txBody>
      </p:sp>
      <p:sp>
        <p:nvSpPr>
          <p:cNvPr id="10" name="Rectangle 4"/>
          <p:cNvSpPr>
            <a:spLocks noChangeArrowheads="1"/>
          </p:cNvSpPr>
          <p:nvPr/>
        </p:nvSpPr>
        <p:spPr bwMode="auto">
          <a:xfrm>
            <a:off x="1065869" y="27882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8"/>
          <p:cNvGraphicFramePr>
            <a:graphicFrameLocks noChangeAspect="1"/>
          </p:cNvGraphicFramePr>
          <p:nvPr>
            <p:extLst>
              <p:ext uri="{D42A27DB-BD31-4B8C-83A1-F6EECF244321}">
                <p14:modId xmlns:p14="http://schemas.microsoft.com/office/powerpoint/2010/main" val="2316798013"/>
              </p:ext>
            </p:extLst>
          </p:nvPr>
        </p:nvGraphicFramePr>
        <p:xfrm>
          <a:off x="1065213" y="3317875"/>
          <a:ext cx="11044237" cy="2755900"/>
        </p:xfrm>
        <a:graphic>
          <a:graphicData uri="http://schemas.openxmlformats.org/presentationml/2006/ole">
            <mc:AlternateContent xmlns:mc="http://schemas.openxmlformats.org/markup-compatibility/2006">
              <mc:Choice xmlns:v="urn:schemas-microsoft-com:vml" Requires="v">
                <p:oleObj name="Document" r:id="rId3" imgW="9608220" imgH="2393051" progId="Word.Document.8">
                  <p:embed/>
                </p:oleObj>
              </mc:Choice>
              <mc:Fallback>
                <p:oleObj name="Document" r:id="rId3" imgW="9608220" imgH="2393051" progId="Word.Document.8">
                  <p:embed/>
                  <p:pic>
                    <p:nvPicPr>
                      <p:cNvPr id="9" name="Object 8"/>
                      <p:cNvPicPr>
                        <a:picLocks noChangeAspect="1" noChangeArrowheads="1"/>
                      </p:cNvPicPr>
                      <p:nvPr/>
                    </p:nvPicPr>
                    <p:blipFill>
                      <a:blip r:embed="rId4"/>
                      <a:srcRect/>
                      <a:stretch>
                        <a:fillRect/>
                      </a:stretch>
                    </p:blipFill>
                    <p:spPr bwMode="auto">
                      <a:xfrm>
                        <a:off x="1065213" y="3317875"/>
                        <a:ext cx="11044237" cy="2755900"/>
                      </a:xfrm>
                      <a:prstGeom prst="rect">
                        <a:avLst/>
                      </a:prstGeom>
                      <a:noFill/>
                    </p:spPr>
                  </p:pic>
                </p:oleObj>
              </mc:Fallback>
            </mc:AlternateContent>
          </a:graphicData>
        </a:graphic>
      </p:graphicFrame>
    </p:spTree>
    <p:extLst>
      <p:ext uri="{BB962C8B-B14F-4D97-AF65-F5344CB8AC3E}">
        <p14:creationId xmlns:p14="http://schemas.microsoft.com/office/powerpoint/2010/main" val="1226111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039B10-6F84-BE65-83C4-5092AB31559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90EDC2-EBEC-D110-A8F0-D5299BAB9C79}"/>
              </a:ext>
            </a:extLst>
          </p:cNvPr>
          <p:cNvSpPr>
            <a:spLocks noGrp="1"/>
          </p:cNvSpPr>
          <p:nvPr>
            <p:ph type="title"/>
          </p:nvPr>
        </p:nvSpPr>
        <p:spPr>
          <a:xfrm>
            <a:off x="914400" y="883512"/>
            <a:ext cx="10565296" cy="914399"/>
          </a:xfrm>
        </p:spPr>
        <p:txBody>
          <a:bodyPr/>
          <a:lstStyle/>
          <a:p>
            <a:r>
              <a:rPr lang="en-US" dirty="0"/>
              <a:t>Analysis of the potential issues</a:t>
            </a:r>
          </a:p>
        </p:txBody>
      </p:sp>
      <p:sp>
        <p:nvSpPr>
          <p:cNvPr id="4" name="Slide Number Placeholder 3">
            <a:extLst>
              <a:ext uri="{FF2B5EF4-FFF2-40B4-BE49-F238E27FC236}">
                <a16:creationId xmlns:a16="http://schemas.microsoft.com/office/drawing/2014/main" id="{C1D6FF97-F269-6F2A-A21C-26B2E3402BB1}"/>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
        <p:nvSpPr>
          <p:cNvPr id="21" name="内容占位符 5">
            <a:extLst>
              <a:ext uri="{FF2B5EF4-FFF2-40B4-BE49-F238E27FC236}">
                <a16:creationId xmlns:a16="http://schemas.microsoft.com/office/drawing/2014/main" id="{1C81E324-3D77-6F0B-7624-3EF1F90E9D3E}"/>
              </a:ext>
            </a:extLst>
          </p:cNvPr>
          <p:cNvSpPr>
            <a:spLocks noGrp="1"/>
          </p:cNvSpPr>
          <p:nvPr>
            <p:ph idx="1"/>
          </p:nvPr>
        </p:nvSpPr>
        <p:spPr>
          <a:xfrm>
            <a:off x="976183" y="1918257"/>
            <a:ext cx="5292641" cy="1882738"/>
          </a:xfrm>
        </p:spPr>
        <p:txBody>
          <a:bodyPr/>
          <a:lstStyle/>
          <a:p>
            <a:r>
              <a:rPr lang="en-US" altLang="zh-CN" sz="1800" dirty="0"/>
              <a:t>Simulation Result:</a:t>
            </a:r>
          </a:p>
          <a:p>
            <a:pPr lvl="1"/>
            <a:r>
              <a:rPr lang="en-US" altLang="zh-CN" sz="1600" dirty="0"/>
              <a:t>If there are more than 16 error bits in the 230B frame length, the probability that the original IMFCS cannot be detected exceeds 10% </a:t>
            </a:r>
          </a:p>
          <a:p>
            <a:pPr lvl="1"/>
            <a:endParaRPr lang="en-US" altLang="zh-CN" sz="1600" dirty="0"/>
          </a:p>
          <a:p>
            <a:pPr lvl="1"/>
            <a:r>
              <a:rPr lang="en-US" altLang="zh-CN" sz="1600" dirty="0"/>
              <a:t>And the probability increases quickly as the number of error bits increases </a:t>
            </a:r>
          </a:p>
          <a:p>
            <a:pPr lvl="1"/>
            <a:endParaRPr lang="en-US" altLang="zh-CN" sz="1600" dirty="0"/>
          </a:p>
          <a:p>
            <a:pPr lvl="1"/>
            <a:r>
              <a:rPr lang="en-US" altLang="zh-CN" sz="1600" dirty="0"/>
              <a:t>The result shows if the received frame (or MPDU) cannot be correctly received, the probability that recipient cannot find the original IMFCS is high</a:t>
            </a:r>
          </a:p>
          <a:p>
            <a:pPr lvl="2"/>
            <a:r>
              <a:rPr lang="en-US" altLang="zh-CN" sz="1600" dirty="0"/>
              <a:t>In other words, if the received frame is wrong, it’s highly possible that recipient cannot find the IMFCS filed. And the recipient must need keep receiving/decoding all the entire frame</a:t>
            </a:r>
          </a:p>
          <a:p>
            <a:pPr lvl="2"/>
            <a:endParaRPr lang="en-US" altLang="zh-CN" sz="1600" dirty="0"/>
          </a:p>
          <a:p>
            <a:endParaRPr lang="en-US" altLang="zh-CN" sz="1800" dirty="0"/>
          </a:p>
          <a:p>
            <a:endParaRPr lang="en-US" altLang="zh-CN" sz="1800" dirty="0"/>
          </a:p>
          <a:p>
            <a:endParaRPr lang="en-US" altLang="zh-CN" sz="800" dirty="0"/>
          </a:p>
          <a:p>
            <a:pPr lvl="1"/>
            <a:endParaRPr lang="en-US" altLang="zh-CN" sz="1400" dirty="0"/>
          </a:p>
          <a:p>
            <a:pPr lvl="1"/>
            <a:endParaRPr lang="en-US" altLang="zh-CN" sz="1200" dirty="0"/>
          </a:p>
          <a:p>
            <a:endParaRPr lang="en-US" altLang="zh-CN" sz="2000" dirty="0"/>
          </a:p>
          <a:p>
            <a:pPr lvl="2"/>
            <a:endParaRPr lang="en-US" sz="1400" dirty="0"/>
          </a:p>
        </p:txBody>
      </p:sp>
      <p:pic>
        <p:nvPicPr>
          <p:cNvPr id="5" name="图片 4">
            <a:extLst>
              <a:ext uri="{FF2B5EF4-FFF2-40B4-BE49-F238E27FC236}">
                <a16:creationId xmlns:a16="http://schemas.microsoft.com/office/drawing/2014/main" id="{54D718B4-6315-0C8B-33D1-F6042D625BB0}"/>
              </a:ext>
            </a:extLst>
          </p:cNvPr>
          <p:cNvPicPr>
            <a:picLocks noChangeAspect="1"/>
          </p:cNvPicPr>
          <p:nvPr/>
        </p:nvPicPr>
        <p:blipFill>
          <a:blip r:embed="rId3"/>
          <a:stretch>
            <a:fillRect/>
          </a:stretch>
        </p:blipFill>
        <p:spPr>
          <a:xfrm>
            <a:off x="6547553" y="1990966"/>
            <a:ext cx="5630061" cy="4201111"/>
          </a:xfrm>
          <a:prstGeom prst="rect">
            <a:avLst/>
          </a:prstGeom>
        </p:spPr>
      </p:pic>
    </p:spTree>
    <p:extLst>
      <p:ext uri="{BB962C8B-B14F-4D97-AF65-F5344CB8AC3E}">
        <p14:creationId xmlns:p14="http://schemas.microsoft.com/office/powerpoint/2010/main" val="1295638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FE7D71-D427-0A62-1A5F-335D6F61D3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F128B1-44FB-2CAF-B05D-AE6D9E7E8E69}"/>
              </a:ext>
            </a:extLst>
          </p:cNvPr>
          <p:cNvSpPr>
            <a:spLocks noGrp="1"/>
          </p:cNvSpPr>
          <p:nvPr>
            <p:ph type="title"/>
          </p:nvPr>
        </p:nvSpPr>
        <p:spPr>
          <a:xfrm>
            <a:off x="914400" y="883512"/>
            <a:ext cx="10565296" cy="914399"/>
          </a:xfrm>
        </p:spPr>
        <p:txBody>
          <a:bodyPr/>
          <a:lstStyle/>
          <a:p>
            <a:r>
              <a:rPr lang="en-US" dirty="0"/>
              <a:t>Analysis of the potential issues</a:t>
            </a:r>
          </a:p>
        </p:txBody>
      </p:sp>
      <p:sp>
        <p:nvSpPr>
          <p:cNvPr id="4" name="Slide Number Placeholder 3">
            <a:extLst>
              <a:ext uri="{FF2B5EF4-FFF2-40B4-BE49-F238E27FC236}">
                <a16:creationId xmlns:a16="http://schemas.microsoft.com/office/drawing/2014/main" id="{B96A20A6-8B5F-3F07-FB5F-F84B92B3A64F}"/>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
        <p:nvSpPr>
          <p:cNvPr id="21" name="内容占位符 5">
            <a:extLst>
              <a:ext uri="{FF2B5EF4-FFF2-40B4-BE49-F238E27FC236}">
                <a16:creationId xmlns:a16="http://schemas.microsoft.com/office/drawing/2014/main" id="{2BFD8EEB-8B34-A701-28EC-4BE4EBB3D6D4}"/>
              </a:ext>
            </a:extLst>
          </p:cNvPr>
          <p:cNvSpPr>
            <a:spLocks noGrp="1"/>
          </p:cNvSpPr>
          <p:nvPr>
            <p:ph idx="1"/>
          </p:nvPr>
        </p:nvSpPr>
        <p:spPr>
          <a:xfrm>
            <a:off x="976183" y="1918257"/>
            <a:ext cx="5292641" cy="1882738"/>
          </a:xfrm>
        </p:spPr>
        <p:txBody>
          <a:bodyPr/>
          <a:lstStyle/>
          <a:p>
            <a:r>
              <a:rPr lang="en-US" altLang="zh-CN" sz="1800" dirty="0"/>
              <a:t>For different Padding length (256/128/64/32us),  the simulation results are shown in the figure</a:t>
            </a:r>
          </a:p>
          <a:p>
            <a:pPr lvl="1"/>
            <a:r>
              <a:rPr lang="en-US" altLang="zh-CN" sz="1600" dirty="0"/>
              <a:t>The shorter padding length results in short Trigger frame</a:t>
            </a:r>
          </a:p>
          <a:p>
            <a:pPr lvl="1"/>
            <a:r>
              <a:rPr lang="en-US" altLang="zh-CN" sz="1600" dirty="0"/>
              <a:t>The shorter frame results in higher miss detect probability under the same condition of IMFCS Pattern Bits and Error Bits Number</a:t>
            </a:r>
          </a:p>
          <a:p>
            <a:pPr lvl="2"/>
            <a:endParaRPr lang="en-US" altLang="zh-CN" sz="1200" dirty="0"/>
          </a:p>
          <a:p>
            <a:pPr lvl="1"/>
            <a:endParaRPr lang="en-US" altLang="zh-CN" sz="1800" dirty="0"/>
          </a:p>
          <a:p>
            <a:endParaRPr lang="en-US" altLang="zh-CN" sz="1800" dirty="0"/>
          </a:p>
          <a:p>
            <a:endParaRPr lang="en-US" altLang="zh-CN" sz="1800" dirty="0"/>
          </a:p>
          <a:p>
            <a:endParaRPr lang="en-US" altLang="zh-CN" sz="800" dirty="0"/>
          </a:p>
          <a:p>
            <a:pPr lvl="1"/>
            <a:endParaRPr lang="en-US" altLang="zh-CN" sz="1400" dirty="0"/>
          </a:p>
          <a:p>
            <a:pPr lvl="1"/>
            <a:endParaRPr lang="en-US" altLang="zh-CN" sz="1200" dirty="0"/>
          </a:p>
          <a:p>
            <a:endParaRPr lang="en-US" altLang="zh-CN" sz="2000" dirty="0"/>
          </a:p>
          <a:p>
            <a:pPr lvl="2"/>
            <a:endParaRPr lang="en-US" sz="1400" dirty="0"/>
          </a:p>
        </p:txBody>
      </p:sp>
      <p:pic>
        <p:nvPicPr>
          <p:cNvPr id="6" name="图片 5">
            <a:extLst>
              <a:ext uri="{FF2B5EF4-FFF2-40B4-BE49-F238E27FC236}">
                <a16:creationId xmlns:a16="http://schemas.microsoft.com/office/drawing/2014/main" id="{CBAF3998-A028-414B-54A7-4615B99FE00B}"/>
              </a:ext>
            </a:extLst>
          </p:cNvPr>
          <p:cNvPicPr>
            <a:picLocks noChangeAspect="1"/>
          </p:cNvPicPr>
          <p:nvPr/>
        </p:nvPicPr>
        <p:blipFill>
          <a:blip r:embed="rId3"/>
          <a:stretch>
            <a:fillRect/>
          </a:stretch>
        </p:blipFill>
        <p:spPr>
          <a:xfrm>
            <a:off x="6630683" y="2017053"/>
            <a:ext cx="5268060" cy="4239217"/>
          </a:xfrm>
          <a:prstGeom prst="rect">
            <a:avLst/>
          </a:prstGeom>
        </p:spPr>
      </p:pic>
    </p:spTree>
    <p:extLst>
      <p:ext uri="{BB962C8B-B14F-4D97-AF65-F5344CB8AC3E}">
        <p14:creationId xmlns:p14="http://schemas.microsoft.com/office/powerpoint/2010/main" val="21042665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40630-7F34-6C4A-AC52-4D5FF0C815E0}"/>
              </a:ext>
            </a:extLst>
          </p:cNvPr>
          <p:cNvSpPr>
            <a:spLocks noGrp="1"/>
          </p:cNvSpPr>
          <p:nvPr>
            <p:ph type="title"/>
          </p:nvPr>
        </p:nvSpPr>
        <p:spPr/>
        <p:txBody>
          <a:bodyPr/>
          <a:lstStyle/>
          <a:p>
            <a:r>
              <a:rPr lang="en-US" dirty="0"/>
              <a:t>Summary</a:t>
            </a:r>
          </a:p>
        </p:txBody>
      </p:sp>
      <p:sp>
        <p:nvSpPr>
          <p:cNvPr id="4" name="Slide Number Placeholder 3">
            <a:extLst>
              <a:ext uri="{FF2B5EF4-FFF2-40B4-BE49-F238E27FC236}">
                <a16:creationId xmlns:a16="http://schemas.microsoft.com/office/drawing/2014/main" id="{774B5929-A84C-1C4A-BD4B-091769107E11}"/>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
        <p:nvSpPr>
          <p:cNvPr id="6" name="内容占位符 5"/>
          <p:cNvSpPr>
            <a:spLocks noGrp="1"/>
          </p:cNvSpPr>
          <p:nvPr>
            <p:ph idx="1"/>
          </p:nvPr>
        </p:nvSpPr>
        <p:spPr>
          <a:xfrm>
            <a:off x="914400" y="1752607"/>
            <a:ext cx="10552670" cy="2190949"/>
          </a:xfrm>
        </p:spPr>
        <p:txBody>
          <a:bodyPr/>
          <a:lstStyle/>
          <a:p>
            <a:r>
              <a:rPr lang="en-US" dirty="0"/>
              <a:t>In this contribution, we discuss </a:t>
            </a:r>
            <a:r>
              <a:rPr lang="en-US" altLang="zh-CN" dirty="0"/>
              <a:t>the potential shortcomings of the IMFCS signaling method with non-fixed position in a frame. </a:t>
            </a:r>
          </a:p>
          <a:p>
            <a:r>
              <a:rPr lang="en-US" altLang="zh-CN" dirty="0"/>
              <a:t>And we provide a simple model/simulation to evaluate the miss detect probability of the IMFCS field, when the received frame has error bit(s)</a:t>
            </a:r>
          </a:p>
          <a:p>
            <a:pPr lvl="1"/>
            <a:r>
              <a:rPr lang="en-US" altLang="zh-CN" dirty="0"/>
              <a:t>The simulation result shows the miss detect probability seems a little higher</a:t>
            </a:r>
            <a:endParaRPr lang="en-US" altLang="zh-CN" sz="1800" dirty="0"/>
          </a:p>
          <a:p>
            <a:r>
              <a:rPr lang="en-US" altLang="zh-CN" dirty="0"/>
              <a:t>If this higher miss detect probability is considered as an issue, additional mechanisms on the current possible signaling methods of IMFCS should be considered.  For example, </a:t>
            </a:r>
          </a:p>
          <a:p>
            <a:pPr lvl="1"/>
            <a:r>
              <a:rPr lang="en-US" altLang="zh-CN" dirty="0"/>
              <a:t>To lower the miss detect probability, multiple IMFCS fields can be included in the Trigger frame. </a:t>
            </a:r>
          </a:p>
          <a:p>
            <a:pPr lvl="1"/>
            <a:r>
              <a:rPr lang="en-US" altLang="zh-CN" dirty="0"/>
              <a:t>Or, to further avoid this issue, other additional mechanisms that can implicitly or explicitly indicate the position of the IMFCS to recipient should be considered</a:t>
            </a:r>
          </a:p>
          <a:p>
            <a:endParaRPr lang="en-US" altLang="zh-CN" dirty="0"/>
          </a:p>
          <a:p>
            <a:pPr marL="0" indent="0">
              <a:buNone/>
            </a:pPr>
            <a:endParaRPr lang="en-US" dirty="0"/>
          </a:p>
        </p:txBody>
      </p:sp>
    </p:spTree>
    <p:extLst>
      <p:ext uri="{BB962C8B-B14F-4D97-AF65-F5344CB8AC3E}">
        <p14:creationId xmlns:p14="http://schemas.microsoft.com/office/powerpoint/2010/main" val="2721626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40630-7F34-6C4A-AC52-4D5FF0C815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9AB3F7AA-37B4-0942-A4BA-9B890C6110A6}"/>
              </a:ext>
            </a:extLst>
          </p:cNvPr>
          <p:cNvSpPr>
            <a:spLocks noGrp="1"/>
          </p:cNvSpPr>
          <p:nvPr>
            <p:ph idx="1"/>
          </p:nvPr>
        </p:nvSpPr>
        <p:spPr>
          <a:xfrm>
            <a:off x="914400" y="2016929"/>
            <a:ext cx="10363200" cy="4039922"/>
          </a:xfrm>
        </p:spPr>
        <p:txBody>
          <a:bodyPr/>
          <a:lstStyle/>
          <a:p>
            <a:pPr marL="0" indent="0">
              <a:buNone/>
            </a:pPr>
            <a:r>
              <a:rPr lang="en-US" altLang="zh-CN" sz="1800" b="0" dirty="0"/>
              <a:t>[1] 11-24-0209-05-00bn-specification-framework-for-tgbn</a:t>
            </a:r>
          </a:p>
          <a:p>
            <a:pPr marL="0" indent="0">
              <a:buNone/>
            </a:pPr>
            <a:r>
              <a:rPr lang="en-US" altLang="zh-CN" sz="1800" b="0" dirty="0"/>
              <a:t>[2] 11-24-1227-01-00bn-some-usage-of-intermediate-fcs</a:t>
            </a:r>
          </a:p>
          <a:p>
            <a:pPr marL="0" indent="0">
              <a:buNone/>
            </a:pPr>
            <a:r>
              <a:rPr lang="en-US" altLang="zh-CN" sz="1800" b="0" dirty="0"/>
              <a:t>[3] 11-24-1129-01-00bn-discussion-on-intermediate-fcs-signaling</a:t>
            </a:r>
          </a:p>
          <a:p>
            <a:pPr marL="0" indent="0">
              <a:buNone/>
            </a:pPr>
            <a:r>
              <a:rPr lang="en-US" altLang="zh-CN" sz="1800" b="0" dirty="0"/>
              <a:t>[4] 11-24-1256-00-00bn-the-padding-after-intermediate-fcs</a:t>
            </a:r>
          </a:p>
          <a:p>
            <a:pPr marL="0" indent="0">
              <a:buNone/>
            </a:pPr>
            <a:endParaRPr lang="en-US" altLang="zh-CN" sz="1800" dirty="0"/>
          </a:p>
        </p:txBody>
      </p:sp>
      <p:sp>
        <p:nvSpPr>
          <p:cNvPr id="4" name="Slide Number Placeholder 3">
            <a:extLst>
              <a:ext uri="{FF2B5EF4-FFF2-40B4-BE49-F238E27FC236}">
                <a16:creationId xmlns:a16="http://schemas.microsoft.com/office/drawing/2014/main" id="{774B5929-A84C-1C4A-BD4B-091769107E11}"/>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812469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40630-7F34-6C4A-AC52-4D5FF0C815E0}"/>
              </a:ext>
            </a:extLst>
          </p:cNvPr>
          <p:cNvSpPr>
            <a:spLocks noGrp="1"/>
          </p:cNvSpPr>
          <p:nvPr>
            <p:ph type="title"/>
          </p:nvPr>
        </p:nvSpPr>
        <p:spPr/>
        <p:txBody>
          <a:bodyPr/>
          <a:lstStyle/>
          <a:p>
            <a:r>
              <a:rPr lang="en-US" dirty="0"/>
              <a:t>Introduction</a:t>
            </a:r>
          </a:p>
        </p:txBody>
      </p:sp>
      <p:sp>
        <p:nvSpPr>
          <p:cNvPr id="4" name="Slide Number Placeholder 3">
            <a:extLst>
              <a:ext uri="{FF2B5EF4-FFF2-40B4-BE49-F238E27FC236}">
                <a16:creationId xmlns:a16="http://schemas.microsoft.com/office/drawing/2014/main" id="{774B5929-A84C-1C4A-BD4B-091769107E11}"/>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
        <p:nvSpPr>
          <p:cNvPr id="6" name="内容占位符 5"/>
          <p:cNvSpPr>
            <a:spLocks noGrp="1"/>
          </p:cNvSpPr>
          <p:nvPr>
            <p:ph idx="1"/>
          </p:nvPr>
        </p:nvSpPr>
        <p:spPr>
          <a:xfrm>
            <a:off x="914400" y="1752608"/>
            <a:ext cx="10363200" cy="4211588"/>
          </a:xfrm>
        </p:spPr>
        <p:txBody>
          <a:bodyPr/>
          <a:lstStyle/>
          <a:p>
            <a:pPr lvl="0"/>
            <a:r>
              <a:rPr lang="en-US" altLang="zh-CN" dirty="0"/>
              <a:t>According to earlier discussion, the intermediate FCS has been accepted in the 11bn SFD[1], </a:t>
            </a:r>
          </a:p>
          <a:p>
            <a:pPr lvl="1"/>
            <a:r>
              <a:rPr lang="en-US" dirty="0" err="1"/>
              <a:t>TGbn</a:t>
            </a:r>
            <a:r>
              <a:rPr lang="en-US" dirty="0"/>
              <a:t> defines a way in 11bn to include in an initial control frame an intermediate FCS for UHR STA(s) that precedes padding and the FCS field.</a:t>
            </a:r>
          </a:p>
          <a:p>
            <a:pPr lvl="1"/>
            <a:endParaRPr lang="en-US" dirty="0"/>
          </a:p>
          <a:p>
            <a:r>
              <a:rPr lang="en-US" altLang="zh-CN" dirty="0"/>
              <a:t>In this contribution, we try to analyze the potential issues for the current IMFCS signaling method under discussion. </a:t>
            </a:r>
            <a:endParaRPr lang="en-US" dirty="0"/>
          </a:p>
        </p:txBody>
      </p:sp>
    </p:spTree>
    <p:extLst>
      <p:ext uri="{BB962C8B-B14F-4D97-AF65-F5344CB8AC3E}">
        <p14:creationId xmlns:p14="http://schemas.microsoft.com/office/powerpoint/2010/main" val="1668250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51FD2B-76DB-53C5-9533-3CE879C679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30944B-A261-34E9-27E8-E4B6E8BF770E}"/>
              </a:ext>
            </a:extLst>
          </p:cNvPr>
          <p:cNvSpPr>
            <a:spLocks noGrp="1"/>
          </p:cNvSpPr>
          <p:nvPr>
            <p:ph type="title"/>
          </p:nvPr>
        </p:nvSpPr>
        <p:spPr>
          <a:xfrm>
            <a:off x="914400" y="883512"/>
            <a:ext cx="10565296" cy="914399"/>
          </a:xfrm>
        </p:spPr>
        <p:txBody>
          <a:bodyPr/>
          <a:lstStyle/>
          <a:p>
            <a:r>
              <a:rPr lang="en-US" dirty="0"/>
              <a:t>Recap: Intermediate FCS</a:t>
            </a:r>
          </a:p>
        </p:txBody>
      </p:sp>
      <p:sp>
        <p:nvSpPr>
          <p:cNvPr id="4" name="Slide Number Placeholder 3">
            <a:extLst>
              <a:ext uri="{FF2B5EF4-FFF2-40B4-BE49-F238E27FC236}">
                <a16:creationId xmlns:a16="http://schemas.microsoft.com/office/drawing/2014/main" id="{E5866023-2B9A-B422-1D59-804D199BBF5D}"/>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
        <p:nvSpPr>
          <p:cNvPr id="21" name="内容占位符 5">
            <a:extLst>
              <a:ext uri="{FF2B5EF4-FFF2-40B4-BE49-F238E27FC236}">
                <a16:creationId xmlns:a16="http://schemas.microsoft.com/office/drawing/2014/main" id="{94E69B53-374B-05F9-6FD4-B2248FD43DB6}"/>
              </a:ext>
            </a:extLst>
          </p:cNvPr>
          <p:cNvSpPr>
            <a:spLocks noGrp="1"/>
          </p:cNvSpPr>
          <p:nvPr>
            <p:ph idx="1"/>
          </p:nvPr>
        </p:nvSpPr>
        <p:spPr>
          <a:xfrm>
            <a:off x="976184" y="1918257"/>
            <a:ext cx="10239632" cy="1882738"/>
          </a:xfrm>
        </p:spPr>
        <p:txBody>
          <a:bodyPr/>
          <a:lstStyle/>
          <a:p>
            <a:r>
              <a:rPr lang="en-US" altLang="zh-CN" sz="1800" dirty="0"/>
              <a:t>In references [2][3], The IMFCS(intermediate FCS) has been proposed for DPS. </a:t>
            </a:r>
          </a:p>
          <a:p>
            <a:pPr lvl="1"/>
            <a:r>
              <a:rPr lang="en-US" altLang="zh-CN" sz="1400" dirty="0"/>
              <a:t>The below figure in [2] illustrates the basic concept of the IMFCS.  This new Intermediate FCS field, inserted before the padding allows the STA to use the padding time to change BW and use SIFS to check CCA on </a:t>
            </a:r>
            <a:r>
              <a:rPr lang="en-US" altLang="zh-CN" sz="1400" dirty="0" err="1"/>
              <a:t>TxOP</a:t>
            </a:r>
            <a:r>
              <a:rPr lang="en-US" altLang="zh-CN" sz="1400" dirty="0"/>
              <a:t> BW</a:t>
            </a:r>
          </a:p>
          <a:p>
            <a:endParaRPr lang="en-US" altLang="zh-CN" sz="1800" dirty="0"/>
          </a:p>
          <a:p>
            <a:endParaRPr lang="en-US" altLang="zh-CN" sz="1800" dirty="0"/>
          </a:p>
          <a:p>
            <a:endParaRPr lang="en-US" altLang="zh-CN" sz="1800" dirty="0"/>
          </a:p>
          <a:p>
            <a:endParaRPr lang="en-US" altLang="zh-CN" sz="1800" dirty="0"/>
          </a:p>
          <a:p>
            <a:endParaRPr lang="en-US" altLang="zh-CN" sz="1800" dirty="0"/>
          </a:p>
          <a:p>
            <a:r>
              <a:rPr lang="en-US" altLang="zh-CN" sz="1800" dirty="0"/>
              <a:t>There are also discussions about how to signal/indicate the IMFCS in frame. In [3], three different signaling of IMCS in the Trigger frame are proposed</a:t>
            </a:r>
          </a:p>
          <a:p>
            <a:pPr lvl="1"/>
            <a:r>
              <a:rPr lang="en-US" altLang="zh-CN" sz="1600" dirty="0"/>
              <a:t>(option 1) within the several User Info fields </a:t>
            </a:r>
          </a:p>
          <a:p>
            <a:pPr lvl="1"/>
            <a:r>
              <a:rPr lang="en-US" altLang="zh-CN" sz="1600" dirty="0"/>
              <a:t>(option 2) within a User Info field</a:t>
            </a:r>
          </a:p>
          <a:p>
            <a:pPr lvl="1"/>
            <a:r>
              <a:rPr lang="en-US" altLang="zh-CN" sz="1600" dirty="0"/>
              <a:t>(option 3) within the Padding field </a:t>
            </a:r>
          </a:p>
          <a:p>
            <a:endParaRPr lang="en-US" altLang="zh-CN" sz="2000" dirty="0"/>
          </a:p>
          <a:p>
            <a:pPr lvl="2"/>
            <a:endParaRPr lang="en-US" sz="1400" dirty="0"/>
          </a:p>
        </p:txBody>
      </p:sp>
      <p:grpSp>
        <p:nvGrpSpPr>
          <p:cNvPr id="3" name="Group 68">
            <a:extLst>
              <a:ext uri="{FF2B5EF4-FFF2-40B4-BE49-F238E27FC236}">
                <a16:creationId xmlns:a16="http://schemas.microsoft.com/office/drawing/2014/main" id="{2F682839-9DE1-8196-235F-35451BDD2F6A}"/>
              </a:ext>
            </a:extLst>
          </p:cNvPr>
          <p:cNvGrpSpPr/>
          <p:nvPr/>
        </p:nvGrpSpPr>
        <p:grpSpPr>
          <a:xfrm>
            <a:off x="1787874" y="2863037"/>
            <a:ext cx="8616252" cy="1249431"/>
            <a:chOff x="-5653" y="3444802"/>
            <a:chExt cx="12181143" cy="2201618"/>
          </a:xfrm>
        </p:grpSpPr>
        <p:sp>
          <p:nvSpPr>
            <p:cNvPr id="5" name="Rectangle 28">
              <a:extLst>
                <a:ext uri="{FF2B5EF4-FFF2-40B4-BE49-F238E27FC236}">
                  <a16:creationId xmlns:a16="http://schemas.microsoft.com/office/drawing/2014/main" id="{6E543731-BCB1-3495-FF60-5069D21F4177}"/>
                </a:ext>
              </a:extLst>
            </p:cNvPr>
            <p:cNvSpPr/>
            <p:nvPr/>
          </p:nvSpPr>
          <p:spPr>
            <a:xfrm>
              <a:off x="-5653" y="3985260"/>
              <a:ext cx="5294502" cy="582692"/>
            </a:xfrm>
            <a:prstGeom prst="rect">
              <a:avLst/>
            </a:prstGeom>
            <a:solidFill>
              <a:srgbClr val="FFC000"/>
            </a:solidFill>
            <a:ln w="12700" cap="flat" cmpd="sng" algn="ctr">
              <a:solidFill>
                <a:srgbClr val="4472C4">
                  <a:shade val="15000"/>
                </a:srgbClr>
              </a:solidFill>
              <a:prstDash val="solid"/>
              <a:miter lim="800000"/>
            </a:ln>
            <a:effectLst/>
          </p:spPr>
          <p:txBody>
            <a:bodyPr rtlCol="0" anchor="ct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 name="Rectangle 29">
              <a:extLst>
                <a:ext uri="{FF2B5EF4-FFF2-40B4-BE49-F238E27FC236}">
                  <a16:creationId xmlns:a16="http://schemas.microsoft.com/office/drawing/2014/main" id="{C60A9420-1E27-B475-CA84-ABA159226502}"/>
                </a:ext>
              </a:extLst>
            </p:cNvPr>
            <p:cNvSpPr/>
            <p:nvPr/>
          </p:nvSpPr>
          <p:spPr>
            <a:xfrm>
              <a:off x="16510" y="4076700"/>
              <a:ext cx="876300" cy="396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anose="020F0502020204030204"/>
                  <a:ea typeface="+mn-ea"/>
                  <a:cs typeface="+mn-cs"/>
                </a:rPr>
                <a:t>Frame control</a:t>
              </a:r>
            </a:p>
          </p:txBody>
        </p:sp>
        <p:sp>
          <p:nvSpPr>
            <p:cNvPr id="7" name="Rectangle 30">
              <a:extLst>
                <a:ext uri="{FF2B5EF4-FFF2-40B4-BE49-F238E27FC236}">
                  <a16:creationId xmlns:a16="http://schemas.microsoft.com/office/drawing/2014/main" id="{8E96AC94-CF39-0245-789F-7896E9932263}"/>
                </a:ext>
              </a:extLst>
            </p:cNvPr>
            <p:cNvSpPr/>
            <p:nvPr/>
          </p:nvSpPr>
          <p:spPr>
            <a:xfrm>
              <a:off x="892810" y="4076700"/>
              <a:ext cx="876300" cy="396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anose="020F0502020204030204"/>
                  <a:ea typeface="+mn-ea"/>
                  <a:cs typeface="+mn-cs"/>
                </a:rPr>
                <a:t>Duration</a:t>
              </a:r>
            </a:p>
          </p:txBody>
        </p:sp>
        <p:sp>
          <p:nvSpPr>
            <p:cNvPr id="8" name="Rectangle 31">
              <a:extLst>
                <a:ext uri="{FF2B5EF4-FFF2-40B4-BE49-F238E27FC236}">
                  <a16:creationId xmlns:a16="http://schemas.microsoft.com/office/drawing/2014/main" id="{4EF8B37D-E6E8-DDB5-2E34-16837E331575}"/>
                </a:ext>
              </a:extLst>
            </p:cNvPr>
            <p:cNvSpPr/>
            <p:nvPr/>
          </p:nvSpPr>
          <p:spPr>
            <a:xfrm>
              <a:off x="1769110" y="4076626"/>
              <a:ext cx="456504" cy="396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RA</a:t>
              </a:r>
            </a:p>
          </p:txBody>
        </p:sp>
        <p:sp>
          <p:nvSpPr>
            <p:cNvPr id="9" name="Rectangle 32">
              <a:extLst>
                <a:ext uri="{FF2B5EF4-FFF2-40B4-BE49-F238E27FC236}">
                  <a16:creationId xmlns:a16="http://schemas.microsoft.com/office/drawing/2014/main" id="{F28ADB31-3E30-B418-2905-1AA1304403DC}"/>
                </a:ext>
              </a:extLst>
            </p:cNvPr>
            <p:cNvSpPr/>
            <p:nvPr/>
          </p:nvSpPr>
          <p:spPr>
            <a:xfrm>
              <a:off x="2218690" y="4076626"/>
              <a:ext cx="456504" cy="396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TA</a:t>
              </a:r>
            </a:p>
          </p:txBody>
        </p:sp>
        <p:sp>
          <p:nvSpPr>
            <p:cNvPr id="10" name="Rectangle 33">
              <a:extLst>
                <a:ext uri="{FF2B5EF4-FFF2-40B4-BE49-F238E27FC236}">
                  <a16:creationId xmlns:a16="http://schemas.microsoft.com/office/drawing/2014/main" id="{9914762F-A73C-99AE-006F-A96BF076A3EF}"/>
                </a:ext>
              </a:extLst>
            </p:cNvPr>
            <p:cNvSpPr/>
            <p:nvPr/>
          </p:nvSpPr>
          <p:spPr>
            <a:xfrm>
              <a:off x="2667573" y="4076626"/>
              <a:ext cx="876299" cy="396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Common info</a:t>
              </a:r>
            </a:p>
          </p:txBody>
        </p:sp>
        <p:sp>
          <p:nvSpPr>
            <p:cNvPr id="11" name="Rectangle 34">
              <a:extLst>
                <a:ext uri="{FF2B5EF4-FFF2-40B4-BE49-F238E27FC236}">
                  <a16:creationId xmlns:a16="http://schemas.microsoft.com/office/drawing/2014/main" id="{8672B567-C403-AA44-C2FA-E4CCD70BB4E0}"/>
                </a:ext>
              </a:extLst>
            </p:cNvPr>
            <p:cNvSpPr/>
            <p:nvPr/>
          </p:nvSpPr>
          <p:spPr>
            <a:xfrm>
              <a:off x="3536253" y="4076626"/>
              <a:ext cx="876299" cy="396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User info</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STA1</a:t>
              </a:r>
            </a:p>
          </p:txBody>
        </p:sp>
        <p:sp>
          <p:nvSpPr>
            <p:cNvPr id="12" name="Rectangle 35">
              <a:extLst>
                <a:ext uri="{FF2B5EF4-FFF2-40B4-BE49-F238E27FC236}">
                  <a16:creationId xmlns:a16="http://schemas.microsoft.com/office/drawing/2014/main" id="{EA36E148-9808-CD01-B783-8BDE2B53A37C}"/>
                </a:ext>
              </a:extLst>
            </p:cNvPr>
            <p:cNvSpPr/>
            <p:nvPr/>
          </p:nvSpPr>
          <p:spPr>
            <a:xfrm>
              <a:off x="4412552" y="4076478"/>
              <a:ext cx="876299" cy="396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User info</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STA2</a:t>
              </a:r>
            </a:p>
          </p:txBody>
        </p:sp>
        <p:sp>
          <p:nvSpPr>
            <p:cNvPr id="13" name="Rectangle 36">
              <a:extLst>
                <a:ext uri="{FF2B5EF4-FFF2-40B4-BE49-F238E27FC236}">
                  <a16:creationId xmlns:a16="http://schemas.microsoft.com/office/drawing/2014/main" id="{13277E7E-83A7-E00D-EB8B-7AF2438808FB}"/>
                </a:ext>
              </a:extLst>
            </p:cNvPr>
            <p:cNvSpPr/>
            <p:nvPr/>
          </p:nvSpPr>
          <p:spPr>
            <a:xfrm>
              <a:off x="5281232" y="4076478"/>
              <a:ext cx="1774761" cy="396237"/>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Intermediate FCS</a:t>
              </a:r>
            </a:p>
          </p:txBody>
        </p:sp>
        <p:sp>
          <p:nvSpPr>
            <p:cNvPr id="14" name="Rectangle 38">
              <a:extLst>
                <a:ext uri="{FF2B5EF4-FFF2-40B4-BE49-F238E27FC236}">
                  <a16:creationId xmlns:a16="http://schemas.microsoft.com/office/drawing/2014/main" id="{60122CE7-564B-24C7-F92E-C74D98CBB4FA}"/>
                </a:ext>
              </a:extLst>
            </p:cNvPr>
            <p:cNvSpPr/>
            <p:nvPr/>
          </p:nvSpPr>
          <p:spPr>
            <a:xfrm>
              <a:off x="7037639" y="4076478"/>
              <a:ext cx="876299" cy="396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Padding User Info</a:t>
              </a:r>
            </a:p>
          </p:txBody>
        </p:sp>
        <p:sp>
          <p:nvSpPr>
            <p:cNvPr id="15" name="TextBox 39">
              <a:extLst>
                <a:ext uri="{FF2B5EF4-FFF2-40B4-BE49-F238E27FC236}">
                  <a16:creationId xmlns:a16="http://schemas.microsoft.com/office/drawing/2014/main" id="{6180DFDE-1342-04F6-76C7-AA611D41088D}"/>
                </a:ext>
              </a:extLst>
            </p:cNvPr>
            <p:cNvSpPr txBox="1"/>
            <p:nvPr/>
          </p:nvSpPr>
          <p:spPr>
            <a:xfrm>
              <a:off x="8082280" y="4198620"/>
              <a:ext cx="399311" cy="460982"/>
            </a:xfrm>
            <a:prstGeom prst="rect">
              <a:avLst/>
            </a:prstGeom>
            <a:noFill/>
          </p:spPr>
          <p:txBody>
            <a:bodyPr wrap="non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defTabSz="914400" eaLnBrk="1" fontAlgn="auto" hangingPunct="1">
                <a:spcBef>
                  <a:spcPts val="0"/>
                </a:spcBef>
                <a:spcAft>
                  <a:spcPts val="0"/>
                </a:spcAft>
                <a:buClrTx/>
                <a:buSzTx/>
                <a:buFontTx/>
                <a:buNone/>
              </a:pPr>
              <a:r>
                <a:rPr lang="en-US" sz="1050" dirty="0">
                  <a:solidFill>
                    <a:prstClr val="black"/>
                  </a:solidFill>
                  <a:latin typeface="Calibri" panose="020F0502020204030204"/>
                  <a:ea typeface="+mn-ea"/>
                </a:rPr>
                <a:t>…</a:t>
              </a:r>
            </a:p>
          </p:txBody>
        </p:sp>
        <p:sp>
          <p:nvSpPr>
            <p:cNvPr id="16" name="Rectangle 40">
              <a:extLst>
                <a:ext uri="{FF2B5EF4-FFF2-40B4-BE49-F238E27FC236}">
                  <a16:creationId xmlns:a16="http://schemas.microsoft.com/office/drawing/2014/main" id="{3CC613B5-0948-0BE5-AA09-442D9B1B44F4}"/>
                </a:ext>
              </a:extLst>
            </p:cNvPr>
            <p:cNvSpPr/>
            <p:nvPr/>
          </p:nvSpPr>
          <p:spPr>
            <a:xfrm>
              <a:off x="8550214" y="4076478"/>
              <a:ext cx="876299" cy="396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Padding User Info</a:t>
              </a:r>
            </a:p>
          </p:txBody>
        </p:sp>
        <p:cxnSp>
          <p:nvCxnSpPr>
            <p:cNvPr id="17" name="Straight Connector 59">
              <a:extLst>
                <a:ext uri="{FF2B5EF4-FFF2-40B4-BE49-F238E27FC236}">
                  <a16:creationId xmlns:a16="http://schemas.microsoft.com/office/drawing/2014/main" id="{4B15EC87-6CEF-9710-30CC-1C22E479A0B1}"/>
                </a:ext>
              </a:extLst>
            </p:cNvPr>
            <p:cNvCxnSpPr/>
            <p:nvPr/>
          </p:nvCxnSpPr>
          <p:spPr>
            <a:xfrm>
              <a:off x="7033830" y="3992880"/>
              <a:ext cx="0" cy="1653540"/>
            </a:xfrm>
            <a:prstGeom prst="line">
              <a:avLst/>
            </a:prstGeom>
            <a:noFill/>
            <a:ln w="6350" cap="flat" cmpd="sng" algn="ctr">
              <a:solidFill>
                <a:srgbClr val="4472C4"/>
              </a:solidFill>
              <a:prstDash val="solid"/>
              <a:miter lim="800000"/>
            </a:ln>
            <a:effectLst/>
          </p:spPr>
        </p:cxnSp>
        <p:cxnSp>
          <p:nvCxnSpPr>
            <p:cNvPr id="18" name="Straight Connector 60">
              <a:extLst>
                <a:ext uri="{FF2B5EF4-FFF2-40B4-BE49-F238E27FC236}">
                  <a16:creationId xmlns:a16="http://schemas.microsoft.com/office/drawing/2014/main" id="{DC9F737F-9AB9-0035-4BFE-15CA730E4106}"/>
                </a:ext>
              </a:extLst>
            </p:cNvPr>
            <p:cNvCxnSpPr/>
            <p:nvPr/>
          </p:nvCxnSpPr>
          <p:spPr>
            <a:xfrm>
              <a:off x="10064688" y="3985260"/>
              <a:ext cx="0" cy="1653540"/>
            </a:xfrm>
            <a:prstGeom prst="line">
              <a:avLst/>
            </a:prstGeom>
            <a:noFill/>
            <a:ln w="6350" cap="flat" cmpd="sng" algn="ctr">
              <a:solidFill>
                <a:srgbClr val="4472C4"/>
              </a:solidFill>
              <a:prstDash val="solid"/>
              <a:miter lim="800000"/>
            </a:ln>
            <a:effectLst/>
          </p:spPr>
        </p:cxnSp>
        <p:sp>
          <p:nvSpPr>
            <p:cNvPr id="19" name="TextBox 61">
              <a:extLst>
                <a:ext uri="{FF2B5EF4-FFF2-40B4-BE49-F238E27FC236}">
                  <a16:creationId xmlns:a16="http://schemas.microsoft.com/office/drawing/2014/main" id="{69D053A7-763D-2CFA-BD21-8DEC5D5BB571}"/>
                </a:ext>
              </a:extLst>
            </p:cNvPr>
            <p:cNvSpPr txBox="1"/>
            <p:nvPr/>
          </p:nvSpPr>
          <p:spPr>
            <a:xfrm>
              <a:off x="7311491" y="5107125"/>
              <a:ext cx="1754515" cy="352516"/>
            </a:xfrm>
            <a:prstGeom prst="rect">
              <a:avLst/>
            </a:prstGeom>
            <a:noFill/>
          </p:spPr>
          <p:txBody>
            <a:bodyPr wrap="non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defTabSz="914400" eaLnBrk="1" fontAlgn="auto" hangingPunct="1">
                <a:spcBef>
                  <a:spcPts val="0"/>
                </a:spcBef>
                <a:spcAft>
                  <a:spcPts val="0"/>
                </a:spcAft>
                <a:buClrTx/>
                <a:buSzTx/>
                <a:buFontTx/>
                <a:buNone/>
              </a:pPr>
              <a:r>
                <a:rPr lang="en-US" sz="700" dirty="0">
                  <a:solidFill>
                    <a:prstClr val="black"/>
                  </a:solidFill>
                  <a:latin typeface="Calibri" panose="020F0502020204030204"/>
                  <a:ea typeface="+mn-ea"/>
                </a:rPr>
                <a:t>Transition from 20 to 80MHz</a:t>
              </a:r>
            </a:p>
          </p:txBody>
        </p:sp>
        <p:cxnSp>
          <p:nvCxnSpPr>
            <p:cNvPr id="20" name="Straight Connector 62">
              <a:extLst>
                <a:ext uri="{FF2B5EF4-FFF2-40B4-BE49-F238E27FC236}">
                  <a16:creationId xmlns:a16="http://schemas.microsoft.com/office/drawing/2014/main" id="{B237E178-83F6-9CB5-84F0-ACB0AE054B7E}"/>
                </a:ext>
              </a:extLst>
            </p:cNvPr>
            <p:cNvCxnSpPr>
              <a:cxnSpLocks/>
            </p:cNvCxnSpPr>
            <p:nvPr/>
          </p:nvCxnSpPr>
          <p:spPr>
            <a:xfrm>
              <a:off x="7033830" y="5104395"/>
              <a:ext cx="3028959" cy="0"/>
            </a:xfrm>
            <a:prstGeom prst="line">
              <a:avLst/>
            </a:prstGeom>
            <a:noFill/>
            <a:ln w="6350" cap="flat" cmpd="sng" algn="ctr">
              <a:solidFill>
                <a:srgbClr val="4472C4"/>
              </a:solidFill>
              <a:prstDash val="solid"/>
              <a:miter lim="800000"/>
              <a:headEnd type="triangle" w="med" len="med"/>
              <a:tailEnd type="triangle" w="med" len="med"/>
            </a:ln>
            <a:effectLst/>
          </p:spPr>
        </p:cxnSp>
        <p:sp>
          <p:nvSpPr>
            <p:cNvPr id="22" name="Rectangle 63">
              <a:extLst>
                <a:ext uri="{FF2B5EF4-FFF2-40B4-BE49-F238E27FC236}">
                  <a16:creationId xmlns:a16="http://schemas.microsoft.com/office/drawing/2014/main" id="{C66657FC-1AF0-34D0-7831-A4B28142DA95}"/>
                </a:ext>
              </a:extLst>
            </p:cNvPr>
            <p:cNvSpPr/>
            <p:nvPr/>
          </p:nvSpPr>
          <p:spPr>
            <a:xfrm>
              <a:off x="16511" y="5148574"/>
              <a:ext cx="7017320" cy="213366"/>
            </a:xfrm>
            <a:prstGeom prst="rect">
              <a:avLst/>
            </a:prstGeom>
            <a:solidFill>
              <a:srgbClr val="4472C4"/>
            </a:solidFill>
            <a:ln w="12700" cap="flat" cmpd="sng" algn="ctr">
              <a:solidFill>
                <a:srgbClr val="4472C4">
                  <a:shade val="15000"/>
                </a:srgbClr>
              </a:solidFill>
              <a:prstDash val="solid"/>
              <a:miter lim="800000"/>
            </a:ln>
            <a:effectLst/>
          </p:spPr>
          <p:txBody>
            <a:bodyPr rtlCol="0" anchor="ct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white"/>
                  </a:solidFill>
                  <a:effectLst/>
                  <a:uLnTx/>
                  <a:uFillTx/>
                  <a:latin typeface="Calibri" panose="020F0502020204030204"/>
                  <a:ea typeface="+mn-ea"/>
                  <a:cs typeface="+mn-cs"/>
                </a:rPr>
                <a:t>20MHz operation: listen mode</a:t>
              </a:r>
            </a:p>
          </p:txBody>
        </p:sp>
        <p:sp>
          <p:nvSpPr>
            <p:cNvPr id="23" name="Rectangle 64">
              <a:extLst>
                <a:ext uri="{FF2B5EF4-FFF2-40B4-BE49-F238E27FC236}">
                  <a16:creationId xmlns:a16="http://schemas.microsoft.com/office/drawing/2014/main" id="{849BB9B1-9B1D-8420-AAA1-0FBD071D691A}"/>
                </a:ext>
              </a:extLst>
            </p:cNvPr>
            <p:cNvSpPr/>
            <p:nvPr/>
          </p:nvSpPr>
          <p:spPr>
            <a:xfrm>
              <a:off x="10062790" y="5103980"/>
              <a:ext cx="2112700" cy="529509"/>
            </a:xfrm>
            <a:prstGeom prst="rect">
              <a:avLst/>
            </a:prstGeom>
            <a:solidFill>
              <a:srgbClr val="ED7D31"/>
            </a:solidFill>
            <a:ln w="12700" cap="flat" cmpd="sng" algn="ctr">
              <a:solidFill>
                <a:srgbClr val="ED7D31">
                  <a:shade val="15000"/>
                </a:srgbClr>
              </a:solidFill>
              <a:prstDash val="solid"/>
              <a:miter lim="800000"/>
            </a:ln>
            <a:effectLst/>
          </p:spPr>
          <p:txBody>
            <a:bodyPr rtlCol="0" anchor="ct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white"/>
                  </a:solidFill>
                  <a:effectLst/>
                  <a:uLnTx/>
                  <a:uFillTx/>
                  <a:latin typeface="Calibri" panose="020F0502020204030204"/>
                  <a:ea typeface="+mn-ea"/>
                  <a:cs typeface="+mn-cs"/>
                </a:rPr>
                <a:t>80MHz operation: power mode</a:t>
              </a:r>
            </a:p>
          </p:txBody>
        </p:sp>
        <p:sp>
          <p:nvSpPr>
            <p:cNvPr id="24" name="Rectangle 65">
              <a:extLst>
                <a:ext uri="{FF2B5EF4-FFF2-40B4-BE49-F238E27FC236}">
                  <a16:creationId xmlns:a16="http://schemas.microsoft.com/office/drawing/2014/main" id="{6D93B1C0-C1D0-74E4-ACE9-6C409AAD9E96}"/>
                </a:ext>
              </a:extLst>
            </p:cNvPr>
            <p:cNvSpPr/>
            <p:nvPr/>
          </p:nvSpPr>
          <p:spPr>
            <a:xfrm>
              <a:off x="9426513" y="4076478"/>
              <a:ext cx="636276" cy="396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FCS</a:t>
              </a:r>
            </a:p>
          </p:txBody>
        </p:sp>
        <p:cxnSp>
          <p:nvCxnSpPr>
            <p:cNvPr id="25" name="Connector: Elbow 66">
              <a:extLst>
                <a:ext uri="{FF2B5EF4-FFF2-40B4-BE49-F238E27FC236}">
                  <a16:creationId xmlns:a16="http://schemas.microsoft.com/office/drawing/2014/main" id="{D377A3F8-0E1E-773B-63EC-11F030000F12}"/>
                </a:ext>
              </a:extLst>
            </p:cNvPr>
            <p:cNvCxnSpPr>
              <a:cxnSpLocks/>
              <a:endCxn id="5" idx="0"/>
            </p:cNvCxnSpPr>
            <p:nvPr/>
          </p:nvCxnSpPr>
          <p:spPr>
            <a:xfrm rot="16200000" flipV="1">
              <a:off x="4573031" y="2053827"/>
              <a:ext cx="91218" cy="3954083"/>
            </a:xfrm>
            <a:prstGeom prst="bentConnector3">
              <a:avLst>
                <a:gd name="adj1" fmla="val 350608"/>
              </a:avLst>
            </a:prstGeom>
            <a:noFill/>
            <a:ln w="6350" cap="flat" cmpd="sng" algn="ctr">
              <a:solidFill>
                <a:srgbClr val="4472C4"/>
              </a:solidFill>
              <a:prstDash val="solid"/>
              <a:miter lim="800000"/>
              <a:tailEnd type="triangle"/>
            </a:ln>
            <a:effectLst/>
          </p:spPr>
        </p:cxnSp>
        <p:sp>
          <p:nvSpPr>
            <p:cNvPr id="26" name="TextBox 67">
              <a:extLst>
                <a:ext uri="{FF2B5EF4-FFF2-40B4-BE49-F238E27FC236}">
                  <a16:creationId xmlns:a16="http://schemas.microsoft.com/office/drawing/2014/main" id="{C402D5BF-07E0-8DCD-9F63-F40F15C3E862}"/>
                </a:ext>
              </a:extLst>
            </p:cNvPr>
            <p:cNvSpPr txBox="1"/>
            <p:nvPr/>
          </p:nvSpPr>
          <p:spPr>
            <a:xfrm>
              <a:off x="2795249" y="3444802"/>
              <a:ext cx="3528973" cy="352516"/>
            </a:xfrm>
            <a:prstGeom prst="rect">
              <a:avLst/>
            </a:prstGeom>
            <a:noFill/>
          </p:spPr>
          <p:txBody>
            <a:bodyPr wrap="non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defTabSz="914400" eaLnBrk="1" fontAlgn="auto" hangingPunct="1">
                <a:spcBef>
                  <a:spcPts val="0"/>
                </a:spcBef>
                <a:spcAft>
                  <a:spcPts val="0"/>
                </a:spcAft>
                <a:buClrTx/>
                <a:buSzTx/>
                <a:buFontTx/>
                <a:buNone/>
              </a:pPr>
              <a:r>
                <a:rPr lang="en-US" sz="700" dirty="0">
                  <a:solidFill>
                    <a:prstClr val="black"/>
                  </a:solidFill>
                  <a:latin typeface="Calibri" panose="020F0502020204030204"/>
                  <a:ea typeface="+mn-ea"/>
                </a:rPr>
                <a:t>FCS calculated on whole data portion up to FCS2 User Info field</a:t>
              </a:r>
            </a:p>
          </p:txBody>
        </p:sp>
      </p:grpSp>
    </p:spTree>
    <p:extLst>
      <p:ext uri="{BB962C8B-B14F-4D97-AF65-F5344CB8AC3E}">
        <p14:creationId xmlns:p14="http://schemas.microsoft.com/office/powerpoint/2010/main" val="4088706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15908C-8128-0E50-5E87-A19E283F45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9D5919-7026-C486-E7C5-55BB962EECCA}"/>
              </a:ext>
            </a:extLst>
          </p:cNvPr>
          <p:cNvSpPr>
            <a:spLocks noGrp="1"/>
          </p:cNvSpPr>
          <p:nvPr>
            <p:ph type="title"/>
          </p:nvPr>
        </p:nvSpPr>
        <p:spPr>
          <a:xfrm>
            <a:off x="914400" y="883512"/>
            <a:ext cx="10565296" cy="914399"/>
          </a:xfrm>
        </p:spPr>
        <p:txBody>
          <a:bodyPr/>
          <a:lstStyle/>
          <a:p>
            <a:r>
              <a:rPr lang="en-US" dirty="0"/>
              <a:t>Recap: Intermediate FCS</a:t>
            </a:r>
          </a:p>
        </p:txBody>
      </p:sp>
      <p:sp>
        <p:nvSpPr>
          <p:cNvPr id="4" name="Slide Number Placeholder 3">
            <a:extLst>
              <a:ext uri="{FF2B5EF4-FFF2-40B4-BE49-F238E27FC236}">
                <a16:creationId xmlns:a16="http://schemas.microsoft.com/office/drawing/2014/main" id="{5152AF42-12EA-072F-9EB8-DD54523827A1}"/>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21" name="内容占位符 5">
            <a:extLst>
              <a:ext uri="{FF2B5EF4-FFF2-40B4-BE49-F238E27FC236}">
                <a16:creationId xmlns:a16="http://schemas.microsoft.com/office/drawing/2014/main" id="{AB9AC1C0-6D37-3CA4-AA02-30415A3C2CD7}"/>
              </a:ext>
            </a:extLst>
          </p:cNvPr>
          <p:cNvSpPr>
            <a:spLocks noGrp="1"/>
          </p:cNvSpPr>
          <p:nvPr>
            <p:ph idx="1"/>
          </p:nvPr>
        </p:nvSpPr>
        <p:spPr>
          <a:xfrm>
            <a:off x="976184" y="1918257"/>
            <a:ext cx="10239632" cy="1882738"/>
          </a:xfrm>
        </p:spPr>
        <p:txBody>
          <a:bodyPr/>
          <a:lstStyle/>
          <a:p>
            <a:r>
              <a:rPr lang="en-US" altLang="zh-CN" sz="1800" dirty="0"/>
              <a:t>The current discussions, including the three options in [3], are mostly intended to use specific “pattern bits” to signal the IMFCS fields</a:t>
            </a:r>
          </a:p>
          <a:p>
            <a:pPr lvl="1"/>
            <a:r>
              <a:rPr lang="en-US" altLang="zh-CN" sz="1400" dirty="0"/>
              <a:t>In [3][4], one option is to use specific User Info field to contain the IMFCS. i.e. the IMFCS field is signaled with a specific 12 bits AID12</a:t>
            </a:r>
          </a:p>
          <a:p>
            <a:pPr lvl="1"/>
            <a:endParaRPr lang="en-US" altLang="zh-CN" sz="1400" dirty="0"/>
          </a:p>
          <a:p>
            <a:pPr lvl="1"/>
            <a:endParaRPr lang="en-US" altLang="zh-CN" sz="1400" dirty="0"/>
          </a:p>
          <a:p>
            <a:pPr lvl="1"/>
            <a:endParaRPr lang="en-US" altLang="zh-CN" sz="1400" dirty="0"/>
          </a:p>
          <a:p>
            <a:pPr lvl="1"/>
            <a:endParaRPr lang="en-US" altLang="zh-CN" sz="1400" dirty="0"/>
          </a:p>
          <a:p>
            <a:pPr lvl="1"/>
            <a:endParaRPr lang="en-US" altLang="zh-CN" sz="1400" dirty="0"/>
          </a:p>
          <a:p>
            <a:pPr lvl="1"/>
            <a:endParaRPr lang="en-US" altLang="zh-CN" sz="1400" dirty="0"/>
          </a:p>
          <a:p>
            <a:pPr lvl="1"/>
            <a:r>
              <a:rPr lang="en-US" altLang="zh-CN" sz="1400" dirty="0"/>
              <a:t>In [3], another option is to put the IMFCS immediately after the Trigger frame padding field (identified by all 1s bits). </a:t>
            </a:r>
            <a:endParaRPr lang="en-US" altLang="zh-CN" sz="1200" dirty="0"/>
          </a:p>
          <a:p>
            <a:pPr lvl="1"/>
            <a:endParaRPr lang="en-US" altLang="zh-CN" sz="1400" dirty="0"/>
          </a:p>
          <a:p>
            <a:pPr lvl="1"/>
            <a:endParaRPr lang="en-US" altLang="zh-CN" sz="1200" dirty="0"/>
          </a:p>
          <a:p>
            <a:endParaRPr lang="en-US" altLang="zh-CN" sz="2000" dirty="0"/>
          </a:p>
          <a:p>
            <a:pPr lvl="2"/>
            <a:endParaRPr lang="en-US" sz="1400" dirty="0"/>
          </a:p>
        </p:txBody>
      </p:sp>
      <p:pic>
        <p:nvPicPr>
          <p:cNvPr id="28" name="图片 27">
            <a:extLst>
              <a:ext uri="{FF2B5EF4-FFF2-40B4-BE49-F238E27FC236}">
                <a16:creationId xmlns:a16="http://schemas.microsoft.com/office/drawing/2014/main" id="{D8CEA462-8F9B-6E2E-2298-AB9F5DB45974}"/>
              </a:ext>
            </a:extLst>
          </p:cNvPr>
          <p:cNvPicPr>
            <a:picLocks noChangeAspect="1"/>
          </p:cNvPicPr>
          <p:nvPr/>
        </p:nvPicPr>
        <p:blipFill>
          <a:blip r:embed="rId3"/>
          <a:stretch>
            <a:fillRect/>
          </a:stretch>
        </p:blipFill>
        <p:spPr>
          <a:xfrm>
            <a:off x="2551008" y="3000990"/>
            <a:ext cx="6845239" cy="1342682"/>
          </a:xfrm>
          <a:prstGeom prst="rect">
            <a:avLst/>
          </a:prstGeom>
        </p:spPr>
      </p:pic>
      <p:pic>
        <p:nvPicPr>
          <p:cNvPr id="30" name="图片 29">
            <a:extLst>
              <a:ext uri="{FF2B5EF4-FFF2-40B4-BE49-F238E27FC236}">
                <a16:creationId xmlns:a16="http://schemas.microsoft.com/office/drawing/2014/main" id="{BC486646-190A-09DD-84DE-C2277656B74D}"/>
              </a:ext>
            </a:extLst>
          </p:cNvPr>
          <p:cNvPicPr>
            <a:picLocks noChangeAspect="1"/>
          </p:cNvPicPr>
          <p:nvPr/>
        </p:nvPicPr>
        <p:blipFill>
          <a:blip r:embed="rId4"/>
          <a:stretch>
            <a:fillRect/>
          </a:stretch>
        </p:blipFill>
        <p:spPr>
          <a:xfrm>
            <a:off x="1740662" y="5045401"/>
            <a:ext cx="8912772" cy="762008"/>
          </a:xfrm>
          <a:prstGeom prst="rect">
            <a:avLst/>
          </a:prstGeom>
        </p:spPr>
      </p:pic>
    </p:spTree>
    <p:extLst>
      <p:ext uri="{BB962C8B-B14F-4D97-AF65-F5344CB8AC3E}">
        <p14:creationId xmlns:p14="http://schemas.microsoft.com/office/powerpoint/2010/main" val="258340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61816E-F680-0111-560D-509A772EB6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6AA402-103A-1080-38D1-0C676DDC605F}"/>
              </a:ext>
            </a:extLst>
          </p:cNvPr>
          <p:cNvSpPr>
            <a:spLocks noGrp="1"/>
          </p:cNvSpPr>
          <p:nvPr>
            <p:ph type="title"/>
          </p:nvPr>
        </p:nvSpPr>
        <p:spPr>
          <a:xfrm>
            <a:off x="914400" y="883512"/>
            <a:ext cx="10565296" cy="914399"/>
          </a:xfrm>
        </p:spPr>
        <p:txBody>
          <a:bodyPr/>
          <a:lstStyle/>
          <a:p>
            <a:r>
              <a:rPr lang="en-US" dirty="0"/>
              <a:t>Analysis of the potential issues</a:t>
            </a:r>
          </a:p>
        </p:txBody>
      </p:sp>
      <p:sp>
        <p:nvSpPr>
          <p:cNvPr id="4" name="Slide Number Placeholder 3">
            <a:extLst>
              <a:ext uri="{FF2B5EF4-FFF2-40B4-BE49-F238E27FC236}">
                <a16:creationId xmlns:a16="http://schemas.microsoft.com/office/drawing/2014/main" id="{0765C9CB-82E0-7BA2-7B3A-7CB51B8785E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21" name="内容占位符 5">
            <a:extLst>
              <a:ext uri="{FF2B5EF4-FFF2-40B4-BE49-F238E27FC236}">
                <a16:creationId xmlns:a16="http://schemas.microsoft.com/office/drawing/2014/main" id="{91AC59F2-94E1-94B4-2199-07AA3E7B3812}"/>
              </a:ext>
            </a:extLst>
          </p:cNvPr>
          <p:cNvSpPr>
            <a:spLocks noGrp="1"/>
          </p:cNvSpPr>
          <p:nvPr>
            <p:ph idx="1"/>
          </p:nvPr>
        </p:nvSpPr>
        <p:spPr>
          <a:xfrm>
            <a:off x="976184" y="1918257"/>
            <a:ext cx="10239632" cy="1882738"/>
          </a:xfrm>
        </p:spPr>
        <p:txBody>
          <a:bodyPr/>
          <a:lstStyle/>
          <a:p>
            <a:r>
              <a:rPr lang="en-US" altLang="zh-CN" sz="1800" dirty="0"/>
              <a:t>All the current options of IMFCS signaling are not to put the IMFCS in a “fixed” location in a frame</a:t>
            </a:r>
          </a:p>
          <a:p>
            <a:pPr lvl="1"/>
            <a:r>
              <a:rPr lang="en-US" altLang="zh-CN" sz="1400" dirty="0"/>
              <a:t>When the recipient tries to decode the Trigger frame in MAC level, it cannot know the exact location of the IMFCS. It can only try to search for the specific “pattern bits” to identify the IMFCS fields</a:t>
            </a:r>
          </a:p>
          <a:p>
            <a:pPr lvl="1"/>
            <a:r>
              <a:rPr lang="en-US" altLang="zh-CN" sz="1400" dirty="0"/>
              <a:t>By contrast, the conventional MAC FCS is always located in the fixed location of a frame. i.e. it’s always located in the end of the MPDU</a:t>
            </a:r>
          </a:p>
          <a:p>
            <a:r>
              <a:rPr lang="en-US" altLang="zh-CN" sz="1800" dirty="0"/>
              <a:t>Typically, not only (802.11) MAC, but many others will also put their FCS(or CRC) field in a fixed position.</a:t>
            </a:r>
          </a:p>
          <a:p>
            <a:pPr lvl="1"/>
            <a:r>
              <a:rPr lang="en-US" altLang="zh-CN" sz="1400" dirty="0"/>
              <a:t>For example, in 802.11 PHY, </a:t>
            </a:r>
          </a:p>
          <a:p>
            <a:pPr lvl="1"/>
            <a:r>
              <a:rPr lang="en-US" altLang="zh-CN" sz="1400" dirty="0"/>
              <a:t>The EHT PHY U-SIG has fixed length of 52bits, and the corresponding CRC fields </a:t>
            </a:r>
          </a:p>
          <a:p>
            <a:pPr marL="457200" lvl="1" indent="0">
              <a:buNone/>
            </a:pPr>
            <a:r>
              <a:rPr lang="en-US" altLang="zh-CN" sz="1400" dirty="0"/>
              <a:t>       are always at Bit16~Bit19</a:t>
            </a:r>
          </a:p>
          <a:p>
            <a:pPr lvl="1"/>
            <a:r>
              <a:rPr lang="en-US" altLang="zh-CN" sz="1400" dirty="0"/>
              <a:t>The User Block field in EHT PHY E-SIG also have fixed length, and the CRC fields </a:t>
            </a:r>
          </a:p>
          <a:p>
            <a:pPr marL="457200" lvl="1" indent="0">
              <a:buNone/>
            </a:pPr>
            <a:r>
              <a:rPr lang="en-US" altLang="zh-CN" sz="1400" dirty="0"/>
              <a:t>      are always at the fixed position</a:t>
            </a:r>
            <a:endParaRPr lang="en-US" altLang="zh-CN" sz="800" dirty="0"/>
          </a:p>
          <a:p>
            <a:pPr lvl="1"/>
            <a:endParaRPr lang="en-US" altLang="zh-CN" sz="1400" dirty="0"/>
          </a:p>
          <a:p>
            <a:pPr lvl="1"/>
            <a:endParaRPr lang="en-US" altLang="zh-CN" sz="1200" dirty="0"/>
          </a:p>
          <a:p>
            <a:endParaRPr lang="en-US" altLang="zh-CN" sz="2000" dirty="0"/>
          </a:p>
          <a:p>
            <a:pPr lvl="2"/>
            <a:endParaRPr lang="en-US" sz="1400" dirty="0"/>
          </a:p>
        </p:txBody>
      </p:sp>
      <p:pic>
        <p:nvPicPr>
          <p:cNvPr id="5" name="图片 4">
            <a:extLst>
              <a:ext uri="{FF2B5EF4-FFF2-40B4-BE49-F238E27FC236}">
                <a16:creationId xmlns:a16="http://schemas.microsoft.com/office/drawing/2014/main" id="{02147527-0BAD-1C37-57E4-86D370291D39}"/>
              </a:ext>
            </a:extLst>
          </p:cNvPr>
          <p:cNvPicPr>
            <a:picLocks noChangeAspect="1"/>
          </p:cNvPicPr>
          <p:nvPr/>
        </p:nvPicPr>
        <p:blipFill>
          <a:blip r:embed="rId3"/>
          <a:stretch>
            <a:fillRect/>
          </a:stretch>
        </p:blipFill>
        <p:spPr>
          <a:xfrm>
            <a:off x="7908578" y="3921341"/>
            <a:ext cx="3759546" cy="2464311"/>
          </a:xfrm>
          <a:prstGeom prst="rect">
            <a:avLst/>
          </a:prstGeom>
        </p:spPr>
      </p:pic>
    </p:spTree>
    <p:extLst>
      <p:ext uri="{BB962C8B-B14F-4D97-AF65-F5344CB8AC3E}">
        <p14:creationId xmlns:p14="http://schemas.microsoft.com/office/powerpoint/2010/main" val="3347988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FF0EC6-F858-8E3A-E8D8-D55776E43A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37E08C-3634-357C-01D9-179BCD2F5143}"/>
              </a:ext>
            </a:extLst>
          </p:cNvPr>
          <p:cNvSpPr>
            <a:spLocks noGrp="1"/>
          </p:cNvSpPr>
          <p:nvPr>
            <p:ph type="title"/>
          </p:nvPr>
        </p:nvSpPr>
        <p:spPr>
          <a:xfrm>
            <a:off x="914400" y="883512"/>
            <a:ext cx="10565296" cy="914399"/>
          </a:xfrm>
        </p:spPr>
        <p:txBody>
          <a:bodyPr/>
          <a:lstStyle/>
          <a:p>
            <a:r>
              <a:rPr lang="en-US" dirty="0"/>
              <a:t>Analysis of the potential issues</a:t>
            </a:r>
          </a:p>
        </p:txBody>
      </p:sp>
      <p:sp>
        <p:nvSpPr>
          <p:cNvPr id="4" name="Slide Number Placeholder 3">
            <a:extLst>
              <a:ext uri="{FF2B5EF4-FFF2-40B4-BE49-F238E27FC236}">
                <a16:creationId xmlns:a16="http://schemas.microsoft.com/office/drawing/2014/main" id="{55B06DA3-8EAA-E2BC-2098-3B6480B5AA1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
        <p:nvSpPr>
          <p:cNvPr id="21" name="内容占位符 5">
            <a:extLst>
              <a:ext uri="{FF2B5EF4-FFF2-40B4-BE49-F238E27FC236}">
                <a16:creationId xmlns:a16="http://schemas.microsoft.com/office/drawing/2014/main" id="{66B1316F-ED5C-09DB-AA22-F74D63172D08}"/>
              </a:ext>
            </a:extLst>
          </p:cNvPr>
          <p:cNvSpPr>
            <a:spLocks noGrp="1"/>
          </p:cNvSpPr>
          <p:nvPr>
            <p:ph idx="1"/>
          </p:nvPr>
        </p:nvSpPr>
        <p:spPr>
          <a:xfrm>
            <a:off x="976184" y="1918257"/>
            <a:ext cx="10239632" cy="1882738"/>
          </a:xfrm>
        </p:spPr>
        <p:txBody>
          <a:bodyPr/>
          <a:lstStyle/>
          <a:p>
            <a:r>
              <a:rPr lang="en-US" altLang="zh-CN" sz="1800" dirty="0"/>
              <a:t>There are many benefits to put FCS/CRC in fixed position. For example, </a:t>
            </a:r>
          </a:p>
          <a:p>
            <a:pPr lvl="1"/>
            <a:r>
              <a:rPr lang="en-US" altLang="zh-CN" sz="1400" dirty="0"/>
              <a:t>Be friendly for the implementation to calculate the CRC, as the CRC calculation is based on bit-stream. Especially when the CRC bits are placed in the end of data stream bits</a:t>
            </a:r>
          </a:p>
          <a:p>
            <a:pPr lvl="1"/>
            <a:r>
              <a:rPr lang="en-US" altLang="zh-CN" sz="1400" dirty="0"/>
              <a:t>Recipient can always locate the FCS/CRC bits, no matter if there is error bits or not in the received frame</a:t>
            </a:r>
          </a:p>
          <a:p>
            <a:pPr lvl="1"/>
            <a:r>
              <a:rPr lang="en-US" altLang="zh-CN" sz="1400" dirty="0"/>
              <a:t>Recipient can avoid the false detect and miss detect of FCS/CRC fields</a:t>
            </a:r>
          </a:p>
          <a:p>
            <a:pPr lvl="2"/>
            <a:r>
              <a:rPr lang="en-US" altLang="zh-CN" sz="1400" dirty="0"/>
              <a:t>False detect : due to existence of error bits in received frame, the non-FCS bits with errors are being falsely considered as FCS bits</a:t>
            </a:r>
          </a:p>
          <a:p>
            <a:pPr lvl="2"/>
            <a:r>
              <a:rPr lang="en-US" altLang="zh-CN" sz="1400" dirty="0"/>
              <a:t>Miss detect : The recipient cannot locate which bits are FCS/CRC bits</a:t>
            </a:r>
          </a:p>
          <a:p>
            <a:pPr lvl="2"/>
            <a:endParaRPr lang="en-US" altLang="zh-CN" sz="1800" dirty="0"/>
          </a:p>
          <a:p>
            <a:r>
              <a:rPr lang="en-US" altLang="zh-CN" sz="1800" dirty="0"/>
              <a:t>In this proposal, we try to analyze the case of “miss detect” issue, if the IMFCS is not being put in a fixed position in a frame</a:t>
            </a:r>
            <a:endParaRPr lang="en-US" altLang="zh-CN" sz="800" dirty="0"/>
          </a:p>
          <a:p>
            <a:pPr lvl="1"/>
            <a:endParaRPr lang="en-US" altLang="zh-CN" sz="1400" dirty="0"/>
          </a:p>
          <a:p>
            <a:pPr lvl="1"/>
            <a:endParaRPr lang="en-US" altLang="zh-CN" sz="1200" dirty="0"/>
          </a:p>
          <a:p>
            <a:endParaRPr lang="en-US" altLang="zh-CN" sz="2000" dirty="0"/>
          </a:p>
          <a:p>
            <a:pPr lvl="2"/>
            <a:endParaRPr lang="en-US" sz="1400" dirty="0"/>
          </a:p>
        </p:txBody>
      </p:sp>
    </p:spTree>
    <p:extLst>
      <p:ext uri="{BB962C8B-B14F-4D97-AF65-F5344CB8AC3E}">
        <p14:creationId xmlns:p14="http://schemas.microsoft.com/office/powerpoint/2010/main" val="2072577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F6C61D-4B36-31C3-3CDA-A29998200F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D2ABA9-CF3C-E119-1B05-9CE69E55CD4A}"/>
              </a:ext>
            </a:extLst>
          </p:cNvPr>
          <p:cNvSpPr>
            <a:spLocks noGrp="1"/>
          </p:cNvSpPr>
          <p:nvPr>
            <p:ph type="title"/>
          </p:nvPr>
        </p:nvSpPr>
        <p:spPr>
          <a:xfrm>
            <a:off x="914400" y="883512"/>
            <a:ext cx="10565296" cy="914399"/>
          </a:xfrm>
        </p:spPr>
        <p:txBody>
          <a:bodyPr/>
          <a:lstStyle/>
          <a:p>
            <a:r>
              <a:rPr lang="en-US" dirty="0"/>
              <a:t>Analysis of the potential issues</a:t>
            </a:r>
          </a:p>
        </p:txBody>
      </p:sp>
      <p:sp>
        <p:nvSpPr>
          <p:cNvPr id="4" name="Slide Number Placeholder 3">
            <a:extLst>
              <a:ext uri="{FF2B5EF4-FFF2-40B4-BE49-F238E27FC236}">
                <a16:creationId xmlns:a16="http://schemas.microsoft.com/office/drawing/2014/main" id="{BEC7222C-951A-BBD2-AFFE-B8E12E951A60}"/>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21" name="内容占位符 5">
            <a:extLst>
              <a:ext uri="{FF2B5EF4-FFF2-40B4-BE49-F238E27FC236}">
                <a16:creationId xmlns:a16="http://schemas.microsoft.com/office/drawing/2014/main" id="{EEC4D809-AF19-67CD-C599-4B67A337F94A}"/>
              </a:ext>
            </a:extLst>
          </p:cNvPr>
          <p:cNvSpPr>
            <a:spLocks noGrp="1"/>
          </p:cNvSpPr>
          <p:nvPr>
            <p:ph idx="1"/>
          </p:nvPr>
        </p:nvSpPr>
        <p:spPr>
          <a:xfrm>
            <a:off x="914400" y="1797911"/>
            <a:ext cx="10239632" cy="1882738"/>
          </a:xfrm>
        </p:spPr>
        <p:txBody>
          <a:bodyPr/>
          <a:lstStyle/>
          <a:p>
            <a:r>
              <a:rPr lang="en-US" altLang="zh-CN" sz="1800" dirty="0"/>
              <a:t>The “miss detect” issue happens when the original IMFCS field has error bits in the “pattern bits”. </a:t>
            </a:r>
          </a:p>
          <a:p>
            <a:endParaRPr lang="en-US" altLang="zh-CN" sz="1800" dirty="0"/>
          </a:p>
          <a:p>
            <a:r>
              <a:rPr lang="en-US" altLang="zh-CN" sz="1800" dirty="0"/>
              <a:t>To simplify the analysis procedure, we use following model to evaluate the probability of miss detect of IMFCS field in a received frame with error bits,</a:t>
            </a:r>
          </a:p>
          <a:p>
            <a:endParaRPr lang="en-US" altLang="zh-CN" sz="1800" dirty="0"/>
          </a:p>
          <a:p>
            <a:pPr lvl="1"/>
            <a:endParaRPr lang="en-US" altLang="zh-CN" sz="1400" dirty="0"/>
          </a:p>
          <a:p>
            <a:endParaRPr lang="en-US" altLang="zh-CN" sz="1800" dirty="0"/>
          </a:p>
          <a:p>
            <a:endParaRPr lang="en-US" altLang="zh-CN" sz="800" dirty="0"/>
          </a:p>
          <a:p>
            <a:pPr lvl="1"/>
            <a:endParaRPr lang="en-US" altLang="zh-CN" sz="1400" dirty="0"/>
          </a:p>
          <a:p>
            <a:pPr lvl="1"/>
            <a:endParaRPr lang="en-US" altLang="zh-CN" sz="1200" dirty="0"/>
          </a:p>
          <a:p>
            <a:endParaRPr lang="en-US" altLang="zh-CN" sz="2000" dirty="0"/>
          </a:p>
          <a:p>
            <a:pPr lvl="2"/>
            <a:endParaRPr lang="en-US" sz="1400" dirty="0"/>
          </a:p>
        </p:txBody>
      </p:sp>
      <p:pic>
        <p:nvPicPr>
          <p:cNvPr id="1025" name="Picture 1">
            <a:extLst>
              <a:ext uri="{FF2B5EF4-FFF2-40B4-BE49-F238E27FC236}">
                <a16:creationId xmlns:a16="http://schemas.microsoft.com/office/drawing/2014/main" id="{8040A00D-A4A1-CEC2-3F78-5AA6FD2868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26488" y="3042021"/>
            <a:ext cx="6855829" cy="33523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9756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6154C0-5888-0A89-B27C-A843E2D405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A8942C-8A14-F8CC-6DF1-12421F71D9F0}"/>
              </a:ext>
            </a:extLst>
          </p:cNvPr>
          <p:cNvSpPr>
            <a:spLocks noGrp="1"/>
          </p:cNvSpPr>
          <p:nvPr>
            <p:ph type="title"/>
          </p:nvPr>
        </p:nvSpPr>
        <p:spPr>
          <a:xfrm>
            <a:off x="914400" y="883512"/>
            <a:ext cx="10565296" cy="914399"/>
          </a:xfrm>
        </p:spPr>
        <p:txBody>
          <a:bodyPr/>
          <a:lstStyle/>
          <a:p>
            <a:r>
              <a:rPr lang="en-US" dirty="0"/>
              <a:t>Analysis of the potential issues</a:t>
            </a:r>
          </a:p>
        </p:txBody>
      </p:sp>
      <p:sp>
        <p:nvSpPr>
          <p:cNvPr id="4" name="Slide Number Placeholder 3">
            <a:extLst>
              <a:ext uri="{FF2B5EF4-FFF2-40B4-BE49-F238E27FC236}">
                <a16:creationId xmlns:a16="http://schemas.microsoft.com/office/drawing/2014/main" id="{A4A3761B-A67F-FADE-170E-E999326A050F}"/>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
        <p:nvSpPr>
          <p:cNvPr id="21" name="内容占位符 5">
            <a:extLst>
              <a:ext uri="{FF2B5EF4-FFF2-40B4-BE49-F238E27FC236}">
                <a16:creationId xmlns:a16="http://schemas.microsoft.com/office/drawing/2014/main" id="{2A4A79C4-2C4B-278D-44CC-279F6AED9361}"/>
              </a:ext>
            </a:extLst>
          </p:cNvPr>
          <p:cNvSpPr>
            <a:spLocks noGrp="1"/>
          </p:cNvSpPr>
          <p:nvPr>
            <p:ph idx="1"/>
          </p:nvPr>
        </p:nvSpPr>
        <p:spPr>
          <a:xfrm>
            <a:off x="976184" y="1918257"/>
            <a:ext cx="10239632" cy="1882738"/>
          </a:xfrm>
        </p:spPr>
        <p:txBody>
          <a:bodyPr/>
          <a:lstStyle/>
          <a:p>
            <a:r>
              <a:rPr lang="en-US" altLang="zh-CN" sz="1800" dirty="0"/>
              <a:t>The parameters for the analysis</a:t>
            </a:r>
          </a:p>
          <a:p>
            <a:pPr lvl="1"/>
            <a:r>
              <a:rPr lang="en-US" altLang="zh-CN" sz="1600" dirty="0"/>
              <a:t>Trigger frame: </a:t>
            </a:r>
          </a:p>
          <a:p>
            <a:pPr lvl="2"/>
            <a:r>
              <a:rPr lang="en-US" altLang="zh-CN" sz="1400" dirty="0"/>
              <a:t>5B for each User Info field, 5 Users, 256us Padding, MCS0</a:t>
            </a:r>
          </a:p>
          <a:p>
            <a:pPr lvl="2"/>
            <a:r>
              <a:rPr lang="en-US" altLang="zh-CN" sz="1400" dirty="0"/>
              <a:t>IMFCS occupies a 5B User Info field, in which the first 12 bits (AID12) are used as pattern bits to signal IMFCS</a:t>
            </a:r>
          </a:p>
          <a:p>
            <a:pPr lvl="3"/>
            <a:r>
              <a:rPr lang="en-US" altLang="zh-CN" sz="1400" dirty="0"/>
              <a:t>This configuration results in a trigger frame with length of ~230 Bytes (We use a value of 230Bytes/1840bits)</a:t>
            </a:r>
            <a:endParaRPr lang="en-US" altLang="zh-CN" sz="1600" dirty="0"/>
          </a:p>
          <a:p>
            <a:pPr lvl="1"/>
            <a:r>
              <a:rPr lang="en-US" altLang="zh-CN" sz="1600" dirty="0"/>
              <a:t>Assume each bit in the Trigger frame bits has the same error rate, and the bit error rate of each bit is independently </a:t>
            </a:r>
          </a:p>
          <a:p>
            <a:endParaRPr lang="en-US" altLang="zh-CN" sz="1800" dirty="0"/>
          </a:p>
          <a:p>
            <a:r>
              <a:rPr lang="en-US" altLang="zh-CN" sz="1800" dirty="0"/>
              <a:t>Figure of Merit</a:t>
            </a:r>
          </a:p>
          <a:p>
            <a:pPr lvl="1"/>
            <a:r>
              <a:rPr lang="en-US" altLang="zh-CN" sz="1600" dirty="0"/>
              <a:t>Check the probability of the following case:</a:t>
            </a:r>
          </a:p>
          <a:p>
            <a:pPr lvl="2"/>
            <a:r>
              <a:rPr lang="en-US" altLang="zh-CN" sz="1600" dirty="0"/>
              <a:t>the IMFCS pattern bits has at least one error bit, when specific number of bits are wrong in the original frame</a:t>
            </a:r>
          </a:p>
          <a:p>
            <a:pPr lvl="2"/>
            <a:endParaRPr lang="en-US" altLang="zh-CN" sz="1600" dirty="0"/>
          </a:p>
          <a:p>
            <a:endParaRPr lang="en-US" altLang="zh-CN" sz="1800" dirty="0"/>
          </a:p>
          <a:p>
            <a:endParaRPr lang="en-US" altLang="zh-CN" sz="1800" dirty="0"/>
          </a:p>
          <a:p>
            <a:endParaRPr lang="en-US" altLang="zh-CN" sz="800" dirty="0"/>
          </a:p>
          <a:p>
            <a:pPr lvl="1"/>
            <a:endParaRPr lang="en-US" altLang="zh-CN" sz="1400" dirty="0"/>
          </a:p>
          <a:p>
            <a:pPr lvl="1"/>
            <a:endParaRPr lang="en-US" altLang="zh-CN" sz="1200" dirty="0"/>
          </a:p>
          <a:p>
            <a:endParaRPr lang="en-US" altLang="zh-CN" sz="2000" dirty="0"/>
          </a:p>
          <a:p>
            <a:pPr lvl="2"/>
            <a:endParaRPr lang="en-US" sz="1400" dirty="0"/>
          </a:p>
        </p:txBody>
      </p:sp>
    </p:spTree>
    <p:extLst>
      <p:ext uri="{BB962C8B-B14F-4D97-AF65-F5344CB8AC3E}">
        <p14:creationId xmlns:p14="http://schemas.microsoft.com/office/powerpoint/2010/main" val="1629105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5FD0AA-AF97-36DD-7681-85F6997100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96ACA9-0BFB-2AEF-B85C-9C02BFC93E7A}"/>
              </a:ext>
            </a:extLst>
          </p:cNvPr>
          <p:cNvSpPr>
            <a:spLocks noGrp="1"/>
          </p:cNvSpPr>
          <p:nvPr>
            <p:ph type="title"/>
          </p:nvPr>
        </p:nvSpPr>
        <p:spPr>
          <a:xfrm>
            <a:off x="914400" y="883512"/>
            <a:ext cx="10565296" cy="914399"/>
          </a:xfrm>
        </p:spPr>
        <p:txBody>
          <a:bodyPr/>
          <a:lstStyle/>
          <a:p>
            <a:r>
              <a:rPr lang="en-US" dirty="0"/>
              <a:t>Analysis of the potential issues</a:t>
            </a:r>
          </a:p>
        </p:txBody>
      </p:sp>
      <p:sp>
        <p:nvSpPr>
          <p:cNvPr id="4" name="Slide Number Placeholder 3">
            <a:extLst>
              <a:ext uri="{FF2B5EF4-FFF2-40B4-BE49-F238E27FC236}">
                <a16:creationId xmlns:a16="http://schemas.microsoft.com/office/drawing/2014/main" id="{AD814305-D8BE-AF4C-0FB7-5AE38D31C02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mc:AlternateContent xmlns:mc="http://schemas.openxmlformats.org/markup-compatibility/2006" xmlns:a14="http://schemas.microsoft.com/office/drawing/2010/main">
        <mc:Choice Requires="a14">
          <p:sp>
            <p:nvSpPr>
              <p:cNvPr id="21" name="内容占位符 5">
                <a:extLst>
                  <a:ext uri="{FF2B5EF4-FFF2-40B4-BE49-F238E27FC236}">
                    <a16:creationId xmlns:a16="http://schemas.microsoft.com/office/drawing/2014/main" id="{12674244-0479-9F44-3999-25C034EB90D4}"/>
                  </a:ext>
                </a:extLst>
              </p:cNvPr>
              <p:cNvSpPr>
                <a:spLocks noGrp="1"/>
              </p:cNvSpPr>
              <p:nvPr>
                <p:ph idx="1"/>
              </p:nvPr>
            </p:nvSpPr>
            <p:spPr>
              <a:xfrm>
                <a:off x="976184" y="1918257"/>
                <a:ext cx="10986690" cy="1882738"/>
              </a:xfrm>
            </p:spPr>
            <p:txBody>
              <a:bodyPr/>
              <a:lstStyle/>
              <a:p>
                <a:r>
                  <a:rPr lang="en-US" altLang="zh-CN" sz="1800" dirty="0"/>
                  <a:t>To</a:t>
                </a:r>
                <a:r>
                  <a:rPr lang="zh-CN" altLang="en-US" sz="1800" dirty="0"/>
                  <a:t> </a:t>
                </a:r>
                <a:r>
                  <a:rPr lang="en-US" altLang="zh-CN" sz="1800" dirty="0"/>
                  <a:t>further simplify</a:t>
                </a:r>
                <a:r>
                  <a:rPr lang="zh-CN" altLang="en-US" sz="1800" dirty="0"/>
                  <a:t> </a:t>
                </a:r>
                <a:r>
                  <a:rPr lang="en-US" altLang="zh-CN" sz="1800" dirty="0"/>
                  <a:t>the</a:t>
                </a:r>
                <a:r>
                  <a:rPr lang="zh-CN" altLang="en-US" sz="1800" dirty="0"/>
                  <a:t> </a:t>
                </a:r>
                <a:r>
                  <a:rPr lang="en-US" altLang="zh-CN" sz="1800" dirty="0"/>
                  <a:t>simulation</a:t>
                </a:r>
                <a:r>
                  <a:rPr lang="zh-CN" altLang="en-US" sz="1800" dirty="0"/>
                  <a:t> </a:t>
                </a:r>
                <a:r>
                  <a:rPr lang="en-US" altLang="zh-CN" sz="1800" dirty="0"/>
                  <a:t>, the above probability can be simply represented as a math combination problem</a:t>
                </a:r>
              </a:p>
              <a:p>
                <a:pPr marL="0" indent="0">
                  <a:buNone/>
                </a:pPr>
                <a:endParaRPr lang="en-US" altLang="zh-CN" sz="1800" dirty="0"/>
              </a:p>
              <a:p>
                <a:pPr marL="0" indent="0">
                  <a:buNone/>
                </a:pPr>
                <a14:m>
                  <m:oMathPara xmlns:m="http://schemas.openxmlformats.org/officeDocument/2006/math">
                    <m:oMathParaPr>
                      <m:jc m:val="centerGroup"/>
                    </m:oMathParaPr>
                    <m:oMath xmlns:m="http://schemas.openxmlformats.org/officeDocument/2006/math">
                      <m:r>
                        <a:rPr lang="en-US" altLang="zh-CN" sz="1400" b="0" i="1" smtClean="0">
                          <a:latin typeface="Cambria Math" panose="02040503050406030204" pitchFamily="18" charset="0"/>
                        </a:rPr>
                        <m:t>𝑃</m:t>
                      </m:r>
                      <m:d>
                        <m:dPr>
                          <m:ctrlPr>
                            <a:rPr lang="en-US" altLang="zh-CN" sz="1400" b="0" i="1" smtClean="0">
                              <a:latin typeface="Cambria Math" panose="02040503050406030204" pitchFamily="18" charset="0"/>
                            </a:rPr>
                          </m:ctrlPr>
                        </m:dPr>
                        <m:e>
                          <m:r>
                            <a:rPr lang="en-US" altLang="zh-CN" sz="1400" b="0" i="1" smtClean="0">
                              <a:latin typeface="Cambria Math" panose="02040503050406030204" pitchFamily="18" charset="0"/>
                            </a:rPr>
                            <m:t>𝐼𝑀𝐹𝐶𝑆</m:t>
                          </m:r>
                          <m:r>
                            <a:rPr lang="en-US" altLang="zh-CN" sz="1400" b="0" i="1" smtClean="0">
                              <a:latin typeface="Cambria Math" panose="02040503050406030204" pitchFamily="18" charset="0"/>
                            </a:rPr>
                            <m:t> </m:t>
                          </m:r>
                          <m:r>
                            <a:rPr lang="en-US" altLang="zh-CN" sz="1400" b="0" i="1" smtClean="0">
                              <a:latin typeface="Cambria Math" panose="02040503050406030204" pitchFamily="18" charset="0"/>
                            </a:rPr>
                            <m:t>𝑃𝑎𝑡𝑡𝑒𝑟𝑛</m:t>
                          </m:r>
                          <m:r>
                            <a:rPr lang="en-US" altLang="zh-CN" sz="1400" b="0" i="1" smtClean="0">
                              <a:latin typeface="Cambria Math" panose="02040503050406030204" pitchFamily="18" charset="0"/>
                            </a:rPr>
                            <m:t> </m:t>
                          </m:r>
                          <m:r>
                            <a:rPr lang="en-US" altLang="zh-CN" sz="1400" b="0" i="1" smtClean="0">
                              <a:latin typeface="Cambria Math" panose="02040503050406030204" pitchFamily="18" charset="0"/>
                            </a:rPr>
                            <m:t>𝐵𝑖𝑡𝑠</m:t>
                          </m:r>
                          <m:r>
                            <a:rPr lang="en-US" altLang="zh-CN" sz="1400" b="0" i="1" smtClean="0">
                              <a:latin typeface="Cambria Math" panose="02040503050406030204" pitchFamily="18" charset="0"/>
                            </a:rPr>
                            <m:t> </m:t>
                          </m:r>
                          <m:r>
                            <a:rPr lang="en-US" altLang="zh-CN" sz="1400" b="0" i="1" smtClean="0">
                              <a:latin typeface="Cambria Math" panose="02040503050406030204" pitchFamily="18" charset="0"/>
                            </a:rPr>
                            <m:t>h𝑎𝑠</m:t>
                          </m:r>
                          <m:r>
                            <a:rPr lang="en-US" altLang="zh-CN" sz="1400" b="0" i="1" smtClean="0">
                              <a:latin typeface="Cambria Math" panose="02040503050406030204" pitchFamily="18" charset="0"/>
                            </a:rPr>
                            <m:t> </m:t>
                          </m:r>
                          <m:r>
                            <a:rPr lang="en-US" altLang="zh-CN" sz="1400" b="0" i="1" smtClean="0">
                              <a:latin typeface="Cambria Math" panose="02040503050406030204" pitchFamily="18" charset="0"/>
                            </a:rPr>
                            <m:t>𝑒𝑟𝑟𝑜𝑟</m:t>
                          </m:r>
                        </m:e>
                      </m:d>
                      <m:r>
                        <a:rPr lang="en-US" altLang="zh-CN" sz="1400" b="0" i="1" smtClean="0">
                          <a:latin typeface="Cambria Math" panose="02040503050406030204" pitchFamily="18" charset="0"/>
                        </a:rPr>
                        <m:t>=1 − </m:t>
                      </m:r>
                      <m:f>
                        <m:fPr>
                          <m:ctrlPr>
                            <a:rPr lang="en-US" altLang="zh-CN" sz="1400" b="0" i="1" smtClean="0">
                              <a:latin typeface="Cambria Math" panose="02040503050406030204" pitchFamily="18" charset="0"/>
                            </a:rPr>
                          </m:ctrlPr>
                        </m:fPr>
                        <m:num>
                          <m:r>
                            <a:rPr lang="en-US" altLang="zh-CN" sz="1400" b="0" i="1" smtClean="0">
                              <a:latin typeface="Cambria Math" panose="02040503050406030204" pitchFamily="18" charset="0"/>
                            </a:rPr>
                            <m:t>𝑆𝑒𝑡</m:t>
                          </m:r>
                          <m:d>
                            <m:dPr>
                              <m:ctrlPr>
                                <a:rPr lang="en-US" altLang="zh-CN" sz="1400" b="0" i="1" smtClean="0">
                                  <a:latin typeface="Cambria Math" panose="02040503050406030204" pitchFamily="18" charset="0"/>
                                </a:rPr>
                              </m:ctrlPr>
                            </m:dPr>
                            <m:e>
                              <m:r>
                                <a:rPr lang="en-US" altLang="zh-CN" sz="1400" b="0" i="1" smtClean="0">
                                  <a:latin typeface="Cambria Math" panose="02040503050406030204" pitchFamily="18" charset="0"/>
                                </a:rPr>
                                <m:t>𝐴𝑙𝑙</m:t>
                              </m:r>
                              <m:r>
                                <a:rPr lang="en-US" altLang="zh-CN" sz="1400" b="0" i="1" smtClean="0">
                                  <a:latin typeface="Cambria Math" panose="02040503050406030204" pitchFamily="18" charset="0"/>
                                </a:rPr>
                                <m:t> </m:t>
                              </m:r>
                              <m:r>
                                <a:rPr lang="en-US" altLang="zh-CN" sz="1400" b="0" i="1" smtClean="0">
                                  <a:latin typeface="Cambria Math" panose="02040503050406030204" pitchFamily="18" charset="0"/>
                                </a:rPr>
                                <m:t>𝑐𝑜𝑚𝑏𝑖𝑛𝑎𝑡𝑖𝑜𝑛𝑠</m:t>
                              </m:r>
                              <m:r>
                                <a:rPr lang="en-US" altLang="zh-CN" sz="1400" b="0" i="1" smtClean="0">
                                  <a:latin typeface="Cambria Math" panose="02040503050406030204" pitchFamily="18" charset="0"/>
                                </a:rPr>
                                <m:t> </m:t>
                              </m:r>
                              <m:r>
                                <a:rPr lang="en-US" altLang="zh-CN" sz="1400" b="0" i="1" smtClean="0">
                                  <a:latin typeface="Cambria Math" panose="02040503050406030204" pitchFamily="18" charset="0"/>
                                </a:rPr>
                                <m:t>𝑡h𝑎𝑡</m:t>
                              </m:r>
                              <m:r>
                                <a:rPr lang="en-US" altLang="zh-CN" sz="1400" b="0" i="1" smtClean="0">
                                  <a:latin typeface="Cambria Math" panose="02040503050406030204" pitchFamily="18" charset="0"/>
                                </a:rPr>
                                <m:t> </m:t>
                              </m:r>
                              <m:r>
                                <a:rPr lang="en-US" altLang="zh-CN" sz="1400" b="0" i="1" smtClean="0">
                                  <a:latin typeface="Cambria Math" panose="02040503050406030204" pitchFamily="18" charset="0"/>
                                </a:rPr>
                                <m:t>𝑒𝑟𝑟𝑜𝑟</m:t>
                              </m:r>
                              <m:r>
                                <a:rPr lang="en-US" altLang="zh-CN" sz="1400" b="0" i="1" smtClean="0">
                                  <a:latin typeface="Cambria Math" panose="02040503050406030204" pitchFamily="18" charset="0"/>
                                </a:rPr>
                                <m:t> </m:t>
                              </m:r>
                              <m:r>
                                <a:rPr lang="en-US" altLang="zh-CN" sz="1400" b="0" i="1" smtClean="0">
                                  <a:latin typeface="Cambria Math" panose="02040503050406030204" pitchFamily="18" charset="0"/>
                                </a:rPr>
                                <m:t>𝑏𝑖𝑡𝑠</m:t>
                              </m:r>
                              <m:r>
                                <a:rPr lang="en-US" altLang="zh-CN" sz="1400" b="0" i="1" smtClean="0">
                                  <a:latin typeface="Cambria Math" panose="02040503050406030204" pitchFamily="18" charset="0"/>
                                </a:rPr>
                                <m:t> </m:t>
                              </m:r>
                              <m:r>
                                <a:rPr lang="en-US" altLang="zh-CN" sz="1400" b="0" i="1" smtClean="0">
                                  <a:latin typeface="Cambria Math" panose="02040503050406030204" pitchFamily="18" charset="0"/>
                                </a:rPr>
                                <m:t>𝑑𝑜</m:t>
                              </m:r>
                              <m:r>
                                <a:rPr lang="en-US" altLang="zh-CN" sz="1400" b="0" i="1" smtClean="0">
                                  <a:latin typeface="Cambria Math" panose="02040503050406030204" pitchFamily="18" charset="0"/>
                                </a:rPr>
                                <m:t> </m:t>
                              </m:r>
                              <m:r>
                                <a:rPr lang="en-US" altLang="zh-CN" sz="1400" b="0" i="1" smtClean="0">
                                  <a:latin typeface="Cambria Math" panose="02040503050406030204" pitchFamily="18" charset="0"/>
                                </a:rPr>
                                <m:t>𝑛𝑜𝑡</m:t>
                              </m:r>
                              <m:r>
                                <a:rPr lang="en-US" altLang="zh-CN" sz="1400" b="0" i="1" smtClean="0">
                                  <a:latin typeface="Cambria Math" panose="02040503050406030204" pitchFamily="18" charset="0"/>
                                </a:rPr>
                                <m:t> </m:t>
                              </m:r>
                              <m:r>
                                <a:rPr lang="en-US" altLang="zh-CN" sz="1400" b="0" i="1" smtClean="0">
                                  <a:latin typeface="Cambria Math" panose="02040503050406030204" pitchFamily="18" charset="0"/>
                                </a:rPr>
                                <m:t>𝑙𝑜𝑐𝑎𝑡𝑒</m:t>
                              </m:r>
                              <m:r>
                                <a:rPr lang="en-US" altLang="zh-CN" sz="1400" b="0" i="1" smtClean="0">
                                  <a:latin typeface="Cambria Math" panose="02040503050406030204" pitchFamily="18" charset="0"/>
                                </a:rPr>
                                <m:t> </m:t>
                              </m:r>
                              <m:r>
                                <a:rPr lang="en-US" altLang="zh-CN" sz="1400" b="0" i="1" smtClean="0">
                                  <a:latin typeface="Cambria Math" panose="02040503050406030204" pitchFamily="18" charset="0"/>
                                </a:rPr>
                                <m:t>𝑖𝑛</m:t>
                              </m:r>
                              <m:r>
                                <a:rPr lang="en-US" altLang="zh-CN" sz="1400" b="0" i="1" smtClean="0">
                                  <a:latin typeface="Cambria Math" panose="02040503050406030204" pitchFamily="18" charset="0"/>
                                </a:rPr>
                                <m:t> </m:t>
                              </m:r>
                              <m:r>
                                <a:rPr lang="en-US" altLang="zh-CN" sz="1400" b="0" i="1" smtClean="0">
                                  <a:latin typeface="Cambria Math" panose="02040503050406030204" pitchFamily="18" charset="0"/>
                                </a:rPr>
                                <m:t>𝐼𝑀𝐹𝐶𝑆</m:t>
                              </m:r>
                              <m:r>
                                <a:rPr lang="en-US" altLang="zh-CN" sz="1400" b="0" i="1" smtClean="0">
                                  <a:latin typeface="Cambria Math" panose="02040503050406030204" pitchFamily="18" charset="0"/>
                                </a:rPr>
                                <m:t> </m:t>
                              </m:r>
                              <m:r>
                                <a:rPr lang="en-US" altLang="zh-CN" sz="1400" b="0" i="1" smtClean="0">
                                  <a:latin typeface="Cambria Math" panose="02040503050406030204" pitchFamily="18" charset="0"/>
                                </a:rPr>
                                <m:t>𝑝𝑎𝑡𝑡𝑒𝑟𝑛</m:t>
                              </m:r>
                              <m:r>
                                <a:rPr lang="en-US" altLang="zh-CN" sz="1400" b="0" i="1" smtClean="0">
                                  <a:latin typeface="Cambria Math" panose="02040503050406030204" pitchFamily="18" charset="0"/>
                                </a:rPr>
                                <m:t> </m:t>
                              </m:r>
                              <m:r>
                                <a:rPr lang="en-US" altLang="zh-CN" sz="1400" b="0" i="1" smtClean="0">
                                  <a:latin typeface="Cambria Math" panose="02040503050406030204" pitchFamily="18" charset="0"/>
                                </a:rPr>
                                <m:t>𝑏𝑖𝑡𝑠</m:t>
                              </m:r>
                            </m:e>
                          </m:d>
                        </m:num>
                        <m:den>
                          <m:r>
                            <a:rPr lang="en-US" altLang="zh-CN" sz="1400" b="0" i="1" smtClean="0">
                              <a:latin typeface="Cambria Math" panose="02040503050406030204" pitchFamily="18" charset="0"/>
                            </a:rPr>
                            <m:t>𝑆𝑒𝑡</m:t>
                          </m:r>
                          <m:d>
                            <m:dPr>
                              <m:ctrlPr>
                                <a:rPr lang="en-US" altLang="zh-CN" sz="1400" b="0" i="1" smtClean="0">
                                  <a:latin typeface="Cambria Math" panose="02040503050406030204" pitchFamily="18" charset="0"/>
                                </a:rPr>
                              </m:ctrlPr>
                            </m:dPr>
                            <m:e>
                              <m:r>
                                <a:rPr lang="en-US" altLang="zh-CN" sz="1400" b="0" i="1" smtClean="0">
                                  <a:latin typeface="Cambria Math" panose="02040503050406030204" pitchFamily="18" charset="0"/>
                                </a:rPr>
                                <m:t>𝐴𝑙𝑙</m:t>
                              </m:r>
                              <m:r>
                                <a:rPr lang="en-US" altLang="zh-CN" sz="1400" b="0" i="1" smtClean="0">
                                  <a:latin typeface="Cambria Math" panose="02040503050406030204" pitchFamily="18" charset="0"/>
                                </a:rPr>
                                <m:t> </m:t>
                              </m:r>
                              <m:r>
                                <a:rPr lang="en-US" altLang="zh-CN" sz="1400" b="0" i="1" smtClean="0">
                                  <a:latin typeface="Cambria Math" panose="02040503050406030204" pitchFamily="18" charset="0"/>
                                </a:rPr>
                                <m:t>𝑐𝑜𝑚𝑏𝑖𝑛𝑎𝑡𝑖𝑜𝑛𝑠</m:t>
                              </m:r>
                              <m:r>
                                <a:rPr lang="en-US" altLang="zh-CN" sz="1400" b="0" i="1" smtClean="0">
                                  <a:latin typeface="Cambria Math" panose="02040503050406030204" pitchFamily="18" charset="0"/>
                                </a:rPr>
                                <m:t> </m:t>
                              </m:r>
                              <m:r>
                                <a:rPr lang="en-US" altLang="zh-CN" sz="1400" b="0" i="1" smtClean="0">
                                  <a:latin typeface="Cambria Math" panose="02040503050406030204" pitchFamily="18" charset="0"/>
                                </a:rPr>
                                <m:t>𝑡h𝑎𝑡</m:t>
                              </m:r>
                              <m:r>
                                <a:rPr lang="en-US" altLang="zh-CN" sz="1400" b="0" i="1" smtClean="0">
                                  <a:latin typeface="Cambria Math" panose="02040503050406030204" pitchFamily="18" charset="0"/>
                                </a:rPr>
                                <m:t> </m:t>
                              </m:r>
                              <m:r>
                                <a:rPr lang="en-US" altLang="zh-CN" sz="1400" b="0" i="1" smtClean="0">
                                  <a:latin typeface="Cambria Math" panose="02040503050406030204" pitchFamily="18" charset="0"/>
                                </a:rPr>
                                <m:t>𝑒𝑟𝑟𝑜𝑟</m:t>
                              </m:r>
                              <m:r>
                                <a:rPr lang="en-US" altLang="zh-CN" sz="1400" b="0" i="1" smtClean="0">
                                  <a:latin typeface="Cambria Math" panose="02040503050406030204" pitchFamily="18" charset="0"/>
                                </a:rPr>
                                <m:t> </m:t>
                              </m:r>
                              <m:r>
                                <a:rPr lang="en-US" altLang="zh-CN" sz="1400" b="0" i="1" smtClean="0">
                                  <a:latin typeface="Cambria Math" panose="02040503050406030204" pitchFamily="18" charset="0"/>
                                </a:rPr>
                                <m:t>𝑏𝑖𝑡𝑠</m:t>
                              </m:r>
                              <m:r>
                                <a:rPr lang="en-US" altLang="zh-CN" sz="1400" b="0" i="1" smtClean="0">
                                  <a:latin typeface="Cambria Math" panose="02040503050406030204" pitchFamily="18" charset="0"/>
                                </a:rPr>
                                <m:t> </m:t>
                              </m:r>
                              <m:r>
                                <a:rPr lang="en-US" altLang="zh-CN" sz="1400" b="0" i="1" smtClean="0">
                                  <a:latin typeface="Cambria Math" panose="02040503050406030204" pitchFamily="18" charset="0"/>
                                </a:rPr>
                                <m:t>h𝑎𝑝𝑝𝑒𝑛</m:t>
                              </m:r>
                              <m:r>
                                <a:rPr lang="en-US" altLang="zh-CN" sz="1400" b="0" i="1" smtClean="0">
                                  <a:latin typeface="Cambria Math" panose="02040503050406030204" pitchFamily="18" charset="0"/>
                                </a:rPr>
                                <m:t> </m:t>
                              </m:r>
                              <m:r>
                                <a:rPr lang="en-US" altLang="zh-CN" sz="1400" b="0" i="1" smtClean="0">
                                  <a:latin typeface="Cambria Math" panose="02040503050406030204" pitchFamily="18" charset="0"/>
                                </a:rPr>
                                <m:t>𝑖𝑛</m:t>
                              </m:r>
                              <m:r>
                                <a:rPr lang="en-US" altLang="zh-CN" sz="1400" b="0" i="1" smtClean="0">
                                  <a:latin typeface="Cambria Math" panose="02040503050406030204" pitchFamily="18" charset="0"/>
                                </a:rPr>
                                <m:t> </m:t>
                              </m:r>
                              <m:r>
                                <a:rPr lang="en-US" altLang="zh-CN" sz="1400" b="0" i="1" smtClean="0">
                                  <a:latin typeface="Cambria Math" panose="02040503050406030204" pitchFamily="18" charset="0"/>
                                </a:rPr>
                                <m:t>𝑡𝑜𝑡𝑎𝑙</m:t>
                              </m:r>
                              <m:r>
                                <a:rPr lang="en-US" altLang="zh-CN" sz="1400" b="0" i="1" smtClean="0">
                                  <a:latin typeface="Cambria Math" panose="02040503050406030204" pitchFamily="18" charset="0"/>
                                </a:rPr>
                                <m:t> </m:t>
                              </m:r>
                              <m:r>
                                <a:rPr lang="en-US" altLang="zh-CN" sz="1400" b="0" i="1" smtClean="0">
                                  <a:latin typeface="Cambria Math" panose="02040503050406030204" pitchFamily="18" charset="0"/>
                                </a:rPr>
                                <m:t>𝑓𝑟𝑎𝑚𝑒</m:t>
                              </m:r>
                              <m:r>
                                <a:rPr lang="en-US" altLang="zh-CN" sz="1400" b="0" i="1" smtClean="0">
                                  <a:latin typeface="Cambria Math" panose="02040503050406030204" pitchFamily="18" charset="0"/>
                                </a:rPr>
                                <m:t> </m:t>
                              </m:r>
                              <m:r>
                                <a:rPr lang="en-US" altLang="zh-CN" sz="1400" b="0" i="1" smtClean="0">
                                  <a:latin typeface="Cambria Math" panose="02040503050406030204" pitchFamily="18" charset="0"/>
                                </a:rPr>
                                <m:t>𝑏𝑖𝑡𝑠</m:t>
                              </m:r>
                            </m:e>
                          </m:d>
                        </m:den>
                      </m:f>
                    </m:oMath>
                    <m:oMath xmlns:m="http://schemas.openxmlformats.org/officeDocument/2006/math">
                      <m:r>
                        <a:rPr lang="en-US" altLang="zh-CN" sz="1800" b="1" i="1" smtClean="0">
                          <a:latin typeface="Cambria Math" panose="02040503050406030204" pitchFamily="18" charset="0"/>
                        </a:rPr>
                        <m:t>                                                             </m:t>
                      </m:r>
                    </m:oMath>
                  </m:oMathPara>
                </a14:m>
                <a:endParaRPr lang="en-US" altLang="zh-CN" sz="1800" dirty="0"/>
              </a:p>
              <a:p>
                <a:pPr lvl="1"/>
                <a:r>
                  <a:rPr lang="en-US" altLang="zh-CN" sz="1600" dirty="0"/>
                  <a:t>Assume </a:t>
                </a:r>
              </a:p>
              <a:p>
                <a:pPr lvl="2"/>
                <a:r>
                  <a:rPr lang="en-US" altLang="zh-CN" sz="1400" dirty="0"/>
                  <a:t>the total frame bits is n</a:t>
                </a:r>
              </a:p>
              <a:p>
                <a:pPr lvl="2"/>
                <a:r>
                  <a:rPr lang="en-US" altLang="zh-CN" sz="1400" dirty="0"/>
                  <a:t>the IMFCS pattern bits is m</a:t>
                </a:r>
              </a:p>
              <a:p>
                <a:pPr lvl="2"/>
                <a:r>
                  <a:rPr lang="en-US" altLang="zh-CN" sz="1400" dirty="0"/>
                  <a:t>the number of error bits is k</a:t>
                </a:r>
              </a:p>
              <a:p>
                <a:pPr lvl="1"/>
                <a:endParaRPr lang="en-US" altLang="zh-CN" sz="500" dirty="0"/>
              </a:p>
              <a:p>
                <a:pPr lvl="1"/>
                <a:r>
                  <a:rPr lang="en-US" altLang="zh-CN" sz="1600" dirty="0"/>
                  <a:t>So the above equation can be (for the case that k &lt;= (n-m))</a:t>
                </a:r>
              </a:p>
              <a:p>
                <a:pPr marL="0" indent="0">
                  <a:buNone/>
                </a:pPr>
                <a14:m>
                  <m:oMathPara xmlns:m="http://schemas.openxmlformats.org/officeDocument/2006/math">
                    <m:oMathParaPr>
                      <m:jc m:val="centerGroup"/>
                    </m:oMathParaPr>
                    <m:oMath xmlns:m="http://schemas.openxmlformats.org/officeDocument/2006/math">
                      <m:r>
                        <a:rPr lang="en-US" altLang="zh-CN" sz="1800" b="0" i="1">
                          <a:latin typeface="Cambria Math" panose="02040503050406030204" pitchFamily="18" charset="0"/>
                        </a:rPr>
                        <m:t>𝑃</m:t>
                      </m:r>
                      <m:d>
                        <m:dPr>
                          <m:ctrlPr>
                            <a:rPr lang="en-US" altLang="zh-CN" sz="1800" b="0" i="1">
                              <a:latin typeface="Cambria Math" panose="02040503050406030204" pitchFamily="18" charset="0"/>
                            </a:rPr>
                          </m:ctrlPr>
                        </m:dPr>
                        <m:e>
                          <m:r>
                            <a:rPr lang="en-US" altLang="zh-CN" sz="1800" b="0" i="1">
                              <a:latin typeface="Cambria Math" panose="02040503050406030204" pitchFamily="18" charset="0"/>
                            </a:rPr>
                            <m:t>𝐼𝑀𝐹𝐶𝑆</m:t>
                          </m:r>
                          <m:r>
                            <a:rPr lang="en-US" altLang="zh-CN" sz="1800" b="0" i="1">
                              <a:latin typeface="Cambria Math" panose="02040503050406030204" pitchFamily="18" charset="0"/>
                            </a:rPr>
                            <m:t> </m:t>
                          </m:r>
                          <m:r>
                            <a:rPr lang="en-US" altLang="zh-CN" sz="1800" b="0" i="1">
                              <a:latin typeface="Cambria Math" panose="02040503050406030204" pitchFamily="18" charset="0"/>
                            </a:rPr>
                            <m:t>𝑃𝑎𝑡𝑡𝑒𝑟𝑛</m:t>
                          </m:r>
                          <m:r>
                            <a:rPr lang="en-US" altLang="zh-CN" sz="1800" b="0" i="1">
                              <a:latin typeface="Cambria Math" panose="02040503050406030204" pitchFamily="18" charset="0"/>
                            </a:rPr>
                            <m:t> </m:t>
                          </m:r>
                          <m:r>
                            <a:rPr lang="en-US" altLang="zh-CN" sz="1800" b="0" i="1">
                              <a:latin typeface="Cambria Math" panose="02040503050406030204" pitchFamily="18" charset="0"/>
                            </a:rPr>
                            <m:t>𝐵𝑖𝑡𝑠</m:t>
                          </m:r>
                          <m:r>
                            <a:rPr lang="en-US" altLang="zh-CN" sz="1800" b="0" i="1">
                              <a:latin typeface="Cambria Math" panose="02040503050406030204" pitchFamily="18" charset="0"/>
                            </a:rPr>
                            <m:t> </m:t>
                          </m:r>
                          <m:r>
                            <a:rPr lang="en-US" altLang="zh-CN" sz="1800" b="0" i="1">
                              <a:latin typeface="Cambria Math" panose="02040503050406030204" pitchFamily="18" charset="0"/>
                            </a:rPr>
                            <m:t>h𝑎𝑠</m:t>
                          </m:r>
                          <m:r>
                            <a:rPr lang="en-US" altLang="zh-CN" sz="1800" b="0" i="1">
                              <a:latin typeface="Cambria Math" panose="02040503050406030204" pitchFamily="18" charset="0"/>
                            </a:rPr>
                            <m:t> </m:t>
                          </m:r>
                          <m:r>
                            <a:rPr lang="en-US" altLang="zh-CN" sz="1800" b="0" i="1">
                              <a:latin typeface="Cambria Math" panose="02040503050406030204" pitchFamily="18" charset="0"/>
                            </a:rPr>
                            <m:t>𝑒𝑟𝑟𝑜𝑟</m:t>
                          </m:r>
                        </m:e>
                      </m:d>
                      <m:r>
                        <a:rPr lang="en-US" altLang="zh-CN" sz="1800" b="0" i="1">
                          <a:latin typeface="Cambria Math" panose="02040503050406030204" pitchFamily="18" charset="0"/>
                        </a:rPr>
                        <m:t>=1 − </m:t>
                      </m:r>
                      <m:f>
                        <m:fPr>
                          <m:ctrlPr>
                            <a:rPr lang="en-US" altLang="zh-CN" sz="1800" b="0" i="1">
                              <a:latin typeface="Cambria Math" panose="02040503050406030204" pitchFamily="18" charset="0"/>
                            </a:rPr>
                          </m:ctrlPr>
                        </m:fPr>
                        <m:num>
                          <m:sSubSup>
                            <m:sSubSupPr>
                              <m:ctrlPr>
                                <a:rPr lang="en-US" altLang="zh-CN" sz="1800" b="0" i="1" smtClean="0">
                                  <a:latin typeface="Cambria Math" panose="02040503050406030204" pitchFamily="18" charset="0"/>
                                </a:rPr>
                              </m:ctrlPr>
                            </m:sSubSupPr>
                            <m:e>
                              <m:r>
                                <a:rPr lang="en-US" altLang="zh-CN" sz="1800" b="0" i="1" smtClean="0">
                                  <a:latin typeface="Cambria Math" panose="02040503050406030204" pitchFamily="18" charset="0"/>
                                </a:rPr>
                                <m:t>𝐶</m:t>
                              </m:r>
                            </m:e>
                            <m:sub>
                              <m:r>
                                <a:rPr lang="en-US" altLang="zh-CN" sz="1800" b="0" i="1" smtClean="0">
                                  <a:latin typeface="Cambria Math" panose="02040503050406030204" pitchFamily="18" charset="0"/>
                                </a:rPr>
                                <m:t>𝑛</m:t>
                              </m:r>
                              <m:r>
                                <a:rPr lang="en-US" altLang="zh-CN" sz="1800" b="0" i="1" smtClean="0">
                                  <a:latin typeface="Cambria Math" panose="02040503050406030204" pitchFamily="18" charset="0"/>
                                </a:rPr>
                                <m:t>−</m:t>
                              </m:r>
                              <m:r>
                                <a:rPr lang="en-US" altLang="zh-CN" sz="1800" b="0" i="1" smtClean="0">
                                  <a:latin typeface="Cambria Math" panose="02040503050406030204" pitchFamily="18" charset="0"/>
                                </a:rPr>
                                <m:t>𝑚</m:t>
                              </m:r>
                            </m:sub>
                            <m:sup>
                              <m:r>
                                <a:rPr lang="en-US" altLang="zh-CN" sz="1800" b="0" i="1" smtClean="0">
                                  <a:latin typeface="Cambria Math" panose="02040503050406030204" pitchFamily="18" charset="0"/>
                                </a:rPr>
                                <m:t>𝑘</m:t>
                              </m:r>
                            </m:sup>
                          </m:sSubSup>
                        </m:num>
                        <m:den>
                          <m:sSubSup>
                            <m:sSubSupPr>
                              <m:ctrlPr>
                                <a:rPr lang="en-US" altLang="zh-CN" sz="1800" b="0" i="1">
                                  <a:latin typeface="Cambria Math" panose="02040503050406030204" pitchFamily="18" charset="0"/>
                                </a:rPr>
                              </m:ctrlPr>
                            </m:sSubSupPr>
                            <m:e>
                              <m:r>
                                <a:rPr lang="en-US" altLang="zh-CN" sz="1800" b="0" i="1">
                                  <a:latin typeface="Cambria Math" panose="02040503050406030204" pitchFamily="18" charset="0"/>
                                </a:rPr>
                                <m:t>𝐶</m:t>
                              </m:r>
                            </m:e>
                            <m:sub>
                              <m:r>
                                <a:rPr lang="en-US" altLang="zh-CN" sz="1800" b="0" i="1">
                                  <a:latin typeface="Cambria Math" panose="02040503050406030204" pitchFamily="18" charset="0"/>
                                </a:rPr>
                                <m:t>𝑛</m:t>
                              </m:r>
                            </m:sub>
                            <m:sup>
                              <m:r>
                                <a:rPr lang="en-US" altLang="zh-CN" sz="1800" b="0" i="1">
                                  <a:latin typeface="Cambria Math" panose="02040503050406030204" pitchFamily="18" charset="0"/>
                                </a:rPr>
                                <m:t>𝑘</m:t>
                              </m:r>
                            </m:sup>
                          </m:sSubSup>
                        </m:den>
                      </m:f>
                    </m:oMath>
                  </m:oMathPara>
                </a14:m>
                <a:endParaRPr lang="en-US" altLang="zh-CN" sz="1800" dirty="0"/>
              </a:p>
              <a:p>
                <a:pPr lvl="1"/>
                <a:endParaRPr lang="en-US" altLang="zh-CN" sz="1200" dirty="0"/>
              </a:p>
              <a:p>
                <a:endParaRPr lang="en-US" altLang="zh-CN" sz="2000" dirty="0"/>
              </a:p>
              <a:p>
                <a:pPr lvl="2"/>
                <a:endParaRPr lang="en-US" sz="1400" dirty="0"/>
              </a:p>
            </p:txBody>
          </p:sp>
        </mc:Choice>
        <mc:Fallback xmlns="">
          <p:sp>
            <p:nvSpPr>
              <p:cNvPr id="21" name="内容占位符 5">
                <a:extLst>
                  <a:ext uri="{FF2B5EF4-FFF2-40B4-BE49-F238E27FC236}">
                    <a16:creationId xmlns:a16="http://schemas.microsoft.com/office/drawing/2014/main" id="{12674244-0479-9F44-3999-25C034EB90D4}"/>
                  </a:ext>
                </a:extLst>
              </p:cNvPr>
              <p:cNvSpPr>
                <a:spLocks noGrp="1" noRot="1" noChangeAspect="1" noMove="1" noResize="1" noEditPoints="1" noAdjustHandles="1" noChangeArrowheads="1" noChangeShapeType="1" noTextEdit="1"/>
              </p:cNvSpPr>
              <p:nvPr>
                <p:ph idx="1"/>
              </p:nvPr>
            </p:nvSpPr>
            <p:spPr>
              <a:xfrm>
                <a:off x="976184" y="1918257"/>
                <a:ext cx="10986690" cy="1882738"/>
              </a:xfrm>
              <a:blipFill>
                <a:blip r:embed="rId3"/>
                <a:stretch>
                  <a:fillRect l="-333" t="-1942" r="-943" b="-97735"/>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89239390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71c5aaf6-e6ce-465b-b873-5148d2a4c105">5PIBPR3ISOLQ-362744628-1770</_dlc_DocId>
    <HideFromDelve xmlns="71c5aaf6-e6ce-465b-b873-5148d2a4c105">false</HideFromDelve>
    <_dlc_DocIdUrl xmlns="71c5aaf6-e6ce-465b-b873-5148d2a4c105">
      <Url>https://nokia.sharepoint.com/sites/menorca/_layouts/15/DocIdRedir.aspx?ID=5PIBPR3ISOLQ-362744628-1770</Url>
      <Description>5PIBPR3ISOLQ-362744628-1770</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7BC94C346AF0B4FB46C347AD4C1744E" ma:contentTypeVersion="11" ma:contentTypeDescription="Create a new document." ma:contentTypeScope="" ma:versionID="d3f9616aba83445be3fc589d3b3abb49">
  <xsd:schema xmlns:xsd="http://www.w3.org/2001/XMLSchema" xmlns:xs="http://www.w3.org/2001/XMLSchema" xmlns:p="http://schemas.microsoft.com/office/2006/metadata/properties" xmlns:ns2="71c5aaf6-e6ce-465b-b873-5148d2a4c105" xmlns:ns3="66485f1d-aa39-44dc-9c7d-ec1e296eeb56" xmlns:ns4="9b2c2079-970b-4903-b87d-51c00d6cde94" targetNamespace="http://schemas.microsoft.com/office/2006/metadata/properties" ma:root="true" ma:fieldsID="cf34f875ab7825190667440cca2a6af3" ns2:_="" ns3:_="" ns4:_="">
    <xsd:import namespace="71c5aaf6-e6ce-465b-b873-5148d2a4c105"/>
    <xsd:import namespace="66485f1d-aa39-44dc-9c7d-ec1e296eeb56"/>
    <xsd:import namespace="9b2c2079-970b-4903-b87d-51c00d6cde94"/>
    <xsd:element name="properties">
      <xsd:complexType>
        <xsd:sequence>
          <xsd:element name="documentManagement">
            <xsd:complexType>
              <xsd:all>
                <xsd:element ref="ns2:_dlc_DocId" minOccurs="0"/>
                <xsd:element ref="ns2:_dlc_DocIdUrl" minOccurs="0"/>
                <xsd:element ref="ns2:_dlc_DocIdPersistId" minOccurs="0"/>
                <xsd:element ref="ns2:HideFromDelve"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6485f1d-aa39-44dc-9c7d-ec1e296eeb56"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b2c2079-970b-4903-b87d-51c00d6cde94" elementFormDefault="qualified">
    <xsd:import namespace="http://schemas.microsoft.com/office/2006/documentManagement/types"/>
    <xsd:import namespace="http://schemas.microsoft.com/office/infopath/2007/PartnerControls"/>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34c87397-5fc1-491e-85e7-d6110dbe9cbd" ContentTypeId="0x0101" PreviousValue="false"/>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A474FD79-F03E-4D38-AFA4-71204D7F2ED6}">
  <ds:schemaRefs>
    <ds:schemaRef ds:uri="http://schemas.microsoft.com/sharepoint/v3/contenttype/forms"/>
  </ds:schemaRefs>
</ds:datastoreItem>
</file>

<file path=customXml/itemProps2.xml><?xml version="1.0" encoding="utf-8"?>
<ds:datastoreItem xmlns:ds="http://schemas.openxmlformats.org/officeDocument/2006/customXml" ds:itemID="{D6BA9EAD-5E93-4988-B4D5-D9C514118B20}">
  <ds:schemaRefs>
    <ds:schemaRef ds:uri="71c5aaf6-e6ce-465b-b873-5148d2a4c105"/>
    <ds:schemaRef ds:uri="http://schemas.microsoft.com/office/2006/documentManagement/types"/>
    <ds:schemaRef ds:uri="9b2c2079-970b-4903-b87d-51c00d6cde94"/>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purl.org/dc/terms/"/>
    <ds:schemaRef ds:uri="66485f1d-aa39-44dc-9c7d-ec1e296eeb56"/>
    <ds:schemaRef ds:uri="http://www.w3.org/XML/1998/namespace"/>
    <ds:schemaRef ds:uri="http://purl.org/dc/dcmitype/"/>
  </ds:schemaRefs>
</ds:datastoreItem>
</file>

<file path=customXml/itemProps3.xml><?xml version="1.0" encoding="utf-8"?>
<ds:datastoreItem xmlns:ds="http://schemas.openxmlformats.org/officeDocument/2006/customXml" ds:itemID="{F1077E62-5C67-47EE-BE0B-1C7798C482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66485f1d-aa39-44dc-9c7d-ec1e296eeb56"/>
    <ds:schemaRef ds:uri="9b2c2079-970b-4903-b87d-51c00d6cde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8F86F36E-D797-4AF3-B071-2851993C7802}">
  <ds:schemaRefs>
    <ds:schemaRef ds:uri="Microsoft.SharePoint.Taxonomy.ContentTypeSync"/>
  </ds:schemaRefs>
</ds:datastoreItem>
</file>

<file path=customXml/itemProps5.xml><?xml version="1.0" encoding="utf-8"?>
<ds:datastoreItem xmlns:ds="http://schemas.openxmlformats.org/officeDocument/2006/customXml" ds:itemID="{0BD1BC0E-6009-422B-996A-765D4D7A53FF}">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25034</TotalTime>
  <Words>1299</Words>
  <Application>Microsoft Office PowerPoint</Application>
  <PresentationFormat>Widescreen</PresentationFormat>
  <Paragraphs>173</Paragraphs>
  <Slides>13</Slides>
  <Notes>11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Calibri</vt:lpstr>
      <vt:lpstr>Cambria Math</vt:lpstr>
      <vt:lpstr>Times New Roman</vt:lpstr>
      <vt:lpstr>802-11-Submission</vt:lpstr>
      <vt:lpstr>Document</vt:lpstr>
      <vt:lpstr>Consideration on the signaling method of intermediate FCS</vt:lpstr>
      <vt:lpstr>Introduction</vt:lpstr>
      <vt:lpstr>Recap: Intermediate FCS</vt:lpstr>
      <vt:lpstr>Recap: Intermediate FCS</vt:lpstr>
      <vt:lpstr>Analysis of the potential issues</vt:lpstr>
      <vt:lpstr>Analysis of the potential issues</vt:lpstr>
      <vt:lpstr>Analysis of the potential issues</vt:lpstr>
      <vt:lpstr>Analysis of the potential issues</vt:lpstr>
      <vt:lpstr>Analysis of the potential issues</vt:lpstr>
      <vt:lpstr>Analysis of the potential issues</vt:lpstr>
      <vt:lpstr>Analysis of the potential issues</vt:lpstr>
      <vt:lpstr>Summary</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indication-for-coex-event</dc:title>
  <dc:creator>Xiangxin.Gu@unisoc.com</dc:creator>
  <cp:lastModifiedBy>Yanchao Xu</cp:lastModifiedBy>
  <cp:revision>510</cp:revision>
  <dcterms:created xsi:type="dcterms:W3CDTF">2020-11-25T01:30:38Z</dcterms:created>
  <dcterms:modified xsi:type="dcterms:W3CDTF">2024-11-05T02:38:22Z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ies>
</file>