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3.svg" ContentType="image/svg+xml"/>
  <Override PartName="/ppt/media/image5.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3"/>
    <p:sldId id="369" r:id="rId4"/>
    <p:sldId id="401" r:id="rId5"/>
    <p:sldId id="418" r:id="rId6"/>
    <p:sldId id="417" r:id="rId7"/>
    <p:sldId id="413" r:id="rId8"/>
    <p:sldId id="430" r:id="rId9"/>
    <p:sldId id="419" r:id="rId10"/>
    <p:sldId id="420" r:id="rId11"/>
    <p:sldId id="425" r:id="rId12"/>
    <p:sldId id="265" r:id="rId13"/>
    <p:sldId id="297" r:id="rId14"/>
    <p:sldId id="438" r:id="rId15"/>
    <p:sldId id="426" r:id="rId16"/>
    <p:sldId id="439" r:id="rId17"/>
    <p:sldId id="42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1693</a:t>
            </a:r>
            <a:r>
              <a:rPr lang="en-US" altLang="en-US" sz="1800" b="1" kern="1200" dirty="0">
                <a:solidFill>
                  <a:schemeClr val="tx1"/>
                </a:solidFill>
                <a:latin typeface="Times New Roman" panose="02020603050405020304" pitchFamily="18" charset="0"/>
                <a:ea typeface="+mn-ea"/>
                <a:cs typeface="+mn-cs"/>
              </a:rPr>
              <a:t>r3</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Oct.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svg"/><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svg"/><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The MAP security framework</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a:t>Analyse the security requirement of MAPC in same or different ESS</a:t>
            </a:r>
            <a:endParaRPr lang="en-US"/>
          </a:p>
          <a:p>
            <a:r>
              <a:rPr lang="en-US"/>
              <a:t>Provides some security consideration and propose to isolate MAPC from infrastructure network in a certain level</a:t>
            </a:r>
            <a:endParaRPr lang="en-US"/>
          </a:p>
          <a:p>
            <a:r>
              <a:rPr lang="en-US"/>
              <a:t>Propose to define MAP provision and MAP PASN procedure in MAPC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r>
              <a:rPr lang="en-US" dirty="0"/>
              <a:t>1. </a:t>
            </a:r>
            <a:r>
              <a:rPr lang="en-GB" b="0">
                <a:sym typeface="+mn-ea"/>
              </a:rPr>
              <a:t> </a:t>
            </a:r>
            <a:r>
              <a:rPr lang="en-US" altLang="zh-CN" b="0">
                <a:sym typeface="+mn-ea"/>
              </a:rPr>
              <a:t>24/209r5	Specification Framework for TGbn</a:t>
            </a:r>
            <a:endParaRPr lang="en-US" b="0" dirty="0"/>
          </a:p>
          <a:p>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t>Do you agree to have a mechanism to protect the mgmt. frame exchange in M-AP Coordination agreement negotiation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SP2</a:t>
            </a:r>
            <a:endParaRPr lang="en-US"/>
          </a:p>
        </p:txBody>
      </p:sp>
      <p:sp>
        <p:nvSpPr>
          <p:cNvPr id="3" name="Content Placeholder 2"/>
          <p:cNvSpPr>
            <a:spLocks noGrp="1"/>
          </p:cNvSpPr>
          <p:nvPr>
            <p:ph idx="1"/>
          </p:nvPr>
        </p:nvSpPr>
        <p:spPr/>
        <p:txBody>
          <a:bodyPr/>
          <a:p>
            <a:r>
              <a:rPr lang="en-US"/>
              <a:t>Do you agree to define MAPC Preassociation security negotiation(PASN) as an additional procedure in MAPC framework?</a:t>
            </a:r>
            <a:endParaRPr lang="en-US"/>
          </a:p>
          <a:p>
            <a:r>
              <a:rPr lang="en-US"/>
              <a:t>Note:extend the PASN or define a new mechanism is TBD.</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SP3</a:t>
            </a:r>
            <a:endParaRPr lang="en-US"/>
          </a:p>
        </p:txBody>
      </p:sp>
      <p:sp>
        <p:nvSpPr>
          <p:cNvPr id="3" name="Content Placeholder 2"/>
          <p:cNvSpPr>
            <a:spLocks noGrp="1"/>
          </p:cNvSpPr>
          <p:nvPr>
            <p:ph idx="1"/>
          </p:nvPr>
        </p:nvSpPr>
        <p:spPr>
          <a:xfrm>
            <a:off x="914400" y="1752600"/>
            <a:ext cx="10881360" cy="4572000"/>
          </a:xfrm>
        </p:spPr>
        <p:txBody>
          <a:bodyPr/>
          <a:p>
            <a:r>
              <a:rPr lang="en-US"/>
              <a:t>Do you agree to define procedures for a UHR mesh STA with:</a:t>
            </a:r>
            <a:endParaRPr lang="en-US"/>
          </a:p>
          <a:p>
            <a:r>
              <a:rPr lang="en-US" sz="2000" b="0"/>
              <a:t>1)  modified mesh procedures to support MAPC discovery and support MAPC security (including PTK generation and GTK exchange) .</a:t>
            </a:r>
            <a:endParaRPr lang="en-US" sz="2000" b="0"/>
          </a:p>
          <a:p>
            <a:r>
              <a:rPr lang="en-US" sz="2000" b="0"/>
              <a:t>Note1: The details of the modified mesh security procedure to support MAPC security is TBD </a:t>
            </a:r>
            <a:endParaRPr lang="en-US" sz="2000" b="0"/>
          </a:p>
          <a:p>
            <a:r>
              <a:rPr lang="en-US" sz="2000" b="0"/>
              <a:t>Note2: The details of the modified mesh discovery procedure to support MAPC discovery is TBD.</a:t>
            </a:r>
            <a:endParaRPr lang="en-US" sz="2000" b="0"/>
          </a:p>
          <a:p>
            <a:r>
              <a:rPr lang="en-US" sz="2000" b="0"/>
              <a:t>Note3: Other functionalities are TBD.</a:t>
            </a:r>
            <a:endParaRPr lang="en-US" sz="2000"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SP4</a:t>
            </a:r>
            <a:endParaRPr lang="en-US"/>
          </a:p>
        </p:txBody>
      </p:sp>
      <p:sp>
        <p:nvSpPr>
          <p:cNvPr id="3" name="Content Placeholder 2"/>
          <p:cNvSpPr>
            <a:spLocks noGrp="1"/>
          </p:cNvSpPr>
          <p:nvPr>
            <p:ph idx="1"/>
          </p:nvPr>
        </p:nvSpPr>
        <p:spPr/>
        <p:txBody>
          <a:bodyPr/>
          <a:p>
            <a:r>
              <a:rPr lang="en-US">
                <a:sym typeface="+mn-ea"/>
              </a:rPr>
              <a:t>Do you agree to define MAPC provision procedure as an optional procedure in MAPC framework?</a:t>
            </a:r>
            <a:endParaRPr lang="en-US">
              <a:sym typeface="+mn-ea"/>
            </a:endParaRPr>
          </a:p>
          <a:p>
            <a:r>
              <a:rPr lang="en-US">
                <a:sym typeface="+mn-ea"/>
              </a:rPr>
              <a:t>Note: the details of MAPC provision is TBD</a:t>
            </a:r>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86741"/>
            <a:ext cx="10363200" cy="914399"/>
          </a:xfrm>
        </p:spPr>
        <p:txBody>
          <a:bodyPr/>
          <a:p>
            <a:r>
              <a:rPr lang="en-US"/>
              <a:t>Introduction</a:t>
            </a:r>
            <a:endParaRPr lang="en-US"/>
          </a:p>
        </p:txBody>
      </p:sp>
      <p:sp>
        <p:nvSpPr>
          <p:cNvPr id="3" name="Content Placeholder 2"/>
          <p:cNvSpPr>
            <a:spLocks noGrp="1"/>
          </p:cNvSpPr>
          <p:nvPr>
            <p:ph idx="1"/>
          </p:nvPr>
        </p:nvSpPr>
        <p:spPr>
          <a:xfrm>
            <a:off x="765810" y="1274445"/>
            <a:ext cx="11346815" cy="4845685"/>
          </a:xfrm>
        </p:spPr>
        <p:txBody>
          <a:bodyPr/>
          <a:p>
            <a:r>
              <a:rPr lang="en-US"/>
              <a:t>11bn group reached consensus on the unified MAPC framework.</a:t>
            </a:r>
            <a:endParaRPr lang="en-US"/>
          </a:p>
          <a:p>
            <a:pPr lvl="1"/>
            <a:r>
              <a:rPr lang="en-US" sz="1800" b="1">
                <a:solidFill>
                  <a:srgbClr val="FF0000"/>
                </a:solidFill>
              </a:rPr>
              <a:t>11bn defines a common framework of a M-AP Coordination for various coordination schemes.</a:t>
            </a:r>
            <a:endParaRPr lang="en-US" sz="1800" b="1">
              <a:solidFill>
                <a:srgbClr val="FF0000"/>
              </a:solidFill>
            </a:endParaRPr>
          </a:p>
          <a:p>
            <a:pPr lvl="2"/>
            <a:r>
              <a:rPr lang="en-US" sz="1600">
                <a:solidFill>
                  <a:srgbClr val="FF0000"/>
                </a:solidFill>
              </a:rPr>
              <a:t>Note - Coordination schemes such as (but not limited to): Co-SR (TXOP-based with power control), Co-BF, TBD Co-TDMA , TBD C-RTWT, etc.</a:t>
            </a:r>
            <a:endParaRPr lang="en-US" sz="1600">
              <a:solidFill>
                <a:srgbClr val="FF0000"/>
              </a:solidFill>
            </a:endParaRPr>
          </a:p>
          <a:p>
            <a:pPr lvl="1"/>
            <a:r>
              <a:rPr lang="en-US" sz="1800" b="1">
                <a:solidFill>
                  <a:srgbClr val="FF0000"/>
                </a:solidFill>
              </a:rPr>
              <a:t>11bn defines a common framework of a M-AP Coordination that can enable the following procedures:</a:t>
            </a:r>
            <a:endParaRPr lang="en-US" sz="1800" b="1">
              <a:solidFill>
                <a:srgbClr val="FF0000"/>
              </a:solidFill>
            </a:endParaRPr>
          </a:p>
          <a:p>
            <a:pPr lvl="2"/>
            <a:r>
              <a:rPr lang="en-US" sz="1600">
                <a:solidFill>
                  <a:srgbClr val="FF0000"/>
                </a:solidFill>
              </a:rPr>
              <a:t>M-AP Coordination Discovery procedure</a:t>
            </a:r>
            <a:endParaRPr lang="en-US" sz="1600">
              <a:solidFill>
                <a:srgbClr val="FF0000"/>
              </a:solidFill>
            </a:endParaRPr>
          </a:p>
          <a:p>
            <a:pPr lvl="2"/>
            <a:r>
              <a:rPr lang="en-US" sz="1600">
                <a:solidFill>
                  <a:srgbClr val="FF0000"/>
                </a:solidFill>
              </a:rPr>
              <a:t>M-AP Coordination agreement negotiation procedure</a:t>
            </a:r>
            <a:endParaRPr lang="en-US" sz="1600">
              <a:solidFill>
                <a:srgbClr val="FF0000"/>
              </a:solidFill>
            </a:endParaRPr>
          </a:p>
          <a:p>
            <a:pPr lvl="2"/>
            <a:r>
              <a:rPr lang="en-US" sz="1600">
                <a:solidFill>
                  <a:srgbClr val="FF0000"/>
                </a:solidFill>
              </a:rPr>
              <a:t>Note: Details of the procedures and whether the above procedures are mandatory/optional - TBD</a:t>
            </a:r>
            <a:endParaRPr lang="en-US" sz="1600">
              <a:solidFill>
                <a:srgbClr val="FF0000"/>
              </a:solidFill>
            </a:endParaRPr>
          </a:p>
          <a:p>
            <a:r>
              <a:rPr lang="en-US" sz="1800" b="1">
                <a:solidFill>
                  <a:srgbClr val="FF0000"/>
                </a:solidFill>
                <a:ea typeface="Arial" panose="020B0604020202020204" pitchFamily="34" charset="0"/>
                <a:cs typeface="+mn-ea"/>
              </a:rPr>
              <a:t>APs that int</a:t>
            </a:r>
            <a:r>
              <a:rPr lang="en-US" sz="1800" b="1">
                <a:solidFill>
                  <a:srgbClr val="FF0000"/>
                </a:solidFill>
              </a:rPr>
              <a:t>end to participate in Multi-AP coordination can use management frames to advertise/discover the capabilities and/or parameters of individual schemes.</a:t>
            </a:r>
            <a:endParaRPr lang="en-US" sz="1800" b="1">
              <a:solidFill>
                <a:srgbClr val="FF0000"/>
              </a:solidFill>
            </a:endParaRPr>
          </a:p>
          <a:p>
            <a:endParaRPr lang="en-US" sz="1800" b="1">
              <a:solidFill>
                <a:srgbClr val="FF0000"/>
              </a:solidFill>
            </a:endParaRPr>
          </a:p>
          <a:p>
            <a:r>
              <a:rPr lang="en-US" sz="1800" b="1">
                <a:solidFill>
                  <a:srgbClr val="FF0000"/>
                </a:solidFill>
              </a:rPr>
              <a:t>•APs that discovered each other and want to establish agreement(s) for Multi-AP coordination scheme(s), can use individually addressed management frames to establish the agreement(s) and negotiate parameters</a:t>
            </a:r>
            <a:endParaRPr lang="en-US" sz="1800" b="1">
              <a:solidFill>
                <a:srgbClr val="FF0000"/>
              </a:solidFill>
            </a:endParaRPr>
          </a:p>
          <a:p>
            <a:r>
              <a:rPr lang="en-US" sz="1800" b="0">
                <a:solidFill>
                  <a:srgbClr val="FF0000"/>
                </a:solidFill>
              </a:rPr>
              <a:t>•Note: The management frame can be a Public Action and/or new Action frames, and so on.</a:t>
            </a:r>
            <a:endParaRPr lang="en-US" sz="1800" b="0">
              <a:solidFill>
                <a:srgbClr val="FF0000"/>
              </a:solidFill>
            </a:endParaRPr>
          </a:p>
          <a:p>
            <a:pPr lvl="0">
              <a:buFont typeface="Arial" panose="020B0604020202020204" pitchFamily="34" charset="0"/>
              <a:buChar char="•"/>
            </a:pPr>
            <a:r>
              <a:rPr lang="en-US" b="1"/>
              <a:t>In this contribution, we would like to discuss a unified MAPC security framework.</a:t>
            </a:r>
            <a:endParaRPr lang="en-US" b="1"/>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Use case 1: the MAPC in the same ESS </a:t>
            </a:r>
            <a:endParaRPr lang="en-US"/>
          </a:p>
        </p:txBody>
      </p:sp>
      <p:sp>
        <p:nvSpPr>
          <p:cNvPr id="3" name="Content Placeholder 2"/>
          <p:cNvSpPr>
            <a:spLocks noGrp="1"/>
          </p:cNvSpPr>
          <p:nvPr>
            <p:ph idx="1"/>
          </p:nvPr>
        </p:nvSpPr>
        <p:spPr>
          <a:xfrm>
            <a:off x="412115" y="1653540"/>
            <a:ext cx="11576685" cy="2202815"/>
          </a:xfrm>
        </p:spPr>
        <p:txBody>
          <a:bodyPr/>
          <a:p>
            <a:r>
              <a:rPr lang="en-US" b="0"/>
              <a:t>Security requirement</a:t>
            </a:r>
            <a:endParaRPr lang="en-US" b="0"/>
          </a:p>
          <a:p>
            <a:pPr lvl="1"/>
            <a:r>
              <a:rPr lang="en-US" b="0"/>
              <a:t>The trust mode relies on the wireless/wired backhaul connection</a:t>
            </a:r>
            <a:endParaRPr lang="en-US" b="0"/>
          </a:p>
          <a:p>
            <a:pPr lvl="1"/>
            <a:r>
              <a:rPr lang="en-US" b="0"/>
              <a:t>No </a:t>
            </a:r>
            <a:r>
              <a:rPr lang="en-US" b="0">
                <a:sym typeface="+mn-ea"/>
              </a:rPr>
              <a:t>authentication </a:t>
            </a:r>
            <a:r>
              <a:rPr lang="en-US" b="0"/>
              <a:t>requirement between the two APs</a:t>
            </a:r>
            <a:endParaRPr lang="en-US" b="0"/>
          </a:p>
          <a:p>
            <a:pPr lvl="1"/>
            <a:r>
              <a:rPr lang="en-US" b="0"/>
              <a:t>PTK is g</a:t>
            </a:r>
            <a:r>
              <a:rPr lang="en-US">
                <a:sym typeface="+mn-ea"/>
              </a:rPr>
              <a:t>enerated</a:t>
            </a:r>
            <a:r>
              <a:rPr lang="en-US" b="0"/>
              <a:t> via the authentication frame exchanges(like PASN procedure)</a:t>
            </a:r>
            <a:endParaRPr lang="en-US" b="0"/>
          </a:p>
          <a:p>
            <a:pPr lvl="1"/>
            <a:r>
              <a:rPr lang="en-US" b="0"/>
              <a:t>MAP negotiation via protected management frame </a:t>
            </a:r>
            <a:r>
              <a:rPr lang="en-US">
                <a:sym typeface="+mn-ea"/>
              </a:rPr>
              <a:t>exchanges</a:t>
            </a: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grpSp>
        <p:nvGrpSpPr>
          <p:cNvPr id="8" name="Group 7"/>
          <p:cNvGrpSpPr/>
          <p:nvPr/>
        </p:nvGrpSpPr>
        <p:grpSpPr>
          <a:xfrm>
            <a:off x="7194550" y="3223895"/>
            <a:ext cx="4505960" cy="3221355"/>
            <a:chOff x="2481" y="4431"/>
            <a:chExt cx="7398" cy="5073"/>
          </a:xfrm>
        </p:grpSpPr>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3563" y="5307"/>
              <a:ext cx="1440" cy="1440"/>
            </a:xfrm>
            <a:prstGeom prst="rect">
              <a:avLst/>
            </a:prstGeom>
          </p:spPr>
        </p:pic>
        <p:pic>
          <p:nvPicPr>
            <p:cNvPr id="6"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7398" y="5294"/>
              <a:ext cx="1440" cy="1440"/>
            </a:xfrm>
            <a:prstGeom prst="rect">
              <a:avLst/>
            </a:prstGeom>
          </p:spPr>
        </p:pic>
        <p:pic>
          <p:nvPicPr>
            <p:cNvPr id="42"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6" y="7688"/>
              <a:ext cx="758" cy="758"/>
            </a:xfrm>
            <a:prstGeom prst="rect">
              <a:avLst/>
            </a:prstGeom>
          </p:spPr>
        </p:pic>
        <p:pic>
          <p:nvPicPr>
            <p:cNvPr id="7"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92" y="7675"/>
              <a:ext cx="758" cy="758"/>
            </a:xfrm>
            <a:prstGeom prst="rect">
              <a:avLst/>
            </a:prstGeom>
          </p:spPr>
        </p:pic>
        <p:cxnSp>
          <p:nvCxnSpPr>
            <p:cNvPr id="9" name="Straight Arrow Connector 8"/>
            <p:cNvCxnSpPr>
              <a:stCxn id="53" idx="2"/>
              <a:endCxn id="42" idx="0"/>
            </p:cNvCxnSpPr>
            <p:nvPr/>
          </p:nvCxnSpPr>
          <p:spPr>
            <a:xfrm flipH="1">
              <a:off x="3695" y="6747"/>
              <a:ext cx="588" cy="941"/>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cxnSp>
          <p:nvCxnSpPr>
            <p:cNvPr id="10" name="Straight Arrow Connector 9"/>
            <p:cNvCxnSpPr>
              <a:stCxn id="6" idx="2"/>
              <a:endCxn id="7" idx="0"/>
            </p:cNvCxnSpPr>
            <p:nvPr/>
          </p:nvCxnSpPr>
          <p:spPr>
            <a:xfrm>
              <a:off x="8118" y="6734"/>
              <a:ext cx="453" cy="941"/>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16" name="Text Box 15"/>
            <p:cNvSpPr txBox="1"/>
            <p:nvPr/>
          </p:nvSpPr>
          <p:spPr>
            <a:xfrm>
              <a:off x="3930" y="6516"/>
              <a:ext cx="976" cy="434"/>
            </a:xfrm>
            <a:prstGeom prst="rect">
              <a:avLst/>
            </a:prstGeom>
            <a:noFill/>
          </p:spPr>
          <p:txBody>
            <a:bodyPr wrap="square" rtlCol="0">
              <a:spAutoFit/>
            </a:bodyPr>
            <a:p>
              <a:r>
                <a:rPr lang="en-US" altLang="zh-CN" sz="1200">
                  <a:ea typeface="宋体" panose="02010600030101010101" pitchFamily="2" charset="-122"/>
                </a:rPr>
                <a:t>AP1</a:t>
              </a:r>
              <a:endParaRPr lang="en-US" altLang="zh-CN" sz="1200">
                <a:ea typeface="宋体" panose="02010600030101010101" pitchFamily="2" charset="-122"/>
              </a:endParaRPr>
            </a:p>
          </p:txBody>
        </p:sp>
        <p:sp>
          <p:nvSpPr>
            <p:cNvPr id="31" name="Text Box 30"/>
            <p:cNvSpPr txBox="1"/>
            <p:nvPr/>
          </p:nvSpPr>
          <p:spPr>
            <a:xfrm>
              <a:off x="7729" y="6477"/>
              <a:ext cx="976" cy="434"/>
            </a:xfrm>
            <a:prstGeom prst="rect">
              <a:avLst/>
            </a:prstGeom>
            <a:noFill/>
          </p:spPr>
          <p:txBody>
            <a:bodyPr wrap="square" rtlCol="0">
              <a:spAutoFit/>
            </a:bodyPr>
            <a:p>
              <a:r>
                <a:rPr lang="en-US" altLang="zh-CN" sz="1200">
                  <a:ea typeface="宋体" panose="02010600030101010101" pitchFamily="2" charset="-122"/>
                </a:rPr>
                <a:t>AP2</a:t>
              </a:r>
              <a:endParaRPr lang="en-US" altLang="zh-CN" sz="1200">
                <a:ea typeface="宋体" panose="02010600030101010101" pitchFamily="2" charset="-122"/>
              </a:endParaRPr>
            </a:p>
          </p:txBody>
        </p:sp>
        <p:sp>
          <p:nvSpPr>
            <p:cNvPr id="37" name="Oval 36"/>
            <p:cNvSpPr/>
            <p:nvPr/>
          </p:nvSpPr>
          <p:spPr>
            <a:xfrm>
              <a:off x="2481" y="4431"/>
              <a:ext cx="7398" cy="5073"/>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cxnSp>
          <p:nvCxnSpPr>
            <p:cNvPr id="40" name="Straight Arrow Connector 39"/>
            <p:cNvCxnSpPr>
              <a:stCxn id="53" idx="3"/>
              <a:endCxn id="6" idx="1"/>
            </p:cNvCxnSpPr>
            <p:nvPr/>
          </p:nvCxnSpPr>
          <p:spPr>
            <a:xfrm>
              <a:off x="4873" y="6014"/>
              <a:ext cx="2525" cy="0"/>
            </a:xfrm>
            <a:prstGeom prst="straightConnector1">
              <a:avLst/>
            </a:prstGeom>
            <a:ln w="6350" cap="flat" cmpd="sng" algn="ctr">
              <a:solidFill>
                <a:srgbClr val="C00000"/>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41" name="Text Box 40"/>
            <p:cNvSpPr txBox="1"/>
            <p:nvPr/>
          </p:nvSpPr>
          <p:spPr>
            <a:xfrm>
              <a:off x="3339" y="8411"/>
              <a:ext cx="976" cy="434"/>
            </a:xfrm>
            <a:prstGeom prst="rect">
              <a:avLst/>
            </a:prstGeom>
            <a:noFill/>
          </p:spPr>
          <p:txBody>
            <a:bodyPr wrap="square" rtlCol="0">
              <a:spAutoFit/>
            </a:bodyPr>
            <a:p>
              <a:r>
                <a:rPr lang="en-US" altLang="zh-CN" sz="1200">
                  <a:ea typeface="宋体" panose="02010600030101010101" pitchFamily="2" charset="-122"/>
                </a:rPr>
                <a:t>STA1</a:t>
              </a:r>
              <a:endParaRPr lang="en-US" altLang="zh-CN" sz="1200">
                <a:ea typeface="宋体" panose="02010600030101010101" pitchFamily="2" charset="-122"/>
              </a:endParaRPr>
            </a:p>
          </p:txBody>
        </p:sp>
        <p:sp>
          <p:nvSpPr>
            <p:cNvPr id="44" name="Text Box 43"/>
            <p:cNvSpPr txBox="1"/>
            <p:nvPr/>
          </p:nvSpPr>
          <p:spPr>
            <a:xfrm>
              <a:off x="8155" y="8372"/>
              <a:ext cx="976" cy="434"/>
            </a:xfrm>
            <a:prstGeom prst="rect">
              <a:avLst/>
            </a:prstGeom>
            <a:noFill/>
          </p:spPr>
          <p:txBody>
            <a:bodyPr wrap="square" rtlCol="0">
              <a:spAutoFit/>
            </a:bodyPr>
            <a:p>
              <a:r>
                <a:rPr lang="en-US" altLang="zh-CN" sz="1200">
                  <a:ea typeface="宋体" panose="02010600030101010101" pitchFamily="2" charset="-122"/>
                </a:rPr>
                <a:t>STA2</a:t>
              </a:r>
              <a:endParaRPr lang="en-US" altLang="zh-CN" sz="1200">
                <a:ea typeface="宋体" panose="02010600030101010101" pitchFamily="2" charset="-122"/>
              </a:endParaRPr>
            </a:p>
          </p:txBody>
        </p:sp>
        <p:sp>
          <p:nvSpPr>
            <p:cNvPr id="45" name="Text Box 44"/>
            <p:cNvSpPr txBox="1"/>
            <p:nvPr/>
          </p:nvSpPr>
          <p:spPr>
            <a:xfrm>
              <a:off x="5695" y="5656"/>
              <a:ext cx="1177" cy="483"/>
            </a:xfrm>
            <a:prstGeom prst="rect">
              <a:avLst/>
            </a:prstGeom>
            <a:noFill/>
          </p:spPr>
          <p:txBody>
            <a:bodyPr wrap="square" rtlCol="0">
              <a:spAutoFit/>
            </a:bodyPr>
            <a:p>
              <a:r>
                <a:rPr lang="en-US" altLang="zh-CN" sz="1400">
                  <a:ea typeface="宋体" panose="02010600030101010101" pitchFamily="2" charset="-122"/>
                </a:rPr>
                <a:t>MAPC</a:t>
              </a:r>
              <a:endParaRPr lang="en-US" altLang="zh-CN" sz="1400">
                <a:ea typeface="宋体" panose="02010600030101010101"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Use case 2: the MAPC across ESS </a:t>
            </a:r>
            <a:endParaRPr lang="en-US"/>
          </a:p>
        </p:txBody>
      </p:sp>
      <p:sp>
        <p:nvSpPr>
          <p:cNvPr id="3" name="Content Placeholder 2"/>
          <p:cNvSpPr>
            <a:spLocks noGrp="1"/>
          </p:cNvSpPr>
          <p:nvPr>
            <p:ph idx="1"/>
          </p:nvPr>
        </p:nvSpPr>
        <p:spPr>
          <a:xfrm>
            <a:off x="914400" y="1529715"/>
            <a:ext cx="10843260" cy="1944370"/>
          </a:xfrm>
        </p:spPr>
        <p:txBody>
          <a:bodyPr/>
          <a:p>
            <a:r>
              <a:rPr lang="en-US" b="0">
                <a:sym typeface="+mn-ea"/>
              </a:rPr>
              <a:t>Security requirement</a:t>
            </a:r>
            <a:endParaRPr lang="en-US" b="0">
              <a:sym typeface="+mn-ea"/>
            </a:endParaRPr>
          </a:p>
          <a:p>
            <a:pPr lvl="1"/>
            <a:r>
              <a:rPr lang="en-US" b="0">
                <a:sym typeface="+mn-ea"/>
              </a:rPr>
              <a:t>The new trust mode need to be defined. </a:t>
            </a:r>
            <a:endParaRPr lang="en-US" b="0"/>
          </a:p>
          <a:p>
            <a:pPr lvl="1"/>
            <a:r>
              <a:rPr lang="en-US" b="0">
                <a:sym typeface="+mn-ea"/>
              </a:rPr>
              <a:t>Authentication is </a:t>
            </a:r>
            <a:r>
              <a:rPr lang="en-US" b="0">
                <a:sym typeface="+mn-ea"/>
              </a:rPr>
              <a:t>required between the two APs(e.g, AP1 and AP2 in the figure)</a:t>
            </a:r>
            <a:endParaRPr lang="en-US" b="0"/>
          </a:p>
          <a:p>
            <a:pPr lvl="1"/>
            <a:r>
              <a:rPr lang="en-US" b="0">
                <a:sym typeface="+mn-ea"/>
              </a:rPr>
              <a:t>Generate PTK via the authentication frame exchanges(e.g. PASN with SAE/FILS procedure)</a:t>
            </a:r>
            <a:endParaRPr lang="en-US" b="0"/>
          </a:p>
          <a:p>
            <a:pPr lvl="1"/>
            <a:r>
              <a:rPr lang="en-US" b="0">
                <a:sym typeface="+mn-ea"/>
              </a:rPr>
              <a:t>MAP negotiation via the protected management frames</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grpSp>
        <p:nvGrpSpPr>
          <p:cNvPr id="8" name="Group 7"/>
          <p:cNvGrpSpPr/>
          <p:nvPr/>
        </p:nvGrpSpPr>
        <p:grpSpPr>
          <a:xfrm>
            <a:off x="6404610" y="3472180"/>
            <a:ext cx="5232400" cy="2861945"/>
            <a:chOff x="2190" y="4430"/>
            <a:chExt cx="8240" cy="4507"/>
          </a:xfrm>
        </p:grpSpPr>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4159" y="5728"/>
              <a:ext cx="1110" cy="1110"/>
            </a:xfrm>
            <a:prstGeom prst="rect">
              <a:avLst/>
            </a:prstGeom>
          </p:spPr>
        </p:pic>
        <p:pic>
          <p:nvPicPr>
            <p:cNvPr id="6"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7528" y="5729"/>
              <a:ext cx="994" cy="994"/>
            </a:xfrm>
            <a:prstGeom prst="rect">
              <a:avLst/>
            </a:prstGeom>
          </p:spPr>
        </p:pic>
        <p:pic>
          <p:nvPicPr>
            <p:cNvPr id="42"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6" y="7688"/>
              <a:ext cx="758" cy="758"/>
            </a:xfrm>
            <a:prstGeom prst="rect">
              <a:avLst/>
            </a:prstGeom>
          </p:spPr>
        </p:pic>
        <p:pic>
          <p:nvPicPr>
            <p:cNvPr id="7"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22" y="7688"/>
              <a:ext cx="758" cy="758"/>
            </a:xfrm>
            <a:prstGeom prst="rect">
              <a:avLst/>
            </a:prstGeom>
          </p:spPr>
        </p:pic>
        <p:cxnSp>
          <p:nvCxnSpPr>
            <p:cNvPr id="9" name="Straight Arrow Connector 8"/>
            <p:cNvCxnSpPr>
              <a:stCxn id="53" idx="2"/>
              <a:endCxn id="42" idx="0"/>
            </p:cNvCxnSpPr>
            <p:nvPr/>
          </p:nvCxnSpPr>
          <p:spPr>
            <a:xfrm flipH="1">
              <a:off x="3695" y="6838"/>
              <a:ext cx="1019" cy="850"/>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cxnSp>
          <p:nvCxnSpPr>
            <p:cNvPr id="10" name="Straight Arrow Connector 9"/>
            <p:cNvCxnSpPr>
              <a:stCxn id="6" idx="2"/>
              <a:endCxn id="7" idx="0"/>
            </p:cNvCxnSpPr>
            <p:nvPr/>
          </p:nvCxnSpPr>
          <p:spPr>
            <a:xfrm>
              <a:off x="8025" y="6723"/>
              <a:ext cx="676" cy="965"/>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16" name="Text Box 15"/>
            <p:cNvSpPr txBox="1"/>
            <p:nvPr/>
          </p:nvSpPr>
          <p:spPr>
            <a:xfrm>
              <a:off x="4268" y="6542"/>
              <a:ext cx="976" cy="434"/>
            </a:xfrm>
            <a:prstGeom prst="rect">
              <a:avLst/>
            </a:prstGeom>
            <a:noFill/>
          </p:spPr>
          <p:txBody>
            <a:bodyPr wrap="square" rtlCol="0">
              <a:spAutoFit/>
            </a:bodyPr>
            <a:p>
              <a:r>
                <a:rPr lang="en-US" altLang="zh-CN" sz="1200">
                  <a:ea typeface="宋体" panose="02010600030101010101" pitchFamily="2" charset="-122"/>
                </a:rPr>
                <a:t>AP1</a:t>
              </a:r>
              <a:endParaRPr lang="en-US" altLang="zh-CN" sz="1200">
                <a:ea typeface="宋体" panose="02010600030101010101" pitchFamily="2" charset="-122"/>
              </a:endParaRPr>
            </a:p>
          </p:txBody>
        </p:sp>
        <p:sp>
          <p:nvSpPr>
            <p:cNvPr id="20" name="Oval 19"/>
            <p:cNvSpPr/>
            <p:nvPr/>
          </p:nvSpPr>
          <p:spPr>
            <a:xfrm>
              <a:off x="6736" y="4891"/>
              <a:ext cx="3694" cy="4046"/>
            </a:xfrm>
            <a:prstGeom prst="ellipse">
              <a:avLst/>
            </a:prstGeom>
            <a:ln>
              <a:prstDash val="dashDot"/>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1" name="Text Box 30"/>
            <p:cNvSpPr txBox="1"/>
            <p:nvPr/>
          </p:nvSpPr>
          <p:spPr>
            <a:xfrm>
              <a:off x="7859" y="6490"/>
              <a:ext cx="976" cy="434"/>
            </a:xfrm>
            <a:prstGeom prst="rect">
              <a:avLst/>
            </a:prstGeom>
            <a:noFill/>
          </p:spPr>
          <p:txBody>
            <a:bodyPr wrap="square" rtlCol="0">
              <a:spAutoFit/>
            </a:bodyPr>
            <a:p>
              <a:r>
                <a:rPr lang="en-US" altLang="zh-CN" sz="1200">
                  <a:ea typeface="宋体" panose="02010600030101010101" pitchFamily="2" charset="-122"/>
                </a:rPr>
                <a:t>AP2</a:t>
              </a:r>
              <a:endParaRPr lang="en-US" altLang="zh-CN" sz="1200">
                <a:ea typeface="宋体" panose="02010600030101010101" pitchFamily="2" charset="-122"/>
              </a:endParaRPr>
            </a:p>
          </p:txBody>
        </p:sp>
        <p:sp>
          <p:nvSpPr>
            <p:cNvPr id="37" name="Oval 36"/>
            <p:cNvSpPr/>
            <p:nvPr/>
          </p:nvSpPr>
          <p:spPr>
            <a:xfrm>
              <a:off x="2190" y="4865"/>
              <a:ext cx="3694" cy="4046"/>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cxnSp>
          <p:nvCxnSpPr>
            <p:cNvPr id="40" name="Straight Arrow Connector 39"/>
            <p:cNvCxnSpPr/>
            <p:nvPr/>
          </p:nvCxnSpPr>
          <p:spPr>
            <a:xfrm flipV="1">
              <a:off x="5353" y="6196"/>
              <a:ext cx="2175" cy="14"/>
            </a:xfrm>
            <a:prstGeom prst="straightConnector1">
              <a:avLst/>
            </a:prstGeom>
            <a:ln w="6350" cap="flat" cmpd="sng" algn="ctr">
              <a:solidFill>
                <a:srgbClr val="C00000"/>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41" name="Text Box 40"/>
            <p:cNvSpPr txBox="1"/>
            <p:nvPr/>
          </p:nvSpPr>
          <p:spPr>
            <a:xfrm>
              <a:off x="3339" y="8411"/>
              <a:ext cx="976" cy="434"/>
            </a:xfrm>
            <a:prstGeom prst="rect">
              <a:avLst/>
            </a:prstGeom>
            <a:noFill/>
          </p:spPr>
          <p:txBody>
            <a:bodyPr wrap="square" rtlCol="0">
              <a:spAutoFit/>
            </a:bodyPr>
            <a:p>
              <a:r>
                <a:rPr lang="en-US" altLang="zh-CN" sz="1200">
                  <a:ea typeface="宋体" panose="02010600030101010101" pitchFamily="2" charset="-122"/>
                </a:rPr>
                <a:t>STA1</a:t>
              </a:r>
              <a:endParaRPr lang="en-US" altLang="zh-CN" sz="1200">
                <a:ea typeface="宋体" panose="02010600030101010101" pitchFamily="2" charset="-122"/>
              </a:endParaRPr>
            </a:p>
          </p:txBody>
        </p:sp>
        <p:sp>
          <p:nvSpPr>
            <p:cNvPr id="44" name="Text Box 43"/>
            <p:cNvSpPr txBox="1"/>
            <p:nvPr/>
          </p:nvSpPr>
          <p:spPr>
            <a:xfrm>
              <a:off x="8285" y="8385"/>
              <a:ext cx="976" cy="434"/>
            </a:xfrm>
            <a:prstGeom prst="rect">
              <a:avLst/>
            </a:prstGeom>
            <a:noFill/>
          </p:spPr>
          <p:txBody>
            <a:bodyPr wrap="square" rtlCol="0">
              <a:spAutoFit/>
            </a:bodyPr>
            <a:p>
              <a:r>
                <a:rPr lang="en-US" altLang="zh-CN" sz="1200">
                  <a:ea typeface="宋体" panose="02010600030101010101" pitchFamily="2" charset="-122"/>
                </a:rPr>
                <a:t>STA2</a:t>
              </a:r>
              <a:endParaRPr lang="en-US" altLang="zh-CN" sz="1200">
                <a:ea typeface="宋体" panose="02010600030101010101" pitchFamily="2" charset="-122"/>
              </a:endParaRPr>
            </a:p>
          </p:txBody>
        </p:sp>
        <p:sp>
          <p:nvSpPr>
            <p:cNvPr id="45" name="Text Box 44"/>
            <p:cNvSpPr txBox="1"/>
            <p:nvPr/>
          </p:nvSpPr>
          <p:spPr>
            <a:xfrm>
              <a:off x="5825" y="5747"/>
              <a:ext cx="1150" cy="434"/>
            </a:xfrm>
            <a:prstGeom prst="rect">
              <a:avLst/>
            </a:prstGeom>
            <a:noFill/>
          </p:spPr>
          <p:txBody>
            <a:bodyPr wrap="square" rtlCol="0">
              <a:spAutoFit/>
            </a:bodyPr>
            <a:p>
              <a:r>
                <a:rPr lang="en-US" altLang="zh-CN" sz="1200" b="1">
                  <a:ea typeface="宋体" panose="02010600030101010101" pitchFamily="2" charset="-122"/>
                </a:rPr>
                <a:t>MAPC</a:t>
              </a:r>
              <a:endParaRPr lang="en-US" altLang="zh-CN" sz="1200" b="1">
                <a:ea typeface="宋体" panose="02010600030101010101" pitchFamily="2" charset="-122"/>
              </a:endParaRPr>
            </a:p>
          </p:txBody>
        </p:sp>
        <p:sp>
          <p:nvSpPr>
            <p:cNvPr id="46" name="Text Box 45"/>
            <p:cNvSpPr txBox="1"/>
            <p:nvPr/>
          </p:nvSpPr>
          <p:spPr>
            <a:xfrm>
              <a:off x="3652" y="4430"/>
              <a:ext cx="976" cy="434"/>
            </a:xfrm>
            <a:prstGeom prst="rect">
              <a:avLst/>
            </a:prstGeom>
            <a:noFill/>
          </p:spPr>
          <p:txBody>
            <a:bodyPr wrap="square" rtlCol="0">
              <a:spAutoFit/>
            </a:bodyPr>
            <a:p>
              <a:r>
                <a:rPr lang="en-US" altLang="zh-CN" sz="1200">
                  <a:ea typeface="宋体" panose="02010600030101010101" pitchFamily="2" charset="-122"/>
                </a:rPr>
                <a:t>ESS1</a:t>
              </a:r>
              <a:endParaRPr lang="en-US" altLang="zh-CN" sz="1200">
                <a:ea typeface="宋体" panose="02010600030101010101" pitchFamily="2" charset="-122"/>
              </a:endParaRPr>
            </a:p>
          </p:txBody>
        </p:sp>
        <p:sp>
          <p:nvSpPr>
            <p:cNvPr id="47" name="Text Box 46"/>
            <p:cNvSpPr txBox="1"/>
            <p:nvPr/>
          </p:nvSpPr>
          <p:spPr>
            <a:xfrm>
              <a:off x="8146" y="4517"/>
              <a:ext cx="976" cy="434"/>
            </a:xfrm>
            <a:prstGeom prst="rect">
              <a:avLst/>
            </a:prstGeom>
            <a:noFill/>
          </p:spPr>
          <p:txBody>
            <a:bodyPr wrap="square" rtlCol="0">
              <a:spAutoFit/>
            </a:bodyPr>
            <a:p>
              <a:r>
                <a:rPr lang="en-US" altLang="zh-CN" sz="1200">
                  <a:ea typeface="宋体" panose="02010600030101010101" pitchFamily="2" charset="-122"/>
                </a:rPr>
                <a:t>ESS2</a:t>
              </a:r>
              <a:endParaRPr lang="en-US" altLang="zh-CN" sz="1200">
                <a:ea typeface="宋体" panose="02010600030101010101" pitchFamily="2" charset="-122"/>
              </a:endParaRPr>
            </a:p>
          </p:txBody>
        </p:sp>
      </p:grpSp>
      <p:pic>
        <p:nvPicPr>
          <p:cNvPr id="11"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6692900" y="4554855"/>
            <a:ext cx="487045" cy="487045"/>
          </a:xfrm>
          <a:prstGeom prst="rect">
            <a:avLst/>
          </a:prstGeom>
        </p:spPr>
      </p:pic>
      <p:pic>
        <p:nvPicPr>
          <p:cNvPr id="1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0845800" y="4393565"/>
            <a:ext cx="487045" cy="487045"/>
          </a:xfrm>
          <a:prstGeom prst="rect">
            <a:avLst/>
          </a:prstGeom>
        </p:spPr>
      </p:pic>
      <p:sp>
        <p:nvSpPr>
          <p:cNvPr id="15" name="Text Box 15"/>
          <p:cNvSpPr txBox="1"/>
          <p:nvPr/>
        </p:nvSpPr>
        <p:spPr>
          <a:xfrm>
            <a:off x="6685280" y="4947920"/>
            <a:ext cx="619760" cy="275590"/>
          </a:xfrm>
          <a:prstGeom prst="rect">
            <a:avLst/>
          </a:prstGeom>
          <a:noFill/>
        </p:spPr>
        <p:txBody>
          <a:bodyPr wrap="square" rtlCol="0">
            <a:spAutoFit/>
          </a:bodyPr>
          <a:p>
            <a:r>
              <a:rPr lang="en-US" altLang="zh-CN" sz="1200">
                <a:ea typeface="宋体" panose="02010600030101010101" pitchFamily="2" charset="-122"/>
              </a:rPr>
              <a:t>APx</a:t>
            </a:r>
            <a:endParaRPr lang="en-US" altLang="zh-CN" sz="1200">
              <a:ea typeface="宋体" panose="02010600030101010101" pitchFamily="2" charset="-122"/>
            </a:endParaRPr>
          </a:p>
        </p:txBody>
      </p:sp>
      <p:sp>
        <p:nvSpPr>
          <p:cNvPr id="17" name="Text Box 15"/>
          <p:cNvSpPr txBox="1"/>
          <p:nvPr/>
        </p:nvSpPr>
        <p:spPr>
          <a:xfrm>
            <a:off x="10881995" y="4820285"/>
            <a:ext cx="619760" cy="275590"/>
          </a:xfrm>
          <a:prstGeom prst="rect">
            <a:avLst/>
          </a:prstGeom>
          <a:noFill/>
        </p:spPr>
        <p:txBody>
          <a:bodyPr wrap="square" rtlCol="0">
            <a:spAutoFit/>
          </a:bodyPr>
          <a:p>
            <a:r>
              <a:rPr lang="en-US" altLang="zh-CN" sz="1200">
                <a:ea typeface="宋体" panose="02010600030101010101" pitchFamily="2" charset="-122"/>
              </a:rPr>
              <a:t>APy</a:t>
            </a:r>
            <a:endParaRPr lang="en-US" altLang="zh-CN" sz="1200">
              <a:ea typeface="宋体" panose="02010600030101010101" pitchFamily="2" charset="-122"/>
            </a:endParaRPr>
          </a:p>
        </p:txBody>
      </p:sp>
      <p:cxnSp>
        <p:nvCxnSpPr>
          <p:cNvPr id="18" name="Straight Arrow Connector 17"/>
          <p:cNvCxnSpPr>
            <a:stCxn id="11" idx="3"/>
          </p:cNvCxnSpPr>
          <p:nvPr/>
        </p:nvCxnSpPr>
        <p:spPr>
          <a:xfrm>
            <a:off x="7179945" y="4798695"/>
            <a:ext cx="633730" cy="12700"/>
          </a:xfrm>
          <a:prstGeom prst="straightConnector1">
            <a:avLst/>
          </a:prstGeom>
          <a:solidFill>
            <a:schemeClr val="accent1"/>
          </a:solidFill>
          <a:ln w="12700" cap="flat" cmpd="sng" algn="ctr">
            <a:solidFill>
              <a:schemeClr val="tx1"/>
            </a:solidFill>
            <a:prstDash val="solid"/>
            <a:round/>
            <a:headEnd type="arrow" w="sm" len="sm"/>
            <a:tailEnd type="arrow" w="sm" len="sm"/>
          </a:ln>
        </p:spPr>
      </p:cxnSp>
      <p:cxnSp>
        <p:nvCxnSpPr>
          <p:cNvPr id="19" name="Straight Arrow Connector 18"/>
          <p:cNvCxnSpPr/>
          <p:nvPr/>
        </p:nvCxnSpPr>
        <p:spPr>
          <a:xfrm>
            <a:off x="10298430" y="4757420"/>
            <a:ext cx="633095" cy="508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2" name="Text Box 15"/>
          <p:cNvSpPr txBox="1"/>
          <p:nvPr/>
        </p:nvSpPr>
        <p:spPr>
          <a:xfrm>
            <a:off x="7162800" y="4556760"/>
            <a:ext cx="619760" cy="275590"/>
          </a:xfrm>
          <a:prstGeom prst="rect">
            <a:avLst/>
          </a:prstGeom>
          <a:noFill/>
        </p:spPr>
        <p:txBody>
          <a:bodyPr wrap="square" rtlCol="0">
            <a:spAutoFit/>
          </a:bodyPr>
          <a:p>
            <a:r>
              <a:rPr lang="en-US" altLang="zh-CN" sz="1200">
                <a:solidFill>
                  <a:srgbClr val="FF0000"/>
                </a:solidFill>
                <a:ea typeface="宋体" panose="02010600030101010101" pitchFamily="2" charset="-122"/>
              </a:rPr>
              <a:t>Cable</a:t>
            </a:r>
            <a:endParaRPr lang="en-US" altLang="zh-CN" sz="1200">
              <a:solidFill>
                <a:srgbClr val="FF0000"/>
              </a:solidFill>
              <a:ea typeface="宋体" panose="02010600030101010101" pitchFamily="2" charset="-122"/>
            </a:endParaRPr>
          </a:p>
        </p:txBody>
      </p:sp>
      <p:sp>
        <p:nvSpPr>
          <p:cNvPr id="23" name="Text Box 15"/>
          <p:cNvSpPr txBox="1"/>
          <p:nvPr/>
        </p:nvSpPr>
        <p:spPr>
          <a:xfrm>
            <a:off x="10398760" y="4508500"/>
            <a:ext cx="619760" cy="275590"/>
          </a:xfrm>
          <a:prstGeom prst="rect">
            <a:avLst/>
          </a:prstGeom>
          <a:noFill/>
        </p:spPr>
        <p:txBody>
          <a:bodyPr wrap="square" rtlCol="0">
            <a:spAutoFit/>
          </a:bodyPr>
          <a:p>
            <a:r>
              <a:rPr lang="en-US" altLang="zh-CN" sz="1200">
                <a:solidFill>
                  <a:srgbClr val="FF0000"/>
                </a:solidFill>
                <a:ea typeface="宋体" panose="02010600030101010101" pitchFamily="2" charset="-122"/>
              </a:rPr>
              <a:t>Cable</a:t>
            </a:r>
            <a:endParaRPr lang="en-US" altLang="zh-CN" sz="1200">
              <a:solidFill>
                <a:srgbClr val="FF0000"/>
              </a:solidFill>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Some open questions</a:t>
            </a:r>
            <a:endParaRPr lang="en-US"/>
          </a:p>
        </p:txBody>
      </p:sp>
      <p:sp>
        <p:nvSpPr>
          <p:cNvPr id="3" name="Content Placeholder 2"/>
          <p:cNvSpPr>
            <a:spLocks noGrp="1"/>
          </p:cNvSpPr>
          <p:nvPr>
            <p:ph idx="1"/>
          </p:nvPr>
        </p:nvSpPr>
        <p:spPr>
          <a:xfrm>
            <a:off x="412115" y="1653540"/>
            <a:ext cx="11576685" cy="2566670"/>
          </a:xfrm>
        </p:spPr>
        <p:txBody>
          <a:bodyPr/>
          <a:p>
            <a:r>
              <a:rPr lang="en-US" sz="2000"/>
              <a:t>Q1: Do you think your neighbour will share their AP’s credential information(like SSID, password) to you?</a:t>
            </a:r>
            <a:endParaRPr lang="en-US" sz="2000"/>
          </a:p>
          <a:p>
            <a:pPr lvl="1"/>
            <a:r>
              <a:rPr lang="en-US" sz="1800" b="1"/>
              <a:t>Pros</a:t>
            </a:r>
            <a:r>
              <a:rPr lang="en-US" sz="1800"/>
              <a:t>: The two APs can authentication each other via SAE procedure using the same credential information.</a:t>
            </a:r>
            <a:endParaRPr lang="en-US" sz="1800"/>
          </a:p>
          <a:p>
            <a:pPr lvl="1"/>
            <a:r>
              <a:rPr lang="en-US" sz="1800" b="1"/>
              <a:t>Cons</a:t>
            </a:r>
            <a:r>
              <a:rPr lang="en-US" sz="1800"/>
              <a:t>: Knock on the neighbor's door to ask for the SSID and PWD?</a:t>
            </a:r>
            <a:endParaRPr lang="en-US" sz="1800"/>
          </a:p>
          <a:p>
            <a:pPr lvl="2"/>
            <a:r>
              <a:rPr lang="en-US" sz="1620"/>
              <a:t> It brings some potential society problem if the end user never know who is the neighbour or the end user has some social anxiety disorder(SAD) issue.</a:t>
            </a:r>
            <a:endParaRPr lang="en-US" sz="1620"/>
          </a:p>
          <a:p>
            <a:pPr lvl="1"/>
            <a:r>
              <a:rPr lang="en-US" sz="1800" b="1"/>
              <a:t>Cons</a:t>
            </a:r>
            <a:r>
              <a:rPr lang="en-US" sz="1800"/>
              <a:t>: Once the SSID and password are shared, the whole neighbor's network become fragile. e.g. Mimics the neighbour AP and guide all neighbor's STA associated with this fake AP.</a:t>
            </a:r>
            <a:endParaRPr lang="en-US" sz="180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11" name="Content Placeholder 2"/>
          <p:cNvSpPr>
            <a:spLocks noGrp="1"/>
          </p:cNvSpPr>
          <p:nvPr/>
        </p:nvSpPr>
        <p:spPr>
          <a:xfrm>
            <a:off x="539115" y="4389120"/>
            <a:ext cx="11576685" cy="190119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a:t>Q2: Do you want to share your AP’s group key to your neighbour AP?</a:t>
            </a:r>
            <a:endParaRPr lang="en-US" sz="2000"/>
          </a:p>
          <a:p>
            <a:pPr lvl="1"/>
            <a:r>
              <a:rPr lang="en-US"/>
              <a:t>Some contribution proposes to add MAP signaling(e.g., C-rTWT) via Beacon frame.</a:t>
            </a:r>
            <a:endParaRPr lang="en-US"/>
          </a:p>
          <a:p>
            <a:pPr lvl="2"/>
            <a:r>
              <a:rPr lang="en-US"/>
              <a:t>The receiver AP need to obtain BIGTK to verify the received Beacon frame.</a:t>
            </a:r>
            <a:endParaRPr lang="en-US"/>
          </a:p>
          <a:p>
            <a:pPr lvl="2"/>
            <a:r>
              <a:rPr lang="en-US"/>
              <a:t>The receiver also can mimics a legitimate AP once BIGTK is obtained, that’s, PMF </a:t>
            </a:r>
            <a:r>
              <a:rPr lang="en-US">
                <a:sym typeface="+mn-ea"/>
              </a:rPr>
              <a:t>functionality </a:t>
            </a:r>
            <a:r>
              <a:rPr lang="en-US"/>
              <a:t>(mandatory feature for 11be device) is broken.</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37211"/>
            <a:ext cx="10363200" cy="914399"/>
          </a:xfrm>
        </p:spPr>
        <p:txBody>
          <a:bodyPr/>
          <a:p>
            <a:r>
              <a:rPr lang="en-US"/>
              <a:t>Some security consideration</a:t>
            </a:r>
            <a:endParaRPr lang="en-US"/>
          </a:p>
        </p:txBody>
      </p:sp>
      <p:sp>
        <p:nvSpPr>
          <p:cNvPr id="3" name="Content Placeholder 2"/>
          <p:cNvSpPr>
            <a:spLocks noGrp="1"/>
          </p:cNvSpPr>
          <p:nvPr>
            <p:ph idx="1"/>
          </p:nvPr>
        </p:nvSpPr>
        <p:spPr>
          <a:xfrm>
            <a:off x="344805" y="3770630"/>
            <a:ext cx="11246485" cy="2756535"/>
          </a:xfrm>
        </p:spPr>
        <p:txBody>
          <a:bodyPr/>
          <a:p>
            <a:r>
              <a:rPr lang="en-US"/>
              <a:t>The new MAP trust mode should be isolated from current infrastructure network.</a:t>
            </a:r>
            <a:endParaRPr lang="en-US"/>
          </a:p>
          <a:p>
            <a:pPr lvl="1"/>
            <a:r>
              <a:rPr lang="en-US"/>
              <a:t>In residential environment,the agreement from the end user to enjoy the benefit of MAPC don’t mean the agreement to invade their infrastructure network.</a:t>
            </a:r>
            <a:endParaRPr lang="en-US"/>
          </a:p>
          <a:p>
            <a:pPr lvl="1"/>
            <a:r>
              <a:rPr lang="en-US"/>
              <a:t>The new MAP trust mode should allow the end user agree on enabling MAPC functionality with a stranger, but never share their </a:t>
            </a:r>
            <a:r>
              <a:rPr lang="en-US">
                <a:sym typeface="+mn-ea"/>
              </a:rPr>
              <a:t>credential information like password, (BI)GTK used for AP-STA communication to the stranger.</a:t>
            </a:r>
            <a:endParaRPr lang="en-US"/>
          </a:p>
          <a:p>
            <a:pPr lvl="1"/>
            <a:r>
              <a:rPr lang="en-US"/>
              <a:t>Minimize the effect on current infrastructure network to avoid the potential backward compatible issue.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8" name="Content Placeholder 2"/>
          <p:cNvSpPr>
            <a:spLocks noGrp="1"/>
          </p:cNvSpPr>
          <p:nvPr/>
        </p:nvSpPr>
        <p:spPr>
          <a:xfrm>
            <a:off x="471805" y="1330325"/>
            <a:ext cx="11246485" cy="303657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The new MAP trust mode shall be able to identify the legitimate AP</a:t>
            </a:r>
            <a:endParaRPr lang="en-US"/>
          </a:p>
          <a:p>
            <a:pPr lvl="1"/>
            <a:r>
              <a:rPr lang="en-US"/>
              <a:t>Without Authentication, MAPC is easier to suffer from fake AP attacking.</a:t>
            </a:r>
            <a:endParaRPr lang="en-US"/>
          </a:p>
          <a:p>
            <a:pPr lvl="2"/>
            <a:r>
              <a:rPr lang="en-US"/>
              <a:t>The two APs may be deployed in two families, one of them will be out of sight of the end user.</a:t>
            </a:r>
            <a:endParaRPr lang="en-US"/>
          </a:p>
          <a:p>
            <a:pPr lvl="1"/>
            <a:r>
              <a:rPr lang="en-US"/>
              <a:t>The AP Peer key can’t address the AP authentication problem(quoting the baseline text as bellow)</a:t>
            </a:r>
            <a:endParaRPr lang="en-US"/>
          </a:p>
          <a:p>
            <a:pPr lvl="2"/>
            <a:r>
              <a:rPr lang="en-US" sz="1440" u="sng">
                <a:solidFill>
                  <a:srgbClr val="FF0000"/>
                </a:solidFill>
              </a:rPr>
              <a:t>The AP PeerKey protocol is unauthenticated (neither peer has a verified identity of the other peer)</a:t>
            </a:r>
            <a:r>
              <a:rPr lang="en-US" sz="1440">
                <a:solidFill>
                  <a:srgbClr val="FF0000"/>
                </a:solidFill>
              </a:rPr>
              <a:t> but an AP knows that only the peer AP that completed the AP PeerKey protocol is able to send protected HCCA TXOP Advertisement frames protected by the resulting AP PeerKey association</a:t>
            </a:r>
            <a:endParaRPr lang="en-US" sz="144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37845" y="685800"/>
            <a:ext cx="10690860" cy="914400"/>
          </a:xfrm>
        </p:spPr>
        <p:txBody>
          <a:bodyPr/>
          <a:p>
            <a:r>
              <a:rPr lang="en-US" altLang="x-none" sz="2800"/>
              <a:t>Propose to define a light AP(L-AP) for MAPC discovery and authentication</a:t>
            </a:r>
            <a:endParaRPr lang="en-US" altLang="x-none" sz="280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Content Placeholder 2"/>
          <p:cNvSpPr>
            <a:spLocks noGrp="1"/>
          </p:cNvSpPr>
          <p:nvPr/>
        </p:nvSpPr>
        <p:spPr>
          <a:xfrm>
            <a:off x="744220" y="1590040"/>
            <a:ext cx="10924540" cy="224726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BSSID/SSID level isolation is already widely used in the Wi-Fi industry.</a:t>
            </a:r>
            <a:endParaRPr lang="en-US"/>
          </a:p>
          <a:p>
            <a:pPr lvl="1"/>
            <a:r>
              <a:rPr lang="en-US"/>
              <a:t>Allow the end user to enable MAPC feature via sharing the credential information of L-AP .</a:t>
            </a:r>
            <a:endParaRPr lang="en-US"/>
          </a:p>
          <a:p>
            <a:pPr lvl="1"/>
            <a:r>
              <a:rPr lang="en-US"/>
              <a:t>Allow the end user pick up some of the SSIDs to enable MAPC feature, some of them are not.</a:t>
            </a:r>
            <a:endParaRPr lang="en-US"/>
          </a:p>
          <a:p>
            <a:pPr lvl="1"/>
            <a:r>
              <a:rPr lang="en-US"/>
              <a:t>Leverage the co-hosted BSSID or MBSSID set functionality with less change on current design.</a:t>
            </a:r>
            <a:endParaRPr lang="en-US"/>
          </a:p>
          <a:p>
            <a:pPr lvl="1"/>
            <a:r>
              <a:rPr lang="en-US"/>
              <a:t>L-AP doesn’t allow STAs to associate with it. e.g. only included MAPC IE as well as other basic IE(like SSID,operating channel, RSNE,RSNXE,etc.) in the Beacon frame, the Beacon bloating concern is also moot.</a:t>
            </a:r>
            <a:endParaRPr lang="en-US"/>
          </a:p>
          <a:p>
            <a:pPr lvl="1"/>
            <a:r>
              <a:rPr lang="en-US"/>
              <a:t> IGTK of L-APs can be shared with each other after authentication.</a:t>
            </a:r>
            <a:endParaRPr lang="en-US"/>
          </a:p>
        </p:txBody>
      </p:sp>
      <p:sp>
        <p:nvSpPr>
          <p:cNvPr id="3" name="Content Placeholder 2"/>
          <p:cNvSpPr>
            <a:spLocks noGrp="1"/>
          </p:cNvSpPr>
          <p:nvPr/>
        </p:nvSpPr>
        <p:spPr>
          <a:xfrm>
            <a:off x="862965" y="4511040"/>
            <a:ext cx="10924540" cy="224726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Leave the configuration of L-AP to the implementation</a:t>
            </a:r>
            <a:endParaRPr lang="en-US"/>
          </a:p>
          <a:p>
            <a:pPr lvl="1"/>
            <a:r>
              <a:rPr lang="en-US"/>
              <a:t>E.g,in residential environment, ISP vendor may configure the L-AP information</a:t>
            </a:r>
            <a:endParaRPr lang="en-US"/>
          </a:p>
          <a:p>
            <a:pPr lvl="1"/>
            <a:r>
              <a:rPr lang="en-US"/>
              <a:t>E.g,in the enterprise network, the network administrator may configure the L-AP information</a:t>
            </a:r>
            <a:endParaRPr lang="en-US"/>
          </a:p>
          <a:p>
            <a:pPr lvl="1"/>
            <a:r>
              <a:rPr lang="en-US"/>
              <a:t>E.g,some technical skilled persons also can negotiate the L-AP configuration F2F.</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proposed MAP security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8305800" y="2009140"/>
            <a:ext cx="2595245"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MAP provision(on-boarding)</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7" name="Rectangles 6"/>
          <p:cNvSpPr/>
          <p:nvPr/>
        </p:nvSpPr>
        <p:spPr>
          <a:xfrm>
            <a:off x="8305800" y="3211195"/>
            <a:ext cx="2595245" cy="544830"/>
          </a:xfrm>
          <a:prstGeom prst="rect">
            <a:avLst/>
          </a:prstGeom>
          <a:solidFill>
            <a:srgbClr val="FF0000"/>
          </a:solid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discovery</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8" name="Rectangles 7"/>
          <p:cNvSpPr/>
          <p:nvPr/>
        </p:nvSpPr>
        <p:spPr>
          <a:xfrm>
            <a:off x="8305800" y="4432300"/>
            <a:ext cx="2595245"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PASN </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9" name="Rectangles 8"/>
          <p:cNvSpPr/>
          <p:nvPr/>
        </p:nvSpPr>
        <p:spPr>
          <a:xfrm>
            <a:off x="8305800" y="5603875"/>
            <a:ext cx="2595245" cy="544830"/>
          </a:xfrm>
          <a:prstGeom prst="rect">
            <a:avLst/>
          </a:prstGeom>
          <a:solidFill>
            <a:srgbClr val="FF0000"/>
          </a:solid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agreement negotiation </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cxnSp>
        <p:nvCxnSpPr>
          <p:cNvPr id="10" name="Straight Arrow Connector 9"/>
          <p:cNvCxnSpPr>
            <a:stCxn id="6" idx="2"/>
            <a:endCxn id="7" idx="0"/>
          </p:cNvCxnSpPr>
          <p:nvPr/>
        </p:nvCxnSpPr>
        <p:spPr>
          <a:xfrm>
            <a:off x="9603740" y="255397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1" name="Straight Arrow Connector 10"/>
          <p:cNvCxnSpPr/>
          <p:nvPr/>
        </p:nvCxnSpPr>
        <p:spPr>
          <a:xfrm>
            <a:off x="9606915" y="377952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2" name="Straight Arrow Connector 11"/>
          <p:cNvCxnSpPr/>
          <p:nvPr/>
        </p:nvCxnSpPr>
        <p:spPr>
          <a:xfrm>
            <a:off x="9603740" y="497713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3" name="Text Box 12"/>
          <p:cNvSpPr txBox="1"/>
          <p:nvPr/>
        </p:nvSpPr>
        <p:spPr>
          <a:xfrm>
            <a:off x="357505" y="1997075"/>
            <a:ext cx="7948295" cy="3499485"/>
          </a:xfrm>
          <a:prstGeom prst="rect">
            <a:avLst/>
          </a:prstGeom>
          <a:noFill/>
        </p:spPr>
        <p:txBody>
          <a:bodyPr wrap="square" rtlCol="0">
            <a:noAutofit/>
          </a:bodyPr>
          <a:p>
            <a:r>
              <a:rPr lang="en-US" b="1"/>
              <a:t>MAP provision(on-boarding)</a:t>
            </a:r>
            <a:r>
              <a:rPr lang="en-US"/>
              <a:t> </a:t>
            </a:r>
            <a:endParaRPr lang="en-US"/>
          </a:p>
          <a:p>
            <a:pPr lvl="1"/>
            <a:r>
              <a:rPr lang="en-US"/>
              <a:t>Opt1: Exchange credential information </a:t>
            </a:r>
            <a:endParaRPr lang="en-US"/>
          </a:p>
          <a:p>
            <a:pPr lvl="1"/>
            <a:endParaRPr lang="en-US"/>
          </a:p>
          <a:p>
            <a:pPr lvl="1"/>
            <a:r>
              <a:rPr lang="en-US"/>
              <a:t>Opt2: (preferred)configure the two APs with the same credential information and cipher suite.</a:t>
            </a:r>
            <a:endParaRPr lang="en-US"/>
          </a:p>
          <a:p>
            <a:endParaRPr lang="en-US"/>
          </a:p>
          <a:p>
            <a:r>
              <a:rPr lang="en-US" b="1"/>
              <a:t>MAP preassociation security negotiation(PASN)</a:t>
            </a:r>
            <a:endParaRPr lang="en-US" b="1"/>
          </a:p>
          <a:p>
            <a:pPr marL="742950" lvl="1" indent="-285750">
              <a:buFont typeface="Wingdings" panose="05000000000000000000" charset="0"/>
              <a:buChar char="Ø"/>
            </a:pPr>
            <a:r>
              <a:rPr lang="en-US"/>
              <a:t> Allow the two APs generating PTK to protect the MGMT. frame in MAP agreement negotiation procedure.</a:t>
            </a:r>
            <a:endParaRPr lang="en-US"/>
          </a:p>
          <a:p>
            <a:pPr marL="742950" lvl="1" indent="-285750">
              <a:buFont typeface="Wingdings" panose="05000000000000000000" charset="0"/>
              <a:buChar char="Ø"/>
            </a:pPr>
            <a:r>
              <a:rPr lang="en-US"/>
              <a:t>Additionally, the two APs may authenticate</a:t>
            </a:r>
            <a:r>
              <a:rPr lang="en-US">
                <a:sym typeface="+mn-ea"/>
              </a:rPr>
              <a:t> each other in MAP PASN procedure.</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following figure depicts an example of the MAP security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1530350" y="2653030"/>
            <a:ext cx="1013460" cy="54483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7" name="Rectangles 6"/>
          <p:cNvSpPr/>
          <p:nvPr/>
        </p:nvSpPr>
        <p:spPr>
          <a:xfrm>
            <a:off x="2670810" y="2653030"/>
            <a:ext cx="1013460"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L-AP1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8" name="Left Brace 7"/>
          <p:cNvSpPr/>
          <p:nvPr/>
        </p:nvSpPr>
        <p:spPr>
          <a:xfrm rot="5400000">
            <a:off x="2561590" y="2040890"/>
            <a:ext cx="133985" cy="104394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Text Box 8"/>
          <p:cNvSpPr txBox="1"/>
          <p:nvPr/>
        </p:nvSpPr>
        <p:spPr>
          <a:xfrm>
            <a:off x="1524635" y="2151380"/>
            <a:ext cx="2197100" cy="368300"/>
          </a:xfrm>
          <a:prstGeom prst="rect">
            <a:avLst/>
          </a:prstGeom>
          <a:noFill/>
        </p:spPr>
        <p:txBody>
          <a:bodyPr wrap="square" rtlCol="0">
            <a:spAutoFit/>
          </a:bodyPr>
          <a:p>
            <a:r>
              <a:rPr lang="en-US"/>
              <a:t>Co-hosted BSSID set</a:t>
            </a:r>
            <a:endParaRPr lang="en-US"/>
          </a:p>
        </p:txBody>
      </p:sp>
      <p:sp>
        <p:nvSpPr>
          <p:cNvPr id="3" name="Rectangles 2"/>
          <p:cNvSpPr/>
          <p:nvPr/>
        </p:nvSpPr>
        <p:spPr>
          <a:xfrm>
            <a:off x="6800215" y="2639695"/>
            <a:ext cx="1013460" cy="54483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AP2</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10" name="Rectangles 9"/>
          <p:cNvSpPr/>
          <p:nvPr/>
        </p:nvSpPr>
        <p:spPr>
          <a:xfrm>
            <a:off x="5695315" y="2639695"/>
            <a:ext cx="1013460"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L-AP2</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11" name="Left Brace 10"/>
          <p:cNvSpPr/>
          <p:nvPr/>
        </p:nvSpPr>
        <p:spPr>
          <a:xfrm rot="5400000">
            <a:off x="6667500" y="2027555"/>
            <a:ext cx="133985" cy="104394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Text Box 11"/>
          <p:cNvSpPr txBox="1"/>
          <p:nvPr/>
        </p:nvSpPr>
        <p:spPr>
          <a:xfrm>
            <a:off x="5630545" y="2138045"/>
            <a:ext cx="2197100" cy="368300"/>
          </a:xfrm>
          <a:prstGeom prst="rect">
            <a:avLst/>
          </a:prstGeom>
          <a:noFill/>
        </p:spPr>
        <p:txBody>
          <a:bodyPr wrap="square" rtlCol="0">
            <a:spAutoFit/>
          </a:bodyPr>
          <a:p>
            <a:r>
              <a:rPr lang="en-US"/>
              <a:t>Co-hosted BSSID set</a:t>
            </a:r>
            <a:endParaRPr lang="en-US"/>
          </a:p>
        </p:txBody>
      </p:sp>
      <p:cxnSp>
        <p:nvCxnSpPr>
          <p:cNvPr id="13" name="Straight Connector 12"/>
          <p:cNvCxnSpPr>
            <a:stCxn id="7" idx="2"/>
          </p:cNvCxnSpPr>
          <p:nvPr/>
        </p:nvCxnSpPr>
        <p:spPr>
          <a:xfrm>
            <a:off x="3177540" y="3197860"/>
            <a:ext cx="2540" cy="3109595"/>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4" name="Straight Connector 13"/>
          <p:cNvCxnSpPr/>
          <p:nvPr/>
        </p:nvCxnSpPr>
        <p:spPr>
          <a:xfrm>
            <a:off x="6210300" y="3207385"/>
            <a:ext cx="17780" cy="311658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5" name="Straight Arrow Connector 14"/>
          <p:cNvCxnSpPr/>
          <p:nvPr/>
        </p:nvCxnSpPr>
        <p:spPr>
          <a:xfrm>
            <a:off x="3155315" y="3753485"/>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16" name="Text Box 15"/>
          <p:cNvSpPr txBox="1"/>
          <p:nvPr/>
        </p:nvSpPr>
        <p:spPr>
          <a:xfrm>
            <a:off x="3522980" y="3444875"/>
            <a:ext cx="2096770" cy="368300"/>
          </a:xfrm>
          <a:prstGeom prst="rect">
            <a:avLst/>
          </a:prstGeom>
          <a:noFill/>
        </p:spPr>
        <p:txBody>
          <a:bodyPr wrap="square" rtlCol="0">
            <a:spAutoFit/>
          </a:bodyPr>
          <a:p>
            <a:r>
              <a:rPr lang="en-US"/>
              <a:t>MAP provision</a:t>
            </a:r>
            <a:endParaRPr lang="en-US"/>
          </a:p>
        </p:txBody>
      </p:sp>
      <p:cxnSp>
        <p:nvCxnSpPr>
          <p:cNvPr id="17" name="Straight Arrow Connector 16"/>
          <p:cNvCxnSpPr/>
          <p:nvPr/>
        </p:nvCxnSpPr>
        <p:spPr>
          <a:xfrm>
            <a:off x="3191510" y="4268470"/>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18" name="Text Box 17"/>
          <p:cNvSpPr txBox="1"/>
          <p:nvPr/>
        </p:nvSpPr>
        <p:spPr>
          <a:xfrm>
            <a:off x="3592195" y="3959860"/>
            <a:ext cx="2096770" cy="368300"/>
          </a:xfrm>
          <a:prstGeom prst="rect">
            <a:avLst/>
          </a:prstGeom>
          <a:noFill/>
        </p:spPr>
        <p:txBody>
          <a:bodyPr wrap="square" rtlCol="0">
            <a:spAutoFit/>
          </a:bodyPr>
          <a:p>
            <a:r>
              <a:rPr lang="en-US"/>
              <a:t>MAP discovery</a:t>
            </a:r>
            <a:endParaRPr lang="en-US"/>
          </a:p>
        </p:txBody>
      </p:sp>
      <p:cxnSp>
        <p:nvCxnSpPr>
          <p:cNvPr id="19" name="Straight Arrow Connector 18"/>
          <p:cNvCxnSpPr/>
          <p:nvPr/>
        </p:nvCxnSpPr>
        <p:spPr>
          <a:xfrm>
            <a:off x="3186430" y="4791710"/>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0" name="Text Box 19"/>
          <p:cNvSpPr txBox="1"/>
          <p:nvPr/>
        </p:nvSpPr>
        <p:spPr>
          <a:xfrm>
            <a:off x="3587115" y="4483100"/>
            <a:ext cx="2096770" cy="368300"/>
          </a:xfrm>
          <a:prstGeom prst="rect">
            <a:avLst/>
          </a:prstGeom>
          <a:noFill/>
        </p:spPr>
        <p:txBody>
          <a:bodyPr wrap="square" rtlCol="0">
            <a:spAutoFit/>
          </a:bodyPr>
          <a:p>
            <a:r>
              <a:rPr lang="en-US"/>
              <a:t>MAP PASN</a:t>
            </a:r>
            <a:endParaRPr lang="en-US"/>
          </a:p>
        </p:txBody>
      </p:sp>
      <p:sp>
        <p:nvSpPr>
          <p:cNvPr id="21" name="Left-Right Arrow 20"/>
          <p:cNvSpPr/>
          <p:nvPr/>
        </p:nvSpPr>
        <p:spPr>
          <a:xfrm>
            <a:off x="3180080" y="5279390"/>
            <a:ext cx="3056255" cy="142240"/>
          </a:xfrm>
          <a:prstGeom prst="lef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2" name="Text Box 21"/>
          <p:cNvSpPr txBox="1"/>
          <p:nvPr/>
        </p:nvSpPr>
        <p:spPr>
          <a:xfrm>
            <a:off x="3920490" y="5328285"/>
            <a:ext cx="1310005" cy="368300"/>
          </a:xfrm>
          <a:prstGeom prst="rect">
            <a:avLst/>
          </a:prstGeom>
          <a:noFill/>
        </p:spPr>
        <p:txBody>
          <a:bodyPr wrap="square" rtlCol="0">
            <a:spAutoFit/>
          </a:bodyPr>
          <a:p>
            <a:r>
              <a:rPr lang="en-US"/>
              <a:t>Trust link</a:t>
            </a:r>
            <a:endParaRPr lang="en-US"/>
          </a:p>
        </p:txBody>
      </p:sp>
      <p:cxnSp>
        <p:nvCxnSpPr>
          <p:cNvPr id="23" name="Straight Connector 22"/>
          <p:cNvCxnSpPr/>
          <p:nvPr/>
        </p:nvCxnSpPr>
        <p:spPr>
          <a:xfrm>
            <a:off x="2041525" y="3217545"/>
            <a:ext cx="16510" cy="308991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4" name="Straight Connector 23"/>
          <p:cNvCxnSpPr/>
          <p:nvPr/>
        </p:nvCxnSpPr>
        <p:spPr>
          <a:xfrm flipH="1">
            <a:off x="7291705" y="3194050"/>
            <a:ext cx="12700" cy="314706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25" name="Text Box 24"/>
          <p:cNvSpPr txBox="1"/>
          <p:nvPr/>
        </p:nvSpPr>
        <p:spPr>
          <a:xfrm>
            <a:off x="3355975" y="4994910"/>
            <a:ext cx="2762250" cy="368300"/>
          </a:xfrm>
          <a:prstGeom prst="rect">
            <a:avLst/>
          </a:prstGeom>
          <a:noFill/>
        </p:spPr>
        <p:txBody>
          <a:bodyPr wrap="square" rtlCol="0">
            <a:spAutoFit/>
          </a:bodyPr>
          <a:p>
            <a:r>
              <a:rPr lang="en-US">
                <a:solidFill>
                  <a:srgbClr val="FF0000"/>
                </a:solidFill>
              </a:rPr>
              <a:t>AP1, AP2 generate PTK</a:t>
            </a:r>
            <a:endParaRPr lang="en-US">
              <a:solidFill>
                <a:srgbClr val="FF0000"/>
              </a:solidFill>
            </a:endParaRPr>
          </a:p>
        </p:txBody>
      </p:sp>
      <p:cxnSp>
        <p:nvCxnSpPr>
          <p:cNvPr id="26" name="Straight Arrow Connector 25"/>
          <p:cNvCxnSpPr/>
          <p:nvPr/>
        </p:nvCxnSpPr>
        <p:spPr>
          <a:xfrm>
            <a:off x="2041525" y="6111875"/>
            <a:ext cx="5283835" cy="8255"/>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7" name="Text Box 26"/>
          <p:cNvSpPr txBox="1"/>
          <p:nvPr/>
        </p:nvSpPr>
        <p:spPr>
          <a:xfrm>
            <a:off x="3714115" y="5790565"/>
            <a:ext cx="2096770" cy="368300"/>
          </a:xfrm>
          <a:prstGeom prst="rect">
            <a:avLst/>
          </a:prstGeom>
          <a:noFill/>
        </p:spPr>
        <p:txBody>
          <a:bodyPr wrap="square" rtlCol="0">
            <a:spAutoFit/>
          </a:bodyPr>
          <a:p>
            <a:r>
              <a:rPr lang="en-US"/>
              <a:t>MAP negotiation</a:t>
            </a:r>
            <a:endParaRPr lang="en-US"/>
          </a:p>
        </p:txBody>
      </p:sp>
      <p:cxnSp>
        <p:nvCxnSpPr>
          <p:cNvPr id="28" name="Straight Connector 27"/>
          <p:cNvCxnSpPr/>
          <p:nvPr/>
        </p:nvCxnSpPr>
        <p:spPr>
          <a:xfrm>
            <a:off x="6161405" y="3745230"/>
            <a:ext cx="1900555" cy="1080135"/>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cxnSp>
        <p:nvCxnSpPr>
          <p:cNvPr id="29" name="Straight Connector 28"/>
          <p:cNvCxnSpPr/>
          <p:nvPr/>
        </p:nvCxnSpPr>
        <p:spPr>
          <a:xfrm flipH="1">
            <a:off x="1271270" y="3736975"/>
            <a:ext cx="1908810" cy="979805"/>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30" name="Text Box 29"/>
          <p:cNvSpPr txBox="1"/>
          <p:nvPr/>
        </p:nvSpPr>
        <p:spPr>
          <a:xfrm>
            <a:off x="82550" y="4723765"/>
            <a:ext cx="1958975" cy="645160"/>
          </a:xfrm>
          <a:prstGeom prst="rect">
            <a:avLst/>
          </a:prstGeom>
          <a:noFill/>
        </p:spPr>
        <p:txBody>
          <a:bodyPr wrap="square" rtlCol="0">
            <a:spAutoFit/>
          </a:bodyPr>
          <a:p>
            <a:r>
              <a:rPr lang="en-US"/>
              <a:t>ssid=”wireless”</a:t>
            </a:r>
            <a:endParaRPr lang="en-US"/>
          </a:p>
          <a:p>
            <a:r>
              <a:rPr lang="en-US"/>
              <a:t>pwd=”8021180211”</a:t>
            </a:r>
            <a:endParaRPr lang="en-US"/>
          </a:p>
        </p:txBody>
      </p:sp>
      <p:sp>
        <p:nvSpPr>
          <p:cNvPr id="31" name="Text Box 30"/>
          <p:cNvSpPr txBox="1"/>
          <p:nvPr/>
        </p:nvSpPr>
        <p:spPr>
          <a:xfrm>
            <a:off x="7519670" y="4825365"/>
            <a:ext cx="1958975" cy="645160"/>
          </a:xfrm>
          <a:prstGeom prst="rect">
            <a:avLst/>
          </a:prstGeom>
          <a:noFill/>
        </p:spPr>
        <p:txBody>
          <a:bodyPr wrap="square" rtlCol="0">
            <a:spAutoFit/>
          </a:bodyPr>
          <a:p>
            <a:r>
              <a:rPr lang="en-US"/>
              <a:t>ssid=”wireless”</a:t>
            </a:r>
            <a:endParaRPr lang="en-US"/>
          </a:p>
          <a:p>
            <a:r>
              <a:rPr lang="en-US"/>
              <a:t>pwd=”8021180211”</a:t>
            </a:r>
            <a:endParaRPr lang="en-US"/>
          </a:p>
        </p:txBody>
      </p:sp>
      <p:sp>
        <p:nvSpPr>
          <p:cNvPr id="37" name="Oval 36"/>
          <p:cNvSpPr/>
          <p:nvPr/>
        </p:nvSpPr>
        <p:spPr>
          <a:xfrm>
            <a:off x="996950" y="2035810"/>
            <a:ext cx="3267075" cy="1394460"/>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2" name="Text Box 31"/>
          <p:cNvSpPr txBox="1"/>
          <p:nvPr/>
        </p:nvSpPr>
        <p:spPr>
          <a:xfrm>
            <a:off x="2308225" y="1741170"/>
            <a:ext cx="958215" cy="368300"/>
          </a:xfrm>
          <a:prstGeom prst="rect">
            <a:avLst/>
          </a:prstGeom>
          <a:noFill/>
        </p:spPr>
        <p:txBody>
          <a:bodyPr wrap="square" rtlCol="0">
            <a:spAutoFit/>
          </a:bodyPr>
          <a:p>
            <a:r>
              <a:rPr lang="en-US"/>
              <a:t>ESS1</a:t>
            </a:r>
            <a:endParaRPr lang="en-US"/>
          </a:p>
        </p:txBody>
      </p:sp>
      <p:sp>
        <p:nvSpPr>
          <p:cNvPr id="33" name="Oval 32"/>
          <p:cNvSpPr/>
          <p:nvPr/>
        </p:nvSpPr>
        <p:spPr>
          <a:xfrm>
            <a:off x="5036820" y="2063750"/>
            <a:ext cx="3267075" cy="1394460"/>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4" name="Text Box 33"/>
          <p:cNvSpPr txBox="1"/>
          <p:nvPr/>
        </p:nvSpPr>
        <p:spPr>
          <a:xfrm>
            <a:off x="6405880" y="1777365"/>
            <a:ext cx="958215" cy="368300"/>
          </a:xfrm>
          <a:prstGeom prst="rect">
            <a:avLst/>
          </a:prstGeom>
          <a:noFill/>
        </p:spPr>
        <p:txBody>
          <a:bodyPr wrap="square" rtlCol="0">
            <a:spAutoFit/>
          </a:bodyPr>
          <a:p>
            <a:r>
              <a:rPr lang="en-US"/>
              <a:t>ESS2</a:t>
            </a:r>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7301</Words>
  <Application>WPS Presentation</Application>
  <PresentationFormat>Widescreen</PresentationFormat>
  <Paragraphs>254</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The MAP security framework</vt:lpstr>
      <vt:lpstr>Introduction</vt:lpstr>
      <vt:lpstr>Use case 1: the MAPC in the same ESS </vt:lpstr>
      <vt:lpstr>Use case 2: the MAPC across ESS </vt:lpstr>
      <vt:lpstr>Some open questions</vt:lpstr>
      <vt:lpstr>Some security consideration</vt:lpstr>
      <vt:lpstr>Propose to define a light AP(L-AP) for MAPC discovery and authentication</vt:lpstr>
      <vt:lpstr>The proposed MAP security framework</vt:lpstr>
      <vt:lpstr>The following figure depicts an example of the MAP security framework</vt:lpstr>
      <vt:lpstr>Summary</vt:lpstr>
      <vt:lpstr>PowerPoint 演示文稿</vt:lpstr>
      <vt:lpstr>Reference</vt:lpstr>
      <vt:lpstr>SP1</vt:lpstr>
      <vt:lpstr>SP2</vt:lpstr>
      <vt:lpstr>SP3</vt:lpstr>
      <vt:lpstr>SP4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336</cp:revision>
  <dcterms:created xsi:type="dcterms:W3CDTF">2020-11-25T01:30:00Z</dcterms:created>
  <dcterms:modified xsi:type="dcterms:W3CDTF">2025-02-24T02:58:06Z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AD5951F386CE438E848D217DD7B35693_13</vt:lpwstr>
  </property>
  <property fmtid="{D5CDD505-2E9C-101B-9397-08002B2CF9AE}" pid="5" name="KSOProductBuildVer">
    <vt:lpwstr>1033-12.2.0.13201</vt:lpwstr>
  </property>
</Properties>
</file>