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2"/>
  </p:notesMasterIdLst>
  <p:handoutMasterIdLst>
    <p:handoutMasterId r:id="rId11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284" r:id="rId54"/>
    <p:sldId id="1310" r:id="rId55"/>
    <p:sldId id="1311" r:id="rId56"/>
    <p:sldId id="1361" r:id="rId57"/>
    <p:sldId id="1362" r:id="rId58"/>
    <p:sldId id="1285" r:id="rId59"/>
    <p:sldId id="1314" r:id="rId60"/>
    <p:sldId id="1286" r:id="rId61"/>
    <p:sldId id="1366" r:id="rId62"/>
    <p:sldId id="1368" r:id="rId63"/>
    <p:sldId id="1331" r:id="rId64"/>
    <p:sldId id="1332" r:id="rId65"/>
    <p:sldId id="1287" r:id="rId66"/>
    <p:sldId id="1315" r:id="rId67"/>
    <p:sldId id="1288" r:id="rId68"/>
    <p:sldId id="1333" r:id="rId69"/>
    <p:sldId id="1334" r:id="rId70"/>
    <p:sldId id="1369" r:id="rId71"/>
    <p:sldId id="1380" r:id="rId72"/>
    <p:sldId id="1289" r:id="rId73"/>
    <p:sldId id="1316" r:id="rId74"/>
    <p:sldId id="1290" r:id="rId75"/>
    <p:sldId id="1336" r:id="rId76"/>
    <p:sldId id="1371" r:id="rId77"/>
    <p:sldId id="1372" r:id="rId78"/>
    <p:sldId id="1373" r:id="rId79"/>
    <p:sldId id="1291" r:id="rId80"/>
    <p:sldId id="1318" r:id="rId81"/>
    <p:sldId id="1292" r:id="rId82"/>
    <p:sldId id="1374" r:id="rId83"/>
    <p:sldId id="1342" r:id="rId84"/>
    <p:sldId id="1375" r:id="rId85"/>
    <p:sldId id="1293" r:id="rId86"/>
    <p:sldId id="1323" r:id="rId87"/>
    <p:sldId id="1294" r:id="rId88"/>
    <p:sldId id="1295" r:id="rId89"/>
    <p:sldId id="1341" r:id="rId90"/>
    <p:sldId id="1296" r:id="rId91"/>
    <p:sldId id="1343" r:id="rId92"/>
    <p:sldId id="1376" r:id="rId93"/>
    <p:sldId id="1377" r:id="rId94"/>
    <p:sldId id="1354" r:id="rId95"/>
    <p:sldId id="1355" r:id="rId96"/>
    <p:sldId id="1357" r:id="rId97"/>
    <p:sldId id="1358" r:id="rId98"/>
    <p:sldId id="1359" r:id="rId99"/>
    <p:sldId id="1365" r:id="rId100"/>
    <p:sldId id="1325" r:id="rId101"/>
    <p:sldId id="1326" r:id="rId102"/>
    <p:sldId id="1344" r:id="rId103"/>
    <p:sldId id="356" r:id="rId104"/>
    <p:sldId id="1256" r:id="rId105"/>
    <p:sldId id="1345" r:id="rId106"/>
    <p:sldId id="1069" r:id="rId107"/>
    <p:sldId id="997" r:id="rId108"/>
    <p:sldId id="362" r:id="rId109"/>
    <p:sldId id="1034" r:id="rId110"/>
    <p:sldId id="323" r:id="rId1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261" dt="2024-11-13T17:28:43.9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handoutMaster" Target="handoutMasters/handoutMaster1.xml"/><Relationship Id="rId118" Type="http://schemas.microsoft.com/office/2016/11/relationships/changesInfo" Target="changesInfos/changesInfo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19"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3T17:32:12.772" v="7244" actId="20577"/>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2T22:58:29.651" v="6118" actId="20577"/>
        <pc:sldMkLst>
          <pc:docMk/>
          <pc:sldMk cId="3976818858" sldId="269"/>
        </pc:sldMkLst>
        <pc:graphicFrameChg chg="mod modGraphic">
          <ac:chgData name="Alfred Asterjadhi" userId="39de57b9-85c0-4fd1-aaac-8ca2b6560ad0" providerId="ADAL" clId="{3AF8E451-6A10-4DC6-8F4C-767DBD326839}" dt="2024-11-12T22:58:29.651" v="61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1T02:36:15.284" v="3767"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mod chgLayout">
        <pc:chgData name="Alfred Asterjadhi" userId="39de57b9-85c0-4fd1-aaac-8ca2b6560ad0" providerId="ADAL" clId="{3AF8E451-6A10-4DC6-8F4C-767DBD326839}" dt="2024-11-11T01:03:21.403" v="3311" actId="6264"/>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19:08:19.133" v="4258" actId="400"/>
        <pc:sldMkLst>
          <pc:docMk/>
          <pc:sldMk cId="3486068256" sldId="1167"/>
        </pc:sldMkLst>
        <pc:graphicFrameChg chg="mod modGraphic">
          <ac:chgData name="Alfred Asterjadhi" userId="39de57b9-85c0-4fd1-aaac-8ca2b6560ad0" providerId="ADAL" clId="{3AF8E451-6A10-4DC6-8F4C-767DBD326839}" dt="2024-11-11T19:08:19.133" v="4258" actId="400"/>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19:04:14.548" v="4247" actId="20577"/>
        <pc:sldMkLst>
          <pc:docMk/>
          <pc:sldMk cId="3809017515" sldId="1272"/>
        </pc:sldMkLst>
        <pc:graphicFrameChg chg="mod modGraphic">
          <ac:chgData name="Alfred Asterjadhi" userId="39de57b9-85c0-4fd1-aaac-8ca2b6560ad0" providerId="ADAL" clId="{3AF8E451-6A10-4DC6-8F4C-767DBD326839}" dt="2024-11-11T19:04:14.548" v="4247" actId="2057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19:09:04.920" v="4266" actId="400"/>
        <pc:sldMkLst>
          <pc:docMk/>
          <pc:sldMk cId="1256207422" sldId="1273"/>
        </pc:sldMkLst>
        <pc:graphicFrameChg chg="mod modGraphic">
          <ac:chgData name="Alfred Asterjadhi" userId="39de57b9-85c0-4fd1-aaac-8ca2b6560ad0" providerId="ADAL" clId="{3AF8E451-6A10-4DC6-8F4C-767DBD326839}" dt="2024-11-11T19:09:04.920" v="4266" actId="400"/>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1T21:41:47.205" v="4449" actId="20577"/>
        <pc:sldMkLst>
          <pc:docMk/>
          <pc:sldMk cId="1930027812" sldId="1275"/>
        </pc:sldMkLst>
        <pc:graphicFrameChg chg="mod modGraphic">
          <ac:chgData name="Alfred Asterjadhi" userId="39de57b9-85c0-4fd1-aaac-8ca2b6560ad0" providerId="ADAL" clId="{3AF8E451-6A10-4DC6-8F4C-767DBD326839}" dt="2024-11-11T21:41:47.205" v="4449" actId="2057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1T03:08:06.256" v="4041" actId="20577"/>
        <pc:sldMkLst>
          <pc:docMk/>
          <pc:sldMk cId="2672561226" sldId="1276"/>
        </pc:sldMkLst>
        <pc:graphicFrameChg chg="mod modGraphic">
          <ac:chgData name="Alfred Asterjadhi" userId="39de57b9-85c0-4fd1-aaac-8ca2b6560ad0" providerId="ADAL" clId="{3AF8E451-6A10-4DC6-8F4C-767DBD326839}" dt="2024-11-11T03:08:06.256" v="4041" actId="2057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1T19:09:33.680" v="4276" actId="207"/>
        <pc:sldMkLst>
          <pc:docMk/>
          <pc:sldMk cId="2455484467" sldId="1278"/>
        </pc:sldMkLst>
        <pc:graphicFrameChg chg="mod modGraphic">
          <ac:chgData name="Alfred Asterjadhi" userId="39de57b9-85c0-4fd1-aaac-8ca2b6560ad0" providerId="ADAL" clId="{3AF8E451-6A10-4DC6-8F4C-767DBD326839}" dt="2024-11-11T19:09:33.680" v="4276" actId="20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1T03:00:50.116" v="4004" actId="20577"/>
        <pc:sldMkLst>
          <pc:docMk/>
          <pc:sldMk cId="3685291219" sldId="1279"/>
        </pc:sldMkLst>
        <pc:graphicFrameChg chg="mod modGraphic">
          <ac:chgData name="Alfred Asterjadhi" userId="39de57b9-85c0-4fd1-aaac-8ca2b6560ad0" providerId="ADAL" clId="{3AF8E451-6A10-4DC6-8F4C-767DBD326839}" dt="2024-11-11T03:00:50.116" v="4004" actId="2057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6:25:55.737" v="7143" actId="13926"/>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6:25:50.274" v="7142"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17:28:29.502" v="7241" actId="20577"/>
        <pc:sldMkLst>
          <pc:docMk/>
          <pc:sldMk cId="1518454104" sldId="1289"/>
        </pc:sldMkLst>
        <pc:spChg chg="mod">
          <ac:chgData name="Alfred Asterjadhi" userId="39de57b9-85c0-4fd1-aaac-8ca2b6560ad0" providerId="ADAL" clId="{3AF8E451-6A10-4DC6-8F4C-767DBD326839}" dt="2024-11-11T02:37:46.843" v="3800" actId="21"/>
          <ac:spMkLst>
            <pc:docMk/>
            <pc:sldMk cId="1518454104" sldId="1289"/>
            <ac:spMk id="2" creationId="{4B5F0D0E-8BB7-48AB-9160-728B8B3399A2}"/>
          </ac:spMkLst>
        </pc:spChg>
        <pc:spChg chg="mod">
          <ac:chgData name="Alfred Asterjadhi" userId="39de57b9-85c0-4fd1-aaac-8ca2b6560ad0" providerId="ADAL" clId="{3AF8E451-6A10-4DC6-8F4C-767DBD326839}" dt="2024-11-13T17:28:29.502" v="7241" actId="2057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17:32:03.180" v="7242" actId="21"/>
        <pc:sldMkLst>
          <pc:docMk/>
          <pc:sldMk cId="3108884223" sldId="1290"/>
        </pc:sldMkLst>
        <pc:spChg chg="mod">
          <ac:chgData name="Alfred Asterjadhi" userId="39de57b9-85c0-4fd1-aaac-8ca2b6560ad0" providerId="ADAL" clId="{3AF8E451-6A10-4DC6-8F4C-767DBD326839}" dt="2024-11-11T02:37:59.496" v="3803" actId="21"/>
          <ac:spMkLst>
            <pc:docMk/>
            <pc:sldMk cId="3108884223" sldId="1290"/>
            <ac:spMk id="2" creationId="{4B5F0D0E-8BB7-48AB-9160-728B8B3399A2}"/>
          </ac:spMkLst>
        </pc:spChg>
        <pc:spChg chg="mod">
          <ac:chgData name="Alfred Asterjadhi" userId="39de57b9-85c0-4fd1-aaac-8ca2b6560ad0" providerId="ADAL" clId="{3AF8E451-6A10-4DC6-8F4C-767DBD326839}" dt="2024-11-13T17:32:03.180" v="7242" actId="21"/>
          <ac:spMkLst>
            <pc:docMk/>
            <pc:sldMk cId="3108884223" sldId="1290"/>
            <ac:spMk id="3" creationId="{DFB0BA47-D7B6-4F95-932E-A7AA615BC440}"/>
          </ac:spMkLst>
        </pc:spChg>
      </pc:sldChg>
      <pc:sldChg chg="addSp modSp mod">
        <pc:chgData name="Alfred Asterjadhi" userId="39de57b9-85c0-4fd1-aaac-8ca2b6560ad0" providerId="ADAL" clId="{3AF8E451-6A10-4DC6-8F4C-767DBD326839}" dt="2024-11-13T16:38:17.191" v="7222" actId="404"/>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3T17:32:12.772" v="7244" actId="20577"/>
        <pc:sldMkLst>
          <pc:docMk/>
          <pc:sldMk cId="2034965301" sldId="1292"/>
        </pc:sldMkLst>
        <pc:spChg chg="mod">
          <ac:chgData name="Alfred Asterjadhi" userId="39de57b9-85c0-4fd1-aaac-8ca2b6560ad0" providerId="ADAL" clId="{3AF8E451-6A10-4DC6-8F4C-767DBD326839}" dt="2024-11-11T02:38:34.323" v="3812" actId="20577"/>
          <ac:spMkLst>
            <pc:docMk/>
            <pc:sldMk cId="2034965301" sldId="1292"/>
            <ac:spMk id="2" creationId="{4B5F0D0E-8BB7-48AB-9160-728B8B3399A2}"/>
          </ac:spMkLst>
        </pc:spChg>
        <pc:spChg chg="mod">
          <ac:chgData name="Alfred Asterjadhi" userId="39de57b9-85c0-4fd1-aaac-8ca2b6560ad0" providerId="ADAL" clId="{3AF8E451-6A10-4DC6-8F4C-767DBD326839}" dt="2024-11-13T17:32:12.772" v="7244" actId="2057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3T16:30:00.384" v="7180" actId="20577"/>
        <pc:sldMkLst>
          <pc:docMk/>
          <pc:sldMk cId="3208411967" sldId="1293"/>
        </pc:sldMkLst>
        <pc:spChg chg="mod">
          <ac:chgData name="Alfred Asterjadhi" userId="39de57b9-85c0-4fd1-aaac-8ca2b6560ad0" providerId="ADAL" clId="{3AF8E451-6A10-4DC6-8F4C-767DBD326839}" dt="2024-11-11T02:38:46.167" v="3816" actId="20577"/>
          <ac:spMkLst>
            <pc:docMk/>
            <pc:sldMk cId="3208411967" sldId="1293"/>
            <ac:spMk id="2" creationId="{4B5F0D0E-8BB7-48AB-9160-728B8B3399A2}"/>
          </ac:spMkLst>
        </pc:spChg>
        <pc:spChg chg="mod">
          <ac:chgData name="Alfred Asterjadhi" userId="39de57b9-85c0-4fd1-aaac-8ca2b6560ad0" providerId="ADAL" clId="{3AF8E451-6A10-4DC6-8F4C-767DBD326839}" dt="2024-11-13T16:30:00.384" v="7180" actId="2057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3T01:44:54.517" v="6819" actId="20577"/>
        <pc:sldMkLst>
          <pc:docMk/>
          <pc:sldMk cId="2866206975" sldId="1294"/>
        </pc:sldMkLst>
        <pc:spChg chg="mod">
          <ac:chgData name="Alfred Asterjadhi" userId="39de57b9-85c0-4fd1-aaac-8ca2b6560ad0" providerId="ADAL" clId="{3AF8E451-6A10-4DC6-8F4C-767DBD326839}" dt="2024-11-11T02:38:59.134" v="3821" actId="20577"/>
          <ac:spMkLst>
            <pc:docMk/>
            <pc:sldMk cId="2866206975" sldId="1294"/>
            <ac:spMk id="2" creationId="{4B5F0D0E-8BB7-48AB-9160-728B8B3399A2}"/>
          </ac:spMkLst>
        </pc:spChg>
        <pc:spChg chg="mod">
          <ac:chgData name="Alfred Asterjadhi" userId="39de57b9-85c0-4fd1-aaac-8ca2b6560ad0" providerId="ADAL" clId="{3AF8E451-6A10-4DC6-8F4C-767DBD326839}" dt="2024-11-13T01:44:54.517" v="6819"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1T02:42:26.676" v="3880" actId="20577"/>
        <pc:sldMkLst>
          <pc:docMk/>
          <pc:sldMk cId="2384632981" sldId="1295"/>
        </pc:sldMkLst>
        <pc:spChg chg="mod">
          <ac:chgData name="Alfred Asterjadhi" userId="39de57b9-85c0-4fd1-aaac-8ca2b6560ad0" providerId="ADAL" clId="{3AF8E451-6A10-4DC6-8F4C-767DBD326839}" dt="2024-11-11T02:39:32.429" v="3826" actId="20577"/>
          <ac:spMkLst>
            <pc:docMk/>
            <pc:sldMk cId="2384632981" sldId="1295"/>
            <ac:spMk id="2" creationId="{4B5F0D0E-8BB7-48AB-9160-728B8B3399A2}"/>
          </ac:spMkLst>
        </pc:spChg>
        <pc:spChg chg="mod">
          <ac:chgData name="Alfred Asterjadhi" userId="39de57b9-85c0-4fd1-aaac-8ca2b6560ad0" providerId="ADAL" clId="{3AF8E451-6A10-4DC6-8F4C-767DBD326839}" dt="2024-11-11T02:42:26.676" v="3880" actId="20577"/>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3T01:48:03.732" v="6892" actId="20577"/>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3T01:48:03.732" v="6892"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3T01:03:35.087" v="6592" actId="20577"/>
        <pc:sldMkLst>
          <pc:docMk/>
          <pc:sldMk cId="2439274614" sldId="1310"/>
        </pc:sldMkLst>
        <pc:spChg chg="mod">
          <ac:chgData name="Alfred Asterjadhi" userId="39de57b9-85c0-4fd1-aaac-8ca2b6560ad0" providerId="ADAL" clId="{3AF8E451-6A10-4DC6-8F4C-767DBD326839}" dt="2024-11-13T01:03:35.087" v="6592" actId="20577"/>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3T00:05:00.339" v="6313" actId="207"/>
        <pc:sldMkLst>
          <pc:docMk/>
          <pc:sldMk cId="2879250025" sldId="1314"/>
        </pc:sldMkLst>
        <pc:spChg chg="mod">
          <ac:chgData name="Alfred Asterjadhi" userId="39de57b9-85c0-4fd1-aaac-8ca2b6560ad0" providerId="ADAL" clId="{3AF8E451-6A10-4DC6-8F4C-767DBD326839}" dt="2024-11-13T00:05:00.339" v="6313" actId="20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00:17:16.966" v="6551" actId="2057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00:17:16.966" v="6551" actId="2057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3T01:30:08.036" v="6734" actId="2057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3T01:30:08.036" v="6734" actId="2057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3T00:19:06.652" v="6580"/>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3T00:19:06.652" v="6580"/>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3T17:28:07.678" v="7237" actId="21"/>
        <pc:sldMkLst>
          <pc:docMk/>
          <pc:sldMk cId="1153233998" sldId="1325"/>
        </pc:sldMkLst>
        <pc:spChg chg="mod">
          <ac:chgData name="Alfred Asterjadhi" userId="39de57b9-85c0-4fd1-aaac-8ca2b6560ad0" providerId="ADAL" clId="{3AF8E451-6A10-4DC6-8F4C-767DBD326839}" dt="2024-11-13T17:28:07.678" v="7237" actId="21"/>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mod">
        <pc:chgData name="Alfred Asterjadhi" userId="39de57b9-85c0-4fd1-aaac-8ca2b6560ad0" providerId="ADAL" clId="{3AF8E451-6A10-4DC6-8F4C-767DBD326839}" dt="2024-11-13T01:15:06.292" v="6670" actId="21"/>
        <pc:sldMkLst>
          <pc:docMk/>
          <pc:sldMk cId="208823206" sldId="1326"/>
        </pc:sldMkLst>
        <pc:spChg chg="mod">
          <ac:chgData name="Alfred Asterjadhi" userId="39de57b9-85c0-4fd1-aaac-8ca2b6560ad0" providerId="ADAL" clId="{3AF8E451-6A10-4DC6-8F4C-767DBD326839}" dt="2024-11-13T01:15:06.292" v="6670" actId="21"/>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2T23:07:22.934" v="6208" actId="403"/>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2T23:07:22.934" v="6208" actId="403"/>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3T00:18:24.842" v="6578" actId="5793"/>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3T00:18:24.842" v="6578" actId="5793"/>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2T23:08:31.804" v="6251" actId="20577"/>
        <pc:sldMkLst>
          <pc:docMk/>
          <pc:sldMk cId="3617121007" sldId="1342"/>
        </pc:sldMkLst>
        <pc:spChg chg="mod">
          <ac:chgData name="Alfred Asterjadhi" userId="39de57b9-85c0-4fd1-aaac-8ca2b6560ad0" providerId="ADAL" clId="{3AF8E451-6A10-4DC6-8F4C-767DBD326839}" dt="2024-11-12T23:08:25.906" v="6248"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2T23:08:31.804" v="6251" actId="20577"/>
          <ac:spMkLst>
            <pc:docMk/>
            <pc:sldMk cId="3617121007" sldId="1342"/>
            <ac:spMk id="3" creationId="{0E25DE57-2085-E64A-FD26-86EA014AE0AA}"/>
          </ac:spMkLst>
        </pc:spChg>
      </pc:sldChg>
      <pc:sldChg chg="modSp add mod">
        <pc:chgData name="Alfred Asterjadhi" userId="39de57b9-85c0-4fd1-aaac-8ca2b6560ad0" providerId="ADAL" clId="{3AF8E451-6A10-4DC6-8F4C-767DBD326839}" dt="2024-11-12T22:45:36.838" v="6086" actId="2057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2T22:45:36.838" v="6086" actId="20577"/>
          <ac:spMkLst>
            <pc:docMk/>
            <pc:sldMk cId="2440801393" sldId="1343"/>
            <ac:spMk id="3" creationId="{0E25DE57-2085-E64A-FD26-86EA014AE0AA}"/>
          </ac:spMkLst>
        </pc:spChg>
      </pc:sldChg>
      <pc:sldChg chg="addSp delSp modSp add mod chgLayout">
        <pc:chgData name="Alfred Asterjadhi" userId="39de57b9-85c0-4fd1-aaac-8ca2b6560ad0" providerId="ADAL" clId="{3AF8E451-6A10-4DC6-8F4C-767DBD326839}" dt="2024-11-13T01:44:29.999" v="6814" actId="21"/>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2T05:13:36.278" v="5508" actId="20577"/>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2T05:13:36.278" v="5508" actId="20577"/>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2T05:03:28.643" v="5399" actId="20577"/>
        <pc:sldMkLst>
          <pc:docMk/>
          <pc:sldMk cId="767189135" sldId="1347"/>
        </pc:sldMkLst>
        <pc:graphicFrameChg chg="mod modGraphic">
          <ac:chgData name="Alfred Asterjadhi" userId="39de57b9-85c0-4fd1-aaac-8ca2b6560ad0" providerId="ADAL" clId="{3AF8E451-6A10-4DC6-8F4C-767DBD326839}" dt="2024-11-12T05:03:28.643" v="5399" actId="2057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3T01:10:48.586" v="6669" actId="2057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3T01:10:48.586" v="6669" actId="20577"/>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mod">
        <pc:chgData name="Alfred Asterjadhi" userId="39de57b9-85c0-4fd1-aaac-8ca2b6560ad0" providerId="ADAL" clId="{3AF8E451-6A10-4DC6-8F4C-767DBD326839}" dt="2024-11-12T05:01:31.179" v="5388" actId="20577"/>
        <pc:sldMkLst>
          <pc:docMk/>
          <pc:sldMk cId="6663636" sldId="1353"/>
        </pc:sldMkLst>
        <pc:graphicFrameChg chg="mod modGraphic">
          <ac:chgData name="Alfred Asterjadhi" userId="39de57b9-85c0-4fd1-aaac-8ca2b6560ad0" providerId="ADAL" clId="{3AF8E451-6A10-4DC6-8F4C-767DBD326839}" dt="2024-11-12T05:01:31.179" v="5388" actId="20577"/>
          <ac:graphicFrameMkLst>
            <pc:docMk/>
            <pc:sldMk cId="6663636" sldId="1353"/>
            <ac:graphicFrameMk id="6" creationId="{5094FBC8-BB74-47F3-965D-16BC678F4D1D}"/>
          </ac:graphicFrameMkLst>
        </pc:graphicFrameChg>
      </pc:sldChg>
      <pc:sldChg chg="modSp add mod">
        <pc:chgData name="Alfred Asterjadhi" userId="39de57b9-85c0-4fd1-aaac-8ca2b6560ad0" providerId="ADAL" clId="{3AF8E451-6A10-4DC6-8F4C-767DBD326839}" dt="2024-11-11T02:44:56.813" v="3917" actId="20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mod">
        <pc:chgData name="Alfred Asterjadhi" userId="39de57b9-85c0-4fd1-aaac-8ca2b6560ad0" providerId="ADAL" clId="{3AF8E451-6A10-4DC6-8F4C-767DBD326839}" dt="2024-11-13T00:19:22.798" v="6581"/>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mod">
        <pc:chgData name="Alfred Asterjadhi" userId="39de57b9-85c0-4fd1-aaac-8ca2b6560ad0" providerId="ADAL" clId="{3AF8E451-6A10-4DC6-8F4C-767DBD326839}" dt="2024-11-13T01:48:23.458" v="6902" actId="403"/>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mod">
        <pc:chgData name="Alfred Asterjadhi" userId="39de57b9-85c0-4fd1-aaac-8ca2b6560ad0" providerId="ADAL" clId="{3AF8E451-6A10-4DC6-8F4C-767DBD326839}" dt="2024-11-12T02:55:57.996" v="5290" actId="113"/>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2T02:57:17.090" v="5325" actId="114"/>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mod">
        <pc:chgData name="Alfred Asterjadhi" userId="39de57b9-85c0-4fd1-aaac-8ca2b6560ad0" providerId="ADAL" clId="{3AF8E451-6A10-4DC6-8F4C-767DBD326839}" dt="2024-11-12T02:58:02.101" v="5350" actId="6549"/>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2T23:06:38.237" v="6196" actId="20577"/>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2T23:06:33.251" v="6195" actId="20577"/>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2T23:06:48.755" v="6200" actId="2057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2T23:06:48.755" v="6200" actId="2057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6:37:48.317" v="7221" actId="6549"/>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6:37:48.317" v="7221" actId="6549"/>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3T16:38:59.747" v="7236" actId="2057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3T16:38:59.747" v="7236" actId="2057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2T23:09:01.421" v="6259" actId="2057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2T23:09:01.421" v="6259" actId="2057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2T22:46:20.066" v="6101" actId="20577"/>
        <pc:sldMkLst>
          <pc:docMk/>
          <pc:sldMk cId="4113347919" sldId="1376"/>
        </pc:sldMkLst>
        <pc:spChg chg="mod">
          <ac:chgData name="Alfred Asterjadhi" userId="39de57b9-85c0-4fd1-aaac-8ca2b6560ad0" providerId="ADAL" clId="{3AF8E451-6A10-4DC6-8F4C-767DBD326839}" dt="2024-11-12T22:45:45.119" v="6088"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2T22:46:20.066" v="6101" actId="2057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2T22:46:41.847" v="6109" actId="20577"/>
        <pc:sldMkLst>
          <pc:docMk/>
          <pc:sldMk cId="1178468829" sldId="1377"/>
        </pc:sldMkLst>
        <pc:spChg chg="mod">
          <ac:chgData name="Alfred Asterjadhi" userId="39de57b9-85c0-4fd1-aaac-8ca2b6560ad0" providerId="ADAL" clId="{3AF8E451-6A10-4DC6-8F4C-767DBD326839}" dt="2024-11-12T22:46:28.241" v="6103"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2T22:46:41.847" v="6109"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MasterChg chg="modSp mod">
        <pc:chgData name="Alfred Asterjadhi" userId="39de57b9-85c0-4fd1-aaac-8ca2b6560ad0" providerId="ADAL" clId="{3AF8E451-6A10-4DC6-8F4C-767DBD326839}" dt="2024-11-13T01:07:21.193" v="6622" actId="6549"/>
        <pc:sldMasterMkLst>
          <pc:docMk/>
          <pc:sldMasterMk cId="0" sldId="2147483648"/>
        </pc:sldMasterMkLst>
        <pc:spChg chg="mod">
          <ac:chgData name="Alfred Asterjadhi" userId="39de57b9-85c0-4fd1-aaac-8ca2b6560ad0" providerId="ADAL" clId="{3AF8E451-6A10-4DC6-8F4C-767DBD326839}" dt="2024-11-13T01:07:21.193" v="6622"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712-01-00bn-dru-tone-plan-for-20-mhz-distribution-bandwidth.pptx" TargetMode="External"/><Relationship Id="rId2" Type="http://schemas.openxmlformats.org/officeDocument/2006/relationships/hyperlink" Target="https://mentor.ieee.org/802.11/dcn/24/11-24-1470-01-00bn-proposal-for-dru-tone-pa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71-00-00bn-antenna-selection-for-uhr.pptx" TargetMode="External"/><Relationship Id="rId4" Type="http://schemas.openxmlformats.org/officeDocument/2006/relationships/hyperlink" Target="https://mentor.ieee.org/802.11/dcn/24/11-24-1856-00-00bn-tone-distribution-in-dru-with-puncturing-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7"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90-00-00bn-more-consideration-of-icr-crf-for-in-device-coexistence.pptx" TargetMode="Externa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542-00-00bn-sounding-schemes-for-coordinated-beamforming.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071-03-00bn-lpi-ppdu-puncturing-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2-01-00bn-cobf-design-for-uhr.pptx" TargetMode="External"/><Relationship Id="rId5" Type="http://schemas.openxmlformats.org/officeDocument/2006/relationships/hyperlink" Target="https://mentor.ieee.org/802.11/dcn/24/11-24-1779-00-00bn-multi-ap-sounding-and-precoding.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49-00-00bn-discussion-on-coordinated-sounding.pptx" TargetMode="External"/><Relationship Id="rId9" Type="http://schemas.openxmlformats.org/officeDocument/2006/relationships/hyperlink" Target="https://mentor.ieee.org/802.11/dcn/24/11-24-1843-00-00bn-obss-sounding-for-c-bf.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547-00-00bn-npca-operation-for-idc-management.pptx" TargetMode="External"/><Relationship Id="rId2" Type="http://schemas.openxmlformats.org/officeDocument/2006/relationships/hyperlink" Target="https://mentor.ieee.org/802.11/dcn/24/11-24-1531-01-00bn-non-period-idc-signaling-enhanc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8-01-00bn-in-device-coexistence-follow-up.pptx" TargetMode="External"/><Relationship Id="rId4" Type="http://schemas.openxmlformats.org/officeDocument/2006/relationships/hyperlink" Target="https://mentor.ieee.org/802.11/dcn/24/11-24-1550-00-00bn-in-device-coexistence-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43-00-00bn-obss-sounding-for-c-bf.pptx" TargetMode="External"/><Relationship Id="rId3" Type="http://schemas.openxmlformats.org/officeDocument/2006/relationships/hyperlink" Target="https://mentor.ieee.org/802.11/dcn/24/11-24-1779-00-00bn-multi-ap-sounding-and-precoding.pptx" TargetMode="External"/><Relationship Id="rId7" Type="http://schemas.openxmlformats.org/officeDocument/2006/relationships/hyperlink" Target="https://mentor.ieee.org/802.11/dcn/24/11-24-1837-00-00bn-uhr-ndpa-signaling.pptx" TargetMode="External"/><Relationship Id="rId2" Type="http://schemas.openxmlformats.org/officeDocument/2006/relationships/hyperlink" Target="https://mentor.ieee.org/802.11/dcn/24/11-24-1749-00-00bn-discussion-on-coordinated-sound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5-00-00bn-backward-compatible-sounding-for-cobf.pptx" TargetMode="External"/><Relationship Id="rId5" Type="http://schemas.openxmlformats.org/officeDocument/2006/relationships/hyperlink" Target="https://mentor.ieee.org/802.11/dcn/24/11-24-1829-00-00bn-uhr-sig-signaling-for-cobf.pptx" TargetMode="External"/><Relationship Id="rId4" Type="http://schemas.openxmlformats.org/officeDocument/2006/relationships/hyperlink" Target="https://mentor.ieee.org/802.11/dcn/24/11-24-1822-01-00bn-cobf-design-for-uhr.pptx" TargetMode="External"/><Relationship Id="rId9" Type="http://schemas.openxmlformats.org/officeDocument/2006/relationships/hyperlink" Target="https://mentor.ieee.org/802.11/dcn/24/11-24-1865-00-00bn-universal-sounding-and-ndpa-signaling.ppt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4/11-24-1590-01-00bn-extended-long-range-signaling.pptx" TargetMode="External"/><Relationship Id="rId2" Type="http://schemas.openxmlformats.org/officeDocument/2006/relationships/hyperlink" Target="https://mentor.ieee.org/802.11/dcn/24/11-24-1488-00-00bn-elr-ppdu-transmission-desig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92-00-00bn-usig-fields-in-an-elr-ppdu.pptx" TargetMode="External"/><Relationship Id="rId4" Type="http://schemas.openxmlformats.org/officeDocument/2006/relationships/hyperlink" Target="https://mentor.ieee.org/802.11/dcn/24/11-24-1571-01-00bn-extended-long-range-elr-mark-symbol-design.pptx" TargetMode="Externa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62-00-00bn-in-device-coexistence-follow-up.pptx" TargetMode="External"/><Relationship Id="rId2" Type="http://schemas.openxmlformats.org/officeDocument/2006/relationships/hyperlink" Target="https://mentor.ieee.org/802.11/dcn/24/11-24-1559-00-00bn-in-device-coexistence-next-step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602-00-00bn-power-save-enhancements-in-uhr.pptx" TargetMode="External"/><Relationship Id="rId4" Type="http://schemas.openxmlformats.org/officeDocument/2006/relationships/hyperlink" Target="https://mentor.ieee.org/802.11/dcn/24/11-24-1512-00-00bn-high-capability-protection-in-dps.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8" Type="http://schemas.openxmlformats.org/officeDocument/2006/relationships/hyperlink" Target="https://mentor.ieee.org/802.11/dcn/24/11-24-1830-00-00bn-efficient-uhr-sig-encoding.pptx" TargetMode="External"/><Relationship Id="rId3" Type="http://schemas.openxmlformats.org/officeDocument/2006/relationships/hyperlink" Target="https://mentor.ieee.org/802.11/dcn/24/11-24-1644-00-00bn-compact-user-field-encodings.pptx" TargetMode="External"/><Relationship Id="rId7" Type="http://schemas.openxmlformats.org/officeDocument/2006/relationships/hyperlink" Target="https://mentor.ieee.org/802.11/dcn/24/11-24-1826-00-00bn-5bit-mcs-table-design.pptx" TargetMode="External"/><Relationship Id="rId12" Type="http://schemas.openxmlformats.org/officeDocument/2006/relationships/hyperlink" Target="https://mentor.ieee.org/802.11/dcn/24/11-24-1864-00-00bn-map-ppdu-consideration-and-harmonized-u-sig-signaling.pptx" TargetMode="External"/><Relationship Id="rId2" Type="http://schemas.openxmlformats.org/officeDocument/2006/relationships/hyperlink" Target="https://mentor.ieee.org/802.11/dcn/24/11-24-1700-00-00bn-collision-detection-mark-for-enhanced-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72-00-00bn-signaling-for-uhr-ppdu-follow-up.pptx" TargetMode="External"/><Relationship Id="rId11" Type="http://schemas.openxmlformats.org/officeDocument/2006/relationships/hyperlink" Target="https://mentor.ieee.org/802.11/dcn/24/11-24-1840-00-00bn-uhr-mu-ppdu-user-info-field-signaling.pptx" TargetMode="External"/><Relationship Id="rId5" Type="http://schemas.openxmlformats.org/officeDocument/2006/relationships/hyperlink" Target="https://mentor.ieee.org/802.11/dcn/24/11-24-1695-00-00bn-11bn-signaling-design-for-extra-mcs-ueqm-2xldpc.pptx" TargetMode="External"/><Relationship Id="rId10" Type="http://schemas.openxmlformats.org/officeDocument/2006/relationships/hyperlink" Target="https://mentor.ieee.org/802.11/dcn/24/11-24-1834-00-00bn-11bn-non-elr-signaling-design-for-new-features.pptx" TargetMode="External"/><Relationship Id="rId4" Type="http://schemas.openxmlformats.org/officeDocument/2006/relationships/hyperlink" Target="https://mentor.ieee.org/802.11/dcn/24/11-24-1645-01-00bn-compact-user-field-encodings-detailed-examples.xlsx" TargetMode="External"/><Relationship Id="rId9" Type="http://schemas.openxmlformats.org/officeDocument/2006/relationships/hyperlink" Target="https://mentor.ieee.org/802.11/dcn/24/11-24-1831-01-00bn-uhr-u-sig-and-uhr-sig-common-field-general-design.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457-00-00bn-r-twt-sharing.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8-00-00bn-enabling-qos-monitoring-at-ap-side.pptx" TargetMode="External"/><Relationship Id="rId5" Type="http://schemas.openxmlformats.org/officeDocument/2006/relationships/hyperlink" Target="https://mentor.ieee.org/802.11/dcn/24/11-24-1355-00-00bn-considerations-on-scs-enhancement.pptx" TargetMode="External"/><Relationship Id="rId4" Type="http://schemas.openxmlformats.org/officeDocument/2006/relationships/hyperlink" Target="https://mentor.ieee.org/802.11/dcn/24/11-24-1577-00-00bn-non-primary-channel-access-during-r-twt-coordination.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8" Type="http://schemas.openxmlformats.org/officeDocument/2006/relationships/hyperlink" Target="https://mentor.ieee.org/802.11/dcn/24/11-24-1745-01-00bn-discussion-on-frequency-domain-ueqm.pptx" TargetMode="External"/><Relationship Id="rId3" Type="http://schemas.openxmlformats.org/officeDocument/2006/relationships/hyperlink" Target="https://mentor.ieee.org/802.11/dcn/24/11-24-1754-00-00bn-20-mhz-uhr-ltf-sequence-for-dru.pptx" TargetMode="External"/><Relationship Id="rId7" Type="http://schemas.openxmlformats.org/officeDocument/2006/relationships/hyperlink" Target="https://mentor.ieee.org/802.11/dcn/24/11-24-1778-00-00bn-distributed-ru-distortion-beamforming-power-control.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53-00-00bn-signaling-for-dru-in-trigger-frame-follow-up.pptx" TargetMode="External"/><Relationship Id="rId5" Type="http://schemas.openxmlformats.org/officeDocument/2006/relationships/hyperlink" Target="https://mentor.ieee.org/802.11/dcn/24/11-24-1744-01-00bn-discussion-on-dru-indication-follow-up.pptx" TargetMode="External"/><Relationship Id="rId10" Type="http://schemas.openxmlformats.org/officeDocument/2006/relationships/hyperlink" Target="https://mentor.ieee.org/802.11/dcn/24/11-24-1832-00-00bn-stream-parser-for-unequal-modulation.pptx" TargetMode="External"/><Relationship Id="rId4" Type="http://schemas.openxmlformats.org/officeDocument/2006/relationships/hyperlink" Target="https://mentor.ieee.org/802.11/dcn/24/11-24-1796-00-00bn-new-ltf-sequences-for-dru.pptx" TargetMode="External"/><Relationship Id="rId9" Type="http://schemas.openxmlformats.org/officeDocument/2006/relationships/hyperlink" Target="https://mentor.ieee.org/802.11/dcn/24/11-24-1807-00-00bn-follow-up-on-ueqm-stream-parser.pptx" TargetMode="Externa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4/11-24-1523-00-00bn-npca-during-intra-bss-traffic-on-primary-channel.pptx" TargetMode="External"/><Relationship Id="rId2" Type="http://schemas.openxmlformats.org/officeDocument/2006/relationships/hyperlink" Target="https://mentor.ieee.org/802.11/dcn/24/11-24-1093-01-00bn-special-scenarios-in-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375-00-00bn-coordinated-tdma-analysis-for-time-sensitive-traffic-under-congested-scenarios.pptx" TargetMode="External"/><Relationship Id="rId4" Type="http://schemas.openxmlformats.org/officeDocument/2006/relationships/hyperlink" Target="https://mentor.ieee.org/802.11/dcn/24/11-24-1157-00-00bn-discussions-on-dynamic-subchannel-operation.pptx"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4/11-24-1785-00-00bn-interference-mitigation-pilots-definitions.pptx" TargetMode="External"/><Relationship Id="rId2" Type="http://schemas.openxmlformats.org/officeDocument/2006/relationships/hyperlink" Target="https://mentor.ieee.org/802.11/dcn/24/11-24-1747-00-00bn-discussion-on-signalling-of-additional-pilots-for-interference-mitiga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764-00-00bn-elr-ppdu-follow-up.pptx"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4/11-24-1425-00-00bn-considerations-for-context-transfer-in-11bn.pptx" TargetMode="External"/><Relationship Id="rId2" Type="http://schemas.openxmlformats.org/officeDocument/2006/relationships/hyperlink" Target="https://mentor.ieee.org/802.11/dcn/24/11-24-1388-02-00bn-thoughts-on-interface-between-ap-mlds-for-reamless-roam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76-00-00bn-seamless-roaming-follow-up.pptx" TargetMode="External"/><Relationship Id="rId4" Type="http://schemas.openxmlformats.org/officeDocument/2006/relationships/hyperlink" Target="https://mentor.ieee.org/802.11/dcn/24/11-24-1444-00-00bn-roaming-with-context-transfer.ppt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4/11-24-1841-00-00bn-uhr-elr-design-open-topics.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591-00-00bn-thoughts-on-seamless-roaming-and-npca.pptx" TargetMode="External"/><Relationship Id="rId2" Type="http://schemas.openxmlformats.org/officeDocument/2006/relationships/hyperlink" Target="https://mentor.ieee.org/802.11/dcn/24/11-24-1528-01-00bn-details-on-data-forwarding-for-seamless-roaming.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MIMO</a:t>
            </a:r>
          </a:p>
          <a:p>
            <a:pPr marL="800100" lvl="1" indent="-342900">
              <a:buFont typeface="Arial" panose="020B0604020202020204" pitchFamily="34" charset="0"/>
              <a:buChar char="•"/>
            </a:pPr>
            <a:r>
              <a:rPr lang="pl-PL" sz="1200" dirty="0"/>
              <a:t>24/1827 On OFDMA + MU-MIMO </a:t>
            </a:r>
            <a:r>
              <a:rPr lang="en-US" sz="1200" dirty="0"/>
              <a:t>						</a:t>
            </a:r>
            <a:r>
              <a:rPr lang="pl-PL" sz="1200" dirty="0"/>
              <a:t>Ron Porat </a:t>
            </a:r>
            <a:endParaRPr lang="en-US" sz="1200" dirty="0"/>
          </a:p>
          <a:p>
            <a:pPr>
              <a:buFont typeface="Arial" panose="020B0604020202020204" pitchFamily="34" charset="0"/>
              <a:buChar char="•"/>
            </a:pPr>
            <a:r>
              <a:rPr lang="en-US" sz="1400" dirty="0"/>
              <a:t>LDPC</a:t>
            </a:r>
          </a:p>
          <a:p>
            <a:pPr marL="800100" lvl="1" indent="-342900">
              <a:buFont typeface="Arial" panose="020B0604020202020204" pitchFamily="34" charset="0"/>
              <a:buChar char="•"/>
            </a:pPr>
            <a:r>
              <a:rPr lang="en-US" sz="1200" dirty="0"/>
              <a:t>24/1828 2xLDPC Encoding Parameters 					Shengquan Hu </a:t>
            </a:r>
          </a:p>
          <a:p>
            <a:pPr>
              <a:buFont typeface="Arial" panose="020B0604020202020204" pitchFamily="34" charset="0"/>
              <a:buChar char="•"/>
            </a:pPr>
            <a:r>
              <a:rPr lang="en-US" sz="1400" dirty="0"/>
              <a:t>Sounding</a:t>
            </a:r>
          </a:p>
          <a:p>
            <a:pPr marL="800100" lvl="1" indent="-3429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088232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Part of Remaining MAC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marL="0" indent="0"/>
            <a:r>
              <a:rPr lang="en-US" sz="1400" dirty="0"/>
              <a:t>C-TDMA</a:t>
            </a:r>
          </a:p>
          <a:p>
            <a:pPr>
              <a:buFont typeface="Arial" panose="020B0604020202020204" pitchFamily="34" charset="0"/>
              <a:buChar char="•"/>
            </a:pPr>
            <a:r>
              <a:rPr lang="en-US" sz="1600" dirty="0"/>
              <a:t>Continues…</a:t>
            </a:r>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15873423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710E72FC-9D58-DB70-1F2E-BB918CE4188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872750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EVE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9113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729491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8172391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62890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Deferref</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3779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144369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951065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2089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804575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4305208"/>
              </p:ext>
            </p:extLst>
          </p:nvPr>
        </p:nvGraphicFramePr>
        <p:xfrm>
          <a:off x="851217" y="1587465"/>
          <a:ext cx="7736268" cy="52863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0000"/>
                          </a:solidFill>
                          <a:effectLst/>
                          <a:latin typeface="Times New Roman" panose="02020603050405020304" pitchFamily="18" charset="0"/>
                        </a:rPr>
                        <a:t>Chenchen</a:t>
                      </a:r>
                      <a:r>
                        <a:rPr lang="en-US" sz="800" b="0" i="0" u="none" strike="noStrike" dirty="0">
                          <a:solidFill>
                            <a:srgbClr val="000000"/>
                          </a:solidFill>
                          <a:effectLst/>
                          <a:latin typeface="Times New Roman" panose="02020603050405020304" pitchFamily="18" charset="0"/>
                        </a:rPr>
                        <a:t> LIU</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24/0656</a:t>
                      </a:r>
                    </a:p>
                  </a:txBody>
                  <a:tcPr marL="9525" marR="9525" marT="9525" marB="0" anchor="ctr"/>
                </a:tc>
                <a:tc>
                  <a:txBody>
                    <a:bodyPr/>
                    <a:lstStyle/>
                    <a:p>
                      <a:pPr algn="l" fontAlgn="ctr"/>
                      <a:r>
                        <a:rPr lang="en-US" sz="800" b="0" i="0" u="none" strike="noStrike" dirty="0">
                          <a:solidFill>
                            <a:schemeClr val="tx1"/>
                          </a:solidFill>
                          <a:effectLst/>
                          <a:latin typeface="+mn-lt"/>
                        </a:rPr>
                        <a:t>Seamless roaming signaling details</a:t>
                      </a:r>
                    </a:p>
                  </a:txBody>
                  <a:tcPr marL="85725" marR="9525" marT="9525" marB="0" anchor="ctr"/>
                </a:tc>
                <a:tc>
                  <a:txBody>
                    <a:bodyPr/>
                    <a:lstStyle/>
                    <a:p>
                      <a:pPr algn="l" fontAlgn="ct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20566357"/>
                  </a:ext>
                </a:extLst>
              </a:tr>
              <a:tr h="278505">
                <a:tc>
                  <a:txBody>
                    <a:bodyPr/>
                    <a:lstStyle/>
                    <a:p>
                      <a:pPr algn="ctr" fontAlgn="ctr"/>
                      <a:r>
                        <a:rPr lang="en-GB" sz="800" b="0" i="0" u="none" strike="noStrike" dirty="0">
                          <a:solidFill>
                            <a:schemeClr val="tx1"/>
                          </a:solidFill>
                          <a:effectLst/>
                          <a:latin typeface="+mn-lt"/>
                        </a:rPr>
                        <a:t>24/1894</a:t>
                      </a:r>
                    </a:p>
                  </a:txBody>
                  <a:tcPr marL="9525" marR="9525" marT="9525" marB="0" anchor="ctr"/>
                </a:tc>
                <a:tc>
                  <a:txBody>
                    <a:bodyPr/>
                    <a:lstStyle/>
                    <a:p>
                      <a:pPr algn="l" fontAlgn="ctr"/>
                      <a:r>
                        <a:rPr lang="en-US" sz="800" b="0" i="0" u="none" strike="noStrike" dirty="0">
                          <a:solidFill>
                            <a:schemeClr val="tx1"/>
                          </a:solidFill>
                          <a:effectLst/>
                          <a:latin typeface="+mn-lt"/>
                        </a:rPr>
                        <a:t>SMD architecture</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875492659"/>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dirty="0">
                          <a:solidFill>
                            <a:schemeClr val="tx1"/>
                          </a:solidFill>
                          <a:effectLst/>
                          <a:latin typeface="+mn-lt"/>
                        </a:rPr>
                        <a:t>24/1914</a:t>
                      </a:r>
                    </a:p>
                  </a:txBody>
                  <a:tcPr marL="9525" marR="9525" marT="9525" marB="0" anchor="ctr"/>
                </a:tc>
                <a:tc>
                  <a:txBody>
                    <a:bodyPr/>
                    <a:lstStyle/>
                    <a:p>
                      <a:pPr algn="l" fontAlgn="ctr"/>
                      <a:r>
                        <a:rPr lang="en-US" sz="800" b="0" i="0" u="none" strike="noStrike" dirty="0">
                          <a:solidFill>
                            <a:schemeClr val="tx1"/>
                          </a:solidFill>
                          <a:effectLst/>
                          <a:latin typeface="+mn-lt"/>
                        </a:rPr>
                        <a:t>Further Considerations on NPCA</a:t>
                      </a:r>
                    </a:p>
                  </a:txBody>
                  <a:tcPr marL="85725" marR="9525" marT="9525" marB="0" anchor="ctr"/>
                </a:tc>
                <a:tc>
                  <a:txBody>
                    <a:bodyPr/>
                    <a:lstStyle/>
                    <a:p>
                      <a:pPr algn="l" fontAlgn="ctr"/>
                      <a:r>
                        <a:rPr lang="en-GB" sz="800" b="0" i="0" u="none" strike="noStrike" dirty="0" err="1">
                          <a:solidFill>
                            <a:schemeClr val="tx1"/>
                          </a:solidFill>
                          <a:effectLst/>
                          <a:latin typeface="+mn-lt"/>
                        </a:rPr>
                        <a:t>DongJu</a:t>
                      </a:r>
                      <a:r>
                        <a:rPr lang="en-GB" sz="800" b="0" i="0" u="none" strike="noStrike" dirty="0">
                          <a:solidFill>
                            <a:schemeClr val="tx1"/>
                          </a:solidFill>
                          <a:effectLst/>
                          <a:latin typeface="+mn-lt"/>
                        </a:rPr>
                        <a:t> Cha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NPCA</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23/1837r2, 24/1389r0,24/1217r2,24/842r0,24/843r0, 24/1016r2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24/838r0, 24/1075r1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24/160, 23/1916</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76814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8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823997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mn-lt"/>
                        </a:rPr>
                        <a:t>??</a:t>
                      </a:r>
                    </a:p>
                  </a:txBody>
                  <a:tcPr marL="85725" marR="9525" marT="9525" marB="0" anchor="ctr"/>
                </a:tc>
                <a:tc>
                  <a:txBody>
                    <a:bodyPr/>
                    <a:lstStyle/>
                    <a:p>
                      <a:pPr algn="l" fontAlgn="ctr"/>
                      <a:r>
                        <a:rPr lang="en-GB" sz="800" b="0" i="0" u="none" strike="noStrike" dirty="0">
                          <a:solidFill>
                            <a:schemeClr val="tx1"/>
                          </a:solidFill>
                          <a:effectLst/>
                          <a:latin typeface="+mn-lt"/>
                        </a:rPr>
                        <a:t>Mohamed Abouelseoud</a:t>
                      </a:r>
                    </a:p>
                  </a:txBody>
                  <a:tcPr marL="857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Thoughts on DRU Availability for Regulatory Compliance</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Yusuke Asai</a:t>
            </a:r>
            <a:endParaRPr lang="en-GB"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b="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24/1901</a:t>
            </a:r>
            <a:r>
              <a:rPr lang="en-US" sz="1400" b="0" kern="1200" dirty="0">
                <a:solidFill>
                  <a:srgbClr val="00B050"/>
                </a:solidFill>
                <a:ea typeface="MS Gothic" panose="020B0609070205080204" pitchFamily="49" charset="-128"/>
              </a:rPr>
              <a:t> DRU LTF Sequence Design for 40MHz DBW 			</a:t>
            </a:r>
            <a:r>
              <a:rPr lang="en-US" sz="1400" b="0" kern="1200" dirty="0" err="1">
                <a:solidFill>
                  <a:srgbClr val="00B050"/>
                </a:solidFill>
                <a:ea typeface="MS Gothic" panose="020B0609070205080204" pitchFamily="49" charset="-128"/>
              </a:rPr>
              <a:t>Chenchen</a:t>
            </a:r>
            <a:r>
              <a:rPr lang="en-US" sz="1400" b="0" kern="1200" dirty="0">
                <a:solidFill>
                  <a:srgbClr val="00B050"/>
                </a:solidFill>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24/1586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Reducing CSD collisions for DRU STF</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Leonardo </a:t>
            </a:r>
            <a:r>
              <a:rPr lang="en-GB" sz="1400" b="0" i="0" u="none" strike="noStrike" kern="1200" dirty="0" err="1">
                <a:solidFill>
                  <a:srgbClr val="00B050"/>
                </a:solidFill>
                <a:effectLst/>
                <a:ea typeface="MS Gothic" panose="020B0609070205080204" pitchFamily="49" charset="-128"/>
              </a:rPr>
              <a:t>Lanante</a:t>
            </a:r>
            <a:r>
              <a:rPr lang="en-GB" sz="1400" b="0" i="0" u="none" strike="noStrike" kern="1200" dirty="0">
                <a:solidFill>
                  <a:srgbClr val="00B05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24/1071</a:t>
            </a:r>
            <a:r>
              <a:rPr lang="fr-FR" sz="1400" b="0" i="0" u="none" strike="noStrike" kern="1200" dirty="0">
                <a:solidFill>
                  <a:schemeClr val="bg1">
                    <a:lumMod val="65000"/>
                  </a:schemeClr>
                </a:solidFill>
                <a:effectLst/>
                <a:ea typeface="MS Gothic" panose="020B0609070205080204" pitchFamily="49" charset="-128"/>
              </a:rPr>
              <a:t> LPI PPDU </a:t>
            </a:r>
            <a:r>
              <a:rPr lang="fr-FR" sz="1400" b="0" i="0" u="none" strike="noStrike" kern="1200" dirty="0" err="1">
                <a:solidFill>
                  <a:schemeClr val="bg1">
                    <a:lumMod val="65000"/>
                  </a:schemeClr>
                </a:solidFill>
                <a:effectLst/>
                <a:ea typeface="MS Gothic" panose="020B0609070205080204" pitchFamily="49" charset="-128"/>
              </a:rPr>
              <a:t>Puncturing</a:t>
            </a:r>
            <a:r>
              <a:rPr lang="fr-FR" sz="1400" b="0" i="0" u="none" strike="noStrike" kern="1200" dirty="0">
                <a:solidFill>
                  <a:schemeClr val="bg1">
                    <a:lumMod val="65000"/>
                  </a:schemeClr>
                </a:solidFill>
                <a:effectLst/>
                <a:ea typeface="MS Gothic" panose="020B0609070205080204" pitchFamily="49" charset="-128"/>
              </a:rPr>
              <a:t>							</a:t>
            </a:r>
            <a:r>
              <a:rPr lang="fr-FR" sz="1400" b="0" i="0" u="none" strike="noStrike" kern="1200" dirty="0" err="1">
                <a:solidFill>
                  <a:schemeClr val="bg1">
                    <a:lumMod val="65000"/>
                  </a:schemeClr>
                </a:solidFill>
                <a:effectLst/>
                <a:ea typeface="MS Gothic" panose="020B0609070205080204" pitchFamily="49" charset="-128"/>
              </a:rPr>
              <a:t>Pelin</a:t>
            </a:r>
            <a:r>
              <a:rPr lang="fr-FR" sz="1400" b="0" i="0" u="none" strike="noStrike" kern="1200" dirty="0">
                <a:solidFill>
                  <a:schemeClr val="bg1">
                    <a:lumMod val="65000"/>
                  </a:schemeClr>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hlinkClick r:id="rId6">
                  <a:extLst>
                    <a:ext uri="{A12FA001-AC4F-418D-AE19-62706E023703}">
                      <ahyp:hlinkClr xmlns:ahyp="http://schemas.microsoft.com/office/drawing/2018/hyperlinkcolor" val="tx"/>
                    </a:ext>
                  </a:extLst>
                </a:hlinkClick>
              </a:rPr>
              <a:t>24/1700</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Verenzuela</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SP2 in 23/1985 , No objection</a:t>
            </a:r>
          </a:p>
          <a:p>
            <a:pPr>
              <a:buFont typeface="Arial" panose="020B0604020202020204" pitchFamily="34" charset="0"/>
              <a:buChar char="•"/>
            </a:pPr>
            <a:r>
              <a:rPr lang="en-US" sz="1600" dirty="0">
                <a:solidFill>
                  <a:srgbClr val="00B050"/>
                </a:solidFill>
              </a:rPr>
              <a:t>SP1 in 24/1828r1, 80Y 9N  27A</a:t>
            </a:r>
          </a:p>
          <a:p>
            <a:pPr>
              <a:buFont typeface="Arial" panose="020B0604020202020204" pitchFamily="34" charset="0"/>
              <a:buChar char="•"/>
            </a:pPr>
            <a:r>
              <a:rPr lang="en-US" sz="1600" dirty="0">
                <a:solidFill>
                  <a:srgbClr val="00B050"/>
                </a:solidFill>
              </a:rPr>
              <a:t>SP3 in 1510r2</a:t>
            </a:r>
          </a:p>
          <a:p>
            <a:pPr>
              <a:buFont typeface="Arial" panose="020B0604020202020204" pitchFamily="34" charset="0"/>
              <a:buChar char="•"/>
            </a:pPr>
            <a:r>
              <a:rPr lang="en-US" sz="1600" dirty="0">
                <a:solidFill>
                  <a:srgbClr val="00B050"/>
                </a:solidFill>
              </a:rPr>
              <a:t>Sp13 in 1510r2 75Y, 10N, 16A</a:t>
            </a:r>
          </a:p>
          <a:p>
            <a:pPr>
              <a:buFont typeface="Arial" panose="020B0604020202020204" pitchFamily="34" charset="0"/>
              <a:buChar char="•"/>
            </a:pPr>
            <a:r>
              <a:rPr lang="en-US" sz="1600" dirty="0">
                <a:solidFill>
                  <a:srgbClr val="00B050"/>
                </a:solidFill>
              </a:rPr>
              <a:t>SP14 in 1510r2</a:t>
            </a:r>
          </a:p>
          <a:p>
            <a:pPr>
              <a:buFont typeface="Arial" panose="020B0604020202020204" pitchFamily="34" charset="0"/>
              <a:buChar char="•"/>
            </a:pPr>
            <a:r>
              <a:rPr lang="en-US" sz="1600" dirty="0">
                <a:solidFill>
                  <a:srgbClr val="00B050"/>
                </a:solidFill>
              </a:rPr>
              <a:t>SP11 in 1510r2</a:t>
            </a:r>
          </a:p>
          <a:p>
            <a:pPr>
              <a:buFont typeface="Arial" panose="020B0604020202020204" pitchFamily="34" charset="0"/>
              <a:buChar char="•"/>
            </a:pPr>
            <a:r>
              <a:rPr lang="en-US" sz="1600" dirty="0">
                <a:solidFill>
                  <a:srgbClr val="00B050"/>
                </a:solidFill>
              </a:rPr>
              <a:t>SP5 in 1510r2</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 24/0733</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24/1470</a:t>
            </a:r>
            <a:r>
              <a:rPr lang="en-GB" sz="1400" dirty="0">
                <a:solidFill>
                  <a:srgbClr val="00B050"/>
                </a:solidFill>
              </a:rPr>
              <a:t>	Proposal-for-</a:t>
            </a:r>
            <a:r>
              <a:rPr lang="en-GB" sz="1400" dirty="0" err="1">
                <a:solidFill>
                  <a:srgbClr val="00B050"/>
                </a:solidFill>
              </a:rPr>
              <a:t>dru</a:t>
            </a:r>
            <a:r>
              <a:rPr lang="en-GB" sz="1400" dirty="0">
                <a:solidFill>
                  <a:srgbClr val="00B050"/>
                </a:solidFill>
              </a:rPr>
              <a:t>-tone-plan						Eunsung Park</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24/1712</a:t>
            </a:r>
            <a:r>
              <a:rPr lang="en-GB" sz="1400" dirty="0">
                <a:solidFill>
                  <a:srgbClr val="00B050"/>
                </a:solidFill>
              </a:rPr>
              <a:t>	DRU Tone Plan for 20 MHz Distribution Bandwidth		Mahmoud Kamel</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24/1856</a:t>
            </a:r>
            <a:r>
              <a:rPr lang="en-GB" sz="1400" dirty="0">
                <a:solidFill>
                  <a:srgbClr val="00B050"/>
                </a:solidFill>
              </a:rPr>
              <a:t>	Tone Distribution in DRU with Puncturing - Follow-up		Yan Xin</a:t>
            </a:r>
          </a:p>
          <a:p>
            <a:pPr lvl="1">
              <a:buFont typeface="Arial" panose="020B0604020202020204" pitchFamily="34" charset="0"/>
              <a:buChar char="•"/>
            </a:pPr>
            <a:r>
              <a:rPr lang="en-US" sz="1400" dirty="0">
                <a:solidFill>
                  <a:srgbClr val="00B050"/>
                </a:solidFill>
                <a:cs typeface="+mn-cs"/>
                <a:hlinkClick r:id="rId5">
                  <a:extLst>
                    <a:ext uri="{A12FA001-AC4F-418D-AE19-62706E023703}">
                      <ahyp:hlinkClr xmlns:ahyp="http://schemas.microsoft.com/office/drawing/2018/hyperlinkcolor" val="tx"/>
                    </a:ext>
                  </a:extLst>
                </a:hlinkClick>
              </a:rPr>
              <a:t>24/1771</a:t>
            </a:r>
            <a:r>
              <a:rPr lang="en-US" sz="1400" dirty="0">
                <a:solidFill>
                  <a:srgbClr val="00B050"/>
                </a:solidFill>
                <a:cs typeface="+mn-cs"/>
              </a:rPr>
              <a:t> Antenna selection for UHR						Ross J. Yu</a:t>
            </a:r>
          </a:p>
          <a:p>
            <a:pPr lvl="1">
              <a:buFont typeface="Arial" panose="020B0604020202020204" pitchFamily="34" charset="0"/>
              <a:buChar char="•"/>
            </a:pPr>
            <a:r>
              <a:rPr lang="en-US" sz="1400" dirty="0">
                <a:solidFill>
                  <a:schemeClr val="bg1">
                    <a:lumMod val="65000"/>
                  </a:schemeClr>
                </a:solidFill>
                <a:cs typeface="+mn-cs"/>
              </a:rPr>
              <a:t> 24/1071 LPI PPDU Puncturing                                                                Pelin Salem</a:t>
            </a:r>
          </a:p>
          <a:p>
            <a:pPr lvl="1">
              <a:buFont typeface="Arial" panose="020B0604020202020204" pitchFamily="34" charset="0"/>
              <a:buChar char="•"/>
            </a:pPr>
            <a:r>
              <a:rPr lang="en-US" sz="1400" dirty="0">
                <a:solidFill>
                  <a:schemeClr val="bg1">
                    <a:lumMod val="65000"/>
                  </a:schemeClr>
                </a:solidFill>
                <a:cs typeface="+mn-cs"/>
              </a:rPr>
              <a:t>24/1700 Collision detection mark for enhanced channel access             Daniel </a:t>
            </a:r>
            <a:r>
              <a:rPr lang="en-US" sz="1400" dirty="0" err="1">
                <a:solidFill>
                  <a:schemeClr val="bg1">
                    <a:lumMod val="65000"/>
                  </a:schemeClr>
                </a:solidFill>
                <a:cs typeface="+mn-cs"/>
              </a:rPr>
              <a:t>Verenzuela</a:t>
            </a:r>
            <a:endParaRPr lang="en-US" sz="1400" dirty="0">
              <a:solidFill>
                <a:schemeClr val="bg1">
                  <a:lumMod val="65000"/>
                </a:schemeClr>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SP2 in 1468r2, 51Y 11N 27A</a:t>
            </a:r>
          </a:p>
          <a:p>
            <a:pPr>
              <a:buFont typeface="Arial" panose="020B0604020202020204" pitchFamily="34" charset="0"/>
              <a:buChar char="•"/>
            </a:pPr>
            <a:r>
              <a:rPr lang="en-US" sz="1200" dirty="0">
                <a:solidFill>
                  <a:srgbClr val="00B050"/>
                </a:solidFill>
              </a:rPr>
              <a:t>SP3 in 1468r2 , No Objection</a:t>
            </a:r>
          </a:p>
          <a:p>
            <a:pPr>
              <a:buFont typeface="Arial" panose="020B0604020202020204" pitchFamily="34" charset="0"/>
              <a:buChar char="•"/>
            </a:pPr>
            <a:r>
              <a:rPr lang="en-US" sz="1200" dirty="0">
                <a:solidFill>
                  <a:srgbClr val="00B050"/>
                </a:solidFill>
              </a:rPr>
              <a:t>SP4 in 1468r2 , No Objection</a:t>
            </a:r>
          </a:p>
          <a:p>
            <a:pPr>
              <a:buFont typeface="Arial" panose="020B0604020202020204" pitchFamily="34" charset="0"/>
              <a:buChar char="•"/>
            </a:pPr>
            <a:r>
              <a:rPr lang="en-US" sz="1200" dirty="0">
                <a:solidFill>
                  <a:srgbClr val="00B050"/>
                </a:solidFill>
              </a:rPr>
              <a:t>SP2 in 1188r2 , No Objection</a:t>
            </a:r>
          </a:p>
          <a:p>
            <a:pPr>
              <a:buFont typeface="Arial" panose="020B0604020202020204" pitchFamily="34" charset="0"/>
              <a:buChar char="•"/>
            </a:pPr>
            <a:r>
              <a:rPr lang="en-US" sz="1200" dirty="0">
                <a:solidFill>
                  <a:srgbClr val="00B050"/>
                </a:solidFill>
              </a:rPr>
              <a:t>SP2 in 1189r1, No Objection</a:t>
            </a:r>
          </a:p>
          <a:p>
            <a:pPr>
              <a:buFont typeface="Arial" panose="020B0604020202020204" pitchFamily="34" charset="0"/>
              <a:buChar char="•"/>
            </a:pPr>
            <a:r>
              <a:rPr lang="en-US" sz="1200" dirty="0">
                <a:solidFill>
                  <a:srgbClr val="00B050"/>
                </a:solidFill>
              </a:rPr>
              <a:t>SP2 in 1489r1 62Y, 9N 18A</a:t>
            </a:r>
          </a:p>
          <a:p>
            <a:pPr>
              <a:buFont typeface="Arial" panose="020B0604020202020204" pitchFamily="34" charset="0"/>
              <a:buChar char="•"/>
            </a:pPr>
            <a:r>
              <a:rPr lang="en-US" sz="1200" dirty="0">
                <a:solidFill>
                  <a:srgbClr val="00B050"/>
                </a:solidFill>
              </a:rPr>
              <a:t>SP3 in 1489r1 , No Objection</a:t>
            </a:r>
          </a:p>
          <a:p>
            <a:pPr>
              <a:buFont typeface="Arial" panose="020B0604020202020204" pitchFamily="34" charset="0"/>
              <a:buChar char="•"/>
            </a:pPr>
            <a:r>
              <a:rPr lang="en-US" sz="1200" dirty="0">
                <a:solidFill>
                  <a:srgbClr val="00B050"/>
                </a:solidFill>
              </a:rPr>
              <a:t>SP7 in 1510r2 , No Objection</a:t>
            </a:r>
          </a:p>
          <a:p>
            <a:pPr>
              <a:buFont typeface="Arial" panose="020B0604020202020204" pitchFamily="34" charset="0"/>
              <a:buChar char="•"/>
            </a:pPr>
            <a:r>
              <a:rPr lang="en-US" sz="1200" dirty="0">
                <a:solidFill>
                  <a:srgbClr val="00B050"/>
                </a:solidFill>
              </a:rPr>
              <a:t>SP8 in 1510r2, No Objection</a:t>
            </a:r>
          </a:p>
          <a:p>
            <a:pPr>
              <a:buFont typeface="Arial" panose="020B0604020202020204" pitchFamily="34" charset="0"/>
              <a:buChar char="•"/>
            </a:pPr>
            <a:r>
              <a:rPr lang="en-US" sz="1200" dirty="0">
                <a:solidFill>
                  <a:srgbClr val="00B050"/>
                </a:solidFill>
              </a:rPr>
              <a:t>SP9 in 1510r2, No Objection</a:t>
            </a:r>
          </a:p>
          <a:p>
            <a:pPr>
              <a:buFont typeface="Arial" panose="020B0604020202020204" pitchFamily="34" charset="0"/>
              <a:buChar char="•"/>
            </a:pPr>
            <a:r>
              <a:rPr lang="en-US" sz="1200" dirty="0">
                <a:solidFill>
                  <a:srgbClr val="00B050"/>
                </a:solidFill>
              </a:rPr>
              <a:t>SP in 1865r0 , No Objection</a:t>
            </a:r>
          </a:p>
          <a:p>
            <a:pPr>
              <a:buFont typeface="Arial" panose="020B0604020202020204" pitchFamily="34" charset="0"/>
              <a:buChar char="•"/>
            </a:pPr>
            <a:r>
              <a:rPr lang="en-US" sz="1200" dirty="0">
                <a:solidFill>
                  <a:srgbClr val="00B050"/>
                </a:solidFill>
              </a:rPr>
              <a:t>SP1 in 1471r2 , No Objection</a:t>
            </a:r>
          </a:p>
          <a:p>
            <a:pPr>
              <a:buFont typeface="Arial" panose="020B0604020202020204" pitchFamily="34" charset="0"/>
              <a:buChar char="•"/>
            </a:pPr>
            <a:r>
              <a:rPr lang="en-US" sz="1200" dirty="0">
                <a:solidFill>
                  <a:srgbClr val="00B050"/>
                </a:solidFill>
              </a:rPr>
              <a:t>SP3 in 1471r2 , No Objection</a:t>
            </a:r>
          </a:p>
          <a:p>
            <a:pPr>
              <a:buFont typeface="Arial" panose="020B0604020202020204" pitchFamily="34" charset="0"/>
              <a:buChar char="•"/>
            </a:pPr>
            <a:r>
              <a:rPr lang="en-US" sz="1200" dirty="0">
                <a:solidFill>
                  <a:srgbClr val="00B050"/>
                </a:solidFill>
              </a:rPr>
              <a:t>SP5 in 1471r2 , No Objection</a:t>
            </a:r>
          </a:p>
          <a:p>
            <a:pPr>
              <a:buFont typeface="Arial" panose="020B0604020202020204" pitchFamily="34" charset="0"/>
              <a:buChar char="•"/>
            </a:pPr>
            <a:r>
              <a:rPr lang="en-US" sz="1200" dirty="0">
                <a:solidFill>
                  <a:srgbClr val="00B050"/>
                </a:solidFill>
              </a:rPr>
              <a:t>SP in 2020r2 , No Objection</a:t>
            </a:r>
          </a:p>
          <a:p>
            <a:pPr>
              <a:buFont typeface="Arial" panose="020B0604020202020204" pitchFamily="34" charset="0"/>
              <a:buChar char="•"/>
            </a:pPr>
            <a:r>
              <a:rPr lang="en-US" sz="1200" dirty="0">
                <a:solidFill>
                  <a:srgbClr val="00B050"/>
                </a:solidFill>
              </a:rPr>
              <a:t>SP1 in 520r1 , 56Y 39N 32A</a:t>
            </a:r>
          </a:p>
          <a:p>
            <a:pPr>
              <a:buFont typeface="Arial" panose="020B0604020202020204" pitchFamily="34" charset="0"/>
              <a:buChar char="•"/>
            </a:pPr>
            <a:r>
              <a:rPr lang="en-US" sz="1200" dirty="0">
                <a:solidFill>
                  <a:srgbClr val="00B050"/>
                </a:solidFill>
              </a:rPr>
              <a:t>SP1 in 1712r0, 15Y, 49N 27A</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24/1221</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 ICF ICR follow up</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Liwen Chu</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24/1226</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ICF-ICR design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Cariou, Laurent</a:t>
            </a:r>
            <a:r>
              <a:rPr lang="en-GB" sz="1400" strike="sngStrike" dirty="0">
                <a:solidFill>
                  <a:srgbClr val="FF000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24/1247</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ICF ICR Design For Coex</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Abdel Ajami</a:t>
            </a:r>
            <a:r>
              <a:rPr lang="en-GB"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24/1445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Indication for-</a:t>
            </a:r>
            <a:r>
              <a:rPr lang="en-GB" sz="1400" b="0" i="0" u="none" strike="noStrike" kern="1200" dirty="0" err="1">
                <a:solidFill>
                  <a:srgbClr val="00B050"/>
                </a:solidFill>
                <a:effectLst/>
                <a:ea typeface="MS Gothic" panose="020B0609070205080204" pitchFamily="49" charset="-128"/>
              </a:rPr>
              <a:t>coex</a:t>
            </a:r>
            <a:r>
              <a:rPr lang="en-GB" sz="1400" b="0" i="0" u="none" strike="noStrike" kern="1200" dirty="0">
                <a:solidFill>
                  <a:srgbClr val="00B050"/>
                </a:solidFill>
                <a:effectLst/>
                <a:ea typeface="MS Gothic" panose="020B0609070205080204" pitchFamily="49" charset="-128"/>
              </a:rPr>
              <a:t>-event</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Xiangxin Gu</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More Consideration of ICR/CRF for in-device-coexistence</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Hongwon</a:t>
            </a:r>
            <a:r>
              <a:rPr lang="en-US" sz="1400" b="0" i="0" u="none" strike="noStrike" kern="1200" dirty="0">
                <a:solidFill>
                  <a:srgbClr val="00B05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24/1504</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Considerations on Aperiodic In-device Coexistence</a:t>
            </a:r>
            <a:r>
              <a:rPr lang="en-US" sz="1400" dirty="0">
                <a:solidFill>
                  <a:srgbClr val="00B050"/>
                </a:solidFill>
                <a:effectLst/>
              </a:rPr>
              <a:t> 		</a:t>
            </a:r>
            <a:r>
              <a:rPr lang="en-GB" sz="1400" b="0" i="0" u="none" strike="noStrike" kern="1200" dirty="0" err="1">
                <a:solidFill>
                  <a:srgbClr val="00B050"/>
                </a:solidFill>
                <a:effectLst/>
                <a:ea typeface="MS Gothic" panose="020B0609070205080204" pitchFamily="49" charset="-128"/>
              </a:rPr>
              <a:t>Hyeonjun</a:t>
            </a:r>
            <a:r>
              <a:rPr lang="en-GB" sz="1400" b="0" i="0" u="none" strike="noStrike" kern="1200" dirty="0">
                <a:solidFill>
                  <a:srgbClr val="00B050"/>
                </a:solidFill>
                <a:effectLst/>
                <a:ea typeface="MS Gothic" panose="020B0609070205080204" pitchFamily="49" charset="-128"/>
              </a:rPr>
              <a:t> Sung</a:t>
            </a:r>
            <a:r>
              <a:rPr lang="en-US" sz="1400" dirty="0">
                <a:solidFill>
                  <a:srgbClr val="00B050"/>
                </a:solidFill>
                <a:effectLst/>
              </a:rPr>
              <a:t> </a:t>
            </a:r>
            <a:endParaRPr lang="en-GB" sz="1400" dirty="0">
              <a:solidFill>
                <a:srgbClr val="00B050"/>
              </a:solidFill>
              <a:effectLst/>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solidFill>
                  <a:srgbClr val="00B050"/>
                </a:solidFill>
              </a:rPr>
              <a:t>SP1 – </a:t>
            </a:r>
            <a:r>
              <a:rPr lang="en-GB" sz="1100" dirty="0">
                <a:solidFill>
                  <a:srgbClr val="00B050"/>
                </a:solidFill>
              </a:rPr>
              <a:t>Gaurang Naik </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solidFill>
                  <a:srgbClr val="00B050"/>
                </a:solidFill>
              </a:rPr>
              <a:t>SP2 – </a:t>
            </a:r>
            <a:r>
              <a:rPr lang="en-GB" sz="1100" dirty="0">
                <a:solidFill>
                  <a:srgbClr val="00B050"/>
                </a:solidFill>
              </a:rPr>
              <a:t>Gaurang Naik</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SP3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a:t>
            </a:r>
            <a:r>
              <a:rPr lang="en-GB" sz="1200" dirty="0">
                <a:solidFill>
                  <a:srgbClr val="00B050"/>
                </a:solidFill>
              </a:rPr>
              <a:t> No objection.</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12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 </a:t>
            </a:r>
            <a:r>
              <a:rPr lang="en-GB" sz="1200" dirty="0">
                <a:solidFill>
                  <a:srgbClr val="00B050"/>
                </a:solidFill>
              </a:rPr>
              <a:t>No objection.</a:t>
            </a:r>
            <a:endParaRPr lang="en-US" sz="1200" dirty="0">
              <a:solidFill>
                <a:srgbClr val="00B050"/>
              </a:solidFill>
            </a:endParaRPr>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SP5 – Liwen Chu – NPCA – Result: No objection</a:t>
            </a:r>
            <a:r>
              <a:rPr lang="en-GB" sz="1400" dirty="0">
                <a:solidFill>
                  <a:srgbClr val="00B050"/>
                </a:solidFill>
              </a:rPr>
              <a:t>.</a:t>
            </a:r>
            <a:endParaRPr lang="en-US" sz="1400" dirty="0"/>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solidFill>
                  <a:srgbClr val="00B050"/>
                </a:solidFill>
              </a:rPr>
              <a:t>SP6 – Liwen Chu – NPCA – Result: No objection</a:t>
            </a:r>
            <a:r>
              <a:rPr lang="en-GB" sz="1400" dirty="0">
                <a:solidFill>
                  <a:srgbClr val="00B050"/>
                </a:solidFill>
              </a:rPr>
              <a:t>.</a:t>
            </a:r>
            <a:endParaRPr lang="en-US" sz="1400" dirty="0"/>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solidFill>
                  <a:srgbClr val="00B050"/>
                </a:solidFill>
              </a:rPr>
              <a:t>SP7 – Liwen Chu – NPCA – Result: No objection</a:t>
            </a:r>
            <a:r>
              <a:rPr lang="en-GB" sz="1400" dirty="0">
                <a:solidFill>
                  <a:srgbClr val="00B050"/>
                </a:solidFill>
              </a:rPr>
              <a:t>.</a:t>
            </a:r>
            <a:endParaRPr lang="en-US" sz="1400" dirty="0"/>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SP8 – Liwen Chu – NPCA – Result: No objection.</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solidFill>
                  <a:srgbClr val="00B050"/>
                </a:solidFill>
              </a:rPr>
              <a:t>SP9 – Jay Yang – NPCA – Result: No objection. </a:t>
            </a:r>
          </a:p>
          <a:p>
            <a:pPr marL="0" indent="0"/>
            <a:r>
              <a:rPr lang="en-US" sz="1200" b="0" dirty="0"/>
              <a:t>Do you agree to address the operating channel mismatch issue if the current OCI element is present in a PPDU delivered on NPCA primary channel.</a:t>
            </a:r>
          </a:p>
          <a:p>
            <a:pPr marL="0" indent="0"/>
            <a:r>
              <a:rPr lang="en-US" sz="1200" b="0" i="1" dirty="0"/>
              <a:t>Supporting list: [24/1477r1]</a:t>
            </a:r>
          </a:p>
          <a:p>
            <a:pPr>
              <a:buFont typeface="Arial" panose="020B0604020202020204" pitchFamily="34" charset="0"/>
              <a:buChar char="•"/>
            </a:pPr>
            <a:r>
              <a:rPr lang="en-US" sz="1200" dirty="0">
                <a:solidFill>
                  <a:srgbClr val="00B050"/>
                </a:solidFill>
              </a:rPr>
              <a:t>SP10 – </a:t>
            </a:r>
            <a:r>
              <a:rPr lang="en-US" sz="1200" dirty="0" err="1">
                <a:solidFill>
                  <a:srgbClr val="00B050"/>
                </a:solidFill>
              </a:rPr>
              <a:t>DongJu</a:t>
            </a:r>
            <a:r>
              <a:rPr lang="en-US" sz="1200" dirty="0">
                <a:solidFill>
                  <a:srgbClr val="00B050"/>
                </a:solidFill>
              </a:rPr>
              <a:t> Cha – NPCA – Result: 109Y, 10N, 54A</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DRU + Misc. + ELR (1 hr)</a:t>
            </a:r>
            <a:endParaRPr lang="en-GB" sz="1100" dirty="0"/>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US" sz="1200" dirty="0">
                <a:solidFill>
                  <a:srgbClr val="00B050"/>
                </a:solidFill>
                <a:cs typeface="+mn-cs"/>
                <a:hlinkClick r:id="rId2">
                  <a:extLst>
                    <a:ext uri="{A12FA001-AC4F-418D-AE19-62706E023703}">
                      <ahyp:hlinkClr xmlns:ahyp="http://schemas.microsoft.com/office/drawing/2018/hyperlinkcolor" val="tx"/>
                    </a:ext>
                  </a:extLst>
                </a:hlinkClick>
              </a:rPr>
              <a:t>24/1071</a:t>
            </a:r>
            <a:r>
              <a:rPr lang="en-US" sz="1200" dirty="0">
                <a:solidFill>
                  <a:srgbClr val="00B050"/>
                </a:solidFill>
                <a:cs typeface="+mn-cs"/>
              </a:rPr>
              <a:t> LPI PPDU Puncturing                                                                	Pelin Salem</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24/1542</a:t>
            </a:r>
            <a:r>
              <a:rPr lang="en-GB" sz="1200" dirty="0">
                <a:solidFill>
                  <a:srgbClr val="00B050"/>
                </a:solidFill>
              </a:rPr>
              <a:t> Sounding Schemes for Coordinated Beamforming			Sameer Vermani</a:t>
            </a:r>
          </a:p>
          <a:p>
            <a:pPr lvl="1">
              <a:buFont typeface="Arial" panose="020B0604020202020204" pitchFamily="34" charset="0"/>
              <a:buChar char="•"/>
            </a:pPr>
            <a:r>
              <a:rPr lang="en-GB" sz="1200" dirty="0">
                <a:solidFill>
                  <a:schemeClr val="tx1"/>
                </a:solidFill>
                <a:hlinkClick r:id="rId4"/>
              </a:rPr>
              <a:t>24/1749</a:t>
            </a:r>
            <a:r>
              <a:rPr lang="en-GB" sz="1200" dirty="0">
                <a:solidFill>
                  <a:schemeClr val="tx1"/>
                </a:solidFill>
              </a:rPr>
              <a:t> Discussion on Coordinated Sounding					Kosuke Aio</a:t>
            </a:r>
          </a:p>
          <a:p>
            <a:pPr lvl="1">
              <a:buFont typeface="Arial" panose="020B0604020202020204" pitchFamily="34" charset="0"/>
              <a:buChar char="•"/>
            </a:pPr>
            <a:r>
              <a:rPr lang="en-GB" sz="1200" dirty="0">
                <a:solidFill>
                  <a:schemeClr val="tx1"/>
                </a:solidFill>
                <a:hlinkClick r:id="rId5"/>
              </a:rPr>
              <a:t>24/1779</a:t>
            </a:r>
            <a:r>
              <a:rPr lang="en-GB" sz="1200" dirty="0">
                <a:solidFill>
                  <a:schemeClr val="tx1"/>
                </a:solidFill>
              </a:rPr>
              <a:t> Multi-AP Sounding and Precoding					Rainer Strobel</a:t>
            </a:r>
          </a:p>
          <a:p>
            <a:pPr lvl="1">
              <a:buFont typeface="Arial" panose="020B0604020202020204" pitchFamily="34" charset="0"/>
              <a:buChar char="•"/>
            </a:pPr>
            <a:r>
              <a:rPr lang="en-US" sz="1200" dirty="0">
                <a:hlinkClick r:id="rId6"/>
              </a:rPr>
              <a:t>24/1822</a:t>
            </a:r>
            <a:r>
              <a:rPr lang="en-US" sz="1200" dirty="0"/>
              <a:t> COBF Design for UHR						Sameer Vermani</a:t>
            </a:r>
          </a:p>
          <a:p>
            <a:pPr lvl="1">
              <a:buFont typeface="Arial" panose="020B0604020202020204" pitchFamily="34" charset="0"/>
              <a:buChar char="•"/>
            </a:pPr>
            <a:r>
              <a:rPr lang="en-GB" sz="1200" dirty="0">
                <a:solidFill>
                  <a:srgbClr val="FF0000"/>
                </a:solidFill>
                <a:hlinkClick r:id="rId7"/>
              </a:rPr>
              <a:t>24/1835</a:t>
            </a:r>
            <a:r>
              <a:rPr lang="en-GB" sz="1200" dirty="0">
                <a:solidFill>
                  <a:schemeClr val="tx1"/>
                </a:solidFill>
              </a:rPr>
              <a:t> Backward Compatible Sounding for </a:t>
            </a:r>
            <a:r>
              <a:rPr lang="en-GB" sz="1200" dirty="0" err="1">
                <a:solidFill>
                  <a:schemeClr val="tx1"/>
                </a:solidFill>
              </a:rPr>
              <a:t>CoBF</a:t>
            </a:r>
            <a:r>
              <a:rPr lang="en-GB" sz="1200" dirty="0">
                <a:solidFill>
                  <a:schemeClr val="tx1"/>
                </a:solidFill>
              </a:rPr>
              <a:t>				Qinghua Li</a:t>
            </a:r>
          </a:p>
          <a:p>
            <a:pPr lvl="1">
              <a:buFont typeface="Arial" panose="020B0604020202020204" pitchFamily="34" charset="0"/>
              <a:buChar char="•"/>
            </a:pPr>
            <a:r>
              <a:rPr lang="en-GB" sz="1200" dirty="0">
                <a:hlinkClick r:id="rId8"/>
              </a:rPr>
              <a:t>24/1837</a:t>
            </a:r>
            <a:r>
              <a:rPr lang="en-GB" sz="1200" dirty="0"/>
              <a:t> UHR NDPA </a:t>
            </a:r>
            <a:r>
              <a:rPr lang="en-GB" sz="1200" dirty="0" err="1"/>
              <a:t>Signaling</a:t>
            </a:r>
            <a:r>
              <a:rPr lang="en-GB" sz="1200" dirty="0"/>
              <a:t> 						Mahmoud </a:t>
            </a:r>
            <a:r>
              <a:rPr lang="en-GB" sz="1200" dirty="0" err="1"/>
              <a:t>Hasabelnaby</a:t>
            </a:r>
            <a:endParaRPr lang="en-GB" sz="1200" dirty="0"/>
          </a:p>
          <a:p>
            <a:pPr lvl="1">
              <a:buFont typeface="Arial" panose="020B0604020202020204" pitchFamily="34" charset="0"/>
              <a:buChar char="•"/>
            </a:pPr>
            <a:r>
              <a:rPr lang="en-GB" sz="1200" dirty="0">
                <a:solidFill>
                  <a:schemeClr val="tx1"/>
                </a:solidFill>
                <a:hlinkClick r:id="rId9"/>
              </a:rPr>
              <a:t>24/1843</a:t>
            </a:r>
            <a:r>
              <a:rPr lang="en-GB" sz="1200" dirty="0">
                <a:solidFill>
                  <a:schemeClr val="tx1"/>
                </a:solidFill>
              </a:rPr>
              <a:t> OBSS sounding for C-BF						Insik Jung</a:t>
            </a:r>
          </a:p>
          <a:p>
            <a:pPr lvl="1">
              <a:buFont typeface="Arial" panose="020B0604020202020204" pitchFamily="34" charset="0"/>
              <a:buChar char="•"/>
            </a:pPr>
            <a:r>
              <a:rPr lang="en-GB" sz="1200" dirty="0">
                <a:hlinkClick r:id="rId10"/>
              </a:rPr>
              <a:t>24/1865</a:t>
            </a:r>
            <a:r>
              <a:rPr lang="en-GB" sz="1200" dirty="0"/>
              <a:t> Universal Sounding and NDPA </a:t>
            </a:r>
            <a:r>
              <a:rPr lang="en-GB" sz="1200" dirty="0" err="1"/>
              <a:t>Signaling</a:t>
            </a:r>
            <a:r>
              <a:rPr lang="en-GB" sz="1200" dirty="0"/>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Dongguk Lim – Miscellaneous: SP3 in 24/1485r2 : No Objection</a:t>
            </a:r>
          </a:p>
          <a:p>
            <a:pPr>
              <a:buFont typeface="Arial" panose="020B0604020202020204" pitchFamily="34" charset="0"/>
              <a:buChar char="•"/>
            </a:pPr>
            <a:r>
              <a:rPr lang="en-US" sz="1400" dirty="0">
                <a:solidFill>
                  <a:srgbClr val="00B050"/>
                </a:solidFill>
              </a:rPr>
              <a:t>SP4 – Dongguk Lim – Miscellaneous: SP5 in 24/1485r2 : 43Y 12N 20A</a:t>
            </a:r>
          </a:p>
          <a:p>
            <a:pPr>
              <a:buFont typeface="Arial" panose="020B0604020202020204" pitchFamily="34" charset="0"/>
              <a:buChar char="•"/>
            </a:pPr>
            <a:r>
              <a:rPr lang="en-US" sz="1400" dirty="0">
                <a:solidFill>
                  <a:srgbClr val="00B050"/>
                </a:solidFill>
              </a:rPr>
              <a:t>SP5 – Dongguk Lim – ELR: SP1 in 24/1486r1 : No Objection</a:t>
            </a:r>
          </a:p>
          <a:p>
            <a:pPr>
              <a:buFont typeface="Arial" panose="020B0604020202020204" pitchFamily="34" charset="0"/>
              <a:buChar char="•"/>
            </a:pPr>
            <a:r>
              <a:rPr lang="en-US" sz="1400" dirty="0">
                <a:solidFill>
                  <a:srgbClr val="00B050"/>
                </a:solidFill>
              </a:rPr>
              <a:t>SP6 – Dongguk Lim – ELR: SP2 in24/1486r1 : No Objection</a:t>
            </a:r>
          </a:p>
          <a:p>
            <a:pPr>
              <a:buFont typeface="Arial" panose="020B0604020202020204" pitchFamily="34" charset="0"/>
              <a:buChar char="•"/>
            </a:pPr>
            <a:r>
              <a:rPr lang="en-US" sz="1400" dirty="0">
                <a:solidFill>
                  <a:srgbClr val="00B050"/>
                </a:solidFill>
              </a:rPr>
              <a:t>SP7 – Lin Yang – ELR: SP2 in 24/1478 : 49Y 8N 14A</a:t>
            </a:r>
          </a:p>
          <a:p>
            <a:pPr>
              <a:buFont typeface="Arial" panose="020B0604020202020204" pitchFamily="34" charset="0"/>
              <a:buChar char="•"/>
            </a:pPr>
            <a:r>
              <a:rPr lang="en-US" sz="1400" dirty="0">
                <a:solidFill>
                  <a:srgbClr val="00B050"/>
                </a:solidFill>
              </a:rPr>
              <a:t>SP8 – Lin Yang – ELR: SP4 in 24/1478  : No Objection</a:t>
            </a:r>
          </a:p>
          <a:p>
            <a:pPr>
              <a:buFont typeface="Arial" panose="020B0604020202020204" pitchFamily="34" charset="0"/>
              <a:buChar char="•"/>
            </a:pPr>
            <a:r>
              <a:rPr lang="en-US" sz="1400" dirty="0">
                <a:solidFill>
                  <a:srgbClr val="00B050"/>
                </a:solidFill>
              </a:rPr>
              <a:t>SP9 –  Lin Yang – ELR: SP5 in 24/1478 : No Objection</a:t>
            </a:r>
          </a:p>
          <a:p>
            <a:pPr>
              <a:buFont typeface="Arial" panose="020B0604020202020204" pitchFamily="34" charset="0"/>
              <a:buChar char="•"/>
            </a:pPr>
            <a:r>
              <a:rPr lang="en-US" sz="1400" dirty="0">
                <a:solidFill>
                  <a:srgbClr val="00B050"/>
                </a:solidFill>
              </a:rPr>
              <a:t>SP10 – Lin Yang – ELR: SP10 in 24/1478 : No Objection</a:t>
            </a:r>
          </a:p>
          <a:p>
            <a:pPr>
              <a:buFont typeface="Arial" panose="020B0604020202020204" pitchFamily="34" charset="0"/>
              <a:buChar char="•"/>
            </a:pPr>
            <a:r>
              <a:rPr lang="en-US" sz="1400" dirty="0">
                <a:solidFill>
                  <a:srgbClr val="00B050"/>
                </a:solidFill>
              </a:rPr>
              <a:t>SP11 – Lin Yang – ELR: SP12 in 24/1478 : No Objection</a:t>
            </a:r>
          </a:p>
          <a:p>
            <a:pPr>
              <a:buFont typeface="Arial" panose="020B0604020202020204" pitchFamily="34" charset="0"/>
              <a:buChar char="•"/>
            </a:pPr>
            <a:r>
              <a:rPr lang="en-US" sz="1400" dirty="0">
                <a:solidFill>
                  <a:srgbClr val="00B050"/>
                </a:solidFill>
              </a:rPr>
              <a:t>SP12 – Lin Yang – ELR: SP 15 in 24/1478 : No Objection</a:t>
            </a:r>
          </a:p>
          <a:p>
            <a:pPr>
              <a:buFont typeface="Arial" panose="020B0604020202020204" pitchFamily="34" charset="0"/>
              <a:buChar char="•"/>
            </a:pPr>
            <a:r>
              <a:rPr lang="en-US" sz="1400" dirty="0">
                <a:solidFill>
                  <a:srgbClr val="00B050"/>
                </a:solidFill>
              </a:rPr>
              <a:t>SP13 – Wook Bong Lee – ELR: SP1 in 24/1573 : No Objection</a:t>
            </a:r>
          </a:p>
          <a:p>
            <a:pPr>
              <a:buFont typeface="Arial" panose="020B0604020202020204" pitchFamily="34" charset="0"/>
              <a:buChar char="•"/>
            </a:pPr>
            <a:r>
              <a:rPr lang="en-US" sz="1400" dirty="0">
                <a:solidFill>
                  <a:srgbClr val="00B050"/>
                </a:solidFill>
              </a:rPr>
              <a:t>SP14 – Wook Bong Lee – ELR: SP2 in 24/1573 : 51Y 6N 23A</a:t>
            </a:r>
          </a:p>
          <a:p>
            <a:pPr>
              <a:buFont typeface="Arial" panose="020B0604020202020204" pitchFamily="34" charset="0"/>
              <a:buChar char="•"/>
            </a:pPr>
            <a:r>
              <a:rPr lang="en-US" sz="1400" dirty="0">
                <a:solidFill>
                  <a:srgbClr val="00B050"/>
                </a:solidFill>
              </a:rPr>
              <a:t>SP15 – Shengquan Hu– ELR: SP2 in 24/1488r1 : 62Y 6N 19A</a:t>
            </a:r>
          </a:p>
          <a:p>
            <a:pPr>
              <a:buFont typeface="Arial" panose="020B0604020202020204" pitchFamily="34" charset="0"/>
              <a:buChar char="•"/>
            </a:pPr>
            <a:r>
              <a:rPr lang="en-US" sz="1400" dirty="0">
                <a:solidFill>
                  <a:srgbClr val="00B050"/>
                </a:solidFill>
              </a:rPr>
              <a:t>SP 16 – Shengquan Hu– ELR: Spin 24/1488r1 : : No Objection</a:t>
            </a:r>
            <a:endParaRPr lang="en-GB" sz="1200" b="0" i="0" u="none" dirty="0">
              <a:solidFill>
                <a:srgbClr val="00B05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24/1531</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Non-period IDC </a:t>
            </a:r>
            <a:r>
              <a:rPr lang="en-GB" sz="1400" b="0" i="0" u="none" strike="sngStrike" kern="1200" dirty="0" err="1">
                <a:solidFill>
                  <a:srgbClr val="FF0000"/>
                </a:solidFill>
                <a:effectLst/>
                <a:ea typeface="MS Gothic" panose="020B0609070205080204" pitchFamily="49" charset="-128"/>
              </a:rPr>
              <a:t>signaling</a:t>
            </a:r>
            <a:r>
              <a:rPr lang="en-GB" sz="1400" b="0" i="0" u="none" strike="sngStrike" kern="1200" dirty="0">
                <a:solidFill>
                  <a:srgbClr val="FF0000"/>
                </a:solidFill>
                <a:effectLst/>
                <a:ea typeface="MS Gothic" panose="020B0609070205080204" pitchFamily="49" charset="-128"/>
              </a:rPr>
              <a:t> enhancements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Michail </a:t>
            </a:r>
            <a:r>
              <a:rPr lang="en-GB" sz="1400" b="0" i="0" u="none" strike="sngStrike" kern="1200" dirty="0" err="1">
                <a:solidFill>
                  <a:srgbClr val="FF0000"/>
                </a:solidFill>
                <a:effectLst/>
                <a:ea typeface="MS Gothic" panose="020B0609070205080204" pitchFamily="49" charset="-128"/>
              </a:rPr>
              <a:t>Koundourakis</a:t>
            </a:r>
            <a:endParaRPr lang="en-GB" sz="1400" b="0" i="0" u="none" strike="sng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NPCA Operation for IDC Management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Juseong Moon</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24/1550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Abdel Karim Ajami</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24/1558</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in-device-coexistence-follow-up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Sherief Helwa</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 Dibakar Das – MAP – Result: </a:t>
            </a:r>
            <a:r>
              <a:rPr lang="pt-BR" sz="1200" dirty="0">
                <a:solidFill>
                  <a:srgbClr val="00B050"/>
                </a:solidFill>
              </a:rPr>
              <a:t>73Y, 38N, 37A</a:t>
            </a:r>
            <a:endParaRPr lang="en-US" sz="1200" dirty="0">
              <a:solidFill>
                <a:srgbClr val="00B050"/>
              </a:solidFill>
            </a:endParaRP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solidFill>
                  <a:srgbClr val="00B050"/>
                </a:solidFill>
              </a:rPr>
              <a:t>SP2 – Jay Yang – MAP – Result: </a:t>
            </a:r>
            <a:r>
              <a:rPr lang="pt-BR" sz="1200" dirty="0">
                <a:solidFill>
                  <a:srgbClr val="00B050"/>
                </a:solidFill>
              </a:rPr>
              <a:t>110Y, 13N, 25A</a:t>
            </a:r>
            <a:endParaRPr lang="en-US" sz="1200" dirty="0">
              <a:solidFill>
                <a:srgbClr val="00B050"/>
              </a:solidFill>
            </a:endParaRP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a:buFont typeface="Arial" panose="020B0604020202020204" pitchFamily="34" charset="0"/>
              <a:buChar char="•"/>
            </a:pPr>
            <a:r>
              <a:rPr lang="en-US" sz="1200" dirty="0">
                <a:solidFill>
                  <a:srgbClr val="FF0000"/>
                </a:solidFill>
              </a:rPr>
              <a:t>SP3 – Jay Yang – MAP – Result: Deferred</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i="1" dirty="0"/>
              <a:t>Supporting documents: 24/838r0, 24/1075r1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SP4 – Jay Yang – MAP – Result: Deferred</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p>
          <a:p>
            <a:pPr>
              <a:buFont typeface="Arial" panose="020B0604020202020204" pitchFamily="34" charset="0"/>
              <a:buChar char="•"/>
            </a:pPr>
            <a:r>
              <a:rPr lang="en-US" sz="1200" dirty="0">
                <a:solidFill>
                  <a:srgbClr val="00B050"/>
                </a:solidFill>
              </a:rPr>
              <a:t>SP5 – Giovanni Chisci – MAP – Result: 137Y, 4N, 15A</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solidFill>
                  <a:srgbClr val="00B050"/>
                </a:solidFill>
              </a:rPr>
              <a:t>SP6 – Giovanni Chisci – MAP – Result: No objection</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 and so on.</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SP7 – Jay Yang – MAP – Result: Deferred</a:t>
            </a:r>
            <a:endParaRPr lang="en-US" sz="1200" dirty="0"/>
          </a:p>
          <a:p>
            <a:pPr marL="0" indent="0"/>
            <a:r>
              <a:rPr lang="en-US" sz="1200" b="0" dirty="0"/>
              <a:t>Do you agree to have a mechanism to protect the management frames between two APs during agreement negotiation procedure?</a:t>
            </a:r>
          </a:p>
          <a:p>
            <a:pPr>
              <a:buFont typeface="Arial" panose="020B0604020202020204" pitchFamily="34" charset="0"/>
              <a:buChar char="•"/>
            </a:pPr>
            <a:r>
              <a:rPr lang="en-US" sz="1200" b="0" dirty="0"/>
              <a:t>The mechanism is TBD</a:t>
            </a:r>
          </a:p>
          <a:p>
            <a:pPr marL="0" indent="0"/>
            <a:r>
              <a:rPr lang="en-US" sz="1400" b="0" i="1" dirty="0"/>
              <a:t>Supporting documents: 23/1836r3 </a:t>
            </a:r>
          </a:p>
          <a:p>
            <a:pPr>
              <a:buFont typeface="Arial" panose="020B0604020202020204" pitchFamily="34" charset="0"/>
              <a:buChar char="•"/>
            </a:pPr>
            <a:r>
              <a:rPr lang="en-US" sz="1200" dirty="0">
                <a:solidFill>
                  <a:srgbClr val="00B050"/>
                </a:solidFill>
              </a:rPr>
              <a:t>SP8 – </a:t>
            </a:r>
            <a:r>
              <a:rPr lang="en-US" sz="1200" dirty="0" err="1">
                <a:solidFill>
                  <a:srgbClr val="00B050"/>
                </a:solidFill>
              </a:rPr>
              <a:t>SunHee</a:t>
            </a:r>
            <a:r>
              <a:rPr lang="en-US" sz="1200" dirty="0">
                <a:solidFill>
                  <a:srgbClr val="00B050"/>
                </a:solidFill>
              </a:rPr>
              <a:t> Baek – C-RTWT – Result: 50Y, 63N, 51A</a:t>
            </a:r>
          </a:p>
          <a:p>
            <a:pPr marL="0" marR="0" algn="just" latinLnBrk="1">
              <a:spcBef>
                <a:spcPts val="0"/>
              </a:spcBef>
              <a:spcAft>
                <a:spcPts val="0"/>
              </a:spcAft>
            </a:pPr>
            <a:r>
              <a:rPr lang="en-US" sz="1200" b="0" dirty="0">
                <a:effectLst/>
                <a:ea typeface="Malgun Gothic" panose="020B0503020000020004" pitchFamily="34" charset="-127"/>
                <a:cs typeface="Aptos" panose="020B0004020202020204" pitchFamily="34" charset="0"/>
              </a:rPr>
              <a:t>Do you agree to add the following text to the TGbn SFD?</a:t>
            </a:r>
          </a:p>
          <a:p>
            <a:pPr marL="171450" marR="0" lvl="0" indent="-171450" algn="just" latinLnBrk="1">
              <a:spcBef>
                <a:spcPts val="0"/>
              </a:spcBef>
              <a:spcAft>
                <a:spcPts val="0"/>
              </a:spcAft>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After an AP accepts a R-TWT schedule of another AP through negotiation between the APs, the AP shall announce the R-TWT schedule in its Beacon frame(s).</a:t>
            </a:r>
          </a:p>
          <a:p>
            <a:pPr marL="571500" lvl="1" indent="-171450" algn="just" latinLnBrk="1">
              <a:spcBef>
                <a:spcPts val="0"/>
              </a:spcBef>
              <a:spcAft>
                <a:spcPts val="0"/>
              </a:spcAft>
              <a:buFont typeface="Arial" panose="020B0604020202020204" pitchFamily="34" charset="0"/>
              <a:buChar char="•"/>
            </a:pPr>
            <a:r>
              <a:rPr lang="en-US" sz="1100" dirty="0">
                <a:effectLst/>
                <a:ea typeface="Malgun Gothic" panose="020B0503020000020004" pitchFamily="34" charset="-127"/>
                <a:cs typeface="Aptos" panose="020B0004020202020204" pitchFamily="34" charset="0"/>
              </a:rPr>
              <a:t>When and how to announce the R-TWT schedule is TBD.</a:t>
            </a:r>
          </a:p>
          <a:p>
            <a:pPr marL="0" indent="0" algn="just" latinLnBrk="1">
              <a:spcBef>
                <a:spcPts val="0"/>
              </a:spcBef>
              <a:spcAft>
                <a:spcPts val="0"/>
              </a:spcAft>
            </a:pPr>
            <a:r>
              <a:rPr lang="en-US" sz="1200" b="0" i="1" dirty="0">
                <a:effectLst/>
                <a:ea typeface="Malgun Gothic" panose="020B0503020000020004" pitchFamily="34" charset="-127"/>
                <a:cs typeface="Aptos" panose="020B0004020202020204" pitchFamily="34" charset="0"/>
              </a:rPr>
              <a:t>Supporting list: [24/161, 23/1916, 24/1887, 24/1346, 24/1220, 23/355, 23/1962, 23/0226]</a:t>
            </a:r>
            <a:endParaRPr lang="en-US" sz="1200" b="0" i="1" dirty="0"/>
          </a:p>
          <a:p>
            <a:pPr>
              <a:buFont typeface="Arial" panose="020B0604020202020204" pitchFamily="34" charset="0"/>
              <a:buChar char="•"/>
            </a:pPr>
            <a:r>
              <a:rPr lang="en-US" sz="1200" dirty="0">
                <a:solidFill>
                  <a:srgbClr val="00B050"/>
                </a:solidFill>
              </a:rPr>
              <a:t>SP9 – Giovanni Chisci – C-RTWT – Result: 89Y, 29N, 43A</a:t>
            </a:r>
          </a:p>
          <a:p>
            <a:pPr marL="0" indent="0"/>
            <a:r>
              <a:rPr lang="en-US" sz="1200" b="0" dirty="0"/>
              <a:t>Do you agree that, if an AP provides the protection of the rTWT schedule of another AP, following negotiation or through other means, then: </a:t>
            </a:r>
          </a:p>
          <a:p>
            <a:pPr marL="171450" indent="-171450">
              <a:buFont typeface="Arial" panose="020B0604020202020204" pitchFamily="34" charset="0"/>
              <a:buChar char="•"/>
            </a:pPr>
            <a:r>
              <a:rPr lang="en-US" sz="1200" b="0" dirty="0"/>
              <a:t>The AP shall ensure its TXOP ends before the start time of the corresponding OBSS rTWT SP(s) </a:t>
            </a:r>
          </a:p>
          <a:p>
            <a:pPr marL="171450" indent="-171450">
              <a:buFont typeface="Arial" panose="020B0604020202020204" pitchFamily="34" charset="0"/>
              <a:buChar char="•"/>
            </a:pPr>
            <a:r>
              <a:rPr lang="en-US" sz="1200" b="0" dirty="0"/>
              <a:t>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98673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FF0000"/>
                </a:solidFill>
              </a:rPr>
              <a:t>SP10 – VIGER Pascal – C-RTWT – Result: Deferred</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17535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GB" sz="1200" dirty="0">
                <a:solidFill>
                  <a:schemeClr val="tx1"/>
                </a:solidFill>
                <a:hlinkClick r:id="rId2"/>
              </a:rPr>
              <a:t>24/1749</a:t>
            </a:r>
            <a:r>
              <a:rPr lang="en-GB" sz="1200" dirty="0">
                <a:solidFill>
                  <a:schemeClr val="tx1"/>
                </a:solidFill>
              </a:rPr>
              <a:t> Discussion on Coordinated Sounding					Kosuke Aio</a:t>
            </a:r>
          </a:p>
          <a:p>
            <a:pPr lvl="1">
              <a:buFont typeface="Arial" panose="020B0604020202020204" pitchFamily="34" charset="0"/>
              <a:buChar char="•"/>
            </a:pPr>
            <a:r>
              <a:rPr lang="en-GB" sz="1200" dirty="0">
                <a:solidFill>
                  <a:schemeClr val="tx1"/>
                </a:solidFill>
                <a:hlinkClick r:id="rId3"/>
              </a:rPr>
              <a:t>24/1779</a:t>
            </a:r>
            <a:r>
              <a:rPr lang="en-GB" sz="1200" dirty="0">
                <a:solidFill>
                  <a:schemeClr val="tx1"/>
                </a:solidFill>
              </a:rPr>
              <a:t> Multi-AP Sounding and Precoding					Rainer Strobel</a:t>
            </a:r>
          </a:p>
          <a:p>
            <a:pPr lvl="1">
              <a:buFont typeface="Arial" panose="020B0604020202020204" pitchFamily="34" charset="0"/>
              <a:buChar char="•"/>
            </a:pPr>
            <a:r>
              <a:rPr lang="en-US" sz="1200" dirty="0">
                <a:hlinkClick r:id="rId4"/>
              </a:rPr>
              <a:t>24/1822</a:t>
            </a:r>
            <a:r>
              <a:rPr lang="en-US" sz="1200" dirty="0"/>
              <a:t> COBF Design for UHR						Sameer Vermani</a:t>
            </a:r>
          </a:p>
          <a:p>
            <a:pPr lvl="1">
              <a:buFont typeface="Arial" panose="020B0604020202020204" pitchFamily="34" charset="0"/>
              <a:buChar char="•"/>
            </a:pPr>
            <a:r>
              <a:rPr lang="en-US" sz="1200" dirty="0">
                <a:hlinkClick r:id="rId5"/>
              </a:rPr>
              <a:t>24/1829</a:t>
            </a:r>
            <a:r>
              <a:rPr lang="en-US" sz="1200" dirty="0"/>
              <a:t> UHR-SIG Signaling for COBF					Shengquan Hu</a:t>
            </a:r>
          </a:p>
          <a:p>
            <a:pPr lvl="1">
              <a:buFont typeface="Arial" panose="020B0604020202020204" pitchFamily="34" charset="0"/>
              <a:buChar char="•"/>
            </a:pPr>
            <a:r>
              <a:rPr lang="en-GB" sz="1200" dirty="0">
                <a:solidFill>
                  <a:srgbClr val="FF0000"/>
                </a:solidFill>
                <a:hlinkClick r:id="rId6"/>
              </a:rPr>
              <a:t>24/1835</a:t>
            </a:r>
            <a:r>
              <a:rPr lang="en-GB" sz="1200" dirty="0">
                <a:solidFill>
                  <a:schemeClr val="tx1"/>
                </a:solidFill>
              </a:rPr>
              <a:t> Backward Compatible Sounding for </a:t>
            </a:r>
            <a:r>
              <a:rPr lang="en-GB" sz="1200" dirty="0" err="1">
                <a:solidFill>
                  <a:schemeClr val="tx1"/>
                </a:solidFill>
              </a:rPr>
              <a:t>CoBF</a:t>
            </a:r>
            <a:r>
              <a:rPr lang="en-GB" sz="1200" dirty="0">
                <a:solidFill>
                  <a:schemeClr val="tx1"/>
                </a:solidFill>
              </a:rPr>
              <a:t>				Qinghua Li</a:t>
            </a:r>
          </a:p>
          <a:p>
            <a:pPr lvl="1">
              <a:buFont typeface="Arial" panose="020B0604020202020204" pitchFamily="34" charset="0"/>
              <a:buChar char="•"/>
            </a:pPr>
            <a:r>
              <a:rPr lang="en-GB" sz="1200" dirty="0">
                <a:hlinkClick r:id="rId7"/>
              </a:rPr>
              <a:t>24/1837</a:t>
            </a:r>
            <a:r>
              <a:rPr lang="en-GB" sz="1200" dirty="0"/>
              <a:t> UHR NDPA </a:t>
            </a:r>
            <a:r>
              <a:rPr lang="en-GB" sz="1200" dirty="0" err="1"/>
              <a:t>Signaling</a:t>
            </a:r>
            <a:r>
              <a:rPr lang="en-GB" sz="1200" dirty="0"/>
              <a:t> 						Mahmoud </a:t>
            </a:r>
            <a:r>
              <a:rPr lang="en-GB" sz="1200" dirty="0" err="1"/>
              <a:t>Hasabelnaby</a:t>
            </a:r>
            <a:endParaRPr lang="en-GB" sz="1200" dirty="0"/>
          </a:p>
          <a:p>
            <a:pPr lvl="1">
              <a:buFont typeface="Arial" panose="020B0604020202020204" pitchFamily="34" charset="0"/>
              <a:buChar char="•"/>
            </a:pPr>
            <a:r>
              <a:rPr lang="en-GB" sz="1200" dirty="0">
                <a:solidFill>
                  <a:schemeClr val="tx1"/>
                </a:solidFill>
                <a:hlinkClick r:id="rId8"/>
              </a:rPr>
              <a:t>24/1843</a:t>
            </a:r>
            <a:r>
              <a:rPr lang="en-GB" sz="1200" dirty="0">
                <a:solidFill>
                  <a:schemeClr val="tx1"/>
                </a:solidFill>
              </a:rPr>
              <a:t> OBSS sounding for C-BF						Insik Jung</a:t>
            </a:r>
          </a:p>
          <a:p>
            <a:pPr lvl="1">
              <a:buFont typeface="Arial" panose="020B0604020202020204" pitchFamily="34" charset="0"/>
              <a:buChar char="•"/>
            </a:pPr>
            <a:r>
              <a:rPr lang="en-GB" sz="1200" dirty="0">
                <a:hlinkClick r:id="rId9"/>
              </a:rPr>
              <a:t>24/1865</a:t>
            </a:r>
            <a:r>
              <a:rPr lang="en-GB" sz="1200" dirty="0"/>
              <a:t> Universal Sounding and NDPA </a:t>
            </a:r>
            <a:r>
              <a:rPr lang="en-GB" sz="1200" dirty="0" err="1"/>
              <a:t>Signaling</a:t>
            </a:r>
            <a:r>
              <a:rPr lang="en-GB" sz="1200" dirty="0"/>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Shengquan Hu– ELR: </a:t>
            </a:r>
            <a:r>
              <a:rPr lang="en-GB" sz="1400" b="0" i="0" u="none" strike="noStrike" dirty="0">
                <a:solidFill>
                  <a:srgbClr val="000000"/>
                </a:solidFill>
                <a:effectLst/>
                <a:hlinkClick r:id="rId2"/>
              </a:rPr>
              <a:t>24/1488r1</a:t>
            </a:r>
            <a:endParaRPr lang="en-US" sz="1400" dirty="0"/>
          </a:p>
          <a:p>
            <a:pPr>
              <a:buFont typeface="Arial" panose="020B0604020202020204" pitchFamily="34" charset="0"/>
              <a:buChar char="•"/>
            </a:pPr>
            <a:r>
              <a:rPr lang="en-US" sz="1400" dirty="0"/>
              <a:t>SP2 – Juan Fang – ELR: </a:t>
            </a:r>
            <a:r>
              <a:rPr lang="en-GB" sz="1400" b="0" i="0" u="none" strike="noStrike" dirty="0">
                <a:solidFill>
                  <a:srgbClr val="000000"/>
                </a:solidFill>
                <a:effectLst/>
                <a:hlinkClick r:id="rId3"/>
              </a:rPr>
              <a:t>24/1590</a:t>
            </a:r>
            <a:endParaRPr lang="en-US" sz="1400" dirty="0"/>
          </a:p>
          <a:p>
            <a:pPr>
              <a:buFont typeface="Arial" panose="020B0604020202020204" pitchFamily="34" charset="0"/>
              <a:buChar char="•"/>
            </a:pPr>
            <a:r>
              <a:rPr lang="en-US" sz="1400" dirty="0"/>
              <a:t>SP3 – Rethna Pulikkoonattu – ELR: </a:t>
            </a:r>
            <a:r>
              <a:rPr lang="en-GB" sz="1400" b="0" i="0" u="none" strike="noStrike" dirty="0">
                <a:solidFill>
                  <a:srgbClr val="000000"/>
                </a:solidFill>
                <a:effectLst/>
                <a:hlinkClick r:id="rId4"/>
              </a:rPr>
              <a:t>24/1571r1</a:t>
            </a:r>
            <a:endParaRPr lang="en-US" sz="1400" dirty="0"/>
          </a:p>
          <a:p>
            <a:pPr>
              <a:buFont typeface="Arial" panose="020B0604020202020204" pitchFamily="34" charset="0"/>
              <a:buChar char="•"/>
            </a:pPr>
            <a:r>
              <a:rPr lang="en-US" sz="1400" dirty="0"/>
              <a:t>SP4 – Hari Ram Balakrishnan – ELR: </a:t>
            </a:r>
            <a:r>
              <a:rPr lang="en-GB" sz="1400" b="0" i="0" u="none" strike="noStrike" dirty="0">
                <a:solidFill>
                  <a:srgbClr val="000000"/>
                </a:solidFill>
                <a:effectLst/>
                <a:hlinkClick r:id="rId5"/>
              </a:rPr>
              <a:t>24/1592</a:t>
            </a:r>
            <a:endParaRPr lang="en-GB" sz="1400" b="0" i="0" u="none" strike="noStrike" dirty="0">
              <a:solidFill>
                <a:srgbClr val="000000"/>
              </a:solidFill>
              <a:effectLst/>
            </a:endParaRPr>
          </a:p>
          <a:p>
            <a:pPr>
              <a:buFont typeface="Arial" panose="020B0604020202020204" pitchFamily="34" charset="0"/>
              <a:buChar char="•"/>
            </a:pPr>
            <a:r>
              <a:rPr lang="en-US" sz="1400" dirty="0"/>
              <a:t>SP5 –  Dongguk Lim – PHY header: </a:t>
            </a:r>
            <a:r>
              <a:rPr lang="en-GB" sz="1400" b="0" i="0" u="none" strike="noStrike" dirty="0">
                <a:solidFill>
                  <a:srgbClr val="000000"/>
                </a:solidFill>
                <a:effectLst/>
              </a:rPr>
              <a:t>24/1427r1</a:t>
            </a:r>
            <a:r>
              <a:rPr lang="en-GB" sz="1400" dirty="0"/>
              <a:t> </a:t>
            </a:r>
            <a:endParaRPr lang="en-US" sz="1400" dirty="0"/>
          </a:p>
          <a:p>
            <a:pPr>
              <a:buFont typeface="Arial" panose="020B0604020202020204" pitchFamily="34" charset="0"/>
              <a:buChar char="•"/>
            </a:pPr>
            <a:r>
              <a:rPr lang="en-US" sz="1400" dirty="0"/>
              <a:t>SP6 –  Dongguk Lim – PHY header: </a:t>
            </a:r>
            <a:r>
              <a:rPr lang="en-GB" sz="1400" b="0" i="0" u="none" strike="noStrike" dirty="0">
                <a:solidFill>
                  <a:srgbClr val="000000"/>
                </a:solidFill>
                <a:effectLst/>
              </a:rPr>
              <a:t>24/1427r1</a:t>
            </a:r>
            <a:r>
              <a:rPr lang="en-GB" sz="1400" dirty="0"/>
              <a:t> </a:t>
            </a:r>
            <a:endParaRPr lang="en-US" sz="1400" dirty="0"/>
          </a:p>
          <a:p>
            <a:pPr>
              <a:buFont typeface="Arial" panose="020B0604020202020204" pitchFamily="34" charset="0"/>
              <a:buChar char="•"/>
            </a:pPr>
            <a:r>
              <a:rPr lang="en-US" sz="1400" dirty="0"/>
              <a:t>SP7 – Ron Porat – CBF: </a:t>
            </a:r>
            <a:r>
              <a:rPr lang="en-GB" sz="1400" b="0" i="0" u="none" strike="noStrike" dirty="0">
                <a:solidFill>
                  <a:srgbClr val="000000"/>
                </a:solidFill>
                <a:effectLst/>
              </a:rPr>
              <a:t>24/1568</a:t>
            </a:r>
          </a:p>
          <a:p>
            <a:pPr>
              <a:buFont typeface="Arial" panose="020B0604020202020204" pitchFamily="34" charset="0"/>
              <a:buChar char="•"/>
            </a:pPr>
            <a:r>
              <a:rPr lang="en-US" sz="1400" dirty="0"/>
              <a:t>SP8 – Ron Porat – CBF: </a:t>
            </a:r>
            <a:r>
              <a:rPr lang="en-GB" sz="1400" b="0" i="0" u="none" strike="noStrike" dirty="0">
                <a:solidFill>
                  <a:srgbClr val="000000"/>
                </a:solidFill>
                <a:effectLst/>
              </a:rPr>
              <a:t>24/1568</a:t>
            </a:r>
          </a:p>
          <a:p>
            <a:pPr>
              <a:buFont typeface="Arial" panose="020B0604020202020204" pitchFamily="34" charset="0"/>
              <a:buChar char="•"/>
            </a:pPr>
            <a:r>
              <a:rPr lang="en-US" sz="1400" dirty="0"/>
              <a:t>SP9 – Sameer Vermani – CBF: </a:t>
            </a:r>
            <a:r>
              <a:rPr lang="en-GB" sz="1400" b="0" i="0" u="none" strike="noStrike" dirty="0">
                <a:solidFill>
                  <a:srgbClr val="000000"/>
                </a:solidFill>
                <a:effectLst/>
              </a:rPr>
              <a:t>1542r0</a:t>
            </a:r>
            <a:endParaRPr lang="en-US" sz="1400" dirty="0"/>
          </a:p>
          <a:p>
            <a:pPr>
              <a:buFont typeface="Arial" panose="020B0604020202020204" pitchFamily="34" charset="0"/>
              <a:buChar char="•"/>
            </a:pPr>
            <a:r>
              <a:rPr lang="en-US" sz="1400" dirty="0"/>
              <a:t>SP10 – Sameer Vermani – CBF: </a:t>
            </a:r>
            <a:r>
              <a:rPr lang="en-GB" sz="1400" b="0" i="0" u="none" strike="noStrike" dirty="0">
                <a:solidFill>
                  <a:srgbClr val="000000"/>
                </a:solidFill>
                <a:effectLst/>
              </a:rPr>
              <a:t>1542r0</a:t>
            </a:r>
            <a:endParaRPr lang="en-US" sz="1400" dirty="0"/>
          </a:p>
          <a:p>
            <a:pPr>
              <a:buFont typeface="Arial" panose="020B0604020202020204" pitchFamily="34" charset="0"/>
              <a:buChar char="•"/>
            </a:pPr>
            <a:r>
              <a:rPr lang="en-US" sz="1400" dirty="0"/>
              <a:t>SP11 – Sameer Vermani – CBF: </a:t>
            </a:r>
            <a:r>
              <a:rPr lang="en-GB" sz="1400" b="0" i="0" u="none" strike="noStrike" dirty="0">
                <a:solidFill>
                  <a:srgbClr val="000000"/>
                </a:solidFill>
                <a:effectLst/>
              </a:rPr>
              <a:t>1542r0</a:t>
            </a:r>
          </a:p>
          <a:p>
            <a:pPr>
              <a:buFont typeface="Arial" panose="020B0604020202020204" pitchFamily="34" charset="0"/>
              <a:buChar char="•"/>
            </a:pPr>
            <a:r>
              <a:rPr lang="en-US" sz="1400" dirty="0"/>
              <a:t>SP12 – Sameer Vermani – CBF: </a:t>
            </a:r>
            <a:r>
              <a:rPr lang="en-GB" sz="1400" b="0" i="0" u="none" strike="noStrike" dirty="0">
                <a:solidFill>
                  <a:srgbClr val="000000"/>
                </a:solidFill>
                <a:effectLst/>
              </a:rPr>
              <a:t>1542r0</a:t>
            </a:r>
          </a:p>
          <a:p>
            <a:pPr>
              <a:buFont typeface="Arial" panose="020B0604020202020204" pitchFamily="34" charset="0"/>
              <a:buChar char="•"/>
            </a:pPr>
            <a:r>
              <a:rPr lang="en-US" sz="1400" dirty="0"/>
              <a:t>SP13 – Rethna Pulikkoonattu – 2x LDPC: </a:t>
            </a:r>
            <a:r>
              <a:rPr lang="en-GB" sz="1400" b="0" i="0" u="none" strike="noStrike" dirty="0">
                <a:solidFill>
                  <a:srgbClr val="000000"/>
                </a:solidFill>
                <a:effectLst/>
              </a:rPr>
              <a:t>24/1985</a:t>
            </a:r>
            <a:endParaRPr lang="en-US" sz="1400" dirty="0"/>
          </a:p>
          <a:p>
            <a:pPr>
              <a:buFont typeface="Arial" panose="020B0604020202020204" pitchFamily="34" charset="0"/>
              <a:buChar char="•"/>
            </a:pPr>
            <a:r>
              <a:rPr lang="en-US" sz="1400" dirty="0"/>
              <a:t>SP14 – Rethna Pulikkoonattu – 2x LDPC: </a:t>
            </a:r>
            <a:r>
              <a:rPr lang="en-GB" sz="1400" b="0" i="0" u="none" strike="noStrike" dirty="0">
                <a:solidFill>
                  <a:srgbClr val="000000"/>
                </a:solidFill>
                <a:effectLst/>
              </a:rPr>
              <a:t>24/1985</a:t>
            </a:r>
          </a:p>
          <a:p>
            <a:pPr>
              <a:buFont typeface="Arial" panose="020B0604020202020204" pitchFamily="34" charset="0"/>
              <a:buChar char="•"/>
            </a:pPr>
            <a:r>
              <a:rPr lang="en-US" sz="1400" dirty="0"/>
              <a:t>SP15 –Shengquan – 2xLDPC: </a:t>
            </a:r>
            <a:r>
              <a:rPr lang="en-GB" sz="1400" b="0" i="0" u="none" strike="noStrike" dirty="0">
                <a:solidFill>
                  <a:srgbClr val="000000"/>
                </a:solidFill>
                <a:effectLst/>
              </a:rPr>
              <a:t>24/1828r0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Coexistence + L4S part 1 (1 hr)</a:t>
            </a:r>
          </a:p>
          <a:p>
            <a:pPr>
              <a:buFont typeface="Arial" panose="020B0604020202020204" pitchFamily="34" charset="0"/>
              <a:buChar char="•"/>
            </a:pPr>
            <a:r>
              <a:rPr lang="en-GB" sz="1600" dirty="0"/>
              <a:t>Submissions – Coex Part 3 + Power Save</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24/1559</a:t>
            </a:r>
            <a:r>
              <a:rPr lang="en-US" sz="1400" dirty="0"/>
              <a:t> </a:t>
            </a:r>
            <a:r>
              <a:rPr lang="en-US" sz="1400" b="0" i="0" u="none" strike="noStrike" kern="1200" dirty="0">
                <a:solidFill>
                  <a:srgbClr val="000000"/>
                </a:solidFill>
                <a:effectLst/>
                <a:ea typeface="MS Gothic" panose="020B0609070205080204" pitchFamily="49" charset="-128"/>
              </a:rPr>
              <a:t>In-device-coexistence next steps</a:t>
            </a:r>
            <a:r>
              <a:rPr lang="en-US" sz="1400" dirty="0"/>
              <a:t> 					</a:t>
            </a:r>
            <a:r>
              <a:rPr lang="en-US" sz="1400" b="0" i="0" u="none" strike="noStrike" kern="1200" dirty="0">
                <a:solidFill>
                  <a:srgbClr val="000000"/>
                </a:solidFill>
                <a:effectLst/>
                <a:ea typeface="MS Gothic" panose="020B0609070205080204" pitchFamily="49" charset="-128"/>
              </a:rPr>
              <a:t>Sindhu Verma</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24/1562</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24/1512</a:t>
            </a:r>
            <a:r>
              <a:rPr lang="en-US" sz="1400" dirty="0"/>
              <a:t> </a:t>
            </a:r>
            <a:r>
              <a:rPr lang="en-US" sz="1400" b="0" i="0" u="none" strike="noStrike" kern="1200" dirty="0">
                <a:solidFill>
                  <a:srgbClr val="000000"/>
                </a:solidFill>
                <a:effectLst/>
                <a:ea typeface="MS Gothic" panose="020B0609070205080204" pitchFamily="49" charset="-128"/>
              </a:rPr>
              <a:t>High-Capability Protection in DPS</a:t>
            </a:r>
            <a:r>
              <a:rPr lang="en-US" sz="1400" dirty="0"/>
              <a:t>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r>
              <a:rPr lang="en-US"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dirty="0">
                <a:solidFill>
                  <a:srgbClr val="FF0000"/>
                </a:solidFill>
                <a:effectLst/>
                <a:hlinkClick r:id="rId5"/>
              </a:rPr>
              <a:t>24/1602</a:t>
            </a:r>
            <a:r>
              <a:rPr lang="en-US" sz="1400" dirty="0">
                <a:effectLst/>
              </a:rPr>
              <a:t> </a:t>
            </a:r>
            <a:r>
              <a:rPr lang="en-GB" sz="1400" b="0" i="0" u="none" strike="noStrike" kern="1200" dirty="0">
                <a:solidFill>
                  <a:srgbClr val="000000"/>
                </a:solidFill>
                <a:effectLst/>
                <a:ea typeface="MS Gothic" panose="020B0609070205080204" pitchFamily="49" charset="-128"/>
              </a:rPr>
              <a:t>Power Save Enhancements in UHR</a:t>
            </a:r>
            <a:r>
              <a:rPr lang="en-US" sz="1400" dirty="0">
                <a:effectLst/>
              </a:rPr>
              <a:t> 					</a:t>
            </a:r>
            <a:r>
              <a:rPr lang="en-GB" sz="1400" b="0" i="0" u="none" strike="noStrike" kern="1200" dirty="0">
                <a:solidFill>
                  <a:srgbClr val="000000"/>
                </a:solidFill>
                <a:effectLst/>
                <a:ea typeface="MS Gothic" panose="020B0609070205080204" pitchFamily="49" charset="-128"/>
              </a:rPr>
              <a:t>Kumail Haider</a:t>
            </a:r>
            <a:r>
              <a:rPr lang="en-US" sz="1400" dirty="0">
                <a:effectLst/>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Giovanni Chisci – Roaming </a:t>
            </a:r>
          </a:p>
          <a:p>
            <a:pPr marL="0" indent="0"/>
            <a:r>
              <a:rPr lang="en-US" sz="1400" b="0" dirty="0"/>
              <a:t>Do you support the following for security in seamless roaming?</a:t>
            </a:r>
          </a:p>
          <a:p>
            <a:pPr>
              <a:buFont typeface="Arial" panose="020B0604020202020204" pitchFamily="34" charset="0"/>
              <a:buChar char="•"/>
            </a:pPr>
            <a:r>
              <a:rPr lang="en-US" sz="1400" b="0" dirty="0"/>
              <a:t>When a non-AP MLD is in the process of roaming from the current AP MLD to a target AP MLD, the same PTKSA shall be used to communicate with the current AP MLD and the target AP MLD</a:t>
            </a:r>
          </a:p>
          <a:p>
            <a:pPr marL="0" indent="0"/>
            <a:r>
              <a:rPr lang="en-US" sz="1400" b="0" i="1" dirty="0"/>
              <a:t>Supporting documents: 24/0052, 23/1884, 23/1996, 24/830, 24/0083, 24/0101, 24/0396, 24/0655, 23/2157 </a:t>
            </a:r>
          </a:p>
          <a:p>
            <a:pPr>
              <a:buFont typeface="Arial" panose="020B0604020202020204" pitchFamily="34" charset="0"/>
              <a:buChar char="•"/>
            </a:pPr>
            <a:r>
              <a:rPr lang="en-US" sz="1400" dirty="0"/>
              <a:t>SP2 – Sherief Helwa – Coexistence </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t>SP3 – Sherief Helwa – Coexistence </a:t>
            </a:r>
          </a:p>
          <a:p>
            <a:pPr marL="0" indent="0"/>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Sherief Helwa </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Coexistence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(based on management level signaling) that allows a STA to provide an update to its peer STA of specific operational Tx/Rx parameters (which parameters is TBD, focusing generally on local constraints (for example, coexistence constraints))</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37989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SP5 – Sherief Helwa – Coexistence </a:t>
            </a:r>
          </a:p>
          <a:p>
            <a:pPr marL="0" indent="0"/>
            <a:r>
              <a:rPr lang="en-US" sz="1200" b="0" dirty="0"/>
              <a:t>Do you support that the parameter update mechanism based on management level signaling allows a non-AP STA to transition in/out of a limited operation/capability mode</a:t>
            </a:r>
          </a:p>
          <a:p>
            <a:pPr>
              <a:buFont typeface="Arial" panose="020B0604020202020204" pitchFamily="34" charset="0"/>
              <a:buChar char="•"/>
            </a:pPr>
            <a:r>
              <a:rPr lang="en-US" sz="12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200" b="0" dirty="0"/>
              <a:t>Optional/mandatory TBD</a:t>
            </a:r>
          </a:p>
          <a:p>
            <a:pPr marL="0" indent="0"/>
            <a:r>
              <a:rPr lang="en-US" sz="1200" b="0" i="1" dirty="0"/>
              <a:t>Supporting documents: 23/1934, 23/1964, 23/2002, 23/2078</a:t>
            </a:r>
          </a:p>
          <a:p>
            <a:pPr>
              <a:buFont typeface="Arial" panose="020B0604020202020204" pitchFamily="34" charset="0"/>
              <a:buChar char="•"/>
            </a:pPr>
            <a:r>
              <a:rPr lang="en-US" sz="1200" dirty="0"/>
              <a:t>SP6 – Sherief Helwa – Coexistence </a:t>
            </a:r>
          </a:p>
          <a:p>
            <a:pPr marL="0" indent="0"/>
            <a:r>
              <a:rPr lang="en-US" sz="1200" b="0" dirty="0"/>
              <a:t>Do you agree with the following:</a:t>
            </a:r>
          </a:p>
          <a:p>
            <a:pPr>
              <a:buFont typeface="Arial" panose="020B0604020202020204" pitchFamily="34" charset="0"/>
              <a:buChar char="•"/>
            </a:pPr>
            <a:r>
              <a:rPr lang="en-US" sz="1200" b="0" dirty="0"/>
              <a:t>Unavailability Target Start Time is indicated using 9 bits with a granularity of 64us</a:t>
            </a:r>
          </a:p>
          <a:p>
            <a:pPr>
              <a:buFont typeface="Arial" panose="020B0604020202020204" pitchFamily="34" charset="0"/>
              <a:buChar char="•"/>
            </a:pPr>
            <a:r>
              <a:rPr lang="en-US" sz="1200" b="0" dirty="0"/>
              <a:t>Unavailability Duration is indicated using 9 bits with a granularity of 64us</a:t>
            </a:r>
          </a:p>
          <a:p>
            <a:pPr marL="0" indent="0"/>
            <a:r>
              <a:rPr lang="en-US" sz="1200" b="0" i="1" dirty="0"/>
              <a:t>Supporting documents: 24/543, 24/857, 24/1226, 24/1247, 24/1558</a:t>
            </a:r>
          </a:p>
          <a:p>
            <a:pPr>
              <a:buFont typeface="Arial" panose="020B0604020202020204" pitchFamily="34" charset="0"/>
              <a:buChar char="•"/>
            </a:pPr>
            <a:r>
              <a:rPr lang="en-US" sz="1200" dirty="0"/>
              <a:t>SP7 – Liwen Chu – Coexistence </a:t>
            </a:r>
          </a:p>
          <a:p>
            <a:pPr marL="0" indent="0"/>
            <a:r>
              <a:rPr lang="en-US" sz="1200" b="0" dirty="0"/>
              <a:t>Do you support to use BSRP Trigger frame as a UHR Initial Control frame (ICF) sent:</a:t>
            </a:r>
          </a:p>
          <a:p>
            <a:pPr>
              <a:buFont typeface="Arial" panose="020B0604020202020204" pitchFamily="34" charset="0"/>
              <a:buChar char="•"/>
            </a:pPr>
            <a:r>
              <a:rPr lang="en-US" sz="1200" b="0" dirty="0"/>
              <a:t>From an AP for soliciting response in TB PPDU format from one or more scheduled STAs, and to allow an M-BA frame to be included in the TB PPDU sent by the UHR scheduled STAs in response, when carrying feedback (i.e. unavailability) information or when the response is protected</a:t>
            </a:r>
          </a:p>
          <a:p>
            <a:pPr lvl="1">
              <a:buFont typeface="Arial" panose="020B0604020202020204" pitchFamily="34" charset="0"/>
              <a:buChar char="•"/>
            </a:pPr>
            <a:r>
              <a:rPr lang="en-US" sz="1100" dirty="0"/>
              <a:t>BSRP Trigger frame follows baseline rules for the format of the solicited TB-PPDU</a:t>
            </a:r>
          </a:p>
          <a:p>
            <a:pPr marL="0" indent="0"/>
            <a:r>
              <a:rPr lang="en-US" sz="1200" b="0" i="1" dirty="0"/>
              <a:t>Supporting documents: 24/494r2, 24/1226r0, 24/1558r1, 24/1562r0</a:t>
            </a:r>
          </a:p>
          <a:p>
            <a:pPr marL="0" indent="0"/>
            <a:endParaRPr lang="en-US" sz="12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4528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SP8 – Liwen Chu – Coexistence </a:t>
            </a:r>
          </a:p>
          <a:p>
            <a:pPr marL="0" indent="0"/>
            <a:r>
              <a:rPr lang="en-US" sz="1400" b="0" dirty="0"/>
              <a:t>Do you support to use M-STA BA for Initial Control Response frame (ICR) for DL and UL, at least when carrying feedbacks (i.e. unavailability feedback)?</a:t>
            </a:r>
          </a:p>
          <a:p>
            <a:pPr marL="0" indent="0"/>
            <a:r>
              <a:rPr lang="en-US" sz="1400" b="0" i="1" dirty="0"/>
              <a:t>Supporting documents: 24/857r1, 24/494r2, 24/1226r0, 24/1558r1</a:t>
            </a:r>
          </a:p>
          <a:p>
            <a:pPr>
              <a:buFont typeface="Arial" panose="020B0604020202020204" pitchFamily="34" charset="0"/>
              <a:buChar char="•"/>
            </a:pPr>
            <a:r>
              <a:rPr lang="en-US" sz="1400" dirty="0"/>
              <a:t>SP9 – </a:t>
            </a:r>
            <a:r>
              <a:rPr lang="en-US" sz="1400" dirty="0" err="1"/>
              <a:t>Hongwon</a:t>
            </a:r>
            <a:r>
              <a:rPr lang="en-US" sz="1400" dirty="0"/>
              <a:t> Lee – Coexistence </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 23/2078, 24/2002]</a:t>
            </a:r>
          </a:p>
          <a:p>
            <a:pPr>
              <a:buFont typeface="Arial" panose="020B0604020202020204" pitchFamily="34" charset="0"/>
              <a:buChar char="•"/>
            </a:pPr>
            <a:r>
              <a:rPr lang="en-US" sz="1400" dirty="0"/>
              <a:t>SP10 – Maulik Vaidya – L4S </a:t>
            </a:r>
          </a:p>
          <a:p>
            <a:pPr marL="0" indent="0"/>
            <a:r>
              <a:rPr lang="en-US" sz="1400" b="0" dirty="0"/>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400" b="0" dirty="0"/>
              <a:t>NOTE 1 – The exact mechanism is TBD.</a:t>
            </a:r>
          </a:p>
          <a:p>
            <a:pPr marL="0" indent="0"/>
            <a:r>
              <a:rPr lang="en-US" sz="1400" b="0" i="1" dirty="0"/>
              <a:t>Supporting documents: 24/0399, 24/0384, 24/0818 (update 11/08)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312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PHY header + CBF (1 hr)</a:t>
            </a:r>
          </a:p>
          <a:p>
            <a:pPr lvl="0">
              <a:buFont typeface="Arial" panose="020B0604020202020204" pitchFamily="34" charset="0"/>
              <a:buChar char="•"/>
            </a:pPr>
            <a:r>
              <a:rPr lang="en-GB" sz="1200" dirty="0"/>
              <a:t>Submissions – </a:t>
            </a:r>
            <a:r>
              <a:rPr lang="en-GB" sz="1200" dirty="0" err="1"/>
              <a:t>Misc</a:t>
            </a:r>
            <a:r>
              <a:rPr lang="en-GB" sz="1200" dirty="0"/>
              <a:t> + Preamble</a:t>
            </a:r>
          </a:p>
          <a:p>
            <a:pPr lvl="1">
              <a:buFont typeface="Arial" panose="020B0604020202020204" pitchFamily="34" charset="0"/>
              <a:buChar char="•"/>
            </a:pPr>
            <a:r>
              <a:rPr lang="en-US" sz="1100" dirty="0">
                <a:solidFill>
                  <a:schemeClr val="tx1"/>
                </a:solidFill>
                <a:cs typeface="+mn-cs"/>
                <a:hlinkClick r:id="rId2"/>
              </a:rPr>
              <a:t>24/1700</a:t>
            </a:r>
            <a:r>
              <a:rPr lang="en-US" sz="1100" dirty="0">
                <a:solidFill>
                  <a:schemeClr val="tx1"/>
                </a:solidFill>
                <a:cs typeface="+mn-cs"/>
              </a:rPr>
              <a:t> Collision detection mark for enhanced channel access             		Daniel </a:t>
            </a:r>
            <a:r>
              <a:rPr lang="en-US" sz="1100" dirty="0" err="1">
                <a:solidFill>
                  <a:schemeClr val="tx1"/>
                </a:solidFill>
                <a:cs typeface="+mn-cs"/>
              </a:rPr>
              <a:t>Verenzuela</a:t>
            </a:r>
            <a:endParaRPr lang="en-US" sz="1100" dirty="0">
              <a:solidFill>
                <a:schemeClr val="tx1"/>
              </a:solidFill>
              <a:cs typeface="+mn-cs"/>
            </a:endParaRPr>
          </a:p>
          <a:p>
            <a:pPr lvl="1">
              <a:buFont typeface="Arial" panose="020B0604020202020204" pitchFamily="34" charset="0"/>
              <a:buChar char="•"/>
            </a:pPr>
            <a:r>
              <a:rPr lang="en-US" sz="1100" dirty="0">
                <a:hlinkClick r:id="rId3"/>
              </a:rPr>
              <a:t>24/1644</a:t>
            </a:r>
            <a:r>
              <a:rPr lang="en-US" sz="1100" dirty="0"/>
              <a:t> Compact User field encodings						Brian Hart</a:t>
            </a:r>
          </a:p>
          <a:p>
            <a:pPr lvl="1">
              <a:buFont typeface="Arial" panose="020B0604020202020204" pitchFamily="34" charset="0"/>
              <a:buChar char="•"/>
            </a:pPr>
            <a:r>
              <a:rPr lang="en-US" sz="1100" dirty="0">
                <a:hlinkClick r:id="rId4"/>
              </a:rPr>
              <a:t>24/1645</a:t>
            </a:r>
            <a:r>
              <a:rPr lang="en-US" sz="1100" dirty="0"/>
              <a:t> Compact User field encodings - detailed examples				Brian Hart</a:t>
            </a:r>
            <a:endParaRPr lang="en-US" sz="1100" b="1" dirty="0"/>
          </a:p>
          <a:p>
            <a:pPr lvl="1">
              <a:buFont typeface="Arial" panose="020B0604020202020204" pitchFamily="34" charset="0"/>
              <a:buChar char="•"/>
            </a:pP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hlinkClick r:id="rId5"/>
              </a:rPr>
              <a:t>24/1695</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11bn </a:t>
            </a:r>
            <a:r>
              <a:rPr kumimoji="0" lang="fr-FR" sz="1100" b="0" i="0" u="none" strike="noStrike" kern="1200" cap="none" spc="0" normalizeH="0" baseline="0" noProof="0" dirty="0" err="1">
                <a:ln>
                  <a:noFill/>
                </a:ln>
                <a:solidFill>
                  <a:prstClr val="black"/>
                </a:solidFill>
                <a:effectLst/>
                <a:uLnTx/>
                <a:uFillTx/>
                <a:ea typeface="MS Gothic" panose="020B0609070205080204" pitchFamily="49" charset="-128"/>
              </a:rPr>
              <a:t>signaling</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lang="en-US" sz="1100" dirty="0">
                <a:hlinkClick r:id="rId6"/>
              </a:rPr>
              <a:t>24/1772</a:t>
            </a:r>
            <a:r>
              <a:rPr lang="en-US" sz="1100" dirty="0"/>
              <a:t> Signaling for UHR PPDU follow up					Ross J. Yu</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7"/>
              </a:rPr>
              <a:t>24/1826</a:t>
            </a:r>
            <a:r>
              <a:rPr lang="en-GB" sz="1100" b="0" i="0" u="none" strike="noStrike" kern="1200" dirty="0">
                <a:solidFill>
                  <a:srgbClr val="FF0000"/>
                </a:solidFill>
                <a:effectLst/>
                <a:ea typeface="MS Gothic" panose="020B0609070205080204" pitchFamily="49" charset="-128"/>
              </a:rPr>
              <a:t> </a:t>
            </a:r>
            <a:r>
              <a:rPr lang="en-GB" sz="1100" b="0" i="0" u="none" strike="noStrike" kern="1200" dirty="0">
                <a:solidFill>
                  <a:srgbClr val="000000"/>
                </a:solidFill>
                <a:effectLst/>
                <a:ea typeface="MS Gothic" panose="020B0609070205080204" pitchFamily="49" charset="-128"/>
              </a:rPr>
              <a:t>5 bit MCS Table 								Ron Porat</a:t>
            </a:r>
          </a:p>
          <a:p>
            <a:pPr marL="800100" lvl="1" indent="-342900">
              <a:buFont typeface="Arial" panose="020B0604020202020204" pitchFamily="34" charset="0"/>
              <a:buChar char="•"/>
            </a:pPr>
            <a:r>
              <a:rPr lang="en-US" sz="1100" dirty="0">
                <a:hlinkClick r:id="rId8"/>
              </a:rPr>
              <a:t>24/1830</a:t>
            </a:r>
            <a:r>
              <a:rPr lang="en-US" sz="1100" dirty="0"/>
              <a:t> Efficient UHR-SIG encoding						Sigurd Schelstraete</a:t>
            </a:r>
          </a:p>
          <a:p>
            <a:pPr marL="800100" lvl="1" indent="-342900">
              <a:buFont typeface="Arial" panose="020B0604020202020204" pitchFamily="34" charset="0"/>
              <a:buChar char="•"/>
            </a:pPr>
            <a:r>
              <a:rPr lang="en-US" sz="1100" dirty="0">
                <a:hlinkClick r:id="rId9"/>
              </a:rPr>
              <a:t>24/1831</a:t>
            </a:r>
            <a:r>
              <a:rPr lang="en-US" sz="1100" dirty="0"/>
              <a:t> UHR U-SIG and UHR-SIG common field general design			Juan Fang</a:t>
            </a:r>
          </a:p>
          <a:p>
            <a:pPr lvl="1">
              <a:buFont typeface="Arial" panose="020B0604020202020204" pitchFamily="34" charset="0"/>
              <a:buChar char="•"/>
            </a:pPr>
            <a:r>
              <a:rPr lang="en-US" sz="1100" dirty="0">
                <a:cs typeface="+mn-cs"/>
                <a:hlinkClick r:id="rId10"/>
              </a:rPr>
              <a:t>24/1834</a:t>
            </a:r>
            <a:r>
              <a:rPr lang="en-US" sz="1100" dirty="0">
                <a:cs typeface="+mn-cs"/>
              </a:rPr>
              <a:t> 11bn Non-ELR Signaling Design for New Features			Alice Chen</a:t>
            </a:r>
          </a:p>
          <a:p>
            <a:pPr lvl="1">
              <a:buFont typeface="Arial" panose="020B0604020202020204" pitchFamily="34" charset="0"/>
              <a:buChar char="•"/>
            </a:pPr>
            <a:r>
              <a:rPr lang="en-US" sz="1100" dirty="0">
                <a:hlinkClick r:id="rId11"/>
              </a:rPr>
              <a:t>24/1840</a:t>
            </a:r>
            <a:r>
              <a:rPr lang="en-US" sz="1100" dirty="0"/>
              <a:t> UHR MU PPDU user info field signaling					Rui Cao</a:t>
            </a:r>
            <a:endParaRPr lang="en-GB" sz="1100" dirty="0"/>
          </a:p>
          <a:p>
            <a:pPr lvl="1">
              <a:buFont typeface="Arial" panose="020B0604020202020204" pitchFamily="34" charset="0"/>
              <a:buChar char="•"/>
            </a:pPr>
            <a:r>
              <a:rPr lang="en-GB" sz="1100" dirty="0">
                <a:hlinkClick r:id="rId12"/>
              </a:rPr>
              <a:t>24/1864</a:t>
            </a:r>
            <a:r>
              <a:rPr lang="en-GB" sz="1100" dirty="0"/>
              <a:t> MAP PPDU Consideration and Harmonized U-SIG </a:t>
            </a:r>
            <a:r>
              <a:rPr lang="en-GB" sz="1100" dirty="0" err="1"/>
              <a:t>Signaling</a:t>
            </a:r>
            <a:r>
              <a:rPr lang="en-GB" sz="1100" dirty="0"/>
              <a:t>		You-Wei Chen</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23265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Ron Porat – DRU: 24/1567r0</a:t>
            </a:r>
          </a:p>
          <a:p>
            <a:pPr>
              <a:buFont typeface="Arial" panose="020B0604020202020204" pitchFamily="34" charset="0"/>
              <a:buChar char="•"/>
            </a:pPr>
            <a:r>
              <a:rPr lang="en-US" sz="1600" dirty="0"/>
              <a:t>SP2 – Ron Porat – DRU: 24/1567r0</a:t>
            </a:r>
          </a:p>
          <a:p>
            <a:pPr>
              <a:buFont typeface="Arial" panose="020B0604020202020204" pitchFamily="34" charset="0"/>
              <a:buChar char="•"/>
            </a:pPr>
            <a:r>
              <a:rPr lang="en-US" sz="1600" dirty="0"/>
              <a:t>SP3 – </a:t>
            </a:r>
            <a:r>
              <a:rPr lang="en-US" sz="1600" dirty="0" err="1"/>
              <a:t>Chenchen</a:t>
            </a:r>
            <a:r>
              <a:rPr lang="en-US" sz="1600" dirty="0"/>
              <a:t> Liu – DRU: 24/1901r0</a:t>
            </a:r>
          </a:p>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Miscellaneous (1 hr)</a:t>
            </a:r>
          </a:p>
          <a:p>
            <a:pPr lvl="0">
              <a:buFont typeface="Arial" panose="020B0604020202020204" pitchFamily="34" charset="0"/>
              <a:buChar char="•"/>
            </a:pPr>
            <a:r>
              <a:rPr lang="en-GB" sz="1600" dirty="0"/>
              <a:t>Submissions –C-RTWT + QoS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24/1261</a:t>
            </a:r>
            <a:r>
              <a:rPr lang="en-US" sz="1200" dirty="0">
                <a:effectLst/>
              </a:rPr>
              <a:t> </a:t>
            </a:r>
            <a:r>
              <a:rPr lang="en-GB" sz="1200" b="0" i="0" u="none" strike="noStrike" kern="1200" dirty="0">
                <a:solidFill>
                  <a:srgbClr val="000000"/>
                </a:solidFill>
                <a:effectLst/>
                <a:ea typeface="MS Gothic" panose="020B0609070205080204" pitchFamily="49" charset="-128"/>
              </a:rPr>
              <a:t>Considerations on Client Power Save for 11bn</a:t>
            </a:r>
            <a:r>
              <a:rPr lang="en-US" sz="1200" dirty="0">
                <a:effectLst/>
              </a:rPr>
              <a:t> 		</a:t>
            </a:r>
            <a:r>
              <a:rPr lang="en-US" sz="1200">
                <a:effectLst/>
              </a:rPr>
              <a:t>		</a:t>
            </a:r>
            <a:r>
              <a:rPr lang="en-GB" sz="1200" b="0" i="0" u="none" strike="noStrike" kern="1200">
                <a:solidFill>
                  <a:srgbClr val="000000"/>
                </a:solidFill>
                <a:effectLst/>
                <a:ea typeface="MS Gothic" panose="020B0609070205080204" pitchFamily="49" charset="-128"/>
              </a:rPr>
              <a:t>Liuming Lu</a:t>
            </a:r>
          </a:p>
          <a:p>
            <a:pPr lvl="1">
              <a:buFont typeface="Arial" panose="020B0604020202020204" pitchFamily="34" charset="0"/>
              <a:buChar char="•"/>
            </a:pPr>
            <a:r>
              <a:rPr lang="en-US" sz="1200" dirty="0">
                <a:hlinkClick r:id="rId3"/>
              </a:rPr>
              <a:t>24/1457</a:t>
            </a:r>
            <a:r>
              <a:rPr lang="en-US" sz="1200" dirty="0"/>
              <a:t>	R-TWT Sharing								Gaius Y. H. Wee</a:t>
            </a:r>
          </a:p>
          <a:p>
            <a:pPr lvl="1">
              <a:buFont typeface="Arial" panose="020B0604020202020204" pitchFamily="34" charset="0"/>
              <a:buChar char="•"/>
            </a:pPr>
            <a:r>
              <a:rPr lang="en-US" sz="1200" dirty="0">
                <a:hlinkClick r:id="rId4"/>
              </a:rPr>
              <a:t>24/1577</a:t>
            </a:r>
            <a:r>
              <a:rPr lang="en-US" sz="1200" dirty="0"/>
              <a:t>	Non-Primary Channel Access During R-TWT Coordination		Leonardo </a:t>
            </a:r>
            <a:r>
              <a:rPr lang="en-US" sz="1200" dirty="0" err="1"/>
              <a:t>Lanante</a:t>
            </a:r>
            <a:endParaRPr lang="en-US" sz="1400" dirty="0"/>
          </a:p>
          <a:p>
            <a:pPr lvl="1">
              <a:buFont typeface="Arial" panose="020B0604020202020204" pitchFamily="34" charset="0"/>
              <a:buChar char="•"/>
            </a:pPr>
            <a:r>
              <a:rPr lang="en-US" sz="1200" dirty="0">
                <a:solidFill>
                  <a:srgbClr val="FF0000"/>
                </a:solidFill>
              </a:rPr>
              <a:t>24/0825</a:t>
            </a:r>
            <a:r>
              <a:rPr lang="en-US" sz="1200" dirty="0"/>
              <a:t>	Dynamic QoS									Rubayet Shafin</a:t>
            </a:r>
          </a:p>
          <a:p>
            <a:pPr lvl="1">
              <a:buFont typeface="Arial" panose="020B0604020202020204" pitchFamily="34" charset="0"/>
              <a:buChar char="•"/>
            </a:pPr>
            <a:r>
              <a:rPr lang="en-US" sz="1200" dirty="0">
                <a:hlinkClick r:id="rId5"/>
              </a:rPr>
              <a:t>24/1355</a:t>
            </a:r>
            <a:r>
              <a:rPr lang="en-US" sz="1200" dirty="0"/>
              <a:t>	Considerations on SCS Enhancement					SATO Takuhiro</a:t>
            </a:r>
          </a:p>
          <a:p>
            <a:pPr lvl="1">
              <a:buFont typeface="Arial" panose="020B0604020202020204" pitchFamily="34" charset="0"/>
              <a:buChar char="•"/>
            </a:pPr>
            <a:r>
              <a:rPr lang="en-US" sz="1200" dirty="0">
                <a:hlinkClick r:id="rId6"/>
              </a:rPr>
              <a:t>24/1438</a:t>
            </a:r>
            <a:r>
              <a:rPr lang="en-US" sz="1200" dirty="0"/>
              <a:t>	Enabling QoS Monitoring at AP Side					Guogang Huang</a:t>
            </a:r>
            <a:endParaRPr lang="en-GB" sz="12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SP1 – Maulik Vaidya – L4S </a:t>
            </a:r>
          </a:p>
          <a:p>
            <a:pPr marL="0" indent="0"/>
            <a:r>
              <a:rPr lang="en-US" sz="1200" b="0" dirty="0"/>
              <a:t>Do you agree to define an optional mechanism in 802.11bn which allows the MAC layer to indicate, to higher layers at the MAC/MLME-SAP boundary, the condition of congestion experienced (at or below MAC layer) to facilitate appropriate ECN markings by upper layers for IPv4/v6 packets?</a:t>
            </a:r>
          </a:p>
          <a:p>
            <a:pPr>
              <a:buFont typeface="Arial" panose="020B0604020202020204" pitchFamily="34" charset="0"/>
              <a:buChar char="•"/>
            </a:pPr>
            <a:r>
              <a:rPr lang="en-US" sz="1200" b="0" dirty="0"/>
              <a:t>NOTE 1 – The exact mechanism is TBD.</a:t>
            </a:r>
          </a:p>
          <a:p>
            <a:pPr>
              <a:buFont typeface="Arial" panose="020B0604020202020204" pitchFamily="34" charset="0"/>
              <a:buChar char="•"/>
            </a:pPr>
            <a:r>
              <a:rPr lang="en-US" sz="1200" b="0" dirty="0"/>
              <a:t>NOTE 2 – Criteria to determine the condition of congestion experienced is left to implementation and is therefore considered to be out of scope.</a:t>
            </a:r>
          </a:p>
          <a:p>
            <a:pPr marL="0" indent="0"/>
            <a:r>
              <a:rPr lang="en-US" sz="1200" b="0" i="1" dirty="0"/>
              <a:t>Supporting documents: 24/0399, 24/0384, 24/0818 (update 11/08)</a:t>
            </a:r>
          </a:p>
          <a:p>
            <a:pPr>
              <a:buFont typeface="Arial" panose="020B0604020202020204" pitchFamily="34" charset="0"/>
              <a:buChar char="•"/>
            </a:pPr>
            <a:r>
              <a:rPr lang="en-US" sz="1200" dirty="0"/>
              <a:t>SP2 – </a:t>
            </a:r>
            <a:r>
              <a:rPr lang="en-US" sz="1200" dirty="0" err="1"/>
              <a:t>Hongwon</a:t>
            </a:r>
            <a:r>
              <a:rPr lang="en-US" sz="1200" dirty="0"/>
              <a:t> Lee – Control </a:t>
            </a:r>
          </a:p>
          <a:p>
            <a:pPr marL="0" indent="0"/>
            <a:r>
              <a:rPr lang="en-US" sz="1200" b="0" dirty="0"/>
              <a:t>Do you agree to include the following into the 11bn SFD?</a:t>
            </a:r>
          </a:p>
          <a:p>
            <a:pPr>
              <a:buFont typeface="Arial" panose="020B0604020202020204" pitchFamily="34" charset="0"/>
              <a:buChar char="•"/>
            </a:pPr>
            <a:r>
              <a:rPr lang="en-US" sz="1200" b="0" dirty="0"/>
              <a:t>11bn allows Multi-STA BA to carry one or more feedback (e.g. unavailability) information</a:t>
            </a:r>
          </a:p>
          <a:p>
            <a:pPr lvl="1">
              <a:buFont typeface="Arial" panose="020B0604020202020204" pitchFamily="34" charset="0"/>
              <a:buChar char="•"/>
            </a:pPr>
            <a:r>
              <a:rPr lang="en-US" sz="1100" b="0" dirty="0"/>
              <a:t>How to include feedback information is TBD</a:t>
            </a:r>
          </a:p>
          <a:p>
            <a:pPr marL="0" indent="0"/>
            <a:r>
              <a:rPr lang="en-US" sz="1200" b="0" i="1" dirty="0"/>
              <a:t>Supporting documents: [24/834, 24/1490]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844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SP3 –Mohamed Abouelseoud – Low Latency</a:t>
            </a:r>
          </a:p>
          <a:p>
            <a:pPr marL="0" indent="0"/>
            <a:r>
              <a:rPr lang="en-US" sz="1200" b="0" dirty="0"/>
              <a:t>Define or improve an existing mechanism so that a non-AP STA that is a TXOP responder can indicate its low latency needs (for traffic between the </a:t>
            </a:r>
            <a:r>
              <a:rPr lang="en-US" sz="1200" b="0" dirty="0" err="1"/>
              <a:t>TxOP</a:t>
            </a:r>
            <a:r>
              <a:rPr lang="en-US" sz="1200" b="0" dirty="0"/>
              <a:t> responder and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200" b="0" dirty="0"/>
              <a:t>Note: whether an AP can Indicate its Low latency needs is TBD</a:t>
            </a:r>
          </a:p>
          <a:p>
            <a:pPr marL="0" indent="0"/>
            <a:r>
              <a:rPr lang="en-US" sz="1200" b="0" i="1" dirty="0"/>
              <a:t>Supporting documents: [doc]</a:t>
            </a:r>
          </a:p>
          <a:p>
            <a:pPr>
              <a:buFont typeface="Arial" panose="020B0604020202020204" pitchFamily="34" charset="0"/>
              <a:buChar char="•"/>
            </a:pPr>
            <a:r>
              <a:rPr lang="en-US" sz="1200" dirty="0"/>
              <a:t>SP4 – Po-Kai Huang – Security</a:t>
            </a:r>
          </a:p>
          <a:p>
            <a:pPr marL="0" indent="0"/>
            <a:r>
              <a:rPr lang="en-US" sz="1200" b="0" dirty="0"/>
              <a:t>Do you support the following in 802.11bn?</a:t>
            </a:r>
          </a:p>
          <a:p>
            <a:pPr>
              <a:buFont typeface="Arial" panose="020B0604020202020204" pitchFamily="34" charset="0"/>
              <a:buChar char="•"/>
            </a:pPr>
            <a:r>
              <a:rPr lang="en-US" sz="1200" b="0" dirty="0"/>
              <a:t>Define Trigger frame protection</a:t>
            </a:r>
          </a:p>
          <a:p>
            <a:pPr>
              <a:buFont typeface="Arial" panose="020B0604020202020204" pitchFamily="34" charset="0"/>
              <a:buChar char="•"/>
            </a:pPr>
            <a:r>
              <a:rPr lang="en-US" sz="1200" b="0" dirty="0"/>
              <a:t>Define BAR frame protection for Compressed BAR and Multi-TID BAR variants</a:t>
            </a:r>
          </a:p>
          <a:p>
            <a:pPr>
              <a:buFont typeface="Arial" panose="020B0604020202020204" pitchFamily="34" charset="0"/>
              <a:buChar char="•"/>
            </a:pPr>
            <a:r>
              <a:rPr lang="en-US" sz="1200" b="0" dirty="0"/>
              <a:t>Define BA frame protection for Multi-STA BA variants</a:t>
            </a:r>
          </a:p>
          <a:p>
            <a:pPr marL="0" indent="0"/>
            <a:r>
              <a:rPr lang="en-US" sz="1200" b="0" i="1" dirty="0"/>
              <a:t>Supporting documents: [23/1995r0, 23/1933r0, 23/1914r2, 23/1915r1, 23/2001r2, 23/312r0, 23/286r0, 23/352r1, 23/1102r0, 24/535r0, 24/497r0, 24/547r2]</a:t>
            </a:r>
          </a:p>
          <a:p>
            <a:pPr>
              <a:buFont typeface="Arial" panose="020B0604020202020204" pitchFamily="34" charset="0"/>
              <a:buChar char="•"/>
            </a:pPr>
            <a:r>
              <a:rPr lang="en-US" sz="1200" dirty="0"/>
              <a:t>SP5 –Dibakar Das – QoS </a:t>
            </a:r>
          </a:p>
          <a:p>
            <a:pPr marL="0" indent="0"/>
            <a:r>
              <a:rPr lang="en-US" sz="1200" b="0" dirty="0"/>
              <a:t>Do you agree that UHR should allow more than two TIDs to be mapped to high priority ACs (i.e., VO or VI)?</a:t>
            </a:r>
          </a:p>
          <a:p>
            <a:pPr>
              <a:buFont typeface="Arial" panose="020B0604020202020204" pitchFamily="34" charset="0"/>
              <a:buChar char="•"/>
            </a:pPr>
            <a:r>
              <a:rPr lang="en-US" sz="1200" b="0" dirty="0"/>
              <a:t>Up to one TID for each AC currently assigned to BE and BK are remapped.</a:t>
            </a:r>
          </a:p>
          <a:p>
            <a:pPr>
              <a:buFont typeface="Arial" panose="020B0604020202020204" pitchFamily="34" charset="0"/>
              <a:buChar char="•"/>
            </a:pPr>
            <a:r>
              <a:rPr lang="en-US" sz="1200" b="0" dirty="0"/>
              <a:t>Those TIDs may be used dynamically (e.g., following an SCS flow setup).</a:t>
            </a:r>
          </a:p>
          <a:p>
            <a:pPr marL="0" indent="0"/>
            <a:r>
              <a:rPr lang="en-US" sz="1200" b="0" i="1" dirty="0"/>
              <a:t>Supporting documents: 24-463r1, 24/1899</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171210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SP6 – Laurent – NPCA</a:t>
            </a:r>
          </a:p>
          <a:p>
            <a:pPr marL="0" indent="0"/>
            <a:r>
              <a:rPr lang="en-US" sz="1400" b="0" dirty="0"/>
              <a:t>Do you support that the event that triggers switching to the NPCA primary channel shall be</a:t>
            </a:r>
          </a:p>
          <a:p>
            <a:pPr>
              <a:buFont typeface="Arial" panose="020B0604020202020204" pitchFamily="34" charset="0"/>
              <a:buChar char="•"/>
            </a:pPr>
            <a:r>
              <a:rPr lang="en-US" sz="1400" b="0" dirty="0"/>
              <a:t>OBSS Control frame exchange (e.g., (MU-)RTS/CTS) or</a:t>
            </a:r>
          </a:p>
          <a:p>
            <a:pPr>
              <a:buFont typeface="Arial" panose="020B0604020202020204" pitchFamily="34" charset="0"/>
              <a:buChar char="•"/>
            </a:pPr>
            <a:r>
              <a:rPr lang="en-US" sz="1400" b="0" dirty="0"/>
              <a:t>OBSS HE/EHT/UHR PPDU</a:t>
            </a:r>
          </a:p>
          <a:p>
            <a:pPr marL="0" indent="0"/>
            <a:r>
              <a:rPr lang="en-US" sz="1400" b="0" i="1" dirty="0"/>
              <a:t>Supporting documents: [24/0495r0]</a:t>
            </a:r>
          </a:p>
          <a:p>
            <a:pPr>
              <a:buFont typeface="Arial" panose="020B0604020202020204" pitchFamily="34" charset="0"/>
              <a:buChar char="•"/>
            </a:pPr>
            <a:r>
              <a:rPr lang="en-US" sz="1400" dirty="0"/>
              <a:t>SP7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SP8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SP9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SP10 –X – Y</a:t>
            </a:r>
          </a:p>
          <a:p>
            <a:pPr marL="0" indent="0"/>
            <a:r>
              <a:rPr lang="en-GB" sz="1400" b="0" i="0" u="none" strike="noStrike" dirty="0">
                <a:solidFill>
                  <a:srgbClr val="000000"/>
                </a:solidFill>
                <a:effectLst/>
              </a:rPr>
              <a:t>[doc]</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867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CBF + 2x LDPC + TBD (1 hr)</a:t>
            </a:r>
          </a:p>
          <a:p>
            <a:pPr lvl="0">
              <a:buFont typeface="Arial" panose="020B0604020202020204" pitchFamily="34" charset="0"/>
              <a:buChar char="•"/>
            </a:pPr>
            <a:r>
              <a:rPr lang="en-GB" sz="1400" dirty="0"/>
              <a:t>Submissions – DRU LTF + DRU Misc. Part 1</a:t>
            </a:r>
            <a:endParaRPr lang="en-GB" sz="900" strike="sngStrike" dirty="0">
              <a:solidFill>
                <a:schemeClr val="bg1">
                  <a:lumMod val="65000"/>
                </a:schemeClr>
              </a:solidFill>
            </a:endParaRPr>
          </a:p>
          <a:p>
            <a:pPr lvl="1">
              <a:buFont typeface="Arial" panose="020B0604020202020204" pitchFamily="34" charset="0"/>
              <a:buChar char="•"/>
            </a:pPr>
            <a:r>
              <a:rPr lang="en-GB" sz="1200" dirty="0">
                <a:hlinkClick r:id="rId2"/>
              </a:rPr>
              <a:t>24/1726</a:t>
            </a:r>
            <a:r>
              <a:rPr lang="en-GB" sz="1200" dirty="0"/>
              <a:t> Complementary Sequence-Based LTF Design for DRU			Rui Yang</a:t>
            </a:r>
          </a:p>
          <a:p>
            <a:pPr lvl="1">
              <a:buFont typeface="Arial" panose="020B0604020202020204" pitchFamily="34" charset="0"/>
              <a:buChar char="•"/>
            </a:pPr>
            <a:r>
              <a:rPr lang="en-GB" sz="1200" dirty="0">
                <a:hlinkClick r:id="rId3"/>
              </a:rPr>
              <a:t>24/1754</a:t>
            </a:r>
            <a:r>
              <a:rPr lang="en-GB" sz="1200" dirty="0"/>
              <a:t> 20-mhz-uhr-ltf-sequence-for-dru						Eunsung Park</a:t>
            </a:r>
          </a:p>
          <a:p>
            <a:pPr lvl="1">
              <a:buFont typeface="Arial" panose="020B0604020202020204" pitchFamily="34" charset="0"/>
              <a:buChar char="•"/>
            </a:pPr>
            <a:r>
              <a:rPr lang="en-US" sz="1200" dirty="0">
                <a:hlinkClick r:id="rId4"/>
              </a:rPr>
              <a:t>24/1796</a:t>
            </a:r>
            <a:r>
              <a:rPr lang="en-US" sz="1200" dirty="0"/>
              <a:t> New LTF Sequences for DRU							Mahmoud Kamel</a:t>
            </a:r>
          </a:p>
          <a:p>
            <a:pPr lvl="1">
              <a:buFont typeface="Arial" panose="020B0604020202020204" pitchFamily="34" charset="0"/>
              <a:buChar char="•"/>
            </a:pPr>
            <a:r>
              <a:rPr lang="en-GB" sz="1200" dirty="0">
                <a:hlinkClick r:id="rId5"/>
              </a:rPr>
              <a:t>24/1744</a:t>
            </a:r>
            <a:r>
              <a:rPr lang="en-GB" sz="1200" dirty="0"/>
              <a:t> Discussion on DRU Indication Follow-up					Mengshi Hu</a:t>
            </a:r>
          </a:p>
          <a:p>
            <a:pPr lvl="1">
              <a:buFont typeface="Arial" panose="020B0604020202020204" pitchFamily="34" charset="0"/>
              <a:buChar char="•"/>
            </a:pPr>
            <a:r>
              <a:rPr lang="en-GB" sz="1200" dirty="0">
                <a:hlinkClick r:id="rId6"/>
              </a:rPr>
              <a:t>24/1753</a:t>
            </a:r>
            <a:r>
              <a:rPr lang="en-GB" sz="1200" dirty="0"/>
              <a:t> </a:t>
            </a:r>
            <a:r>
              <a:rPr lang="en-GB" sz="1200" dirty="0" err="1"/>
              <a:t>Signaling</a:t>
            </a:r>
            <a:r>
              <a:rPr lang="en-GB" sz="1200" dirty="0"/>
              <a:t>-for-</a:t>
            </a:r>
            <a:r>
              <a:rPr lang="en-GB" sz="1200" dirty="0" err="1"/>
              <a:t>dru</a:t>
            </a:r>
            <a:r>
              <a:rPr lang="en-GB" sz="1200" dirty="0"/>
              <a:t>-in-trigger-frame-follow-up					Eunsung Park</a:t>
            </a:r>
          </a:p>
          <a:p>
            <a:pPr lvl="1">
              <a:buFont typeface="Arial" panose="020B0604020202020204" pitchFamily="34" charset="0"/>
              <a:buChar char="•"/>
            </a:pPr>
            <a:r>
              <a:rPr lang="en-GB" sz="1200" dirty="0">
                <a:hlinkClick r:id="rId7"/>
              </a:rPr>
              <a:t>24/1778</a:t>
            </a:r>
            <a:r>
              <a:rPr lang="en-GB" sz="1200" dirty="0"/>
              <a:t> Distributed RU Distortion, Beamforming, Power Control			Rainer Strobel</a:t>
            </a:r>
          </a:p>
          <a:p>
            <a:pPr lvl="1">
              <a:buFont typeface="Arial" panose="020B0604020202020204" pitchFamily="34" charset="0"/>
              <a:buChar char="•"/>
            </a:pPr>
            <a:r>
              <a:rPr lang="en-GB" sz="1200" dirty="0">
                <a:solidFill>
                  <a:schemeClr val="tx1"/>
                </a:solidFill>
                <a:hlinkClick r:id="rId8"/>
              </a:rPr>
              <a:t>24/1745</a:t>
            </a:r>
            <a:r>
              <a:rPr lang="en-GB" sz="1200" dirty="0">
                <a:solidFill>
                  <a:schemeClr val="tx1"/>
                </a:solidFill>
              </a:rPr>
              <a:t> Discussion on Frequency Domain UEQM					Mengshi Hu</a:t>
            </a:r>
          </a:p>
          <a:p>
            <a:pPr lvl="1">
              <a:buFont typeface="Arial" panose="020B0604020202020204" pitchFamily="34" charset="0"/>
              <a:buChar char="•"/>
            </a:pPr>
            <a:r>
              <a:rPr lang="en-GB" sz="1200" dirty="0">
                <a:solidFill>
                  <a:schemeClr val="tx1"/>
                </a:solidFill>
                <a:hlinkClick r:id="rId9"/>
              </a:rPr>
              <a:t>24/1807</a:t>
            </a:r>
            <a:r>
              <a:rPr lang="en-GB" sz="1200" dirty="0">
                <a:solidFill>
                  <a:schemeClr val="tx1"/>
                </a:solidFill>
              </a:rPr>
              <a:t> Follow Up on UEQM Stream Parser						Ying Wang</a:t>
            </a:r>
          </a:p>
          <a:p>
            <a:pPr lvl="1">
              <a:buFont typeface="Arial" panose="020B0604020202020204" pitchFamily="34" charset="0"/>
              <a:buChar char="•"/>
            </a:pPr>
            <a:r>
              <a:rPr lang="en-GB" sz="1200" dirty="0">
                <a:solidFill>
                  <a:srgbClr val="FF0000"/>
                </a:solidFill>
                <a:hlinkClick r:id="rId10"/>
              </a:rPr>
              <a:t>24/1832</a:t>
            </a:r>
            <a:r>
              <a:rPr lang="en-GB" sz="1200" dirty="0">
                <a:solidFill>
                  <a:srgbClr val="FF0000"/>
                </a:solidFill>
              </a:rPr>
              <a:t> </a:t>
            </a:r>
            <a:r>
              <a:rPr lang="en-GB" sz="1200" dirty="0">
                <a:solidFill>
                  <a:schemeClr val="tx1"/>
                </a:solidFill>
              </a:rPr>
              <a:t>Stream Parser for Unequal Modulation					Qinghua Li</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NPCA + DSO + C-TDMA</a:t>
            </a:r>
            <a:endParaRPr lang="en-US" sz="1400" dirty="0"/>
          </a:p>
          <a:p>
            <a:pPr lvl="1">
              <a:buFont typeface="Arial" panose="020B0604020202020204" pitchFamily="34" charset="0"/>
              <a:buChar char="•"/>
            </a:pPr>
            <a:r>
              <a:rPr lang="en-US" sz="1200" dirty="0">
                <a:hlinkClick r:id="rId2"/>
              </a:rPr>
              <a:t>24/1093</a:t>
            </a:r>
            <a:r>
              <a:rPr lang="en-US" sz="1200" dirty="0"/>
              <a:t> Special scenarios in Non-Primary Channel Access				Sindhu Verma</a:t>
            </a:r>
          </a:p>
          <a:p>
            <a:pPr lvl="1">
              <a:buFont typeface="Arial" panose="020B0604020202020204" pitchFamily="34" charset="0"/>
              <a:buChar char="•"/>
            </a:pPr>
            <a:r>
              <a:rPr lang="en-US" sz="1200" dirty="0">
                <a:hlinkClick r:id="rId3"/>
              </a:rPr>
              <a:t>24/1523</a:t>
            </a:r>
            <a:r>
              <a:rPr lang="en-US" sz="1200" dirty="0"/>
              <a:t> NPCA During Intra-BSS Traffic On Primary Channel			Charlie </a:t>
            </a:r>
            <a:r>
              <a:rPr lang="en-US" sz="1200" dirty="0" err="1"/>
              <a:t>Pettersson</a:t>
            </a:r>
            <a:endParaRPr lang="en-US" sz="1400" dirty="0"/>
          </a:p>
          <a:p>
            <a:pPr lvl="1">
              <a:buFont typeface="Arial" panose="020B0604020202020204" pitchFamily="34" charset="0"/>
              <a:buChar char="•"/>
            </a:pPr>
            <a:r>
              <a:rPr lang="en-GB" sz="1200" dirty="0">
                <a:hlinkClick r:id="rId4"/>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endParaRPr lang="en-US" sz="1400" dirty="0"/>
          </a:p>
          <a:p>
            <a:pPr lvl="1">
              <a:buFont typeface="Arial" panose="020B0604020202020204" pitchFamily="34" charset="0"/>
              <a:buChar char="•"/>
            </a:pPr>
            <a:r>
              <a:rPr lang="en-GB" sz="1200" dirty="0">
                <a:hlinkClick r:id="rId5"/>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IM + ELR Part 1</a:t>
            </a:r>
          </a:p>
          <a:p>
            <a:pPr lvl="1">
              <a:buFont typeface="Arial" panose="020B0604020202020204" pitchFamily="34" charset="0"/>
              <a:buChar char="•"/>
            </a:pPr>
            <a:r>
              <a:rPr lang="en-US" sz="1400" dirty="0">
                <a:solidFill>
                  <a:srgbClr val="FF0000"/>
                </a:solidFill>
                <a:hlinkClick r:id="rId2"/>
              </a:rPr>
              <a:t>24/1747</a:t>
            </a:r>
            <a:r>
              <a:rPr lang="en-US" sz="1400" dirty="0">
                <a:solidFill>
                  <a:srgbClr val="FF0000"/>
                </a:solidFill>
              </a:rPr>
              <a:t>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hlinkClick r:id="rId3"/>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hlinkClick r:id="rId2"/>
              </a:rPr>
              <a:t>24/1747</a:t>
            </a:r>
            <a:r>
              <a:rPr lang="en-US" sz="1400" dirty="0"/>
              <a:t>	Discussion on Transmission of ELR-SIG					Ke Zhong</a:t>
            </a:r>
          </a:p>
          <a:p>
            <a:pPr lvl="1">
              <a:buFont typeface="Arial" panose="020B0604020202020204" pitchFamily="34" charset="0"/>
              <a:buChar char="•"/>
            </a:pPr>
            <a:r>
              <a:rPr lang="en-US" sz="1400" dirty="0">
                <a:hlinkClick r:id="rId4"/>
              </a:rPr>
              <a:t>24/1764</a:t>
            </a:r>
            <a:r>
              <a:rPr lang="en-US" sz="1400" dirty="0"/>
              <a:t>	ELR PPDU follow up								Dongguk Lim</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dirty="0">
                <a:hlinkClick r:id="rId2"/>
              </a:rPr>
              <a:t>24/1388</a:t>
            </a:r>
            <a:r>
              <a:rPr lang="en-GB" sz="1400" dirty="0"/>
              <a:t> Thoughts on interface between AP MLDs for </a:t>
            </a:r>
            <a:r>
              <a:rPr lang="en-GB" sz="1400" dirty="0" err="1"/>
              <a:t>reamless</a:t>
            </a:r>
            <a:r>
              <a:rPr lang="en-GB" sz="1400" dirty="0"/>
              <a:t> roaming	</a:t>
            </a:r>
            <a:r>
              <a:rPr lang="en-GB" sz="1400" dirty="0" err="1"/>
              <a:t>Haorui</a:t>
            </a:r>
            <a:r>
              <a:rPr lang="en-GB" sz="1400" dirty="0"/>
              <a:t> Yang</a:t>
            </a:r>
          </a:p>
          <a:p>
            <a:pPr lvl="1">
              <a:buFont typeface="Arial" panose="020B0604020202020204" pitchFamily="34" charset="0"/>
              <a:buChar char="•"/>
            </a:pPr>
            <a:r>
              <a:rPr lang="en-GB" sz="1400" dirty="0">
                <a:hlinkClick r:id="rId3"/>
              </a:rPr>
              <a:t>24/1425</a:t>
            </a:r>
            <a:r>
              <a:rPr lang="en-GB" sz="1400" dirty="0"/>
              <a:t> Considerations for Context Transfer in 11bn				Peshal Nayak</a:t>
            </a:r>
          </a:p>
          <a:p>
            <a:pPr lvl="1">
              <a:buFont typeface="Arial" panose="020B0604020202020204" pitchFamily="34" charset="0"/>
              <a:buChar char="•"/>
            </a:pPr>
            <a:r>
              <a:rPr lang="en-GB" sz="1400" dirty="0">
                <a:hlinkClick r:id="rId4"/>
              </a:rPr>
              <a:t>24/1444</a:t>
            </a:r>
            <a:r>
              <a:rPr lang="en-GB" sz="1400" dirty="0"/>
              <a:t> Roaming-with-context-transfer							Xiangxin Gu</a:t>
            </a:r>
          </a:p>
          <a:p>
            <a:pPr lvl="1">
              <a:buFont typeface="Arial" panose="020B0604020202020204" pitchFamily="34" charset="0"/>
              <a:buChar char="•"/>
            </a:pPr>
            <a:r>
              <a:rPr lang="en-GB" sz="1400" dirty="0">
                <a:hlinkClick r:id="rId5"/>
              </a:rPr>
              <a:t>24/1476</a:t>
            </a:r>
            <a:r>
              <a:rPr lang="en-GB" sz="1400" dirty="0"/>
              <a:t> Seamless roaming follow up 							Jay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SP2 – Laurent – Coex</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p>
          <a:p>
            <a:r>
              <a:rPr lang="en-US" sz="1400" dirty="0"/>
              <a:t>SP3 – X – Y</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4080139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SP4 – X – Y</a:t>
            </a:r>
          </a:p>
          <a:p>
            <a:r>
              <a:rPr lang="en-US" sz="1400" b="0" i="1" dirty="0"/>
              <a:t>Supporting documents: […]</a:t>
            </a:r>
          </a:p>
          <a:p>
            <a:r>
              <a:rPr lang="en-US" sz="1400" dirty="0"/>
              <a:t>SP5 – X – Y</a:t>
            </a:r>
          </a:p>
          <a:p>
            <a:r>
              <a:rPr lang="en-US" sz="1400" b="0" i="1" dirty="0"/>
              <a:t>Supporting documents: […]</a:t>
            </a:r>
          </a:p>
          <a:p>
            <a:r>
              <a:rPr lang="en-US" sz="1400" dirty="0"/>
              <a:t>SP6 – X – Y</a:t>
            </a:r>
          </a:p>
          <a:p>
            <a:r>
              <a:rPr lang="en-US" sz="1400" b="0" i="1" dirty="0"/>
              <a:t>Supporting documents: […]</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133479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SP7 – X – Y</a:t>
            </a:r>
          </a:p>
          <a:p>
            <a:r>
              <a:rPr lang="en-US" sz="1400" b="0" i="1" dirty="0"/>
              <a:t>Supporting documents: […]</a:t>
            </a:r>
          </a:p>
          <a:p>
            <a:r>
              <a:rPr lang="en-US" sz="1400" dirty="0"/>
              <a:t>SP8 – X – Y</a:t>
            </a:r>
          </a:p>
          <a:p>
            <a:r>
              <a:rPr lang="en-US" sz="1400" b="0" i="1" dirty="0"/>
              <a:t>Supporting documents: […]</a:t>
            </a:r>
          </a:p>
          <a:p>
            <a:r>
              <a:rPr lang="en-US" sz="1400" dirty="0"/>
              <a:t>SP9 – X – Y</a:t>
            </a:r>
          </a:p>
          <a:p>
            <a:r>
              <a:rPr lang="en-US" sz="1400" b="0" i="1" dirty="0"/>
              <a:t>Supporting documents: […]</a:t>
            </a:r>
          </a:p>
          <a:p>
            <a:r>
              <a:rPr lang="en-US" sz="1400" dirty="0"/>
              <a:t>SP10 – X – Y</a:t>
            </a:r>
          </a:p>
          <a:p>
            <a:r>
              <a:rPr lang="en-US" sz="1400" b="0" i="1" dirty="0"/>
              <a:t>Supporting documents: […]</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784688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ELR Part 2</a:t>
            </a:r>
          </a:p>
          <a:p>
            <a:pPr lvl="1">
              <a:buFont typeface="Arial" panose="020B0604020202020204" pitchFamily="34" charset="0"/>
              <a:buChar char="•"/>
            </a:pPr>
            <a:r>
              <a:rPr lang="en-US" sz="1400" dirty="0">
                <a:solidFill>
                  <a:srgbClr val="FF0000"/>
                </a:solidFill>
              </a:rPr>
              <a:t>24/1766</a:t>
            </a:r>
            <a:r>
              <a:rPr lang="en-US" sz="1400" dirty="0"/>
              <a:t>	Pilot Value Design for ELR PPDU				Bo Gong</a:t>
            </a:r>
          </a:p>
          <a:p>
            <a:pPr lvl="1">
              <a:buFont typeface="Arial" panose="020B0604020202020204" pitchFamily="34" charset="0"/>
              <a:buChar char="•"/>
            </a:pPr>
            <a:r>
              <a:rPr lang="en-US" sz="1400" dirty="0">
                <a:solidFill>
                  <a:srgbClr val="FF0000"/>
                </a:solidFill>
              </a:rPr>
              <a:t>24/1768</a:t>
            </a:r>
            <a:r>
              <a:rPr lang="en-US" sz="1400" dirty="0"/>
              <a:t>	UL/DL Indication for ELR PPDU				Bo Gong</a:t>
            </a:r>
          </a:p>
          <a:p>
            <a:pPr lvl="1">
              <a:buFont typeface="Arial" panose="020B0604020202020204" pitchFamily="34" charset="0"/>
              <a:buChar char="•"/>
            </a:pPr>
            <a:r>
              <a:rPr lang="en-US" sz="1400" dirty="0">
                <a:hlinkClick r:id="rId2"/>
              </a:rPr>
              <a:t>24/1841</a:t>
            </a:r>
            <a:r>
              <a:rPr lang="en-US" sz="1400" dirty="0"/>
              <a:t>	UHR ELR design open topics					Rui Cao</a:t>
            </a:r>
          </a:p>
          <a:p>
            <a:pPr lvl="1">
              <a:buFont typeface="Arial" panose="020B0604020202020204" pitchFamily="34" charset="0"/>
              <a:buChar char="•"/>
            </a:pPr>
            <a:r>
              <a:rPr lang="en-US" sz="1400" dirty="0">
                <a:solidFill>
                  <a:srgbClr val="FF0000"/>
                </a:solidFill>
              </a:rPr>
              <a:t>24/1850</a:t>
            </a:r>
            <a:r>
              <a:rPr lang="en-US" sz="1400" dirty="0"/>
              <a:t>	Mid-Range Support for ELR PPDU				Junghoon Suh</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232189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156333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GB" sz="1400" dirty="0">
                <a:solidFill>
                  <a:srgbClr val="FF0000"/>
                </a:solidFill>
              </a:rPr>
              <a:t>24/1516</a:t>
            </a:r>
            <a:r>
              <a:rPr lang="en-GB" sz="1400" dirty="0"/>
              <a:t> Seamless Roaming Context Transfer					</a:t>
            </a:r>
            <a:r>
              <a:rPr lang="en-GB" sz="1400" dirty="0" err="1"/>
              <a:t>Yelin</a:t>
            </a:r>
            <a:r>
              <a:rPr lang="en-GB" sz="1400" dirty="0"/>
              <a:t> Yoon</a:t>
            </a:r>
          </a:p>
          <a:p>
            <a:pPr lvl="1">
              <a:buFont typeface="Arial" panose="020B0604020202020204" pitchFamily="34" charset="0"/>
              <a:buChar char="•"/>
            </a:pPr>
            <a:r>
              <a:rPr lang="en-GB" sz="1400" dirty="0">
                <a:solidFill>
                  <a:srgbClr val="FF0000"/>
                </a:solidFill>
              </a:rPr>
              <a:t>24/1517</a:t>
            </a:r>
            <a:r>
              <a:rPr lang="en-GB" sz="1400" dirty="0"/>
              <a:t> Seamless Roaming Data Transfer					</a:t>
            </a:r>
            <a:r>
              <a:rPr lang="en-GB" sz="1400" dirty="0" err="1"/>
              <a:t>Yelin</a:t>
            </a:r>
            <a:r>
              <a:rPr lang="en-GB" sz="1400" dirty="0"/>
              <a:t> Yoon</a:t>
            </a:r>
          </a:p>
          <a:p>
            <a:pPr lvl="1">
              <a:buFont typeface="Arial" panose="020B0604020202020204" pitchFamily="34" charset="0"/>
              <a:buChar char="•"/>
            </a:pPr>
            <a:r>
              <a:rPr lang="en-GB" sz="1400" dirty="0">
                <a:hlinkClick r:id="rId2"/>
              </a:rPr>
              <a:t>24/1528</a:t>
            </a:r>
            <a:r>
              <a:rPr lang="en-GB" sz="1400" dirty="0"/>
              <a:t> Details-on-data-forwarding-for-seamless-roaming			Ryuichi Hirata</a:t>
            </a:r>
          </a:p>
          <a:p>
            <a:pPr lvl="1">
              <a:buFont typeface="Arial" panose="020B0604020202020204" pitchFamily="34" charset="0"/>
              <a:buChar char="•"/>
            </a:pPr>
            <a:r>
              <a:rPr lang="en-GB" sz="1400" dirty="0">
                <a:hlinkClick r:id="rId3"/>
              </a:rPr>
              <a:t>24/1591</a:t>
            </a:r>
            <a:r>
              <a:rPr lang="en-GB" sz="1400" dirty="0"/>
              <a:t> Thoughts on Seamless Roaming and NPCA				Ning Gao</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5819647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 Laurent – Coex</a:t>
            </a:r>
          </a:p>
          <a:p>
            <a:pPr marL="0" indent="0"/>
            <a:r>
              <a:rPr lang="en-US" sz="14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400" b="0" dirty="0"/>
              <a:t>Supporting documents: [23-2002]</a:t>
            </a:r>
          </a:p>
          <a:p>
            <a:pPr>
              <a:buFont typeface="Arial" panose="020B0604020202020204" pitchFamily="34" charset="0"/>
              <a:buChar char="•"/>
            </a:pPr>
            <a:r>
              <a:rPr lang="en-US" sz="1400" dirty="0"/>
              <a:t>SP2 – Laurent – Coex</a:t>
            </a:r>
          </a:p>
          <a:p>
            <a:pPr marL="0" indent="0"/>
            <a:r>
              <a:rPr lang="en-US" sz="14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400" b="0" dirty="0"/>
              <a:t>Mandatory/optional support for transmitting intermediate FCS is TBD</a:t>
            </a:r>
          </a:p>
          <a:p>
            <a:pPr>
              <a:buFont typeface="Arial" panose="020B0604020202020204" pitchFamily="34" charset="0"/>
              <a:buChar char="•"/>
            </a:pPr>
            <a:r>
              <a:rPr lang="en-US" sz="14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400" b="0" dirty="0"/>
              <a:t>Note: intermediate FCS may not be needed, for instance, if the STA requires no padding. It is TBD whether an intermediate FCS can be avoided if a MIC is present.</a:t>
            </a:r>
          </a:p>
          <a:p>
            <a:pPr marL="0" indent="0"/>
            <a:r>
              <a:rPr lang="en-US" sz="1400" b="0" dirty="0"/>
              <a:t>Supporting documents: [24-1227r1]</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789230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t>SP3 – Abdel – Coex</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t>SP4 – Sanket – C-TDMA</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108487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SP5 – Sanket – C-TDMA</a:t>
            </a:r>
          </a:p>
          <a:p>
            <a:pPr marL="0" indent="0"/>
            <a:r>
              <a:rPr lang="en-US" sz="1600" b="0" dirty="0"/>
              <a:t>Do you agree that, as part of the CTDMA procedure, a candidate AP that is polled by the sharing AP shall provide, via a response,</a:t>
            </a:r>
          </a:p>
          <a:p>
            <a:pPr>
              <a:buFont typeface="Arial" panose="020B0604020202020204" pitchFamily="34" charset="0"/>
              <a:buChar char="•"/>
            </a:pPr>
            <a:r>
              <a:rPr lang="en-US" sz="1600" b="0" dirty="0"/>
              <a:t>Its intention not to participate in TXOP sharing during the current TXOP.</a:t>
            </a:r>
          </a:p>
          <a:p>
            <a:pPr>
              <a:buFont typeface="Arial" panose="020B0604020202020204" pitchFamily="34" charset="0"/>
              <a:buChar char="•"/>
            </a:pPr>
            <a:r>
              <a:rPr lang="en-US" sz="1600" b="0" dirty="0"/>
              <a:t>Its intention to participate in TXOP sharing during the current TXOP.</a:t>
            </a:r>
          </a:p>
          <a:p>
            <a:pPr>
              <a:buFont typeface="Arial" panose="020B0604020202020204" pitchFamily="34" charset="0"/>
              <a:buChar char="•"/>
            </a:pPr>
            <a:r>
              <a:rPr lang="en-US" sz="1600" b="0" dirty="0"/>
              <a:t>Signaling details (including traffic indication) are TBD.</a:t>
            </a:r>
          </a:p>
          <a:p>
            <a:pPr marL="0" indent="0"/>
            <a:r>
              <a:rPr lang="en-US" sz="1600" b="0" i="1" dirty="0"/>
              <a:t>Supporting documents: [11-23/1895, 11-24/0423, 11-24/1016, 11-24/1017, 11-24/1225]</a:t>
            </a:r>
          </a:p>
          <a:p>
            <a:pPr>
              <a:buFont typeface="Arial" panose="020B0604020202020204" pitchFamily="34" charset="0"/>
              <a:buChar char="•"/>
            </a:pPr>
            <a:r>
              <a:rPr lang="en-US" sz="1600" dirty="0"/>
              <a:t>SP6 –X – Y</a:t>
            </a:r>
          </a:p>
          <a:p>
            <a:pPr marL="0" indent="0"/>
            <a:r>
              <a:rPr lang="en-US" sz="1600" b="0" i="1" dirty="0"/>
              <a:t>Supporting documents: [doc]</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2840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237617</TotalTime>
  <Words>15936</Words>
  <Application>Microsoft Office PowerPoint</Application>
  <PresentationFormat>On-screen Show (4:3)</PresentationFormat>
  <Paragraphs>3034</Paragraphs>
  <Slides>110</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110</vt:i4>
      </vt:variant>
    </vt:vector>
  </HeadingPairs>
  <TitlesOfParts>
    <vt:vector size="123" baseType="lpstr">
      <vt:lpstr>Malgun Gothic</vt:lpstr>
      <vt:lpstr>MS Gothic</vt:lpstr>
      <vt:lpstr>Aptos</vt:lpstr>
      <vt:lpstr>Arial</vt:lpstr>
      <vt:lpstr>Arial Black</vt:lpstr>
      <vt:lpstr>Arial Unicode MS</vt:lpstr>
      <vt:lpstr>Calibri</vt:lpstr>
      <vt:lpstr>Monotype Sorts</vt:lpstr>
      <vt:lpstr>Segoe UI</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Tuesday MAC Agenda–AM2</vt:lpstr>
      <vt:lpstr>Straw Polls – Part 1</vt:lpstr>
      <vt:lpstr>Straw Polls – Part 2</vt:lpstr>
      <vt:lpstr>Straw Polls – Part 3</vt:lpstr>
      <vt:lpstr>Straw Polls – Part 3</vt:lpstr>
      <vt:lpstr>Tuesday PHY Agenda–PM1</vt:lpstr>
      <vt:lpstr>Straw Polls – Part 1</vt:lpstr>
      <vt:lpstr>Tuesday MAC Agenda–PM1</vt:lpstr>
      <vt:lpstr>Straw Polls – Part 1</vt:lpstr>
      <vt:lpstr>Straw Polls – Part 2</vt:lpstr>
      <vt:lpstr>Straw Polls – Part 3</vt:lpstr>
      <vt:lpstr>Straw Polls – Part 4</vt:lpstr>
      <vt:lpstr>Tuesday PHY Agenda–EVE</vt:lpstr>
      <vt:lpstr>Straw Polls – Part 1</vt:lpstr>
      <vt:lpstr>Tuesday MAC Agenda–EVE </vt:lpstr>
      <vt:lpstr>Straw Polls – Part 1</vt:lpstr>
      <vt:lpstr>Straw Polls – Part 2</vt:lpstr>
      <vt:lpstr>Straw Polls – Part 4</vt:lpstr>
      <vt:lpstr>Straw Polls – Part 5</vt:lpstr>
      <vt:lpstr>Wednesday PHY Agenda–AM2</vt:lpstr>
      <vt:lpstr>Straw Polls – Part 1</vt:lpstr>
      <vt:lpstr>Wednesday MAC Agenda–AM2</vt:lpstr>
      <vt:lpstr>Straw Polls – Part 1</vt:lpstr>
      <vt:lpstr>Straw Polls – Part 2</vt:lpstr>
      <vt:lpstr>Straw Polls – Part 3</vt:lpstr>
      <vt:lpstr>Straw Polls – Part 4</vt:lpstr>
      <vt:lpstr>Wednesday PHY Agenda–PM2 </vt:lpstr>
      <vt:lpstr>Straw Polls – Part 1</vt:lpstr>
      <vt:lpstr>Wednesday MAC Agenda–PM2</vt:lpstr>
      <vt:lpstr>Straw Polls – Part 1</vt:lpstr>
      <vt:lpstr>Straw Polls – Part 2</vt:lpstr>
      <vt:lpstr>Straw Polls – Part 4</vt:lpstr>
      <vt:lpstr>Thursday PHY Agenda–AM1 </vt:lpstr>
      <vt:lpstr>Straw Polls – Part 1</vt:lpstr>
      <vt:lpstr>Thursday MAC Agenda–AM1</vt:lpstr>
      <vt:lpstr>Thursday PHY Agenda–AM2</vt:lpstr>
      <vt:lpstr>Straw Polls – Part 1</vt:lpstr>
      <vt:lpstr>Thursday MAC Agenda–AM2</vt:lpstr>
      <vt:lpstr>Straw Polls – Part 1</vt:lpstr>
      <vt:lpstr>Straw Polls – Part 2</vt:lpstr>
      <vt:lpstr>Straw Polls – Part 3</vt:lpstr>
      <vt:lpstr>Thursday PHY Agenda–PM1</vt:lpstr>
      <vt:lpstr>Straw Polls – Part 1</vt:lpstr>
      <vt:lpstr>Thursday MAC Agenda–PM1</vt:lpstr>
      <vt:lpstr>Straw Polls – Part 1</vt:lpstr>
      <vt:lpstr>Straw Polls – Part 2</vt:lpstr>
      <vt:lpstr>Straw Polls – Part 3</vt:lpstr>
      <vt:lpstr>Remaining PHY Queue - 1</vt:lpstr>
      <vt:lpstr>Remaining PHY Queue - 2</vt:lpstr>
      <vt:lpstr>Part of Remaining MAC Queue - 1</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2024-11-13T17:32:13Z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