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59"/>
  </p:notesMasterIdLst>
  <p:handoutMasterIdLst>
    <p:handoutMasterId r:id="rId60"/>
  </p:handoutMasterIdLst>
  <p:sldIdLst>
    <p:sldId id="256" r:id="rId3"/>
    <p:sldId id="265" r:id="rId4"/>
    <p:sldId id="2566" r:id="rId5"/>
    <p:sldId id="257" r:id="rId6"/>
    <p:sldId id="2366" r:id="rId7"/>
    <p:sldId id="2367" r:id="rId8"/>
    <p:sldId id="267" r:id="rId9"/>
    <p:sldId id="268" r:id="rId10"/>
    <p:sldId id="269" r:id="rId11"/>
    <p:sldId id="270" r:id="rId12"/>
    <p:sldId id="271" r:id="rId13"/>
    <p:sldId id="276" r:id="rId14"/>
    <p:sldId id="407" r:id="rId15"/>
    <p:sldId id="408" r:id="rId16"/>
    <p:sldId id="409" r:id="rId17"/>
    <p:sldId id="410" r:id="rId18"/>
    <p:sldId id="411" r:id="rId19"/>
    <p:sldId id="412" r:id="rId20"/>
    <p:sldId id="413" r:id="rId21"/>
    <p:sldId id="272" r:id="rId22"/>
    <p:sldId id="414" r:id="rId23"/>
    <p:sldId id="415" r:id="rId24"/>
    <p:sldId id="569" r:id="rId25"/>
    <p:sldId id="345" r:id="rId26"/>
    <p:sldId id="690" r:id="rId27"/>
    <p:sldId id="694" r:id="rId28"/>
    <p:sldId id="2568" r:id="rId29"/>
    <p:sldId id="2691" r:id="rId30"/>
    <p:sldId id="680" r:id="rId31"/>
    <p:sldId id="2530" r:id="rId32"/>
    <p:sldId id="2531" r:id="rId33"/>
    <p:sldId id="2673" r:id="rId34"/>
    <p:sldId id="2533" r:id="rId35"/>
    <p:sldId id="2692" r:id="rId36"/>
    <p:sldId id="2693" r:id="rId37"/>
    <p:sldId id="2535" r:id="rId38"/>
    <p:sldId id="2694" r:id="rId39"/>
    <p:sldId id="2695" r:id="rId40"/>
    <p:sldId id="2696" r:id="rId41"/>
    <p:sldId id="2697" r:id="rId42"/>
    <p:sldId id="2699" r:id="rId43"/>
    <p:sldId id="2700" r:id="rId44"/>
    <p:sldId id="2701" r:id="rId45"/>
    <p:sldId id="2702" r:id="rId46"/>
    <p:sldId id="2703" r:id="rId47"/>
    <p:sldId id="2707" r:id="rId48"/>
    <p:sldId id="2708" r:id="rId49"/>
    <p:sldId id="2704" r:id="rId50"/>
    <p:sldId id="2705" r:id="rId51"/>
    <p:sldId id="2706" r:id="rId52"/>
    <p:sldId id="2709" r:id="rId53"/>
    <p:sldId id="2710" r:id="rId54"/>
    <p:sldId id="2711" r:id="rId55"/>
    <p:sldId id="2714" r:id="rId56"/>
    <p:sldId id="2715" r:id="rId57"/>
    <p:sldId id="2716" r:id="rId5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Main" id="{F1D38888-79E6-4B8F-A7E5-96BDED502F2F}">
          <p14:sldIdLst>
            <p14:sldId id="256"/>
            <p14:sldId id="265"/>
            <p14:sldId id="2566"/>
            <p14:sldId id="257"/>
            <p14:sldId id="2366"/>
            <p14:sldId id="2367"/>
            <p14:sldId id="267"/>
            <p14:sldId id="268"/>
            <p14:sldId id="269"/>
            <p14:sldId id="270"/>
            <p14:sldId id="271"/>
            <p14:sldId id="276"/>
            <p14:sldId id="407"/>
            <p14:sldId id="408"/>
            <p14:sldId id="409"/>
            <p14:sldId id="410"/>
            <p14:sldId id="411"/>
            <p14:sldId id="412"/>
            <p14:sldId id="413"/>
            <p14:sldId id="272"/>
            <p14:sldId id="414"/>
            <p14:sldId id="415"/>
            <p14:sldId id="569"/>
            <p14:sldId id="345"/>
          </p14:sldIdLst>
        </p14:section>
        <p14:section name="Nov. 12th - Nov. IEEE meeting week" id="{DE843586-E506-4D30-A655-52B441F0114A}">
          <p14:sldIdLst>
            <p14:sldId id="690"/>
            <p14:sldId id="694"/>
            <p14:sldId id="2568"/>
            <p14:sldId id="2691"/>
            <p14:sldId id="680"/>
          </p14:sldIdLst>
        </p14:section>
        <p14:section name="Nov. 13 - Nov. IEEE meeting week" id="{D686ED55-D2EA-43E3-A87F-725BDBE41CF2}">
          <p14:sldIdLst>
            <p14:sldId id="2530"/>
            <p14:sldId id="2531"/>
            <p14:sldId id="2673"/>
            <p14:sldId id="2533"/>
            <p14:sldId id="2692"/>
            <p14:sldId id="2693"/>
            <p14:sldId id="2535"/>
          </p14:sldIdLst>
        </p14:section>
        <p14:section name="Dec. 3rd Telecon" id="{F38DC48A-BB98-4C09-9E2F-9B085C6A8C3C}">
          <p14:sldIdLst>
            <p14:sldId id="2694"/>
            <p14:sldId id="2695"/>
            <p14:sldId id="2696"/>
            <p14:sldId id="2697"/>
            <p14:sldId id="2699"/>
            <p14:sldId id="2700"/>
          </p14:sldIdLst>
        </p14:section>
        <p14:section name="Dec. 5th Telecon" id="{DCF057C2-D53B-45E9-AC72-90B87766865A}">
          <p14:sldIdLst>
            <p14:sldId id="2701"/>
            <p14:sldId id="2702"/>
            <p14:sldId id="2703"/>
            <p14:sldId id="2707"/>
            <p14:sldId id="2708"/>
            <p14:sldId id="2704"/>
            <p14:sldId id="2705"/>
            <p14:sldId id="2706"/>
          </p14:sldIdLst>
        </p14:section>
        <p14:section name="Dec. 12th Telecon" id="{B7AE48D4-475C-48A2-8FF3-142834D0C7B0}">
          <p14:sldIdLst>
            <p14:sldId id="2709"/>
            <p14:sldId id="2710"/>
            <p14:sldId id="2711"/>
            <p14:sldId id="2714"/>
            <p14:sldId id="2715"/>
            <p14:sldId id="2716"/>
          </p14:sldIdLst>
        </p14:section>
        <p14:section name="Backup" id="{62682A0D-7317-4EE9-B56C-63AD74488E1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14F713-1CF4-4035-AEA6-C79C9A73927F}" v="3" dt="2024-12-11T23:47:43.062"/>
  </p1510:revLst>
</p1510:revInfo>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94" autoAdjust="0"/>
    <p:restoredTop sz="96807" autoAdjust="0"/>
  </p:normalViewPr>
  <p:slideViewPr>
    <p:cSldViewPr>
      <p:cViewPr varScale="1">
        <p:scale>
          <a:sx n="120" d="100"/>
          <a:sy n="120" d="100"/>
        </p:scale>
        <p:origin x="354" y="108"/>
      </p:cViewPr>
      <p:guideLst>
        <p:guide orient="horz" pos="2160"/>
        <p:guide pos="3840"/>
      </p:guideLst>
    </p:cSldViewPr>
  </p:slideViewPr>
  <p:outlineViewPr>
    <p:cViewPr varScale="1">
      <p:scale>
        <a:sx n="170" d="200"/>
        <a:sy n="170" d="200"/>
      </p:scale>
      <p:origin x="0" y="0"/>
    </p:cViewPr>
  </p:outlineViewPr>
  <p:notesTextViewPr>
    <p:cViewPr>
      <p:scale>
        <a:sx n="3" d="2"/>
        <a:sy n="3" d="2"/>
      </p:scale>
      <p:origin x="0" y="0"/>
    </p:cViewPr>
  </p:notesTextViewPr>
  <p:notesViewPr>
    <p:cSldViewPr>
      <p:cViewPr varScale="1">
        <p:scale>
          <a:sx n="83" d="100"/>
          <a:sy n="83" d="100"/>
        </p:scale>
        <p:origin x="385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65"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gev, Jonathan" userId="7c67a1b0-8725-4553-8055-0888dbcaef94" providerId="ADAL" clId="{A92A89EC-EE73-47A6-8B35-2F4C4015EA90}"/>
    <pc:docChg chg="custSel addSld modSld modSection">
      <pc:chgData name="Segev, Jonathan" userId="7c67a1b0-8725-4553-8055-0888dbcaef94" providerId="ADAL" clId="{A92A89EC-EE73-47A6-8B35-2F4C4015EA90}" dt="2024-12-05T19:38:54.011" v="883" actId="20577"/>
      <pc:docMkLst>
        <pc:docMk/>
      </pc:docMkLst>
      <pc:sldChg chg="modSp mod">
        <pc:chgData name="Segev, Jonathan" userId="7c67a1b0-8725-4553-8055-0888dbcaef94" providerId="ADAL" clId="{A92A89EC-EE73-47A6-8B35-2F4C4015EA90}" dt="2024-12-05T17:33:05.470" v="1" actId="20577"/>
        <pc:sldMkLst>
          <pc:docMk/>
          <pc:sldMk cId="0" sldId="256"/>
        </pc:sldMkLst>
        <pc:spChg chg="mod">
          <ac:chgData name="Segev, Jonathan" userId="7c67a1b0-8725-4553-8055-0888dbcaef94" providerId="ADAL" clId="{A92A89EC-EE73-47A6-8B35-2F4C4015EA90}" dt="2024-12-05T17:33:05.470" v="1" actId="20577"/>
          <ac:spMkLst>
            <pc:docMk/>
            <pc:sldMk cId="0" sldId="256"/>
            <ac:spMk id="3074" creationId="{00000000-0000-0000-0000-000000000000}"/>
          </ac:spMkLst>
        </pc:spChg>
      </pc:sldChg>
      <pc:sldChg chg="modSp mod">
        <pc:chgData name="Segev, Jonathan" userId="7c67a1b0-8725-4553-8055-0888dbcaef94" providerId="ADAL" clId="{A92A89EC-EE73-47A6-8B35-2F4C4015EA90}" dt="2024-12-05T18:11:18.724" v="10" actId="20577"/>
        <pc:sldMkLst>
          <pc:docMk/>
          <pc:sldMk cId="3872709908" sldId="2701"/>
        </pc:sldMkLst>
        <pc:spChg chg="mod">
          <ac:chgData name="Segev, Jonathan" userId="7c67a1b0-8725-4553-8055-0888dbcaef94" providerId="ADAL" clId="{A92A89EC-EE73-47A6-8B35-2F4C4015EA90}" dt="2024-12-05T18:11:18.724" v="10" actId="20577"/>
          <ac:spMkLst>
            <pc:docMk/>
            <pc:sldMk cId="3872709908" sldId="2701"/>
            <ac:spMk id="3" creationId="{00000000-0000-0000-0000-000000000000}"/>
          </ac:spMkLst>
        </pc:spChg>
      </pc:sldChg>
      <pc:sldChg chg="modSp mod">
        <pc:chgData name="Segev, Jonathan" userId="7c67a1b0-8725-4553-8055-0888dbcaef94" providerId="ADAL" clId="{A92A89EC-EE73-47A6-8B35-2F4C4015EA90}" dt="2024-12-05T18:13:55.740" v="58" actId="20577"/>
        <pc:sldMkLst>
          <pc:docMk/>
          <pc:sldMk cId="449754272" sldId="2702"/>
        </pc:sldMkLst>
        <pc:graphicFrameChg chg="modGraphic">
          <ac:chgData name="Segev, Jonathan" userId="7c67a1b0-8725-4553-8055-0888dbcaef94" providerId="ADAL" clId="{A92A89EC-EE73-47A6-8B35-2F4C4015EA90}" dt="2024-12-05T18:13:55.740" v="58" actId="20577"/>
          <ac:graphicFrameMkLst>
            <pc:docMk/>
            <pc:sldMk cId="449754272" sldId="2702"/>
            <ac:graphicFrameMk id="7" creationId="{00000000-0000-0000-0000-000000000000}"/>
          </ac:graphicFrameMkLst>
        </pc:graphicFrameChg>
      </pc:sldChg>
      <pc:sldChg chg="modSp new mod">
        <pc:chgData name="Segev, Jonathan" userId="7c67a1b0-8725-4553-8055-0888dbcaef94" providerId="ADAL" clId="{A92A89EC-EE73-47A6-8B35-2F4C4015EA90}" dt="2024-12-05T19:03:29.811" v="485" actId="20577"/>
        <pc:sldMkLst>
          <pc:docMk/>
          <pc:sldMk cId="1206685247" sldId="2707"/>
        </pc:sldMkLst>
        <pc:spChg chg="mod">
          <ac:chgData name="Segev, Jonathan" userId="7c67a1b0-8725-4553-8055-0888dbcaef94" providerId="ADAL" clId="{A92A89EC-EE73-47A6-8B35-2F4C4015EA90}" dt="2024-12-05T18:55:17.539" v="74" actId="20577"/>
          <ac:spMkLst>
            <pc:docMk/>
            <pc:sldMk cId="1206685247" sldId="2707"/>
            <ac:spMk id="2" creationId="{8086C673-2EE3-24B3-0E1E-94D267ABE1E8}"/>
          </ac:spMkLst>
        </pc:spChg>
        <pc:spChg chg="mod">
          <ac:chgData name="Segev, Jonathan" userId="7c67a1b0-8725-4553-8055-0888dbcaef94" providerId="ADAL" clId="{A92A89EC-EE73-47A6-8B35-2F4C4015EA90}" dt="2024-12-05T19:03:29.811" v="485" actId="20577"/>
          <ac:spMkLst>
            <pc:docMk/>
            <pc:sldMk cId="1206685247" sldId="2707"/>
            <ac:spMk id="3" creationId="{BD626700-FDF4-D380-3A63-41B7D17237AC}"/>
          </ac:spMkLst>
        </pc:spChg>
      </pc:sldChg>
      <pc:sldChg chg="modSp add mod">
        <pc:chgData name="Segev, Jonathan" userId="7c67a1b0-8725-4553-8055-0888dbcaef94" providerId="ADAL" clId="{A92A89EC-EE73-47A6-8B35-2F4C4015EA90}" dt="2024-12-05T19:38:54.011" v="883" actId="20577"/>
        <pc:sldMkLst>
          <pc:docMk/>
          <pc:sldMk cId="3286944483" sldId="2708"/>
        </pc:sldMkLst>
        <pc:spChg chg="mod">
          <ac:chgData name="Segev, Jonathan" userId="7c67a1b0-8725-4553-8055-0888dbcaef94" providerId="ADAL" clId="{A92A89EC-EE73-47A6-8B35-2F4C4015EA90}" dt="2024-12-05T19:38:54.011" v="883" actId="20577"/>
          <ac:spMkLst>
            <pc:docMk/>
            <pc:sldMk cId="3286944483" sldId="2708"/>
            <ac:spMk id="3" creationId="{BD626700-FDF4-D380-3A63-41B7D17237AC}"/>
          </ac:spMkLst>
        </pc:spChg>
      </pc:sldChg>
    </pc:docChg>
  </pc:docChgLst>
  <pc:docChgLst>
    <pc:chgData name="Segev, Jonathan" userId="7c67a1b0-8725-4553-8055-0888dbcaef94" providerId="ADAL" clId="{C014F713-1CF4-4035-AEA6-C79C9A73927F}"/>
    <pc:docChg chg="undo custSel addSld delSld modSld modMainMaster modSection">
      <pc:chgData name="Segev, Jonathan" userId="7c67a1b0-8725-4553-8055-0888dbcaef94" providerId="ADAL" clId="{C014F713-1CF4-4035-AEA6-C79C9A73927F}" dt="2024-12-11T23:49:21.748" v="21" actId="21"/>
      <pc:docMkLst>
        <pc:docMk/>
      </pc:docMkLst>
      <pc:sldChg chg="modSp mod">
        <pc:chgData name="Segev, Jonathan" userId="7c67a1b0-8725-4553-8055-0888dbcaef94" providerId="ADAL" clId="{C014F713-1CF4-4035-AEA6-C79C9A73927F}" dt="2024-12-11T23:47:00.854" v="5" actId="1076"/>
        <pc:sldMkLst>
          <pc:docMk/>
          <pc:sldMk cId="0" sldId="256"/>
        </pc:sldMkLst>
        <pc:spChg chg="mod">
          <ac:chgData name="Segev, Jonathan" userId="7c67a1b0-8725-4553-8055-0888dbcaef94" providerId="ADAL" clId="{C014F713-1CF4-4035-AEA6-C79C9A73927F}" dt="2024-12-11T23:47:00.854" v="5" actId="1076"/>
          <ac:spMkLst>
            <pc:docMk/>
            <pc:sldMk cId="0" sldId="256"/>
            <ac:spMk id="3073" creationId="{00000000-0000-0000-0000-000000000000}"/>
          </ac:spMkLst>
        </pc:spChg>
        <pc:spChg chg="mod">
          <ac:chgData name="Segev, Jonathan" userId="7c67a1b0-8725-4553-8055-0888dbcaef94" providerId="ADAL" clId="{C014F713-1CF4-4035-AEA6-C79C9A73927F}" dt="2024-12-11T23:46:55.977" v="3" actId="20577"/>
          <ac:spMkLst>
            <pc:docMk/>
            <pc:sldMk cId="0" sldId="256"/>
            <ac:spMk id="3074" creationId="{00000000-0000-0000-0000-000000000000}"/>
          </ac:spMkLst>
        </pc:spChg>
      </pc:sldChg>
      <pc:sldChg chg="modSp add mod">
        <pc:chgData name="Segev, Jonathan" userId="7c67a1b0-8725-4553-8055-0888dbcaef94" providerId="ADAL" clId="{C014F713-1CF4-4035-AEA6-C79C9A73927F}" dt="2024-12-11T23:48:09.588" v="14" actId="20577"/>
        <pc:sldMkLst>
          <pc:docMk/>
          <pc:sldMk cId="487019636" sldId="2709"/>
        </pc:sldMkLst>
        <pc:spChg chg="mod">
          <ac:chgData name="Segev, Jonathan" userId="7c67a1b0-8725-4553-8055-0888dbcaef94" providerId="ADAL" clId="{C014F713-1CF4-4035-AEA6-C79C9A73927F}" dt="2024-12-11T23:48:09.588" v="14" actId="20577"/>
          <ac:spMkLst>
            <pc:docMk/>
            <pc:sldMk cId="487019636" sldId="2709"/>
            <ac:spMk id="2" creationId="{00000000-0000-0000-0000-000000000000}"/>
          </ac:spMkLst>
        </pc:spChg>
      </pc:sldChg>
      <pc:sldChg chg="add del">
        <pc:chgData name="Segev, Jonathan" userId="7c67a1b0-8725-4553-8055-0888dbcaef94" providerId="ADAL" clId="{C014F713-1CF4-4035-AEA6-C79C9A73927F}" dt="2024-12-11T23:47:37.864" v="9"/>
        <pc:sldMkLst>
          <pc:docMk/>
          <pc:sldMk cId="1568167494" sldId="2709"/>
        </pc:sldMkLst>
      </pc:sldChg>
      <pc:sldChg chg="modSp add mod">
        <pc:chgData name="Segev, Jonathan" userId="7c67a1b0-8725-4553-8055-0888dbcaef94" providerId="ADAL" clId="{C014F713-1CF4-4035-AEA6-C79C9A73927F}" dt="2024-12-11T23:48:31.307" v="16" actId="21"/>
        <pc:sldMkLst>
          <pc:docMk/>
          <pc:sldMk cId="1685288671" sldId="2710"/>
        </pc:sldMkLst>
        <pc:graphicFrameChg chg="modGraphic">
          <ac:chgData name="Segev, Jonathan" userId="7c67a1b0-8725-4553-8055-0888dbcaef94" providerId="ADAL" clId="{C014F713-1CF4-4035-AEA6-C79C9A73927F}" dt="2024-12-11T23:48:31.307" v="16" actId="21"/>
          <ac:graphicFrameMkLst>
            <pc:docMk/>
            <pc:sldMk cId="1685288671" sldId="2710"/>
            <ac:graphicFrameMk id="7" creationId="{00000000-0000-0000-0000-000000000000}"/>
          </ac:graphicFrameMkLst>
        </pc:graphicFrameChg>
      </pc:sldChg>
      <pc:sldChg chg="add del">
        <pc:chgData name="Segev, Jonathan" userId="7c67a1b0-8725-4553-8055-0888dbcaef94" providerId="ADAL" clId="{C014F713-1CF4-4035-AEA6-C79C9A73927F}" dt="2024-12-11T23:47:37.864" v="9"/>
        <pc:sldMkLst>
          <pc:docMk/>
          <pc:sldMk cId="2108367928" sldId="2710"/>
        </pc:sldMkLst>
      </pc:sldChg>
      <pc:sldChg chg="add">
        <pc:chgData name="Segev, Jonathan" userId="7c67a1b0-8725-4553-8055-0888dbcaef94" providerId="ADAL" clId="{C014F713-1CF4-4035-AEA6-C79C9A73927F}" dt="2024-12-11T23:47:43.062" v="10"/>
        <pc:sldMkLst>
          <pc:docMk/>
          <pc:sldMk cId="2807310970" sldId="2711"/>
        </pc:sldMkLst>
      </pc:sldChg>
      <pc:sldChg chg="add del">
        <pc:chgData name="Segev, Jonathan" userId="7c67a1b0-8725-4553-8055-0888dbcaef94" providerId="ADAL" clId="{C014F713-1CF4-4035-AEA6-C79C9A73927F}" dt="2024-12-11T23:47:37.864" v="9"/>
        <pc:sldMkLst>
          <pc:docMk/>
          <pc:sldMk cId="2990982405" sldId="2711"/>
        </pc:sldMkLst>
      </pc:sldChg>
      <pc:sldChg chg="add del">
        <pc:chgData name="Segev, Jonathan" userId="7c67a1b0-8725-4553-8055-0888dbcaef94" providerId="ADAL" clId="{C014F713-1CF4-4035-AEA6-C79C9A73927F}" dt="2024-12-11T23:47:37.864" v="9"/>
        <pc:sldMkLst>
          <pc:docMk/>
          <pc:sldMk cId="1121223098" sldId="2712"/>
        </pc:sldMkLst>
      </pc:sldChg>
      <pc:sldChg chg="add del">
        <pc:chgData name="Segev, Jonathan" userId="7c67a1b0-8725-4553-8055-0888dbcaef94" providerId="ADAL" clId="{C014F713-1CF4-4035-AEA6-C79C9A73927F}" dt="2024-12-11T23:48:57.366" v="17" actId="47"/>
        <pc:sldMkLst>
          <pc:docMk/>
          <pc:sldMk cId="1195767500" sldId="2712"/>
        </pc:sldMkLst>
      </pc:sldChg>
      <pc:sldChg chg="add del">
        <pc:chgData name="Segev, Jonathan" userId="7c67a1b0-8725-4553-8055-0888dbcaef94" providerId="ADAL" clId="{C014F713-1CF4-4035-AEA6-C79C9A73927F}" dt="2024-12-11T23:48:58.117" v="18" actId="47"/>
        <pc:sldMkLst>
          <pc:docMk/>
          <pc:sldMk cId="1006688444" sldId="2713"/>
        </pc:sldMkLst>
      </pc:sldChg>
      <pc:sldChg chg="add del">
        <pc:chgData name="Segev, Jonathan" userId="7c67a1b0-8725-4553-8055-0888dbcaef94" providerId="ADAL" clId="{C014F713-1CF4-4035-AEA6-C79C9A73927F}" dt="2024-12-11T23:47:37.864" v="9"/>
        <pc:sldMkLst>
          <pc:docMk/>
          <pc:sldMk cId="3515208116" sldId="2713"/>
        </pc:sldMkLst>
      </pc:sldChg>
      <pc:sldChg chg="add del">
        <pc:chgData name="Segev, Jonathan" userId="7c67a1b0-8725-4553-8055-0888dbcaef94" providerId="ADAL" clId="{C014F713-1CF4-4035-AEA6-C79C9A73927F}" dt="2024-12-11T23:47:37.864" v="9"/>
        <pc:sldMkLst>
          <pc:docMk/>
          <pc:sldMk cId="857415127" sldId="2714"/>
        </pc:sldMkLst>
      </pc:sldChg>
      <pc:sldChg chg="modSp add mod">
        <pc:chgData name="Segev, Jonathan" userId="7c67a1b0-8725-4553-8055-0888dbcaef94" providerId="ADAL" clId="{C014F713-1CF4-4035-AEA6-C79C9A73927F}" dt="2024-12-11T23:49:07.821" v="19" actId="400"/>
        <pc:sldMkLst>
          <pc:docMk/>
          <pc:sldMk cId="1971054583" sldId="2714"/>
        </pc:sldMkLst>
        <pc:spChg chg="mod">
          <ac:chgData name="Segev, Jonathan" userId="7c67a1b0-8725-4553-8055-0888dbcaef94" providerId="ADAL" clId="{C014F713-1CF4-4035-AEA6-C79C9A73927F}" dt="2024-12-11T23:49:07.821" v="19" actId="400"/>
          <ac:spMkLst>
            <pc:docMk/>
            <pc:sldMk cId="1971054583" sldId="2714"/>
            <ac:spMk id="3" creationId="{FEFA7477-838A-44F2-B338-9C1F78BF57C5}"/>
          </ac:spMkLst>
        </pc:spChg>
      </pc:sldChg>
      <pc:sldChg chg="add del">
        <pc:chgData name="Segev, Jonathan" userId="7c67a1b0-8725-4553-8055-0888dbcaef94" providerId="ADAL" clId="{C014F713-1CF4-4035-AEA6-C79C9A73927F}" dt="2024-12-11T23:47:37.864" v="9"/>
        <pc:sldMkLst>
          <pc:docMk/>
          <pc:sldMk cId="537769940" sldId="2715"/>
        </pc:sldMkLst>
      </pc:sldChg>
      <pc:sldChg chg="modSp add mod">
        <pc:chgData name="Segev, Jonathan" userId="7c67a1b0-8725-4553-8055-0888dbcaef94" providerId="ADAL" clId="{C014F713-1CF4-4035-AEA6-C79C9A73927F}" dt="2024-12-11T23:49:21.748" v="21" actId="21"/>
        <pc:sldMkLst>
          <pc:docMk/>
          <pc:sldMk cId="1141214074" sldId="2715"/>
        </pc:sldMkLst>
        <pc:graphicFrameChg chg="modGraphic">
          <ac:chgData name="Segev, Jonathan" userId="7c67a1b0-8725-4553-8055-0888dbcaef94" providerId="ADAL" clId="{C014F713-1CF4-4035-AEA6-C79C9A73927F}" dt="2024-12-11T23:49:21.748" v="21" actId="21"/>
          <ac:graphicFrameMkLst>
            <pc:docMk/>
            <pc:sldMk cId="1141214074" sldId="2715"/>
            <ac:graphicFrameMk id="7" creationId="{C6AEFD3E-DAC2-C3A3-1B80-705E563C1B11}"/>
          </ac:graphicFrameMkLst>
        </pc:graphicFrameChg>
      </pc:sldChg>
      <pc:sldChg chg="add del">
        <pc:chgData name="Segev, Jonathan" userId="7c67a1b0-8725-4553-8055-0888dbcaef94" providerId="ADAL" clId="{C014F713-1CF4-4035-AEA6-C79C9A73927F}" dt="2024-12-11T23:47:37.864" v="9"/>
        <pc:sldMkLst>
          <pc:docMk/>
          <pc:sldMk cId="1089012141" sldId="2716"/>
        </pc:sldMkLst>
      </pc:sldChg>
      <pc:sldChg chg="add">
        <pc:chgData name="Segev, Jonathan" userId="7c67a1b0-8725-4553-8055-0888dbcaef94" providerId="ADAL" clId="{C014F713-1CF4-4035-AEA6-C79C9A73927F}" dt="2024-12-11T23:47:43.062" v="10"/>
        <pc:sldMkLst>
          <pc:docMk/>
          <pc:sldMk cId="3100822001" sldId="2716"/>
        </pc:sldMkLst>
      </pc:sldChg>
      <pc:sldMasterChg chg="modSp mod">
        <pc:chgData name="Segev, Jonathan" userId="7c67a1b0-8725-4553-8055-0888dbcaef94" providerId="ADAL" clId="{C014F713-1CF4-4035-AEA6-C79C9A73927F}" dt="2024-12-11T23:47:11.135" v="7" actId="20577"/>
        <pc:sldMasterMkLst>
          <pc:docMk/>
          <pc:sldMasterMk cId="0" sldId="2147483648"/>
        </pc:sldMasterMkLst>
        <pc:spChg chg="mod">
          <ac:chgData name="Segev, Jonathan" userId="7c67a1b0-8725-4553-8055-0888dbcaef94" providerId="ADAL" clId="{C014F713-1CF4-4035-AEA6-C79C9A73927F}" dt="2024-12-11T23:47:11.135" v="7" actId="20577"/>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12/11/2024</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44</a:t>
            </a:fld>
            <a:endParaRPr lang="en-US"/>
          </a:p>
        </p:txBody>
      </p:sp>
    </p:spTree>
    <p:extLst>
      <p:ext uri="{BB962C8B-B14F-4D97-AF65-F5344CB8AC3E}">
        <p14:creationId xmlns:p14="http://schemas.microsoft.com/office/powerpoint/2010/main" val="1185161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52</a:t>
            </a:fld>
            <a:endParaRPr lang="en-US"/>
          </a:p>
        </p:txBody>
      </p:sp>
    </p:spTree>
    <p:extLst>
      <p:ext uri="{BB962C8B-B14F-4D97-AF65-F5344CB8AC3E}">
        <p14:creationId xmlns:p14="http://schemas.microsoft.com/office/powerpoint/2010/main" val="1198829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a:t>
            </a:fld>
            <a:endParaRPr lang="en-US"/>
          </a:p>
        </p:txBody>
      </p:sp>
    </p:spTree>
    <p:extLst>
      <p:ext uri="{BB962C8B-B14F-4D97-AF65-F5344CB8AC3E}">
        <p14:creationId xmlns:p14="http://schemas.microsoft.com/office/powerpoint/2010/main" val="1307280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1014760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20</a:t>
            </a:fld>
            <a:endParaRPr lang="en-US"/>
          </a:p>
        </p:txBody>
      </p:sp>
    </p:spTree>
    <p:extLst>
      <p:ext uri="{BB962C8B-B14F-4D97-AF65-F5344CB8AC3E}">
        <p14:creationId xmlns:p14="http://schemas.microsoft.com/office/powerpoint/2010/main" val="1848883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24</a:t>
            </a:fld>
            <a:endParaRPr lang="en-US"/>
          </a:p>
        </p:txBody>
      </p:sp>
    </p:spTree>
    <p:extLst>
      <p:ext uri="{BB962C8B-B14F-4D97-AF65-F5344CB8AC3E}">
        <p14:creationId xmlns:p14="http://schemas.microsoft.com/office/powerpoint/2010/main" val="3063231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26</a:t>
            </a:fld>
            <a:endParaRPr lang="en-US"/>
          </a:p>
        </p:txBody>
      </p:sp>
    </p:spTree>
    <p:extLst>
      <p:ext uri="{BB962C8B-B14F-4D97-AF65-F5344CB8AC3E}">
        <p14:creationId xmlns:p14="http://schemas.microsoft.com/office/powerpoint/2010/main" val="2627459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31</a:t>
            </a:fld>
            <a:endParaRPr lang="en-US"/>
          </a:p>
        </p:txBody>
      </p:sp>
    </p:spTree>
    <p:extLst>
      <p:ext uri="{BB962C8B-B14F-4D97-AF65-F5344CB8AC3E}">
        <p14:creationId xmlns:p14="http://schemas.microsoft.com/office/powerpoint/2010/main" val="3651178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38</a:t>
            </a:fld>
            <a:endParaRPr lang="en-US"/>
          </a:p>
        </p:txBody>
      </p:sp>
    </p:spTree>
    <p:extLst>
      <p:ext uri="{BB962C8B-B14F-4D97-AF65-F5344CB8AC3E}">
        <p14:creationId xmlns:p14="http://schemas.microsoft.com/office/powerpoint/2010/main" val="1445694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Dec. 2024</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AD991-12B0-EC76-EC14-3E2E009F57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051695-DFEA-7986-3A58-BE52BB4674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12E599C-9042-4FEC-F77A-BC481C86FB06}"/>
              </a:ext>
            </a:extLst>
          </p:cNvPr>
          <p:cNvSpPr>
            <a:spLocks noGrp="1"/>
          </p:cNvSpPr>
          <p:nvPr>
            <p:ph type="dt" sz="half" idx="10"/>
          </p:nvPr>
        </p:nvSpPr>
        <p:spPr/>
        <p:txBody>
          <a:bodyPr/>
          <a:lstStyle/>
          <a:p>
            <a:r>
              <a:rPr lang="en-US"/>
              <a:t>Dec. 2024</a:t>
            </a:r>
          </a:p>
        </p:txBody>
      </p:sp>
      <p:sp>
        <p:nvSpPr>
          <p:cNvPr id="5" name="Footer Placeholder 4">
            <a:extLst>
              <a:ext uri="{FF2B5EF4-FFF2-40B4-BE49-F238E27FC236}">
                <a16:creationId xmlns:a16="http://schemas.microsoft.com/office/drawing/2014/main" id="{A129E63C-59A6-753C-26B4-BB6144201E70}"/>
              </a:ext>
            </a:extLst>
          </p:cNvPr>
          <p:cNvSpPr>
            <a:spLocks noGrp="1"/>
          </p:cNvSpPr>
          <p:nvPr>
            <p:ph type="ftr" sz="quarter" idx="11"/>
          </p:nvPr>
        </p:nvSpPr>
        <p:spPr/>
        <p:txBody>
          <a:bodyPr/>
          <a:lstStyle/>
          <a:p>
            <a:r>
              <a:rPr lang="en-US"/>
              <a:t>Jonathan Segev, Intel corporation</a:t>
            </a:r>
          </a:p>
        </p:txBody>
      </p:sp>
      <p:sp>
        <p:nvSpPr>
          <p:cNvPr id="6" name="Slide Number Placeholder 5">
            <a:extLst>
              <a:ext uri="{FF2B5EF4-FFF2-40B4-BE49-F238E27FC236}">
                <a16:creationId xmlns:a16="http://schemas.microsoft.com/office/drawing/2014/main" id="{228569FE-CD7B-1EB5-5D6D-4F3DE6E608B4}"/>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68713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F8C57-C30E-62E2-BA5A-980A8B5050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415B9D-520C-65DD-BFBD-0194E7154C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1A3332-0C12-8F93-1A2F-7E56513B4E23}"/>
              </a:ext>
            </a:extLst>
          </p:cNvPr>
          <p:cNvSpPr>
            <a:spLocks noGrp="1"/>
          </p:cNvSpPr>
          <p:nvPr>
            <p:ph type="dt" sz="half" idx="10"/>
          </p:nvPr>
        </p:nvSpPr>
        <p:spPr/>
        <p:txBody>
          <a:bodyPr/>
          <a:lstStyle/>
          <a:p>
            <a:r>
              <a:rPr lang="en-US"/>
              <a:t>Dec. 2024</a:t>
            </a:r>
          </a:p>
        </p:txBody>
      </p:sp>
      <p:sp>
        <p:nvSpPr>
          <p:cNvPr id="5" name="Footer Placeholder 4">
            <a:extLst>
              <a:ext uri="{FF2B5EF4-FFF2-40B4-BE49-F238E27FC236}">
                <a16:creationId xmlns:a16="http://schemas.microsoft.com/office/drawing/2014/main" id="{7253A254-BC6C-2571-1F06-004CC43E7638}"/>
              </a:ext>
            </a:extLst>
          </p:cNvPr>
          <p:cNvSpPr>
            <a:spLocks noGrp="1"/>
          </p:cNvSpPr>
          <p:nvPr>
            <p:ph type="ftr" sz="quarter" idx="11"/>
          </p:nvPr>
        </p:nvSpPr>
        <p:spPr/>
        <p:txBody>
          <a:bodyPr/>
          <a:lstStyle/>
          <a:p>
            <a:r>
              <a:rPr lang="en-US"/>
              <a:t>Jonathan Segev, Intel corporation</a:t>
            </a:r>
          </a:p>
        </p:txBody>
      </p:sp>
      <p:sp>
        <p:nvSpPr>
          <p:cNvPr id="6" name="Slide Number Placeholder 5">
            <a:extLst>
              <a:ext uri="{FF2B5EF4-FFF2-40B4-BE49-F238E27FC236}">
                <a16:creationId xmlns:a16="http://schemas.microsoft.com/office/drawing/2014/main" id="{01C40267-D0B3-358B-F87E-54E64573DFB5}"/>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839185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5B19B-3265-E5EE-B348-F2167B6485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CCC41A8-6392-3DEC-7988-065E2B2246B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BCFD27-CAA6-F6F6-7949-A9C39DFB8C89}"/>
              </a:ext>
            </a:extLst>
          </p:cNvPr>
          <p:cNvSpPr>
            <a:spLocks noGrp="1"/>
          </p:cNvSpPr>
          <p:nvPr>
            <p:ph type="dt" sz="half" idx="10"/>
          </p:nvPr>
        </p:nvSpPr>
        <p:spPr/>
        <p:txBody>
          <a:bodyPr/>
          <a:lstStyle/>
          <a:p>
            <a:r>
              <a:rPr lang="en-US"/>
              <a:t>Dec. 2024</a:t>
            </a:r>
          </a:p>
        </p:txBody>
      </p:sp>
      <p:sp>
        <p:nvSpPr>
          <p:cNvPr id="5" name="Footer Placeholder 4">
            <a:extLst>
              <a:ext uri="{FF2B5EF4-FFF2-40B4-BE49-F238E27FC236}">
                <a16:creationId xmlns:a16="http://schemas.microsoft.com/office/drawing/2014/main" id="{DB39C117-E1C1-AB8E-49E7-5365DF55D816}"/>
              </a:ext>
            </a:extLst>
          </p:cNvPr>
          <p:cNvSpPr>
            <a:spLocks noGrp="1"/>
          </p:cNvSpPr>
          <p:nvPr>
            <p:ph type="ftr" sz="quarter" idx="11"/>
          </p:nvPr>
        </p:nvSpPr>
        <p:spPr/>
        <p:txBody>
          <a:bodyPr/>
          <a:lstStyle/>
          <a:p>
            <a:r>
              <a:rPr lang="en-US"/>
              <a:t>Jonathan Segev, Intel corporation</a:t>
            </a:r>
          </a:p>
        </p:txBody>
      </p:sp>
      <p:sp>
        <p:nvSpPr>
          <p:cNvPr id="6" name="Slide Number Placeholder 5">
            <a:extLst>
              <a:ext uri="{FF2B5EF4-FFF2-40B4-BE49-F238E27FC236}">
                <a16:creationId xmlns:a16="http://schemas.microsoft.com/office/drawing/2014/main" id="{29F82C98-C616-1957-CC69-7AA072BFCAED}"/>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4130465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B0E8C-BE76-948D-2EC8-CA18E82466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997009-1E5B-0B78-04DF-8AB19C2AB9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7436EE0-6B6F-A5EB-A9B8-62873184B9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3BCC1A-0A33-0346-CB82-60ECC919F28C}"/>
              </a:ext>
            </a:extLst>
          </p:cNvPr>
          <p:cNvSpPr>
            <a:spLocks noGrp="1"/>
          </p:cNvSpPr>
          <p:nvPr>
            <p:ph type="dt" sz="half" idx="10"/>
          </p:nvPr>
        </p:nvSpPr>
        <p:spPr/>
        <p:txBody>
          <a:bodyPr/>
          <a:lstStyle/>
          <a:p>
            <a:r>
              <a:rPr lang="en-US"/>
              <a:t>Dec. 2024</a:t>
            </a:r>
          </a:p>
        </p:txBody>
      </p:sp>
      <p:sp>
        <p:nvSpPr>
          <p:cNvPr id="6" name="Footer Placeholder 5">
            <a:extLst>
              <a:ext uri="{FF2B5EF4-FFF2-40B4-BE49-F238E27FC236}">
                <a16:creationId xmlns:a16="http://schemas.microsoft.com/office/drawing/2014/main" id="{05A4608A-7168-522E-A769-D9C9A3C1DFD0}"/>
              </a:ext>
            </a:extLst>
          </p:cNvPr>
          <p:cNvSpPr>
            <a:spLocks noGrp="1"/>
          </p:cNvSpPr>
          <p:nvPr>
            <p:ph type="ftr" sz="quarter" idx="11"/>
          </p:nvPr>
        </p:nvSpPr>
        <p:spPr/>
        <p:txBody>
          <a:bodyPr/>
          <a:lstStyle/>
          <a:p>
            <a:r>
              <a:rPr lang="en-US"/>
              <a:t>Jonathan Segev, Intel corporation</a:t>
            </a:r>
          </a:p>
        </p:txBody>
      </p:sp>
      <p:sp>
        <p:nvSpPr>
          <p:cNvPr id="7" name="Slide Number Placeholder 6">
            <a:extLst>
              <a:ext uri="{FF2B5EF4-FFF2-40B4-BE49-F238E27FC236}">
                <a16:creationId xmlns:a16="http://schemas.microsoft.com/office/drawing/2014/main" id="{FD8AC391-557A-4DF2-BC54-651651A0B3EF}"/>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2166098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FCF0C-C5A4-488A-A98C-A0972B48DBB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40E46F6-90DB-E8E1-048F-0D4EB51E25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31B7B5-2C0A-D78D-FFB1-0CE6324EEF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B9B6CC-6A7C-B104-FDE4-B4F572BE6C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E044C0-E9C7-2AB7-608D-670C300C7A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2F1AF93-1D6B-9A00-4B23-DF98BED08BC9}"/>
              </a:ext>
            </a:extLst>
          </p:cNvPr>
          <p:cNvSpPr>
            <a:spLocks noGrp="1"/>
          </p:cNvSpPr>
          <p:nvPr>
            <p:ph type="dt" sz="half" idx="10"/>
          </p:nvPr>
        </p:nvSpPr>
        <p:spPr/>
        <p:txBody>
          <a:bodyPr/>
          <a:lstStyle/>
          <a:p>
            <a:r>
              <a:rPr lang="en-US"/>
              <a:t>Dec. 2024</a:t>
            </a:r>
          </a:p>
        </p:txBody>
      </p:sp>
      <p:sp>
        <p:nvSpPr>
          <p:cNvPr id="8" name="Footer Placeholder 7">
            <a:extLst>
              <a:ext uri="{FF2B5EF4-FFF2-40B4-BE49-F238E27FC236}">
                <a16:creationId xmlns:a16="http://schemas.microsoft.com/office/drawing/2014/main" id="{A3EF0D4E-BAC9-41A4-5C4B-192135690CB2}"/>
              </a:ext>
            </a:extLst>
          </p:cNvPr>
          <p:cNvSpPr>
            <a:spLocks noGrp="1"/>
          </p:cNvSpPr>
          <p:nvPr>
            <p:ph type="ftr" sz="quarter" idx="11"/>
          </p:nvPr>
        </p:nvSpPr>
        <p:spPr/>
        <p:txBody>
          <a:bodyPr/>
          <a:lstStyle/>
          <a:p>
            <a:r>
              <a:rPr lang="en-US"/>
              <a:t>Jonathan Segev, Intel corporation</a:t>
            </a:r>
          </a:p>
        </p:txBody>
      </p:sp>
      <p:sp>
        <p:nvSpPr>
          <p:cNvPr id="9" name="Slide Number Placeholder 8">
            <a:extLst>
              <a:ext uri="{FF2B5EF4-FFF2-40B4-BE49-F238E27FC236}">
                <a16:creationId xmlns:a16="http://schemas.microsoft.com/office/drawing/2014/main" id="{C7ED2F23-8BE2-79FA-BCA6-B9CE753E8162}"/>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361626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A6829-A2F5-55E6-8E28-5905B28876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4C148D-C63E-812D-166F-C8790FC81FC1}"/>
              </a:ext>
            </a:extLst>
          </p:cNvPr>
          <p:cNvSpPr>
            <a:spLocks noGrp="1"/>
          </p:cNvSpPr>
          <p:nvPr>
            <p:ph type="dt" sz="half" idx="10"/>
          </p:nvPr>
        </p:nvSpPr>
        <p:spPr/>
        <p:txBody>
          <a:bodyPr/>
          <a:lstStyle/>
          <a:p>
            <a:r>
              <a:rPr lang="en-US"/>
              <a:t>Dec. 2024</a:t>
            </a:r>
          </a:p>
        </p:txBody>
      </p:sp>
      <p:sp>
        <p:nvSpPr>
          <p:cNvPr id="4" name="Footer Placeholder 3">
            <a:extLst>
              <a:ext uri="{FF2B5EF4-FFF2-40B4-BE49-F238E27FC236}">
                <a16:creationId xmlns:a16="http://schemas.microsoft.com/office/drawing/2014/main" id="{740A8574-AA13-5584-1777-04BB1EA52E20}"/>
              </a:ext>
            </a:extLst>
          </p:cNvPr>
          <p:cNvSpPr>
            <a:spLocks noGrp="1"/>
          </p:cNvSpPr>
          <p:nvPr>
            <p:ph type="ftr" sz="quarter" idx="11"/>
          </p:nvPr>
        </p:nvSpPr>
        <p:spPr/>
        <p:txBody>
          <a:bodyPr/>
          <a:lstStyle/>
          <a:p>
            <a:r>
              <a:rPr lang="en-US"/>
              <a:t>Jonathan Segev, Intel corporation</a:t>
            </a:r>
          </a:p>
        </p:txBody>
      </p:sp>
      <p:sp>
        <p:nvSpPr>
          <p:cNvPr id="5" name="Slide Number Placeholder 4">
            <a:extLst>
              <a:ext uri="{FF2B5EF4-FFF2-40B4-BE49-F238E27FC236}">
                <a16:creationId xmlns:a16="http://schemas.microsoft.com/office/drawing/2014/main" id="{49481CCD-68A4-429E-988C-FE8F73738414}"/>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31825538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BDB847-025C-38B2-1F06-E9BD97FB0562}"/>
              </a:ext>
            </a:extLst>
          </p:cNvPr>
          <p:cNvSpPr>
            <a:spLocks noGrp="1"/>
          </p:cNvSpPr>
          <p:nvPr>
            <p:ph type="dt" sz="half" idx="10"/>
          </p:nvPr>
        </p:nvSpPr>
        <p:spPr/>
        <p:txBody>
          <a:bodyPr/>
          <a:lstStyle/>
          <a:p>
            <a:r>
              <a:rPr lang="en-US"/>
              <a:t>Dec. 2024</a:t>
            </a:r>
          </a:p>
        </p:txBody>
      </p:sp>
      <p:sp>
        <p:nvSpPr>
          <p:cNvPr id="3" name="Footer Placeholder 2">
            <a:extLst>
              <a:ext uri="{FF2B5EF4-FFF2-40B4-BE49-F238E27FC236}">
                <a16:creationId xmlns:a16="http://schemas.microsoft.com/office/drawing/2014/main" id="{597E4AAE-5B06-6F0A-88E6-1637A1C696AE}"/>
              </a:ext>
            </a:extLst>
          </p:cNvPr>
          <p:cNvSpPr>
            <a:spLocks noGrp="1"/>
          </p:cNvSpPr>
          <p:nvPr>
            <p:ph type="ftr" sz="quarter" idx="11"/>
          </p:nvPr>
        </p:nvSpPr>
        <p:spPr/>
        <p:txBody>
          <a:bodyPr/>
          <a:lstStyle/>
          <a:p>
            <a:r>
              <a:rPr lang="en-US"/>
              <a:t>Jonathan Segev, Intel corporation</a:t>
            </a:r>
          </a:p>
        </p:txBody>
      </p:sp>
      <p:sp>
        <p:nvSpPr>
          <p:cNvPr id="4" name="Slide Number Placeholder 3">
            <a:extLst>
              <a:ext uri="{FF2B5EF4-FFF2-40B4-BE49-F238E27FC236}">
                <a16:creationId xmlns:a16="http://schemas.microsoft.com/office/drawing/2014/main" id="{21E6BF4D-7BA8-0965-14B0-FFBC7F6CEF87}"/>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2187032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A771-D8D9-05DB-90B9-821E5EE7E5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725DF0-8249-4999-73B7-5E9AB49140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2BDC480-3645-A868-3481-62E9AC16B3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DA6EEF-CEDE-A060-91E0-008623C911DE}"/>
              </a:ext>
            </a:extLst>
          </p:cNvPr>
          <p:cNvSpPr>
            <a:spLocks noGrp="1"/>
          </p:cNvSpPr>
          <p:nvPr>
            <p:ph type="dt" sz="half" idx="10"/>
          </p:nvPr>
        </p:nvSpPr>
        <p:spPr/>
        <p:txBody>
          <a:bodyPr/>
          <a:lstStyle/>
          <a:p>
            <a:r>
              <a:rPr lang="en-US"/>
              <a:t>Dec. 2024</a:t>
            </a:r>
          </a:p>
        </p:txBody>
      </p:sp>
      <p:sp>
        <p:nvSpPr>
          <p:cNvPr id="6" name="Footer Placeholder 5">
            <a:extLst>
              <a:ext uri="{FF2B5EF4-FFF2-40B4-BE49-F238E27FC236}">
                <a16:creationId xmlns:a16="http://schemas.microsoft.com/office/drawing/2014/main" id="{A7C498D8-696A-6DE9-7C0D-8442C58D16FF}"/>
              </a:ext>
            </a:extLst>
          </p:cNvPr>
          <p:cNvSpPr>
            <a:spLocks noGrp="1"/>
          </p:cNvSpPr>
          <p:nvPr>
            <p:ph type="ftr" sz="quarter" idx="11"/>
          </p:nvPr>
        </p:nvSpPr>
        <p:spPr/>
        <p:txBody>
          <a:bodyPr/>
          <a:lstStyle/>
          <a:p>
            <a:r>
              <a:rPr lang="en-US"/>
              <a:t>Jonathan Segev, Intel corporation</a:t>
            </a:r>
          </a:p>
        </p:txBody>
      </p:sp>
      <p:sp>
        <p:nvSpPr>
          <p:cNvPr id="7" name="Slide Number Placeholder 6">
            <a:extLst>
              <a:ext uri="{FF2B5EF4-FFF2-40B4-BE49-F238E27FC236}">
                <a16:creationId xmlns:a16="http://schemas.microsoft.com/office/drawing/2014/main" id="{53B1FE77-BD86-E123-FAEA-06D59CB409B9}"/>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2331270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F6B35-A8E5-A882-A575-BED6DD1076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4236D3C-5077-602F-677B-6D8DAE9FED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C0B905-7289-84B0-7CBA-7230110C78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7D87A7-6DC9-7D04-7FA5-14ECD9F0C154}"/>
              </a:ext>
            </a:extLst>
          </p:cNvPr>
          <p:cNvSpPr>
            <a:spLocks noGrp="1"/>
          </p:cNvSpPr>
          <p:nvPr>
            <p:ph type="dt" sz="half" idx="10"/>
          </p:nvPr>
        </p:nvSpPr>
        <p:spPr/>
        <p:txBody>
          <a:bodyPr/>
          <a:lstStyle/>
          <a:p>
            <a:r>
              <a:rPr lang="en-US"/>
              <a:t>Dec. 2024</a:t>
            </a:r>
          </a:p>
        </p:txBody>
      </p:sp>
      <p:sp>
        <p:nvSpPr>
          <p:cNvPr id="6" name="Footer Placeholder 5">
            <a:extLst>
              <a:ext uri="{FF2B5EF4-FFF2-40B4-BE49-F238E27FC236}">
                <a16:creationId xmlns:a16="http://schemas.microsoft.com/office/drawing/2014/main" id="{86C1B798-F7DE-7B71-1963-3964A8532969}"/>
              </a:ext>
            </a:extLst>
          </p:cNvPr>
          <p:cNvSpPr>
            <a:spLocks noGrp="1"/>
          </p:cNvSpPr>
          <p:nvPr>
            <p:ph type="ftr" sz="quarter" idx="11"/>
          </p:nvPr>
        </p:nvSpPr>
        <p:spPr/>
        <p:txBody>
          <a:bodyPr/>
          <a:lstStyle/>
          <a:p>
            <a:r>
              <a:rPr lang="en-US"/>
              <a:t>Jonathan Segev, Intel corporation</a:t>
            </a:r>
          </a:p>
        </p:txBody>
      </p:sp>
      <p:sp>
        <p:nvSpPr>
          <p:cNvPr id="7" name="Slide Number Placeholder 6">
            <a:extLst>
              <a:ext uri="{FF2B5EF4-FFF2-40B4-BE49-F238E27FC236}">
                <a16:creationId xmlns:a16="http://schemas.microsoft.com/office/drawing/2014/main" id="{67B1F3CE-9EF5-4BFD-3320-E7EADD39F1DA}"/>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37657605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687F1-3ABF-1B40-B912-806A20893B7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24F84F8-1B54-0BDA-C0D8-824C6E94C1F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60FAAB-7A4D-3F47-765E-BB5C55CD1EAE}"/>
              </a:ext>
            </a:extLst>
          </p:cNvPr>
          <p:cNvSpPr>
            <a:spLocks noGrp="1"/>
          </p:cNvSpPr>
          <p:nvPr>
            <p:ph type="dt" sz="half" idx="10"/>
          </p:nvPr>
        </p:nvSpPr>
        <p:spPr/>
        <p:txBody>
          <a:bodyPr/>
          <a:lstStyle/>
          <a:p>
            <a:r>
              <a:rPr lang="en-US"/>
              <a:t>Dec. 2024</a:t>
            </a:r>
          </a:p>
        </p:txBody>
      </p:sp>
      <p:sp>
        <p:nvSpPr>
          <p:cNvPr id="5" name="Footer Placeholder 4">
            <a:extLst>
              <a:ext uri="{FF2B5EF4-FFF2-40B4-BE49-F238E27FC236}">
                <a16:creationId xmlns:a16="http://schemas.microsoft.com/office/drawing/2014/main" id="{FFC26F1A-8003-94E0-84C3-D8B3DF0FDB5E}"/>
              </a:ext>
            </a:extLst>
          </p:cNvPr>
          <p:cNvSpPr>
            <a:spLocks noGrp="1"/>
          </p:cNvSpPr>
          <p:nvPr>
            <p:ph type="ftr" sz="quarter" idx="11"/>
          </p:nvPr>
        </p:nvSpPr>
        <p:spPr/>
        <p:txBody>
          <a:bodyPr/>
          <a:lstStyle/>
          <a:p>
            <a:r>
              <a:rPr lang="en-US"/>
              <a:t>Jonathan Segev, Intel corporation</a:t>
            </a:r>
          </a:p>
        </p:txBody>
      </p:sp>
      <p:sp>
        <p:nvSpPr>
          <p:cNvPr id="6" name="Slide Number Placeholder 5">
            <a:extLst>
              <a:ext uri="{FF2B5EF4-FFF2-40B4-BE49-F238E27FC236}">
                <a16:creationId xmlns:a16="http://schemas.microsoft.com/office/drawing/2014/main" id="{3590E934-A084-F875-BE70-11F295971F0B}"/>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1380184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Dec. 2024</a:t>
            </a:r>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5B25F9-C5C6-838F-9CFF-7C432442CD5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9DCA59-F572-B5A0-D55B-63A61B310F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B97E25-09F1-2297-8A8E-6687BB68A246}"/>
              </a:ext>
            </a:extLst>
          </p:cNvPr>
          <p:cNvSpPr>
            <a:spLocks noGrp="1"/>
          </p:cNvSpPr>
          <p:nvPr>
            <p:ph type="dt" sz="half" idx="10"/>
          </p:nvPr>
        </p:nvSpPr>
        <p:spPr/>
        <p:txBody>
          <a:bodyPr/>
          <a:lstStyle/>
          <a:p>
            <a:r>
              <a:rPr lang="en-US"/>
              <a:t>Dec. 2024</a:t>
            </a:r>
          </a:p>
        </p:txBody>
      </p:sp>
      <p:sp>
        <p:nvSpPr>
          <p:cNvPr id="5" name="Footer Placeholder 4">
            <a:extLst>
              <a:ext uri="{FF2B5EF4-FFF2-40B4-BE49-F238E27FC236}">
                <a16:creationId xmlns:a16="http://schemas.microsoft.com/office/drawing/2014/main" id="{7ACE4685-E700-1719-7257-A08C96F71DEB}"/>
              </a:ext>
            </a:extLst>
          </p:cNvPr>
          <p:cNvSpPr>
            <a:spLocks noGrp="1"/>
          </p:cNvSpPr>
          <p:nvPr>
            <p:ph type="ftr" sz="quarter" idx="11"/>
          </p:nvPr>
        </p:nvSpPr>
        <p:spPr/>
        <p:txBody>
          <a:bodyPr/>
          <a:lstStyle/>
          <a:p>
            <a:r>
              <a:rPr lang="en-US"/>
              <a:t>Jonathan Segev, Intel corporation</a:t>
            </a:r>
          </a:p>
        </p:txBody>
      </p:sp>
      <p:sp>
        <p:nvSpPr>
          <p:cNvPr id="6" name="Slide Number Placeholder 5">
            <a:extLst>
              <a:ext uri="{FF2B5EF4-FFF2-40B4-BE49-F238E27FC236}">
                <a16:creationId xmlns:a16="http://schemas.microsoft.com/office/drawing/2014/main" id="{D4A944A0-FB0F-F462-AEE6-4D1EFE718FDE}"/>
              </a:ext>
            </a:extLst>
          </p:cNvPr>
          <p:cNvSpPr>
            <a:spLocks noGrp="1"/>
          </p:cNvSpPr>
          <p:nvPr>
            <p:ph type="sldNum" sz="quarter" idx="12"/>
          </p:nvPr>
        </p:nvSpPr>
        <p:spPr/>
        <p:txBody>
          <a:bodyPr/>
          <a:lstStyle/>
          <a:p>
            <a:fld id="{0BA5B14F-EEA3-4CC0-A960-B1C9A0451C5D}" type="slidenum">
              <a:rPr lang="en-US" smtClean="0"/>
              <a:t>‹#›</a:t>
            </a:fld>
            <a:endParaRPr lang="en-US"/>
          </a:p>
        </p:txBody>
      </p:sp>
    </p:spTree>
    <p:extLst>
      <p:ext uri="{BB962C8B-B14F-4D97-AF65-F5344CB8AC3E}">
        <p14:creationId xmlns:p14="http://schemas.microsoft.com/office/powerpoint/2010/main" val="2109440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Dec. 2024</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Dec. 2024</a:t>
            </a:r>
            <a:endParaRPr lang="en-GB"/>
          </a:p>
        </p:txBody>
      </p:sp>
      <p:sp>
        <p:nvSpPr>
          <p:cNvPr id="6" name="Footer Placeholder 5"/>
          <p:cNvSpPr>
            <a:spLocks noGrp="1"/>
          </p:cNvSpPr>
          <p:nvPr>
            <p:ph type="ftr" idx="11"/>
          </p:nvPr>
        </p:nvSpPr>
        <p:spPr/>
        <p:txBody>
          <a:bodyPr/>
          <a:lstStyle>
            <a:lvl1pPr>
              <a:defRPr/>
            </a:lvl1pPr>
          </a:lstStyle>
          <a:p>
            <a:r>
              <a:rPr lang="en-GB"/>
              <a:t>Jonathan Segev, Intel corporation</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Dec. 2024</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Jonathan Segev, Intel corporation</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Dec. 2024</a:t>
            </a:r>
            <a:endParaRPr lang="en-GB"/>
          </a:p>
        </p:txBody>
      </p:sp>
      <p:sp>
        <p:nvSpPr>
          <p:cNvPr id="4" name="Footer Placeholder 3"/>
          <p:cNvSpPr>
            <a:spLocks noGrp="1"/>
          </p:cNvSpPr>
          <p:nvPr>
            <p:ph type="ftr" idx="11"/>
          </p:nvPr>
        </p:nvSpPr>
        <p:spPr/>
        <p:txBody>
          <a:bodyPr/>
          <a:lstStyle>
            <a:lvl1pPr>
              <a:defRPr/>
            </a:lvl1pPr>
          </a:lstStyle>
          <a:p>
            <a:r>
              <a:rPr lang="en-GB"/>
              <a:t>Jonathan Segev, Intel corporation</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Dec. 2024</a:t>
            </a:r>
            <a:endParaRPr lang="en-GB"/>
          </a:p>
        </p:txBody>
      </p:sp>
      <p:sp>
        <p:nvSpPr>
          <p:cNvPr id="3" name="Footer Placeholder 2"/>
          <p:cNvSpPr>
            <a:spLocks noGrp="1"/>
          </p:cNvSpPr>
          <p:nvPr>
            <p:ph type="ftr" idx="11"/>
          </p:nvPr>
        </p:nvSpPr>
        <p:spPr/>
        <p:txBody>
          <a:bodyPr/>
          <a:lstStyle>
            <a:lvl1pPr>
              <a:defRPr/>
            </a:lvl1pPr>
          </a:lstStyle>
          <a:p>
            <a:r>
              <a:rPr lang="en-GB"/>
              <a:t>Jonathan Segev, Intel corporation</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Dec. 2024</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Dec. 2024</a:t>
            </a:r>
            <a:endParaRPr lang="en-GB"/>
          </a:p>
        </p:txBody>
      </p:sp>
      <p:sp>
        <p:nvSpPr>
          <p:cNvPr id="5" name="Footer Placeholder 4"/>
          <p:cNvSpPr>
            <a:spLocks noGrp="1"/>
          </p:cNvSpPr>
          <p:nvPr>
            <p:ph type="ftr" idx="11"/>
          </p:nvPr>
        </p:nvSpPr>
        <p:spPr/>
        <p:txBody>
          <a:bodyPr/>
          <a:lstStyle>
            <a:lvl1pPr>
              <a:defRPr/>
            </a:lvl1pPr>
          </a:lstStyle>
          <a:p>
            <a:r>
              <a:rPr lang="en-GB"/>
              <a:t>Jonathan Segev, Intel corporation</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Dec. 2024</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Jonathan Segev, Intel corporation</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dirty="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802.11-24/1638r7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946F25-CE29-3951-1005-497A1A3344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3AFF8A-8BD3-DF3B-E9C9-F781AFE444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82C769-0BD3-ABF9-8195-D861A33F65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Dec. 2024</a:t>
            </a:r>
          </a:p>
        </p:txBody>
      </p:sp>
      <p:sp>
        <p:nvSpPr>
          <p:cNvPr id="5" name="Footer Placeholder 4">
            <a:extLst>
              <a:ext uri="{FF2B5EF4-FFF2-40B4-BE49-F238E27FC236}">
                <a16:creationId xmlns:a16="http://schemas.microsoft.com/office/drawing/2014/main" id="{03D1242E-AB2F-992D-B5A9-4162E8976C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Jonathan Segev, Intel corporation</a:t>
            </a:r>
          </a:p>
        </p:txBody>
      </p:sp>
      <p:sp>
        <p:nvSpPr>
          <p:cNvPr id="6" name="Slide Number Placeholder 5">
            <a:extLst>
              <a:ext uri="{FF2B5EF4-FFF2-40B4-BE49-F238E27FC236}">
                <a16:creationId xmlns:a16="http://schemas.microsoft.com/office/drawing/2014/main" id="{E0929DC6-4A4E-59B4-B777-F624F8271E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BA5B14F-EEA3-4CC0-A960-B1C9A0451C5D}" type="slidenum">
              <a:rPr lang="en-US" smtClean="0"/>
              <a:t>‹#›</a:t>
            </a:fld>
            <a:endParaRPr lang="en-US"/>
          </a:p>
        </p:txBody>
      </p:sp>
    </p:spTree>
    <p:extLst>
      <p:ext uri="{BB962C8B-B14F-4D97-AF65-F5344CB8AC3E}">
        <p14:creationId xmlns:p14="http://schemas.microsoft.com/office/powerpoint/2010/main" val="38458815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4" Type="http://schemas.openxmlformats.org/officeDocument/2006/relationships/hyperlink" Target="http://standards.ieee.org/about/sasb/patcom/materials.ht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tandards.ieee.org/faqs/affiliation.html" TargetMode="External"/><Relationship Id="rId7" Type="http://schemas.openxmlformats.org/officeDocument/2006/relationships/hyperlink" Target="http://standards.ieee.org/board/pat/faq.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ylaws/sect6-7.html#loa" TargetMode="External"/><Relationship Id="rId5" Type="http://schemas.openxmlformats.org/officeDocument/2006/relationships/hyperlink" Target="http://standards.ieee.org/board/pat/pat-slideset.ppt" TargetMode="External"/><Relationship Id="rId4" Type="http://schemas.openxmlformats.org/officeDocument/2006/relationships/hyperlink" Target="http://standards.ieee.org/resources/antitrust-guidelines.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ieee802.org/devdocs.shtml" TargetMode="External"/><Relationship Id="rId3" Type="http://schemas.openxmlformats.org/officeDocument/2006/relationships/hyperlink" Target="https://mentor.ieee.org/802-ec/dcn/17/ec-17-0120-29-0PNP-ieee-802-lmsc-chairs-guidelines.pdf" TargetMode="External"/><Relationship Id="rId7" Type="http://schemas.openxmlformats.org/officeDocument/2006/relationships/hyperlink" Target="http://www.ieee802.org/11/Rules/rules.shtml"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s://mentor.ieee.org/802-ec/dcn/17/ec-17-0093-05-0PNP-ieee-802-participation-slide-ppt.ppt" TargetMode="External"/><Relationship Id="rId5" Type="http://schemas.openxmlformats.org/officeDocument/2006/relationships/hyperlink" Target="http://grouper.ieee.org/groups/802/PNP/approved/IEEE_802_LMSC_OM_approved_120725.pdf" TargetMode="External"/><Relationship Id="rId4" Type="http://schemas.openxmlformats.org/officeDocument/2006/relationships/hyperlink" Target="http://www.ieee802.org/PNP/approved/IEEE_802_WG_PandP_v19.pdf"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mat.ieee.org/" TargetMode="External"/><Relationship Id="rId2" Type="http://schemas.openxmlformats.org/officeDocument/2006/relationships/hyperlink" Target="https://web.cvent.com/event/cfbda833-a1ae-4e62-b6c3-fa156738a349/summary" TargetMode="External"/><Relationship Id="rId1" Type="http://schemas.openxmlformats.org/officeDocument/2006/relationships/slideLayout" Target="../slideLayouts/slideLayout2.xml"/><Relationship Id="rId4" Type="http://schemas.openxmlformats.org/officeDocument/2006/relationships/hyperlink" Target="https://imat.ieee.org/sp7200043/attendance-log?p=4903000005&amp;t=47200043"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grouper.ieee.org/groups/802/11/" TargetMode="External"/><Relationship Id="rId2" Type="http://schemas.openxmlformats.org/officeDocument/2006/relationships/hyperlink" Target="https://mentor.ieee.org/802.11/document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657947" y="692696"/>
            <a:ext cx="10547351"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TGbk</a:t>
            </a:r>
            <a:r>
              <a:rPr lang="en-US" altLang="en-US" dirty="0"/>
              <a:t> Next Generation Positioning </a:t>
            </a:r>
            <a:br>
              <a:rPr lang="en-US" altLang="en-US" dirty="0"/>
            </a:br>
            <a:r>
              <a:rPr lang="en-US" altLang="en-US" dirty="0"/>
              <a:t>Agenda for the Nov. Plenary Meeting and </a:t>
            </a:r>
            <a:br>
              <a:rPr lang="en-US" altLang="en-US" dirty="0"/>
            </a:br>
            <a:r>
              <a:rPr lang="en-US" altLang="en-US" dirty="0"/>
              <a:t>the Following Telecons</a:t>
            </a:r>
            <a:endParaRPr lang="en-GB" dirty="0"/>
          </a:p>
        </p:txBody>
      </p:sp>
      <p:sp>
        <p:nvSpPr>
          <p:cNvPr id="3074" name="Rectangle 2"/>
          <p:cNvSpPr>
            <a:spLocks noGrp="1" noChangeArrowheads="1"/>
          </p:cNvSpPr>
          <p:nvPr>
            <p:ph type="subTitle" idx="1"/>
          </p:nvPr>
        </p:nvSpPr>
        <p:spPr>
          <a:xfrm>
            <a:off x="1526118" y="2313254"/>
            <a:ext cx="8534400" cy="381001"/>
          </a:xfrm>
          <a:ln/>
        </p:spPr>
        <p:txBody>
          <a:bodyPr/>
          <a:lstStyle/>
          <a:p>
            <a:pP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2024-12-11</a:t>
            </a:r>
          </a:p>
        </p:txBody>
      </p:sp>
      <p:sp>
        <p:nvSpPr>
          <p:cNvPr id="6" name="Date Placeholder 3"/>
          <p:cNvSpPr>
            <a:spLocks noGrp="1"/>
          </p:cNvSpPr>
          <p:nvPr>
            <p:ph type="dt" idx="10"/>
          </p:nvPr>
        </p:nvSpPr>
        <p:spPr/>
        <p:txBody>
          <a:bodyPr/>
          <a:lstStyle/>
          <a:p>
            <a:r>
              <a:rPr lang="en-US"/>
              <a:t>Dec. 2024</a:t>
            </a:r>
            <a:endParaRPr lang="en-GB" dirty="0"/>
          </a:p>
        </p:txBody>
      </p:sp>
      <p:sp>
        <p:nvSpPr>
          <p:cNvPr id="7" name="Footer Placeholder 4"/>
          <p:cNvSpPr>
            <a:spLocks noGrp="1"/>
          </p:cNvSpPr>
          <p:nvPr>
            <p:ph type="ftr" idx="11"/>
          </p:nvPr>
        </p:nvSpPr>
        <p:spPr/>
        <p:txBody>
          <a:bodyPr/>
          <a:lstStyle/>
          <a:p>
            <a:r>
              <a:rPr lang="en-GB"/>
              <a:t>Jonathan Segev, Intel corporation</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227500754"/>
              </p:ext>
            </p:extLst>
          </p:nvPr>
        </p:nvGraphicFramePr>
        <p:xfrm>
          <a:off x="927100" y="3267075"/>
          <a:ext cx="10547350" cy="2474913"/>
        </p:xfrm>
        <a:graphic>
          <a:graphicData uri="http://schemas.openxmlformats.org/presentationml/2006/ole">
            <mc:AlternateContent xmlns:mc="http://schemas.openxmlformats.org/markup-compatibility/2006">
              <mc:Choice xmlns:v="urn:schemas-microsoft-com:vml" Requires="v">
                <p:oleObj name="Document" r:id="rId3" imgW="10827425" imgH="2539515" progId="Word.Document.8">
                  <p:embed/>
                </p:oleObj>
              </mc:Choice>
              <mc:Fallback>
                <p:oleObj name="Document" r:id="rId3" imgW="10827425" imgH="2539515" progId="Word.Document.8">
                  <p:embed/>
                  <p:pic>
                    <p:nvPicPr>
                      <p:cNvPr id="3075" name="Object 3"/>
                      <p:cNvPicPr>
                        <a:picLocks noChangeAspect="1" noChangeArrowheads="1"/>
                      </p:cNvPicPr>
                      <p:nvPr/>
                    </p:nvPicPr>
                    <p:blipFill>
                      <a:blip r:embed="rId4"/>
                      <a:srcRect/>
                      <a:stretch>
                        <a:fillRect/>
                      </a:stretch>
                    </p:blipFill>
                    <p:spPr bwMode="auto">
                      <a:xfrm>
                        <a:off x="927100" y="3267075"/>
                        <a:ext cx="10547350" cy="2474913"/>
                      </a:xfrm>
                      <a:prstGeom prst="rect">
                        <a:avLst/>
                      </a:prstGeom>
                      <a:noFill/>
                    </p:spPr>
                  </p:pic>
                </p:oleObj>
              </mc:Fallback>
            </mc:AlternateContent>
          </a:graphicData>
        </a:graphic>
      </p:graphicFrame>
      <p:sp>
        <p:nvSpPr>
          <p:cNvPr id="3076" name="Rectangle 4"/>
          <p:cNvSpPr>
            <a:spLocks noChangeArrowheads="1"/>
          </p:cNvSpPr>
          <p:nvPr/>
        </p:nvSpPr>
        <p:spPr bwMode="auto">
          <a:xfrm>
            <a:off x="929217" y="278092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b="1" dirty="0">
                <a:solidFill>
                  <a:srgbClr val="000000"/>
                </a:solidFill>
              </a:rPr>
              <a:t>Authors</a:t>
            </a:r>
            <a:r>
              <a:rPr lang="en-GB" sz="2000" dirty="0">
                <a:solidFill>
                  <a:srgbClr val="000000"/>
                </a:solidFill>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551384" y="1751015"/>
            <a:ext cx="11305255" cy="4343400"/>
          </a:xfrm>
        </p:spPr>
        <p:txBody>
          <a:bodyPr/>
          <a:lstStyle/>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Cause an LOA to be submitted to the IEEE-SA (patcom@ieee.org);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Provide the chair of this group with the identity of the holder(s) of any and all such claims as soon as possible; or</a:t>
            </a:r>
          </a:p>
          <a:p>
            <a:pPr marL="0" lvl="0" indent="0" defTabSz="914400" eaLnBrk="0" hangingPunct="0">
              <a:spcBef>
                <a:spcPct val="20000"/>
              </a:spcBef>
              <a:buClr>
                <a:srgbClr val="CC3300"/>
              </a:buClr>
              <a:buSzPct val="150000"/>
              <a:defRPr/>
            </a:pPr>
            <a:endParaRPr lang="en-US" altLang="en-US" dirty="0">
              <a:latin typeface="Calibri" pitchFamily="34" charset="0"/>
              <a:cs typeface="Calibri" pitchFamily="34" charset="0"/>
            </a:endParaRPr>
          </a:p>
          <a:p>
            <a:pPr lvl="0" defTabSz="914400" eaLnBrk="0" hangingPunct="0">
              <a:spcBef>
                <a:spcPct val="20000"/>
              </a:spcBef>
              <a:buClr>
                <a:srgbClr val="CC3300"/>
              </a:buClr>
              <a:buSzPct val="150000"/>
              <a:buFont typeface="Arial" panose="020B0604020202020204" pitchFamily="34" charset="0"/>
              <a:buChar char="•"/>
              <a:defRPr/>
            </a:pPr>
            <a:r>
              <a:rPr lang="en-US" altLang="en-US" dirty="0">
                <a:latin typeface="Calibri" pitchFamily="34" charset="0"/>
                <a:cs typeface="Calibri" pitchFamily="34" charset="0"/>
              </a:rPr>
              <a:t>Speak up now and respond to this Call for Potentially Essential Patents</a:t>
            </a:r>
          </a:p>
          <a:p>
            <a:pPr marL="0" lvl="0" indent="0" defTabSz="914400" eaLnBrk="0" hangingPunct="0">
              <a:spcBef>
                <a:spcPct val="20000"/>
              </a:spcBef>
              <a:buClr>
                <a:srgbClr val="CC3300"/>
              </a:buClr>
              <a:buSzPct val="50000"/>
              <a:defRPr/>
            </a:pPr>
            <a:endParaRPr lang="en-US" altLang="en-US" sz="900" b="0" dirty="0">
              <a:latin typeface="Calibri" pitchFamily="34" charset="0"/>
              <a:cs typeface="Calibri" pitchFamily="34" charset="0"/>
            </a:endParaRPr>
          </a:p>
          <a:p>
            <a:pPr marL="0" lvl="0" indent="0" defTabSz="914400" eaLnBrk="0" hangingPunct="0">
              <a:spcBef>
                <a:spcPct val="20000"/>
              </a:spcBef>
              <a:buClr>
                <a:srgbClr val="CC3300"/>
              </a:buClr>
              <a:buSzPct val="50000"/>
              <a:defRPr/>
            </a:pPr>
            <a:r>
              <a:rPr lang="en-US" altLang="en-US" b="0" dirty="0">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b="0" dirty="0">
                <a:latin typeface="Calibri" pitchFamily="34" charset="0"/>
                <a:cs typeface="Calibri" pitchFamily="34" charset="0"/>
              </a:rPr>
            </a:br>
            <a:endParaRPr lang="en-US" altLang="en-US" dirty="0">
              <a:latin typeface="Calibri" pitchFamily="34" charset="0"/>
              <a:cs typeface="Calibri"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
        <p:nvSpPr>
          <p:cNvPr id="7" name="Text Box 6">
            <a:extLst>
              <a:ext uri="{FF2B5EF4-FFF2-40B4-BE49-F238E27FC236}">
                <a16:creationId xmlns:a16="http://schemas.microsoft.com/office/drawing/2014/main" id="{2C8EC4BB-F0DF-4A88-A78D-DDB80DCE3215}"/>
              </a:ext>
            </a:extLst>
          </p:cNvPr>
          <p:cNvSpPr txBox="1">
            <a:spLocks noChangeArrowheads="1"/>
          </p:cNvSpPr>
          <p:nvPr/>
        </p:nvSpPr>
        <p:spPr bwMode="auto">
          <a:xfrm>
            <a:off x="10799235" y="6094415"/>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652963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14401" y="1751015"/>
            <a:ext cx="10361084" cy="4343400"/>
          </a:xfrm>
        </p:spPr>
        <p:txBody>
          <a:bodyPr/>
          <a:lstStyle/>
          <a:p>
            <a:pPr lvl="0"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2000" dirty="0">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interpretation, validity, or essentiality of patents/patent claims. </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specific license rates, terms, or conditions.</a:t>
            </a:r>
          </a:p>
          <a:p>
            <a:pPr lvl="2"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600" dirty="0">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GB" altLang="en-US" b="1" dirty="0">
                <a:latin typeface="Calibri" panose="020F0502020204030204" pitchFamily="34" charset="0"/>
                <a:cs typeface="Calibri" panose="020F0502020204030204" pitchFamily="34" charset="0"/>
              </a:rPr>
              <a:t>Technical considerations remain the primary focus</a:t>
            </a:r>
            <a:endParaRPr lang="en-US" altLang="en-US" b="1"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discuss the status or substance of ongoing or threatened litigation.</a:t>
            </a:r>
          </a:p>
          <a:p>
            <a:pPr lvl="1" defTabSz="914400" eaLnBrk="0" hangingPunct="0">
              <a:lnSpc>
                <a:spcPct val="80000"/>
              </a:lnSpc>
              <a:spcBef>
                <a:spcPct val="20000"/>
              </a:spcBef>
              <a:spcAft>
                <a:spcPct val="40000"/>
              </a:spcAft>
              <a:buClr>
                <a:srgbClr val="CC3300"/>
              </a:buClr>
              <a:buSzPct val="150000"/>
              <a:buFont typeface="Arial" panose="020B0604020202020204" pitchFamily="34" charset="0"/>
              <a:buChar char="•"/>
              <a:defRPr/>
            </a:pPr>
            <a:r>
              <a:rPr lang="en-US" altLang="en-US" sz="1800" b="1" dirty="0">
                <a:latin typeface="Calibri" panose="020F0502020204030204" pitchFamily="34" charset="0"/>
                <a:cs typeface="Calibri" panose="020F0502020204030204" pitchFamily="34" charset="0"/>
              </a:rPr>
              <a:t>Don’t be silent if inappropriate topics are discussed … do formally object.</a:t>
            </a:r>
          </a:p>
          <a:p>
            <a:pPr lvl="0" algn="ctr" defTabSz="914400" eaLnBrk="0" hangingPunct="0">
              <a:lnSpc>
                <a:spcPct val="80000"/>
              </a:lnSpc>
              <a:spcBef>
                <a:spcPct val="20000"/>
              </a:spcBef>
              <a:buClr>
                <a:srgbClr val="CC3300"/>
              </a:buClr>
              <a:buSzPct val="50000"/>
              <a:defRPr/>
            </a:pPr>
            <a:r>
              <a:rPr lang="en-US" altLang="en-US" sz="1050" dirty="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a:p>
            <a:pPr lvl="0" algn="ctr" defTabSz="914400" eaLnBrk="0" hangingPunct="0">
              <a:lnSpc>
                <a:spcPct val="80000"/>
              </a:lnSpc>
              <a:spcBef>
                <a:spcPct val="20000"/>
              </a:spcBef>
              <a:buClr>
                <a:srgbClr val="CC3300"/>
              </a:buClr>
              <a:buSzPct val="50000"/>
              <a:defRPr/>
            </a:pPr>
            <a:r>
              <a:rPr lang="en-US" altLang="en-US" sz="1400" dirty="0">
                <a:latin typeface="Calibri" panose="020F0502020204030204" pitchFamily="34" charset="0"/>
                <a:cs typeface="Calibri" panose="020F0502020204030204" pitchFamily="34" charset="0"/>
              </a:rPr>
              <a:t>For more details, see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clause 5.3.10 and </a:t>
            </a:r>
            <a:br>
              <a:rPr lang="en-US" altLang="en-US" sz="1400" dirty="0">
                <a:latin typeface="Calibri" panose="020F0502020204030204" pitchFamily="34" charset="0"/>
                <a:cs typeface="Calibri" panose="020F0502020204030204" pitchFamily="34" charset="0"/>
              </a:rPr>
            </a:br>
            <a:r>
              <a:rPr lang="en-US" altLang="en-US" sz="1400" i="1" dirty="0">
                <a:latin typeface="Calibri" panose="020F0502020204030204" pitchFamily="34" charset="0"/>
                <a:cs typeface="Calibri" panose="020F0502020204030204" pitchFamily="34" charset="0"/>
              </a:rPr>
              <a:t>Antitrust and Competition Policy: What You Need to Know </a:t>
            </a:r>
            <a:r>
              <a:rPr lang="en-US" altLang="en-US" sz="1400" dirty="0">
                <a:latin typeface="Calibri" panose="020F0502020204030204" pitchFamily="34" charset="0"/>
                <a:cs typeface="Calibri" panose="020F0502020204030204" pitchFamily="34" charset="0"/>
              </a:rPr>
              <a:t>at </a:t>
            </a:r>
            <a:r>
              <a:rPr lang="en-US" altLang="en-US" sz="1400" dirty="0">
                <a:latin typeface="Calibri" panose="020F0502020204030204" pitchFamily="34" charset="0"/>
                <a:cs typeface="Calibri" panose="020F0502020204030204" pitchFamily="34" charset="0"/>
                <a:hlinkClick r:id="rId2"/>
              </a:rPr>
              <a:t>http://standards.ieee.org/develop/policies/antitrust.pdf</a:t>
            </a:r>
            <a:r>
              <a:rPr lang="en-US" altLang="en-US" sz="1400" dirty="0">
                <a:latin typeface="Calibri" panose="020F0502020204030204" pitchFamily="34" charset="0"/>
                <a:cs typeface="Calibri" panose="020F0502020204030204" pitchFamily="34" charset="0"/>
              </a:rPr>
              <a:t> </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
        <p:nvSpPr>
          <p:cNvPr id="7" name="Text Box 7">
            <a:extLst>
              <a:ext uri="{FF2B5EF4-FFF2-40B4-BE49-F238E27FC236}">
                <a16:creationId xmlns:a16="http://schemas.microsoft.com/office/drawing/2014/main" id="{6EE376DF-B823-47B7-9BF4-6E97CA5FB19A}"/>
              </a:ext>
            </a:extLst>
          </p:cNvPr>
          <p:cNvSpPr txBox="1">
            <a:spLocks noChangeArrowheads="1"/>
          </p:cNvSpPr>
          <p:nvPr/>
        </p:nvSpPr>
        <p:spPr bwMode="auto">
          <a:xfrm>
            <a:off x="10704512" y="6084121"/>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49380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p:txBody>
          <a:bodyPr/>
          <a:lstStyle/>
          <a:p>
            <a:pPr>
              <a:lnSpc>
                <a:spcPct val="80000"/>
              </a:lnSpc>
            </a:pPr>
            <a:endParaRPr lang="en-US" altLang="en-US" sz="700" u="sng" dirty="0">
              <a:solidFill>
                <a:srgbClr val="FF0000"/>
              </a:solidFill>
            </a:endParaRP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2"/>
              </a:rPr>
              <a:t>http://standards.ieee.org/develop/policies/bylaws/sect6-7.html#6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marL="914400" lvl="2" indent="0">
              <a:lnSpc>
                <a:spcPct val="90000"/>
              </a:lnSpc>
              <a:buSzPct val="150000"/>
            </a:pP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b="1" dirty="0">
                <a:solidFill>
                  <a:schemeClr val="tx1"/>
                </a:solidFill>
                <a:latin typeface="Calibri" panose="020F0502020204030204" pitchFamily="34" charset="0"/>
                <a:cs typeface="Calibri" panose="020F0502020204030204" pitchFamily="34" charset="0"/>
                <a:hlinkClick r:id="rId3"/>
              </a:rPr>
              <a:t>http://standards.ieee.org/develop/policies/opman/sect6.html#6.3</a:t>
            </a:r>
            <a:r>
              <a:rPr lang="en-US" altLang="en-US" sz="1600" b="1" dirty="0">
                <a:solidFill>
                  <a:schemeClr val="tx1"/>
                </a:solidFill>
                <a:latin typeface="Calibri" panose="020F0502020204030204" pitchFamily="34" charset="0"/>
                <a:cs typeface="Calibri" panose="020F0502020204030204" pitchFamily="34" charset="0"/>
              </a:rPr>
              <a:t>) </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4"/>
              </a:rPr>
              <a:t>http://standards.ieee.org/about/sasb/patcom/materials.htm</a:t>
            </a:r>
            <a:r>
              <a:rPr lang="en-US" altLang="en-US" b="1" i="1" dirty="0">
                <a:solidFill>
                  <a:schemeClr val="tx1"/>
                </a:solidFill>
                <a:latin typeface="Calibri" panose="020F0502020204030204" pitchFamily="34" charset="0"/>
                <a:cs typeface="Calibri" panose="020F0502020204030204" pitchFamily="34" charset="0"/>
              </a:rPr>
              <a:t> </a:t>
            </a: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a:t>
            </a:r>
            <a:r>
              <a:rPr lang="en-US" altLang="en-US" sz="2800" b="1" dirty="0">
                <a:solidFill>
                  <a:schemeClr val="tx1"/>
                </a:solidFill>
                <a:latin typeface="Calibri" panose="020F0502020204030204" pitchFamily="34" charset="0"/>
                <a:cs typeface="Calibri" panose="020F0502020204030204" pitchFamily="34" charset="0"/>
              </a:rPr>
              <a:t>If you have questions, contact the IEEE-SA Standards Board Patent Committee Administrator at patcom@ieee.org</a:t>
            </a: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
        <p:nvSpPr>
          <p:cNvPr id="7" name="Text Box 7">
            <a:extLst>
              <a:ext uri="{FF2B5EF4-FFF2-40B4-BE49-F238E27FC236}">
                <a16:creationId xmlns:a16="http://schemas.microsoft.com/office/drawing/2014/main" id="{2BD2B973-A9A5-4E5A-BD4B-E53956EE2E16}"/>
              </a:ext>
            </a:extLst>
          </p:cNvPr>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71621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9381D-498F-4C09-A385-5E7B21EFC3D5}"/>
              </a:ext>
            </a:extLst>
          </p:cNvPr>
          <p:cNvSpPr>
            <a:spLocks noGrp="1"/>
          </p:cNvSpPr>
          <p:nvPr>
            <p:ph type="title"/>
          </p:nvPr>
        </p:nvSpPr>
        <p:spPr/>
        <p:txBody>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FCC9B7F8-4564-4C97-B98D-59A952A879D7}"/>
              </a:ext>
            </a:extLst>
          </p:cNvPr>
          <p:cNvSpPr>
            <a:spLocks noGrp="1"/>
          </p:cNvSpPr>
          <p:nvPr>
            <p:ph idx="1"/>
          </p:nvPr>
        </p:nvSpPr>
        <p:spPr/>
        <p:txBody>
          <a:bodyPr/>
          <a:lstStyle/>
          <a:p>
            <a:pPr>
              <a:spcBef>
                <a:spcPts val="0"/>
              </a:spcBef>
              <a:spcAft>
                <a:spcPts val="0"/>
              </a:spcAft>
              <a:buClrTx/>
              <a:buSzPct val="120000"/>
              <a:buFont typeface="Arial" panose="020B0604020202020204" pitchFamily="34" charset="0"/>
              <a:buChar char="•"/>
            </a:pPr>
            <a:r>
              <a:rPr lang="en-US" altLang="en-US" sz="2133" dirty="0">
                <a:latin typeface="Montserrat" panose="00000500000000000000" pitchFamily="2" charset="0"/>
                <a:cs typeface="Calibri" pitchFamily="34" charset="0"/>
              </a:rPr>
              <a:t>At the beginning of each standards development meeting the chair or a designee is to:</a:t>
            </a:r>
          </a:p>
          <a:p>
            <a:pPr marL="714375" lvl="2" indent="-342900">
              <a:buSzPct val="150000"/>
              <a:buFont typeface="Arial" panose="020B0604020202020204" pitchFamily="34" charset="0"/>
              <a:buChar char="•"/>
            </a:pPr>
            <a:r>
              <a:rPr lang="en-US" altLang="en-US" sz="1867" dirty="0"/>
              <a:t>Show the following slides (or provide them beforehand)</a:t>
            </a:r>
          </a:p>
          <a:p>
            <a:pPr marL="714375" lvl="2" indent="-342900">
              <a:buSzPct val="150000"/>
              <a:buFont typeface="Arial" panose="020B0604020202020204" pitchFamily="34" charset="0"/>
              <a:buChar char="•"/>
            </a:pPr>
            <a:r>
              <a:rPr lang="en-US" altLang="en-US" sz="1867" dirty="0"/>
              <a:t>Advise the standards development group participants that: </a:t>
            </a:r>
          </a:p>
          <a:p>
            <a:pPr marL="714375" lvl="2" indent="-342900">
              <a:buSzPct val="150000"/>
              <a:buFont typeface="Arial" panose="020B0604020202020204" pitchFamily="34" charset="0"/>
              <a:buChar char="•"/>
            </a:pPr>
            <a:r>
              <a:rPr lang="en-US" altLang="en-US" sz="1867" dirty="0"/>
              <a:t>IEEE SA’s copyright policy is described in Clause 7 of the IEEE SA Standards Board Bylaws and Clause 6.1 of the IEEE SA Standards Board Operations Manual;</a:t>
            </a:r>
          </a:p>
          <a:p>
            <a:pPr marL="714375" lvl="2" indent="-342900">
              <a:buSzPct val="150000"/>
              <a:buFont typeface="Arial" panose="020B0604020202020204" pitchFamily="34" charset="0"/>
              <a:buChar char="•"/>
            </a:pPr>
            <a:r>
              <a:rPr lang="en-US" altLang="en-US" sz="1867" dirty="0"/>
              <a:t>Any material submitted during standards development, whether verbal, recorded, or in written form, is a Contribution and shall comply with the IEEE SA Copyright Policy; </a:t>
            </a:r>
          </a:p>
          <a:p>
            <a:pPr marL="714375" lvl="2" indent="-342900">
              <a:buSzPct val="150000"/>
              <a:buFont typeface="Arial" panose="020B0604020202020204" pitchFamily="34" charset="0"/>
              <a:buChar char="•"/>
            </a:pPr>
            <a:r>
              <a:rPr lang="en-US" altLang="en-US" sz="1867" dirty="0"/>
              <a:t>Instruct the Secretary to record in the minutes of the relevant meeting: </a:t>
            </a:r>
          </a:p>
          <a:p>
            <a:pPr marL="714375" lvl="2" indent="-342900">
              <a:buSzPct val="150000"/>
              <a:buFont typeface="Arial" panose="020B0604020202020204" pitchFamily="34" charset="0"/>
              <a:buChar char="•"/>
            </a:pPr>
            <a:r>
              <a:rPr lang="en-US" altLang="en-US" sz="1867" dirty="0"/>
              <a:t>That the foregoing information was provided and that the copyright slides were shown (or provided beforehand). </a:t>
            </a:r>
          </a:p>
          <a:p>
            <a:endParaRPr lang="en-US" dirty="0"/>
          </a:p>
        </p:txBody>
      </p:sp>
      <p:sp>
        <p:nvSpPr>
          <p:cNvPr id="4" name="Slide Number Placeholder 3">
            <a:extLst>
              <a:ext uri="{FF2B5EF4-FFF2-40B4-BE49-F238E27FC236}">
                <a16:creationId xmlns:a16="http://schemas.microsoft.com/office/drawing/2014/main" id="{C4C408C7-984E-4847-B383-5EA6A6453288}"/>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6A5591B6-54E4-4223-8222-2A70F3CAF683}"/>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BA7920B7-5FE0-48DA-BAD8-840E92CF33D9}"/>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555663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00A3-DB52-46F6-8BA3-8C6D8FF5DEBE}"/>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0CC06F6C-0FB2-4558-ABFA-963A2CE51776}"/>
              </a:ext>
            </a:extLst>
          </p:cNvPr>
          <p:cNvSpPr>
            <a:spLocks noGrp="1"/>
          </p:cNvSpPr>
          <p:nvPr>
            <p:ph idx="1"/>
          </p:nvPr>
        </p:nvSpPr>
        <p:spPr/>
        <p:txBody>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a:p>
            <a:endParaRPr lang="en-US" dirty="0"/>
          </a:p>
        </p:txBody>
      </p:sp>
      <p:sp>
        <p:nvSpPr>
          <p:cNvPr id="4" name="Slide Number Placeholder 3">
            <a:extLst>
              <a:ext uri="{FF2B5EF4-FFF2-40B4-BE49-F238E27FC236}">
                <a16:creationId xmlns:a16="http://schemas.microsoft.com/office/drawing/2014/main" id="{A2CB711C-7186-4CEE-93A2-5B6066F641EB}"/>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902AB1CD-967A-4C97-BD34-D9BC1AF6A29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DC4397C-3B7B-4F45-BF1C-6EA5A0FA6867}"/>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973913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867B5-056F-4B22-A63A-98560D29CB8B}"/>
              </a:ext>
            </a:extLst>
          </p:cNvPr>
          <p:cNvSpPr>
            <a:spLocks noGrp="1"/>
          </p:cNvSpPr>
          <p:nvPr>
            <p:ph type="title"/>
          </p:nvPr>
        </p:nvSpPr>
        <p:spPr/>
        <p:txBody>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7671ACA1-CCAE-47EC-BBF1-CCE10AC9F0D1}"/>
              </a:ext>
            </a:extLst>
          </p:cNvPr>
          <p:cNvSpPr>
            <a:spLocks noGrp="1"/>
          </p:cNvSpPr>
          <p:nvPr>
            <p:ph idx="1"/>
          </p:nvPr>
        </p:nvSpPr>
        <p:spPr>
          <a:xfrm>
            <a:off x="914401" y="1700809"/>
            <a:ext cx="10361084" cy="4393606"/>
          </a:xfrm>
        </p:spPr>
        <p:txBody>
          <a:bodyPr/>
          <a:lstStyle/>
          <a:p>
            <a:pPr marL="400050">
              <a:buSzPct val="150000"/>
              <a:buFont typeface="Arial" panose="020B0604020202020204" pitchFamily="34" charset="0"/>
              <a:buChar char="•"/>
            </a:pPr>
            <a:r>
              <a:rPr lang="en-US" sz="1800" dirty="0"/>
              <a:t>The IEEE SA Copyright Policy is described in the IEEE SA Standards Board Bylaws and IEEE SA Standards Board Operations Manual”</a:t>
            </a:r>
          </a:p>
          <a:p>
            <a:pPr marL="800100" lvl="1">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sz="1600" dirty="0">
                <a:hlinkClick r:id="rId2"/>
              </a:rPr>
              <a:t>https://standards.ieee.org/about/policies/bylaws/sect6-7.html#7</a:t>
            </a:r>
            <a:br>
              <a:rPr lang="en-US" sz="1600" dirty="0"/>
            </a:br>
            <a:r>
              <a:rPr lang="en-US" sz="1800" dirty="0"/>
              <a:t>	Clause 6.1 of the IEEE SA Standards Board Operations Manual</a:t>
            </a:r>
            <a:br>
              <a:rPr lang="en-US" sz="1800" dirty="0"/>
            </a:br>
            <a:r>
              <a:rPr lang="en-US" sz="1800" dirty="0"/>
              <a:t>	</a:t>
            </a:r>
            <a:r>
              <a:rPr lang="en-US" sz="1600" dirty="0">
                <a:hlinkClick r:id="rId3"/>
              </a:rPr>
              <a:t>https://standards.ieee.org/about/policies/opman/sect6.html</a:t>
            </a:r>
            <a:endParaRPr lang="en-US" sz="1600" dirty="0"/>
          </a:p>
          <a:p>
            <a:pPr marL="400050">
              <a:buSzPct val="150000"/>
              <a:buFont typeface="Arial" panose="020B0604020202020204" pitchFamily="34" charset="0"/>
              <a:buChar char="•"/>
            </a:pPr>
            <a:r>
              <a:rPr lang="en-US" sz="1800" dirty="0"/>
              <a:t>IEEE SA Copyright Permission</a:t>
            </a:r>
          </a:p>
          <a:p>
            <a:pPr marL="800100" lvl="1">
              <a:buSzPct val="150000"/>
              <a:buFont typeface="Arial" panose="020B0604020202020204" pitchFamily="34" charset="0"/>
              <a:buChar char="•"/>
            </a:pPr>
            <a:r>
              <a:rPr lang="en-US" sz="1600" dirty="0">
                <a:hlinkClick r:id="rId4"/>
              </a:rPr>
              <a:t>https://standards.ieee.org/content/dam/ieee-standards/standards/web/documents/other/permissionltrs.zip</a:t>
            </a:r>
            <a:endParaRPr lang="en-US" sz="1600" dirty="0"/>
          </a:p>
          <a:p>
            <a:pPr marL="400050">
              <a:buSzPct val="150000"/>
              <a:buFont typeface="Arial" panose="020B0604020202020204" pitchFamily="34" charset="0"/>
              <a:buChar char="•"/>
            </a:pPr>
            <a:r>
              <a:rPr lang="en-US" sz="1800" dirty="0"/>
              <a:t>IEEE SA Copyright FAQs</a:t>
            </a:r>
          </a:p>
          <a:p>
            <a:pPr marL="800100" lvl="1">
              <a:buSzPct val="150000"/>
              <a:buFont typeface="Arial" panose="020B0604020202020204" pitchFamily="34" charset="0"/>
              <a:buChar char="•"/>
            </a:pPr>
            <a:r>
              <a:rPr lang="en-US" sz="1600" dirty="0">
                <a:hlinkClick r:id="rId5"/>
              </a:rPr>
              <a:t>http://standards.ieee.org/faqs/copyrights.html/</a:t>
            </a:r>
            <a:endParaRPr lang="en-US" sz="1600" dirty="0"/>
          </a:p>
          <a:p>
            <a:pPr marL="400050">
              <a:buSzPct val="150000"/>
              <a:buFont typeface="Arial" panose="020B0604020202020204" pitchFamily="34" charset="0"/>
              <a:buChar char="•"/>
            </a:pPr>
            <a:r>
              <a:rPr lang="en-US" sz="1800" dirty="0"/>
              <a:t>IEEE SA Best Practices for IEEE Standards Development </a:t>
            </a:r>
          </a:p>
          <a:p>
            <a:pPr marL="800100" lvl="1">
              <a:buSzPct val="150000"/>
              <a:buFont typeface="Arial" panose="020B0604020202020204" pitchFamily="34" charset="0"/>
              <a:buChar char="•"/>
            </a:pPr>
            <a:r>
              <a:rPr lang="en-US" sz="1600" dirty="0">
                <a:hlinkClick r:id="rId6"/>
              </a:rPr>
              <a:t>http://standards.ieee.org/develop/policies/best_practices_for_ieee_standards_development_051215.pdf</a:t>
            </a:r>
            <a:endParaRPr lang="en-US" sz="1600" dirty="0"/>
          </a:p>
          <a:p>
            <a:pPr marL="400050">
              <a:buSzPct val="150000"/>
              <a:buFont typeface="Arial" panose="020B0604020202020204" pitchFamily="34" charset="0"/>
              <a:buChar char="•"/>
            </a:pPr>
            <a:r>
              <a:rPr lang="en-US" sz="1800" dirty="0"/>
              <a:t>Distribution of Draft Standards (see 6.1.3 of the SASB Operations Manual)</a:t>
            </a:r>
          </a:p>
          <a:p>
            <a:pPr marL="800100" lvl="1">
              <a:buSzPct val="150000"/>
              <a:buFont typeface="Arial" panose="020B0604020202020204" pitchFamily="34" charset="0"/>
              <a:buChar char="•"/>
            </a:pPr>
            <a:r>
              <a:rPr lang="en-US" sz="1600" dirty="0">
                <a:hlinkClick r:id="rId3"/>
              </a:rPr>
              <a:t>https://standards.ieee.org/about/policies/opman/sect6.html</a:t>
            </a:r>
            <a:endParaRPr lang="en-US" sz="1600" dirty="0"/>
          </a:p>
          <a:p>
            <a:pPr marL="1200150" lvl="2" indent="-285750">
              <a:buSzPct val="150000"/>
              <a:buFont typeface="Arial" panose="020B0604020202020204" pitchFamily="34" charset="0"/>
              <a:buChar char="•"/>
            </a:pPr>
            <a:endParaRPr lang="en-US" altLang="en-US" sz="1600" dirty="0"/>
          </a:p>
          <a:p>
            <a:endParaRPr lang="en-US" dirty="0"/>
          </a:p>
        </p:txBody>
      </p:sp>
      <p:sp>
        <p:nvSpPr>
          <p:cNvPr id="4" name="Slide Number Placeholder 3">
            <a:extLst>
              <a:ext uri="{FF2B5EF4-FFF2-40B4-BE49-F238E27FC236}">
                <a16:creationId xmlns:a16="http://schemas.microsoft.com/office/drawing/2014/main" id="{0244AEF8-B7C8-4DB3-9F05-59E54AA53D93}"/>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02D09226-2F44-4C45-81F3-123E0BBC550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3F1F8B9-0E84-4058-9F56-76BABF9321DE}"/>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637885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D5DEE-C8DA-4C6B-8BED-5EA3EF765966}"/>
              </a:ext>
            </a:extLst>
          </p:cNvPr>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a:extLst>
              <a:ext uri="{FF2B5EF4-FFF2-40B4-BE49-F238E27FC236}">
                <a16:creationId xmlns:a16="http://schemas.microsoft.com/office/drawing/2014/main" id="{7C9C6ED2-3037-4E43-8F84-9580D81E57F4}"/>
              </a:ext>
            </a:extLst>
          </p:cNvPr>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a:p>
            <a:endParaRPr lang="en-US" dirty="0"/>
          </a:p>
        </p:txBody>
      </p:sp>
      <p:sp>
        <p:nvSpPr>
          <p:cNvPr id="4" name="Slide Number Placeholder 3">
            <a:extLst>
              <a:ext uri="{FF2B5EF4-FFF2-40B4-BE49-F238E27FC236}">
                <a16:creationId xmlns:a16="http://schemas.microsoft.com/office/drawing/2014/main" id="{EE6641B8-FC1C-4C01-BDA8-2FDEE38EE1E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F8DECA6E-672A-4DCF-8287-9FDE96C3C220}"/>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67C40B0B-DEA2-4E68-BDD5-D6DC977CCFFE}"/>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407287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0E08-CCA3-4D3E-AEAE-A7FACF56B421}"/>
              </a:ext>
            </a:extLst>
          </p:cNvPr>
          <p:cNvSpPr>
            <a:spLocks noGrp="1"/>
          </p:cNvSpPr>
          <p:nvPr>
            <p:ph type="title"/>
          </p:nvPr>
        </p:nvSpPr>
        <p:spPr>
          <a:xfrm>
            <a:off x="914401" y="685801"/>
            <a:ext cx="10361084" cy="798983"/>
          </a:xfrm>
        </p:spPr>
        <p:txBody>
          <a:bodyPr/>
          <a:lstStyle/>
          <a:p>
            <a:r>
              <a:rPr lang="en-US" sz="2800" dirty="0"/>
              <a:t>Participants in the IEEE-SA “individual process” shall</a:t>
            </a:r>
            <a:br>
              <a:rPr lang="en-US" sz="2800" dirty="0"/>
            </a:br>
            <a:r>
              <a:rPr lang="en-US" sz="2800" dirty="0"/>
              <a:t>act independently of others, including employers</a:t>
            </a:r>
          </a:p>
        </p:txBody>
      </p:sp>
      <p:sp>
        <p:nvSpPr>
          <p:cNvPr id="3" name="Content Placeholder 2">
            <a:extLst>
              <a:ext uri="{FF2B5EF4-FFF2-40B4-BE49-F238E27FC236}">
                <a16:creationId xmlns:a16="http://schemas.microsoft.com/office/drawing/2014/main" id="{F526F47A-3B9D-4696-A759-6B3DFB860B77}"/>
              </a:ext>
            </a:extLst>
          </p:cNvPr>
          <p:cNvSpPr>
            <a:spLocks noGrp="1"/>
          </p:cNvSpPr>
          <p:nvPr>
            <p:ph idx="1"/>
          </p:nvPr>
        </p:nvSpPr>
        <p:spPr>
          <a:xfrm>
            <a:off x="914401" y="1700809"/>
            <a:ext cx="10361084" cy="4393606"/>
          </a:xfrm>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a:p>
            <a:endParaRPr lang="en-US" dirty="0"/>
          </a:p>
        </p:txBody>
      </p:sp>
      <p:sp>
        <p:nvSpPr>
          <p:cNvPr id="4" name="Slide Number Placeholder 3">
            <a:extLst>
              <a:ext uri="{FF2B5EF4-FFF2-40B4-BE49-F238E27FC236}">
                <a16:creationId xmlns:a16="http://schemas.microsoft.com/office/drawing/2014/main" id="{59D86CC0-33BF-4C00-A7A4-C5103662E342}"/>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96261505-27DD-41D0-8E2B-B9D15FA0F588}"/>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1FE19497-391C-4125-BC18-B393DE4B555B}"/>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391688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A7BD1-9BED-4378-8F03-6216A076641D}"/>
              </a:ext>
            </a:extLst>
          </p:cNvPr>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a:extLst>
              <a:ext uri="{FF2B5EF4-FFF2-40B4-BE49-F238E27FC236}">
                <a16:creationId xmlns:a16="http://schemas.microsoft.com/office/drawing/2014/main" id="{895D588B-82FF-4BB6-9D77-8D907E5547A7}"/>
              </a:ext>
            </a:extLst>
          </p:cNvPr>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a:p>
            <a:endParaRPr lang="en-US" dirty="0"/>
          </a:p>
        </p:txBody>
      </p:sp>
      <p:sp>
        <p:nvSpPr>
          <p:cNvPr id="4" name="Slide Number Placeholder 3">
            <a:extLst>
              <a:ext uri="{FF2B5EF4-FFF2-40B4-BE49-F238E27FC236}">
                <a16:creationId xmlns:a16="http://schemas.microsoft.com/office/drawing/2014/main" id="{2D1327A7-BCDD-471B-880B-68C5DC7672EC}"/>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28F3C2B7-DAF1-4549-9719-366CD8CE2C6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E9DF7CC4-8212-49D5-BF5F-10757093C41C}"/>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958900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7D9D7-C959-48E2-8347-87FB53507919}"/>
              </a:ext>
            </a:extLst>
          </p:cNvPr>
          <p:cNvSpPr>
            <a:spLocks noGrp="1"/>
          </p:cNvSpPr>
          <p:nvPr>
            <p:ph type="title"/>
          </p:nvPr>
        </p:nvSpPr>
        <p:spPr/>
        <p:txBody>
          <a:bodyPr/>
          <a:lstStyle/>
          <a:p>
            <a:r>
              <a:rPr lang="en-US" dirty="0"/>
              <a:t>IEEE SA Policy Documents</a:t>
            </a:r>
          </a:p>
        </p:txBody>
      </p:sp>
      <p:sp>
        <p:nvSpPr>
          <p:cNvPr id="3" name="Content Placeholder 2">
            <a:extLst>
              <a:ext uri="{FF2B5EF4-FFF2-40B4-BE49-F238E27FC236}">
                <a16:creationId xmlns:a16="http://schemas.microsoft.com/office/drawing/2014/main" id="{E82EEE88-48DE-4859-8699-DF7E4EC8F6ED}"/>
              </a:ext>
            </a:extLst>
          </p:cNvPr>
          <p:cNvSpPr>
            <a:spLocks noGrp="1"/>
          </p:cNvSpPr>
          <p:nvPr>
            <p:ph idx="1"/>
          </p:nvPr>
        </p:nvSpPr>
        <p:spPr>
          <a:xfrm>
            <a:off x="914401" y="1751013"/>
            <a:ext cx="10361084" cy="4343401"/>
          </a:xfrm>
        </p:spPr>
        <p:txBody>
          <a:bodyPr/>
          <a:lstStyle/>
          <a:p>
            <a:r>
              <a:rPr lang="en-US" dirty="0"/>
              <a:t>IEEE Code of Ethics</a:t>
            </a:r>
          </a:p>
          <a:p>
            <a:pPr lvl="1"/>
            <a:r>
              <a:rPr lang="en-US" dirty="0">
                <a:hlinkClick r:id="rId2"/>
              </a:rPr>
              <a:t>http://www.ieee.org/about/corporate/governance/p7-8.html</a:t>
            </a:r>
            <a:r>
              <a:rPr lang="en-US" dirty="0"/>
              <a:t> </a:t>
            </a:r>
          </a:p>
          <a:p>
            <a:r>
              <a:rPr lang="en-US" dirty="0"/>
              <a:t>IEEE Standards Association (IEEE-SA) Affiliation FAQ</a:t>
            </a:r>
          </a:p>
          <a:p>
            <a:pPr lvl="1"/>
            <a:r>
              <a:rPr lang="en-US" dirty="0">
                <a:hlinkClick r:id="rId3"/>
              </a:rPr>
              <a:t>http://standards.ieee.org/faqs/affiliation.html</a:t>
            </a:r>
            <a:r>
              <a:rPr lang="en-US" dirty="0"/>
              <a:t> </a:t>
            </a:r>
          </a:p>
          <a:p>
            <a:r>
              <a:rPr lang="en-US" dirty="0"/>
              <a:t>Antitrust and Competition Policy</a:t>
            </a:r>
          </a:p>
          <a:p>
            <a:pPr lvl="1"/>
            <a:r>
              <a:rPr lang="en-US" dirty="0">
                <a:hlinkClick r:id="rId4"/>
              </a:rPr>
              <a:t>http://standards.ieee.org/resources/antitrust-guidelines.pdf</a:t>
            </a:r>
            <a:r>
              <a:rPr lang="en-US" dirty="0"/>
              <a:t>  </a:t>
            </a:r>
            <a:endParaRPr lang="en-US" dirty="0">
              <a:hlinkClick r:id="rId5"/>
            </a:endParaRPr>
          </a:p>
          <a:p>
            <a:r>
              <a:rPr lang="en-US" dirty="0"/>
              <a:t>Letter of Assurance Form</a:t>
            </a:r>
          </a:p>
          <a:p>
            <a:pPr lvl="1"/>
            <a:r>
              <a:rPr lang="en-US" dirty="0">
                <a:hlinkClick r:id="rId6"/>
              </a:rPr>
              <a:t>http://standards.ieee.org/develop/policies/bylaws/sect6-7.html#loa</a:t>
            </a:r>
            <a:r>
              <a:rPr lang="en-US" dirty="0"/>
              <a:t> </a:t>
            </a:r>
          </a:p>
          <a:p>
            <a:pPr lvl="1"/>
            <a:r>
              <a:rPr lang="en-US" dirty="0">
                <a:hlinkClick r:id="rId5"/>
              </a:rPr>
              <a:t>https://development.standards.ieee.org/myproject/Public//mytools/mob/loa.pdf</a:t>
            </a:r>
          </a:p>
          <a:p>
            <a:r>
              <a:rPr lang="en-US" dirty="0"/>
              <a:t>IEEE-SA Patent Committee FAQ &amp; Patent slides</a:t>
            </a:r>
          </a:p>
          <a:p>
            <a:pPr lvl="1"/>
            <a:r>
              <a:rPr lang="en-US" dirty="0">
                <a:hlinkClick r:id="rId7"/>
              </a:rPr>
              <a:t>http://standards.ieee.org/board/pat/faq.pdf</a:t>
            </a:r>
            <a:r>
              <a:rPr lang="en-US" dirty="0"/>
              <a:t> and </a:t>
            </a:r>
            <a:r>
              <a:rPr lang="en-US" dirty="0">
                <a:hlinkClick r:id="rId5"/>
              </a:rPr>
              <a:t>http://standards.ieee.org/board/pat/pat-slideset.ppt</a:t>
            </a:r>
            <a:r>
              <a:rPr lang="en-US" dirty="0"/>
              <a:t> </a:t>
            </a:r>
          </a:p>
          <a:p>
            <a:pPr>
              <a:buNone/>
            </a:pPr>
            <a:endParaRPr lang="en-GB" sz="1200" dirty="0"/>
          </a:p>
          <a:p>
            <a:endParaRPr lang="en-US" dirty="0"/>
          </a:p>
        </p:txBody>
      </p:sp>
      <p:sp>
        <p:nvSpPr>
          <p:cNvPr id="4" name="Slide Number Placeholder 3">
            <a:extLst>
              <a:ext uri="{FF2B5EF4-FFF2-40B4-BE49-F238E27FC236}">
                <a16:creationId xmlns:a16="http://schemas.microsoft.com/office/drawing/2014/main" id="{860BF99C-1593-4E31-B040-51A5B30284A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BBAD4E8E-71BA-45BE-9C0D-60E8520D27E9}"/>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3E165B6-163C-4F2F-A330-74EE3956B570}"/>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193552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3600" dirty="0">
                <a:cs typeface="Times New Roman" panose="02020603050405020304" pitchFamily="18" charset="0"/>
              </a:rPr>
              <a:t>Agenda for the IEEE November Meeting</a:t>
            </a:r>
          </a:p>
          <a:p>
            <a:pPr algn="ctr">
              <a:lnSpc>
                <a:spcPct val="90000"/>
              </a:lnSpc>
              <a:buFontTx/>
              <a:buNone/>
            </a:pPr>
            <a:r>
              <a:rPr lang="en-US" altLang="en-US" sz="3600" dirty="0">
                <a:cs typeface="Times New Roman" panose="02020603050405020304" pitchFamily="18" charset="0"/>
              </a:rPr>
              <a:t>And telecons running between </a:t>
            </a:r>
          </a:p>
          <a:p>
            <a:pPr algn="ctr">
              <a:lnSpc>
                <a:spcPct val="90000"/>
              </a:lnSpc>
              <a:buFontTx/>
              <a:buNone/>
            </a:pPr>
            <a:r>
              <a:rPr lang="en-US" altLang="en-US" sz="3600" dirty="0">
                <a:cs typeface="Times New Roman" panose="02020603050405020304" pitchFamily="18" charset="0"/>
              </a:rPr>
              <a:t>November 2024 and January 2025</a:t>
            </a:r>
          </a:p>
          <a:p>
            <a:pPr marL="1524000">
              <a:lnSpc>
                <a:spcPct val="90000"/>
              </a:lnSpc>
              <a:buFontTx/>
              <a:buNone/>
            </a:pPr>
            <a:endParaRPr lang="en-US" altLang="en-US" sz="2000" dirty="0">
              <a:cs typeface="Times New Roman" panose="02020603050405020304" pitchFamily="18"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IEEE 802.11</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Task Group BK</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320MHz Positioning</a:t>
            </a:r>
            <a:endParaRPr lang="en-US" sz="4000" dirty="0"/>
          </a:p>
        </p:txBody>
      </p:sp>
    </p:spTree>
    <p:extLst>
      <p:ext uri="{BB962C8B-B14F-4D97-AF65-F5344CB8AC3E}">
        <p14:creationId xmlns:p14="http://schemas.microsoft.com/office/powerpoint/2010/main" val="1558500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a:xfrm>
            <a:off x="914400" y="1830391"/>
            <a:ext cx="10798223" cy="4264024"/>
          </a:xfrm>
        </p:spPr>
        <p:txBody>
          <a:bodyPr/>
          <a:lstStyle/>
          <a:p>
            <a:pPr lvl="0" defTabSz="914400" eaLnBrk="0" hangingPunct="0">
              <a:spcBef>
                <a:spcPct val="20000"/>
              </a:spcBef>
              <a:buClrTx/>
              <a:buSzTx/>
              <a:buFontTx/>
              <a:buChar char="•"/>
              <a:defRPr/>
            </a:pPr>
            <a:endParaRPr lang="en-US" dirty="0"/>
          </a:p>
          <a:p>
            <a:pPr lvl="0" defTabSz="914400" eaLnBrk="0" hangingPunct="0">
              <a:spcBef>
                <a:spcPct val="20000"/>
              </a:spcBef>
              <a:buClrTx/>
              <a:buSzTx/>
              <a:buFontTx/>
              <a:buChar char="•"/>
              <a:defRPr/>
            </a:pPr>
            <a:r>
              <a:rPr lang="en-US" dirty="0"/>
              <a:t>The current version of the IEEE-SA Standards Board Bylaws is available at: </a:t>
            </a:r>
          </a:p>
          <a:p>
            <a:pPr lvl="1" defTabSz="914400" eaLnBrk="0" hangingPunct="0">
              <a:spcBef>
                <a:spcPct val="20000"/>
              </a:spcBef>
              <a:buClrTx/>
              <a:buSzTx/>
              <a:defRPr/>
            </a:pPr>
            <a:r>
              <a:rPr lang="en-US" sz="2400" dirty="0">
                <a:hlinkClick r:id="rId3"/>
              </a:rPr>
              <a:t>http://standards.ieee.org/develop/policies/bylaws/index.html</a:t>
            </a:r>
            <a:r>
              <a:rPr lang="en-US" sz="2400" dirty="0"/>
              <a:t> (HTML version) </a:t>
            </a:r>
          </a:p>
          <a:p>
            <a:pPr lvl="1" defTabSz="914400" eaLnBrk="0" hangingPunct="0">
              <a:spcBef>
                <a:spcPct val="20000"/>
              </a:spcBef>
              <a:buClrTx/>
              <a:buSzTx/>
              <a:defRPr/>
            </a:pPr>
            <a:r>
              <a:rPr lang="en-US" sz="2400" dirty="0">
                <a:hlinkClick r:id="rId4"/>
              </a:rPr>
              <a:t>http://standards.ieee.org/develop/policies/bylaws/sb_bylaws.pdf</a:t>
            </a:r>
            <a:r>
              <a:rPr lang="en-US" sz="2400" dirty="0"/>
              <a:t> (PDF version)</a:t>
            </a:r>
            <a:r>
              <a:rPr lang="en-US" sz="1800" dirty="0"/>
              <a:t> </a:t>
            </a:r>
          </a:p>
          <a:p>
            <a:pPr lvl="0" defTabSz="914400" eaLnBrk="0" hangingPunct="0">
              <a:spcBef>
                <a:spcPct val="20000"/>
              </a:spcBef>
              <a:buClrTx/>
              <a:buSzTx/>
              <a:defRPr/>
            </a:pPr>
            <a:br>
              <a:rPr lang="en-US" sz="1600" dirty="0"/>
            </a:br>
            <a:endParaRPr lang="en-US" sz="1600" dirty="0"/>
          </a:p>
          <a:p>
            <a:pPr lvl="0" defTabSz="914400" eaLnBrk="0" hangingPunct="0">
              <a:spcBef>
                <a:spcPct val="20000"/>
              </a:spcBef>
              <a:buClrTx/>
              <a:buSzTx/>
              <a:buFontTx/>
              <a:buChar char="•"/>
              <a:defRPr/>
            </a:pPr>
            <a:r>
              <a:rPr lang="en-US" dirty="0"/>
              <a:t>The current version of the IEEE-SA Standards Board Operations Manual is available at: </a:t>
            </a:r>
          </a:p>
          <a:p>
            <a:pPr lvl="1" defTabSz="914400" eaLnBrk="0" hangingPunct="0">
              <a:spcBef>
                <a:spcPct val="20000"/>
              </a:spcBef>
              <a:buClrTx/>
              <a:buSzTx/>
              <a:defRPr/>
            </a:pPr>
            <a:r>
              <a:rPr lang="en-US" sz="2400" dirty="0">
                <a:hlinkClick r:id="rId5"/>
              </a:rPr>
              <a:t>http://standards.ieee.org/develop/policies/opman/index.html</a:t>
            </a:r>
            <a:r>
              <a:rPr lang="en-US" sz="2400" dirty="0"/>
              <a:t> (HTML version) </a:t>
            </a:r>
          </a:p>
          <a:p>
            <a:pPr lvl="1" defTabSz="914400" eaLnBrk="0" hangingPunct="0">
              <a:spcBef>
                <a:spcPct val="20000"/>
              </a:spcBef>
              <a:buClrTx/>
              <a:buSzTx/>
              <a:defRPr/>
            </a:pPr>
            <a:r>
              <a:rPr lang="en-US" sz="2400" dirty="0">
                <a:hlinkClick r:id="rId6"/>
              </a:rPr>
              <a:t>http://standards.ieee.org/develop/policies/opman/sb_om.pdf</a:t>
            </a:r>
            <a:r>
              <a:rPr lang="en-US" sz="2400" dirty="0"/>
              <a:t> (PDF version) </a:t>
            </a:r>
          </a:p>
          <a:p>
            <a:pPr lvl="0" defTabSz="914400" eaLnBrk="0" hangingPunct="0">
              <a:spcBef>
                <a:spcPct val="20000"/>
              </a:spcBef>
              <a:buClrTx/>
              <a:buSzTx/>
              <a:defRPr/>
            </a:pPr>
            <a:endParaRPr lang="en-GB" sz="1200"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664674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AFFD-A63C-4806-B36A-FDB3DA79B804}"/>
              </a:ext>
            </a:extLst>
          </p:cNvPr>
          <p:cNvSpPr>
            <a:spLocks noGrp="1"/>
          </p:cNvSpPr>
          <p:nvPr>
            <p:ph type="title"/>
          </p:nvPr>
        </p:nvSpPr>
        <p:spPr/>
        <p:txBody>
          <a:bodyPr/>
          <a:lstStyle/>
          <a:p>
            <a:r>
              <a:rPr lang="en-US" dirty="0"/>
              <a:t>IEEE 802 Ground Rules</a:t>
            </a:r>
          </a:p>
        </p:txBody>
      </p:sp>
      <p:sp>
        <p:nvSpPr>
          <p:cNvPr id="3" name="Content Placeholder 2">
            <a:extLst>
              <a:ext uri="{FF2B5EF4-FFF2-40B4-BE49-F238E27FC236}">
                <a16:creationId xmlns:a16="http://schemas.microsoft.com/office/drawing/2014/main" id="{AA2E66CF-1199-4401-85E7-EC54CBC31898}"/>
              </a:ext>
            </a:extLst>
          </p:cNvPr>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confidentially notices in email)</a:t>
            </a:r>
          </a:p>
          <a:p>
            <a:pPr indent="-457200">
              <a:buFont typeface="Arial" panose="020B0604020202020204" pitchFamily="34" charset="0"/>
              <a:buChar char="•"/>
            </a:pPr>
            <a:r>
              <a:rPr lang="en-US" dirty="0">
                <a:cs typeface="DejaVu Sans" pitchFamily="34" charset="0"/>
              </a:rPr>
              <a:t>Presentations must be openly available</a:t>
            </a:r>
          </a:p>
          <a:p>
            <a:endParaRPr lang="en-US" dirty="0"/>
          </a:p>
        </p:txBody>
      </p:sp>
      <p:sp>
        <p:nvSpPr>
          <p:cNvPr id="4" name="Slide Number Placeholder 3">
            <a:extLst>
              <a:ext uri="{FF2B5EF4-FFF2-40B4-BE49-F238E27FC236}">
                <a16:creationId xmlns:a16="http://schemas.microsoft.com/office/drawing/2014/main" id="{2F38F93E-E7B4-4037-B49B-013B2239B90B}"/>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2DC6924C-5B2A-4369-BAF1-60422B9B5FC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F34D0F77-3728-49EB-902A-704204CA4083}"/>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965735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60AC-FC90-43B0-A5DF-6AE8F7E48DA7}"/>
              </a:ext>
            </a:extLst>
          </p:cNvPr>
          <p:cNvSpPr>
            <a:spLocks noGrp="1"/>
          </p:cNvSpPr>
          <p:nvPr>
            <p:ph type="title"/>
          </p:nvPr>
        </p:nvSpPr>
        <p:spPr>
          <a:xfrm>
            <a:off x="914401" y="685801"/>
            <a:ext cx="10361084" cy="763591"/>
          </a:xfrm>
        </p:spPr>
        <p:txBody>
          <a:bodyPr/>
          <a:lstStyle/>
          <a:p>
            <a:r>
              <a:rPr lang="en-US" dirty="0"/>
              <a:t>IEEE 802 Rules Documents </a:t>
            </a:r>
          </a:p>
        </p:txBody>
      </p:sp>
      <p:sp>
        <p:nvSpPr>
          <p:cNvPr id="3" name="Content Placeholder 2">
            <a:extLst>
              <a:ext uri="{FF2B5EF4-FFF2-40B4-BE49-F238E27FC236}">
                <a16:creationId xmlns:a16="http://schemas.microsoft.com/office/drawing/2014/main" id="{53129AE0-154C-44C2-BB01-C9AED5640D70}"/>
              </a:ext>
            </a:extLst>
          </p:cNvPr>
          <p:cNvSpPr>
            <a:spLocks noGrp="1"/>
          </p:cNvSpPr>
          <p:nvPr>
            <p:ph idx="1"/>
          </p:nvPr>
        </p:nvSpPr>
        <p:spPr>
          <a:xfrm>
            <a:off x="914401" y="1340768"/>
            <a:ext cx="10361084" cy="4768080"/>
          </a:xfrm>
        </p:spPr>
        <p:txBody>
          <a:bodyPr/>
          <a:lstStyle/>
          <a:p>
            <a:r>
              <a:rPr lang="en-US" sz="2000" dirty="0"/>
              <a:t>IEEE 802 Policies &amp; Procedures (Approved June 2014)</a:t>
            </a:r>
          </a:p>
          <a:p>
            <a:pPr lvl="1"/>
            <a:r>
              <a:rPr lang="en-US" sz="1800" dirty="0">
                <a:hlinkClick r:id="rId2"/>
              </a:rPr>
              <a:t>http://standards.ieee.org/board/aud/LMSC.pdf</a:t>
            </a:r>
            <a:endParaRPr lang="en-US" sz="1800" dirty="0"/>
          </a:p>
          <a:p>
            <a:r>
              <a:rPr lang="en-US" sz="2000" dirty="0"/>
              <a:t>IEEE 802 Operations Manual (Approved 4 August 2020)</a:t>
            </a:r>
          </a:p>
          <a:p>
            <a:pPr lvl="1">
              <a:lnSpc>
                <a:spcPct val="80000"/>
              </a:lnSpc>
              <a:defRPr/>
            </a:pPr>
            <a:r>
              <a:rPr lang="en-US" altLang="en-US" sz="1800" dirty="0">
                <a:hlinkClick r:id="rId3"/>
              </a:rPr>
              <a:t>https://mentor.ieee.org/802-ec/dcn/17/ec-17-0090-24-0PNP-ieee-802-lmsc-operations-manual.pdf</a:t>
            </a:r>
            <a:endParaRPr lang="en-US" altLang="en-US" sz="1800" dirty="0"/>
          </a:p>
          <a:p>
            <a:pPr>
              <a:lnSpc>
                <a:spcPct val="80000"/>
              </a:lnSpc>
              <a:defRPr/>
            </a:pPr>
            <a:r>
              <a:rPr lang="en-US" sz="2000" dirty="0"/>
              <a:t>IEEE 802 Working Group Policies &amp; Procedures (29 July 2016)</a:t>
            </a:r>
            <a:r>
              <a:rPr lang="en-US" altLang="en-US" sz="2000" dirty="0"/>
              <a:t> </a:t>
            </a:r>
          </a:p>
          <a:p>
            <a:pPr lvl="1"/>
            <a:r>
              <a:rPr lang="en-US" altLang="en-US" sz="1800" dirty="0">
                <a:hlinkClick r:id="rId4"/>
              </a:rPr>
              <a:t>http://www.ieee802.org/PNP/approved/IEEE_802_WG_PandP_v19.pdf</a:t>
            </a:r>
            <a:r>
              <a:rPr lang="en-US" altLang="en-US" sz="1800" dirty="0"/>
              <a:t> </a:t>
            </a:r>
          </a:p>
          <a:p>
            <a:r>
              <a:rPr lang="en-US" sz="2000" dirty="0"/>
              <a:t>IEEE 802 LMSC Chair's Guidelines (Approved 15 November 2019)</a:t>
            </a:r>
            <a:endParaRPr lang="en-US" sz="2000" dirty="0">
              <a:hlinkClick r:id="rId5"/>
            </a:endParaRPr>
          </a:p>
          <a:p>
            <a:pPr lvl="1"/>
            <a:r>
              <a:rPr lang="en-US" sz="1800" dirty="0">
                <a:hlinkClick r:id="rId3"/>
              </a:rPr>
              <a:t>https://mentor.ieee.org/802-ec/dcn/17/ec-17-0120-29-0PNP-ieee-802-lmsc-chairs-guidelines.pdf</a:t>
            </a:r>
            <a:r>
              <a:rPr lang="en-US" sz="1800" dirty="0"/>
              <a:t> </a:t>
            </a:r>
          </a:p>
          <a:p>
            <a:r>
              <a:rPr lang="en-US" sz="2000" dirty="0"/>
              <a:t>Participation in IEEE 802 Meetings</a:t>
            </a:r>
          </a:p>
          <a:p>
            <a:pPr lvl="1"/>
            <a:r>
              <a:rPr lang="en-US" sz="1800" u="sng" dirty="0">
                <a:hlinkClick r:id="rId6"/>
              </a:rPr>
              <a:t>https://mentor.ieee.org/802-ec/dcn/17/ec-17-0093-05-0PNP-ieee-802-participation-slide-ppt.ppt</a:t>
            </a:r>
            <a:endParaRPr lang="en-US" sz="1800" u="sng" dirty="0"/>
          </a:p>
          <a:p>
            <a:pPr lvl="1"/>
            <a:endParaRPr lang="en-US" sz="1600" dirty="0"/>
          </a:p>
          <a:p>
            <a:r>
              <a:rPr lang="en-US" sz="1600" dirty="0"/>
              <a:t>Policies and Procedures hierarchy: </a:t>
            </a:r>
            <a:r>
              <a:rPr lang="en-US" sz="1600" b="0" dirty="0">
                <a:hlinkClick r:id="rId7"/>
              </a:rPr>
              <a:t>http://www.ieee802.org/11/Rules/rules.shtml</a:t>
            </a:r>
            <a:endParaRPr lang="en-US" sz="1600" b="0" dirty="0"/>
          </a:p>
          <a:p>
            <a:pPr marL="342900" lvl="1" indent="-342900">
              <a:buFontTx/>
              <a:buChar char="•"/>
            </a:pPr>
            <a:r>
              <a:rPr lang="en-US" altLang="en-US" sz="1600" b="1" dirty="0"/>
              <a:t>IEEE 802 Procedural document website: </a:t>
            </a:r>
            <a:r>
              <a:rPr lang="en-US" altLang="en-US" sz="1600" dirty="0">
                <a:hlinkClick r:id="rId8"/>
              </a:rPr>
              <a:t>http://www.ieee802.org/devdocs.shtml</a:t>
            </a:r>
            <a:endParaRPr lang="en-US" altLang="en-US" sz="1600" dirty="0"/>
          </a:p>
        </p:txBody>
      </p:sp>
      <p:sp>
        <p:nvSpPr>
          <p:cNvPr id="4" name="Slide Number Placeholder 3">
            <a:extLst>
              <a:ext uri="{FF2B5EF4-FFF2-40B4-BE49-F238E27FC236}">
                <a16:creationId xmlns:a16="http://schemas.microsoft.com/office/drawing/2014/main" id="{F7AB0DEE-B75D-4F9D-8547-3D3A0FCBB9A3}"/>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F91ADEB-41AD-4208-8901-68E8AF7B8E9E}"/>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7AC68828-28ED-4DFE-BE1B-A085FB5C0529}"/>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514986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dirty="0">
                <a:solidFill>
                  <a:schemeClr val="tx2"/>
                </a:solidFill>
              </a:rPr>
              <a:t>November IEEE  802.11 Plenary Meeting Week Agenda</a:t>
            </a:r>
            <a:endParaRPr lang="en-US" dirty="0"/>
          </a:p>
        </p:txBody>
      </p:sp>
      <p:sp>
        <p:nvSpPr>
          <p:cNvPr id="3" name="Content Placeholder 2"/>
          <p:cNvSpPr>
            <a:spLocks noGrp="1"/>
          </p:cNvSpPr>
          <p:nvPr>
            <p:ph idx="1"/>
          </p:nvPr>
        </p:nvSpPr>
        <p:spPr>
          <a:xfrm>
            <a:off x="335361" y="1484785"/>
            <a:ext cx="5256583" cy="4176464"/>
          </a:xfrm>
        </p:spPr>
        <p:txBody>
          <a:bodyPr/>
          <a:lstStyle/>
          <a:p>
            <a:pPr algn="just">
              <a:spcBef>
                <a:spcPct val="20000"/>
              </a:spcBef>
              <a:buFontTx/>
              <a:buChar char="•"/>
            </a:pPr>
            <a:r>
              <a:rPr lang="en-US" sz="1800" b="0" dirty="0"/>
              <a:t>Call the meeting to order (3min)</a:t>
            </a:r>
          </a:p>
          <a:p>
            <a:pPr algn="just">
              <a:spcBef>
                <a:spcPct val="20000"/>
              </a:spcBef>
              <a:buFontTx/>
              <a:buChar char="•"/>
            </a:pPr>
            <a:r>
              <a:rPr lang="en-US" altLang="en-US" sz="18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1800" b="0" dirty="0"/>
              <a:t>Attendance reminder – </a:t>
            </a:r>
            <a:r>
              <a:rPr lang="en-US" sz="1800" dirty="0"/>
              <a:t>log attendance on IMAT</a:t>
            </a:r>
            <a:r>
              <a:rPr lang="en-US" sz="1800" b="0" dirty="0"/>
              <a:t>.</a:t>
            </a:r>
          </a:p>
          <a:p>
            <a:pPr algn="just">
              <a:spcBef>
                <a:spcPct val="20000"/>
              </a:spcBef>
              <a:buFontTx/>
              <a:buChar char="•"/>
            </a:pPr>
            <a:r>
              <a:rPr lang="en-US" altLang="en-US" sz="1800" b="0" dirty="0"/>
              <a:t>Agenda setting for the week (10min)</a:t>
            </a:r>
          </a:p>
          <a:p>
            <a:pPr algn="just">
              <a:spcBef>
                <a:spcPct val="20000"/>
              </a:spcBef>
              <a:buFontTx/>
              <a:buChar char="•"/>
            </a:pPr>
            <a:r>
              <a:rPr lang="en-US" sz="1800" b="0" dirty="0"/>
              <a:t>Approval of previous meeting minutes and motion from telecon that met draft text threshold (5 min)</a:t>
            </a:r>
          </a:p>
          <a:p>
            <a:pPr algn="just">
              <a:spcBef>
                <a:spcPct val="20000"/>
              </a:spcBef>
              <a:buFontTx/>
              <a:buChar char="•"/>
            </a:pPr>
            <a:r>
              <a:rPr lang="en-US" sz="1800" b="0" dirty="0"/>
              <a:t>Review SA ballot results, process going forward and resulting plans for the week. </a:t>
            </a:r>
          </a:p>
          <a:p>
            <a:pPr algn="just">
              <a:spcBef>
                <a:spcPct val="20000"/>
              </a:spcBef>
              <a:buFontTx/>
              <a:buChar char="•"/>
            </a:pPr>
            <a:r>
              <a:rPr lang="en-US" sz="1800" b="0" dirty="0"/>
              <a:t>Conduct comment assignment. </a:t>
            </a:r>
          </a:p>
          <a:p>
            <a:pPr algn="just">
              <a:spcBef>
                <a:spcPct val="20000"/>
              </a:spcBef>
              <a:buFontTx/>
              <a:buChar char="•"/>
            </a:pPr>
            <a:r>
              <a:rPr lang="en-US" sz="1800" b="0" dirty="0"/>
              <a:t>Conduct comment resolution for available submissions.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
        <p:nvSpPr>
          <p:cNvPr id="7" name="Content Placeholder 2">
            <a:extLst>
              <a:ext uri="{FF2B5EF4-FFF2-40B4-BE49-F238E27FC236}">
                <a16:creationId xmlns:a16="http://schemas.microsoft.com/office/drawing/2014/main" id="{13C21951-EF11-4B7C-A112-83E121BD1D41}"/>
              </a:ext>
            </a:extLst>
          </p:cNvPr>
          <p:cNvSpPr txBox="1">
            <a:spLocks/>
          </p:cNvSpPr>
          <p:nvPr/>
        </p:nvSpPr>
        <p:spPr bwMode="auto">
          <a:xfrm>
            <a:off x="5951984" y="1484785"/>
            <a:ext cx="5904655" cy="4176464"/>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just">
              <a:spcBef>
                <a:spcPct val="20000"/>
              </a:spcBef>
              <a:buFontTx/>
              <a:buChar char="•"/>
            </a:pPr>
            <a:r>
              <a:rPr lang="en-US" sz="1800" b="0" kern="0" dirty="0"/>
              <a:t>Review progress made during the week – 5 min special order.</a:t>
            </a:r>
          </a:p>
          <a:p>
            <a:pPr algn="just">
              <a:spcBef>
                <a:spcPct val="20000"/>
              </a:spcBef>
              <a:buFontTx/>
              <a:buChar char="•"/>
            </a:pPr>
            <a:r>
              <a:rPr lang="en-US" sz="1800" b="0" kern="0" dirty="0"/>
              <a:t>Review program timelines – 5 min special order</a:t>
            </a:r>
          </a:p>
          <a:p>
            <a:pPr algn="just">
              <a:spcBef>
                <a:spcPct val="20000"/>
              </a:spcBef>
              <a:buFontTx/>
              <a:buChar char="•"/>
            </a:pPr>
            <a:r>
              <a:rPr lang="en-US" sz="1800" b="0" kern="0" dirty="0"/>
              <a:t>Review and setup telecon plan – 5 min special order</a:t>
            </a:r>
          </a:p>
          <a:p>
            <a:pPr algn="just">
              <a:spcBef>
                <a:spcPct val="20000"/>
              </a:spcBef>
              <a:buFontTx/>
              <a:buChar char="•"/>
            </a:pPr>
            <a:r>
              <a:rPr lang="en-US" sz="1800" b="0" kern="0" dirty="0"/>
              <a:t>Review submission pipeline – 5 min special order</a:t>
            </a:r>
          </a:p>
          <a:p>
            <a:pPr algn="just">
              <a:spcBef>
                <a:spcPct val="20000"/>
              </a:spcBef>
              <a:buFontTx/>
              <a:buChar char="•"/>
            </a:pPr>
            <a:r>
              <a:rPr lang="en-US" sz="1800" b="0" kern="0" dirty="0" err="1"/>
              <a:t>AoB</a:t>
            </a:r>
            <a:endParaRPr lang="en-US" sz="1800" b="0" kern="0" dirty="0"/>
          </a:p>
          <a:p>
            <a:pPr algn="just">
              <a:spcBef>
                <a:spcPct val="20000"/>
              </a:spcBef>
              <a:buFontTx/>
              <a:buChar char="•"/>
            </a:pPr>
            <a:r>
              <a:rPr lang="en-US" sz="1800" b="0" kern="0" dirty="0"/>
              <a:t>Adjourn</a:t>
            </a:r>
          </a:p>
          <a:p>
            <a:pPr lvl="1" algn="just">
              <a:spcBef>
                <a:spcPct val="20000"/>
              </a:spcBef>
              <a:buFontTx/>
              <a:buChar char="•"/>
            </a:pPr>
            <a:endParaRPr lang="en-US" sz="1400" kern="0" dirty="0"/>
          </a:p>
        </p:txBody>
      </p:sp>
    </p:spTree>
    <p:extLst>
      <p:ext uri="{BB962C8B-B14F-4D97-AF65-F5344CB8AC3E}">
        <p14:creationId xmlns:p14="http://schemas.microsoft.com/office/powerpoint/2010/main" val="40112165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week (1)</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68851919"/>
              </p:ext>
            </p:extLst>
          </p:nvPr>
        </p:nvGraphicFramePr>
        <p:xfrm>
          <a:off x="911424" y="1265032"/>
          <a:ext cx="10513169" cy="3261216"/>
        </p:xfrm>
        <a:graphic>
          <a:graphicData uri="http://schemas.openxmlformats.org/drawingml/2006/table">
            <a:tbl>
              <a:tblPr firstRow="1" bandRow="1">
                <a:tableStyleId>{21E4AEA4-8DFA-4A89-87EB-49C32662AFE0}</a:tableStyleId>
              </a:tblPr>
              <a:tblGrid>
                <a:gridCol w="1541572">
                  <a:extLst>
                    <a:ext uri="{9D8B030D-6E8A-4147-A177-3AD203B41FA5}">
                      <a16:colId xmlns:a16="http://schemas.microsoft.com/office/drawing/2014/main" val="20000"/>
                    </a:ext>
                  </a:extLst>
                </a:gridCol>
                <a:gridCol w="2109520">
                  <a:extLst>
                    <a:ext uri="{9D8B030D-6E8A-4147-A177-3AD203B41FA5}">
                      <a16:colId xmlns:a16="http://schemas.microsoft.com/office/drawing/2014/main" val="20001"/>
                    </a:ext>
                  </a:extLst>
                </a:gridCol>
                <a:gridCol w="5093299">
                  <a:extLst>
                    <a:ext uri="{9D8B030D-6E8A-4147-A177-3AD203B41FA5}">
                      <a16:colId xmlns:a16="http://schemas.microsoft.com/office/drawing/2014/main" val="20002"/>
                    </a:ext>
                  </a:extLst>
                </a:gridCol>
                <a:gridCol w="1768778">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extLst>
                  <a:ext uri="{0D108BD9-81ED-4DB2-BD59-A6C34878D82A}">
                    <a16:rowId xmlns:a16="http://schemas.microsoft.com/office/drawing/2014/main" val="10000"/>
                  </a:ext>
                </a:extLst>
              </a:tr>
              <a:tr h="0">
                <a:tc>
                  <a:txBody>
                    <a:bodyPr/>
                    <a:lstStyle/>
                    <a:p>
                      <a:pPr marL="0" algn="l" defTabSz="914400" rtl="0" eaLnBrk="1" latinLnBrk="0" hangingPunct="1"/>
                      <a:r>
                        <a:rPr lang="en-US" sz="1800" kern="1200" dirty="0">
                          <a:solidFill>
                            <a:schemeClr val="dk1"/>
                          </a:solidFill>
                          <a:latin typeface="+mn-lt"/>
                          <a:ea typeface="+mn-ea"/>
                          <a:cs typeface="+mn-cs"/>
                        </a:rPr>
                        <a:t>11-24-1638</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 slide deck</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a:t>
                      </a:r>
                    </a:p>
                  </a:txBody>
                  <a:tcPr marT="45712" marB="45712"/>
                </a:tc>
                <a:extLst>
                  <a:ext uri="{0D108BD9-81ED-4DB2-BD59-A6C34878D82A}">
                    <a16:rowId xmlns:a16="http://schemas.microsoft.com/office/drawing/2014/main" val="10009"/>
                  </a:ext>
                </a:extLst>
              </a:tr>
              <a:tr h="182872">
                <a:tc>
                  <a:txBody>
                    <a:bodyPr/>
                    <a:lstStyle/>
                    <a:p>
                      <a:r>
                        <a:rPr lang="en-US" dirty="0"/>
                        <a:t>11-243-049</a:t>
                      </a:r>
                    </a:p>
                  </a:txBody>
                  <a:tcPr marT="45712" marB="45712"/>
                </a:tc>
                <a:tc>
                  <a:txBody>
                    <a:bodyPr/>
                    <a:lstStyle/>
                    <a:p>
                      <a:r>
                        <a:rPr lang="en-US" dirty="0"/>
                        <a:t>Jonathan Segev</a:t>
                      </a:r>
                    </a:p>
                  </a:txBody>
                  <a:tcPr marT="45712" marB="45712"/>
                </a:tc>
                <a:tc>
                  <a:txBody>
                    <a:bodyPr/>
                    <a:lstStyle/>
                    <a:p>
                      <a:r>
                        <a:rPr lang="en-US" dirty="0"/>
                        <a:t>Motion compendium </a:t>
                      </a:r>
                    </a:p>
                  </a:txBody>
                  <a:tcPr marT="45712" marB="45712"/>
                </a:tc>
                <a:tc>
                  <a:txBody>
                    <a:bodyPr/>
                    <a:lstStyle/>
                    <a:p>
                      <a:r>
                        <a:rPr lang="en-US" dirty="0"/>
                        <a:t>Agenda</a:t>
                      </a:r>
                    </a:p>
                  </a:txBody>
                  <a:tcPr marT="45712" marB="45712"/>
                </a:tc>
                <a:extLst>
                  <a:ext uri="{0D108BD9-81ED-4DB2-BD59-A6C34878D82A}">
                    <a16:rowId xmlns:a16="http://schemas.microsoft.com/office/drawing/2014/main" val="311033840"/>
                  </a:ext>
                </a:extLst>
              </a:tr>
              <a:tr h="182872">
                <a:tc>
                  <a:txBody>
                    <a:bodyPr/>
                    <a:lstStyle/>
                    <a:p>
                      <a:r>
                        <a:rPr lang="en-US" sz="1800" dirty="0"/>
                        <a:t>11-24-1920</a:t>
                      </a:r>
                    </a:p>
                  </a:txBody>
                  <a:tcPr marT="45712" marB="45712"/>
                </a:tc>
                <a:tc>
                  <a:txBody>
                    <a:bodyPr/>
                    <a:lstStyle/>
                    <a:p>
                      <a:r>
                        <a:rPr lang="en-US" sz="1800" dirty="0"/>
                        <a:t>Roy Want</a:t>
                      </a:r>
                    </a:p>
                  </a:txBody>
                  <a:tcPr marT="45712" marB="45712"/>
                </a:tc>
                <a:tc>
                  <a:txBody>
                    <a:bodyPr/>
                    <a:lstStyle/>
                    <a:p>
                      <a:r>
                        <a:rPr lang="en-US" sz="1800" dirty="0"/>
                        <a:t>SA 1 Comment database</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3178159513"/>
                  </a:ext>
                </a:extLst>
              </a:tr>
              <a:tr h="0">
                <a:tc>
                  <a:txBody>
                    <a:bodyPr/>
                    <a:lstStyle/>
                    <a:p>
                      <a:r>
                        <a:rPr lang="en-US" sz="1800" kern="1200" dirty="0">
                          <a:solidFill>
                            <a:schemeClr val="dk1"/>
                          </a:solidFill>
                          <a:latin typeface="+mn-lt"/>
                          <a:ea typeface="+mn-ea"/>
                          <a:cs typeface="+mn-cs"/>
                        </a:rPr>
                        <a:t>11-14-1921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2372584398"/>
                  </a:ext>
                </a:extLst>
              </a:tr>
              <a:tr h="0">
                <a:tc>
                  <a:txBody>
                    <a:bodyPr/>
                    <a:lstStyle/>
                    <a:p>
                      <a:r>
                        <a:rPr lang="en-US" sz="1800" kern="1200" dirty="0">
                          <a:solidFill>
                            <a:schemeClr val="dk1"/>
                          </a:solidFill>
                          <a:latin typeface="+mn-lt"/>
                          <a:ea typeface="+mn-ea"/>
                          <a:cs typeface="+mn-cs"/>
                        </a:rPr>
                        <a:t>11-24-1929</a:t>
                      </a:r>
                    </a:p>
                  </a:txBody>
                  <a:tcPr marT="45712" marB="45712"/>
                </a:tc>
                <a:tc>
                  <a:txBody>
                    <a:bodyPr/>
                    <a:lstStyle/>
                    <a:p>
                      <a:r>
                        <a:rPr lang="en-US" sz="1800" kern="1200" dirty="0">
                          <a:solidFill>
                            <a:schemeClr val="dk1"/>
                          </a:solidFill>
                          <a:latin typeface="+mn-lt"/>
                          <a:ea typeface="+mn-ea"/>
                          <a:cs typeface="+mn-cs"/>
                        </a:rPr>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SA1 editorial comment resolution</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1551324123"/>
                  </a:ext>
                </a:extLst>
              </a:tr>
              <a:tr h="0">
                <a:tc>
                  <a:txBody>
                    <a:bodyPr/>
                    <a:lstStyle/>
                    <a:p>
                      <a:r>
                        <a:rPr lang="en-US" sz="1800" kern="1200" dirty="0">
                          <a:solidFill>
                            <a:schemeClr val="dk1"/>
                          </a:solidFill>
                          <a:latin typeface="+mn-lt"/>
                          <a:ea typeface="+mn-ea"/>
                          <a:cs typeface="+mn-cs"/>
                        </a:rPr>
                        <a:t>11-24-1923</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3520842086"/>
                  </a:ext>
                </a:extLst>
              </a:tr>
              <a:tr h="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3582693116"/>
                  </a:ext>
                </a:extLst>
              </a:tr>
              <a:tr h="0">
                <a:tc>
                  <a:txBody>
                    <a:bodyPr/>
                    <a:lstStyle/>
                    <a:p>
                      <a:endParaRPr lang="en-US" sz="1800" kern="1200" dirty="0">
                        <a:solidFill>
                          <a:schemeClr val="dk1"/>
                        </a:solidFill>
                        <a:latin typeface="+mn-lt"/>
                        <a:ea typeface="+mn-ea"/>
                        <a:cs typeface="+mn-cs"/>
                      </a:endParaRPr>
                    </a:p>
                  </a:txBody>
                  <a:tcPr marT="45712" marB="45712"/>
                </a:tc>
                <a:tc>
                  <a:txBody>
                    <a:bodyPr/>
                    <a:lstStyle/>
                    <a:p>
                      <a:endParaRPr lang="en-US" sz="18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latin typeface="+mn-lt"/>
                        <a:ea typeface="+mn-ea"/>
                        <a:cs typeface="+mn-cs"/>
                      </a:endParaRPr>
                    </a:p>
                  </a:txBody>
                  <a:tcPr marT="45712" marB="45712"/>
                </a:tc>
                <a:tc>
                  <a:txBody>
                    <a:bodyPr/>
                    <a:lstStyle/>
                    <a:p>
                      <a:endParaRPr lang="en-US" sz="18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2517642069"/>
                  </a:ext>
                </a:extLst>
              </a:tr>
            </a:tbl>
          </a:graphicData>
        </a:graphic>
      </p:graphicFrame>
    </p:spTree>
    <p:extLst>
      <p:ext uri="{BB962C8B-B14F-4D97-AF65-F5344CB8AC3E}">
        <p14:creationId xmlns:p14="http://schemas.microsoft.com/office/powerpoint/2010/main" val="16069781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November IEEE Meeting –  Nov. 12</a:t>
            </a:r>
            <a:r>
              <a:rPr lang="en-US" altLang="en-US" baseline="30000" dirty="0">
                <a:solidFill>
                  <a:schemeClr val="tx2"/>
                </a:solidFill>
              </a:rPr>
              <a:t>th</a:t>
            </a:r>
            <a:r>
              <a:rPr lang="en-US" altLang="en-US" dirty="0">
                <a:solidFill>
                  <a:schemeClr val="tx2"/>
                </a:solidFill>
              </a:rPr>
              <a:t> PM1</a:t>
            </a:r>
            <a:endParaRPr lang="en-US" dirty="0"/>
          </a:p>
        </p:txBody>
      </p:sp>
      <p:sp>
        <p:nvSpPr>
          <p:cNvPr id="3" name="Content Placeholder 2"/>
          <p:cNvSpPr>
            <a:spLocks noGrp="1"/>
          </p:cNvSpPr>
          <p:nvPr>
            <p:ph idx="1"/>
          </p:nvPr>
        </p:nvSpPr>
        <p:spPr>
          <a:xfrm>
            <a:off x="914401" y="1560288"/>
            <a:ext cx="10361084" cy="4821039"/>
          </a:xfrm>
        </p:spPr>
        <p:txBody>
          <a:bodyPr/>
          <a:lstStyle/>
          <a:p>
            <a:pPr algn="just">
              <a:spcBef>
                <a:spcPct val="20000"/>
              </a:spcBef>
              <a:buFontTx/>
              <a:buChar char="•"/>
            </a:pPr>
            <a:r>
              <a:rPr lang="en-US" sz="2000" b="0" dirty="0"/>
              <a:t>Call the meeting to order (3min)</a:t>
            </a:r>
          </a:p>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2000" b="0" dirty="0"/>
              <a:t>Attendance reminder.</a:t>
            </a:r>
          </a:p>
          <a:p>
            <a:pPr algn="just">
              <a:spcBef>
                <a:spcPct val="20000"/>
              </a:spcBef>
              <a:buFontTx/>
              <a:buChar char="•"/>
            </a:pPr>
            <a:r>
              <a:rPr lang="en-US" altLang="en-US" sz="2000" b="0" dirty="0"/>
              <a:t>Agenda setting for the week (7 min).</a:t>
            </a:r>
          </a:p>
          <a:p>
            <a:pPr algn="just">
              <a:spcBef>
                <a:spcPct val="20000"/>
              </a:spcBef>
              <a:buFontTx/>
              <a:buChar char="•"/>
            </a:pPr>
            <a:r>
              <a:rPr lang="en-US" altLang="en-US" sz="2000" b="0" dirty="0"/>
              <a:t>Agenda setting for this slot (5 min).</a:t>
            </a:r>
          </a:p>
          <a:p>
            <a:pPr algn="just">
              <a:spcBef>
                <a:spcPct val="20000"/>
              </a:spcBef>
              <a:buFontTx/>
              <a:buChar char="•"/>
            </a:pPr>
            <a:r>
              <a:rPr lang="en-US" sz="2000" b="0" dirty="0"/>
              <a:t>Approval of previous meeting minutes (10min).</a:t>
            </a:r>
          </a:p>
          <a:p>
            <a:pPr algn="just">
              <a:spcBef>
                <a:spcPct val="20000"/>
              </a:spcBef>
              <a:buFontTx/>
              <a:buChar char="•"/>
            </a:pPr>
            <a:r>
              <a:rPr lang="en-US" sz="2000" b="0" dirty="0"/>
              <a:t>Review SA ballot results, process going forward and resulting plans for the week (5 min)</a:t>
            </a:r>
          </a:p>
          <a:p>
            <a:pPr algn="just">
              <a:spcBef>
                <a:spcPct val="20000"/>
              </a:spcBef>
              <a:buFontTx/>
              <a:buChar char="•"/>
            </a:pPr>
            <a:r>
              <a:rPr lang="en-US" sz="2000" b="0" dirty="0"/>
              <a:t>Conduct comment assignment (10min)</a:t>
            </a:r>
          </a:p>
          <a:p>
            <a:pPr algn="just">
              <a:spcBef>
                <a:spcPct val="20000"/>
              </a:spcBef>
              <a:buFontTx/>
              <a:buChar char="•"/>
            </a:pPr>
            <a:r>
              <a:rPr lang="en-US" sz="2000" b="0" dirty="0"/>
              <a:t>Conduct comment resolution for available submissions (as time permits)</a:t>
            </a:r>
          </a:p>
          <a:p>
            <a:pPr algn="just">
              <a:spcBef>
                <a:spcPct val="20000"/>
              </a:spcBef>
              <a:buFontTx/>
              <a:buChar char="•"/>
            </a:pPr>
            <a:r>
              <a:rPr lang="en-US" sz="2000" b="0" dirty="0"/>
              <a:t>Recess.</a:t>
            </a:r>
          </a:p>
          <a:p>
            <a:pPr lvl="1" algn="just">
              <a:spcBef>
                <a:spcPct val="20000"/>
              </a:spcBef>
              <a:buFontTx/>
              <a:buChar char="•"/>
            </a:pP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279493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Submission List for the Nov. 12</a:t>
            </a:r>
            <a:r>
              <a:rPr lang="en-US" altLang="en-US" baseline="30000" dirty="0">
                <a:solidFill>
                  <a:schemeClr val="tx2"/>
                </a:solidFill>
              </a:rPr>
              <a:t>th</a:t>
            </a:r>
            <a:r>
              <a:rPr lang="en-US" altLang="en-US" dirty="0">
                <a:solidFill>
                  <a:schemeClr val="tx2"/>
                </a:solidFill>
              </a:rPr>
              <a:t> meeting</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17735225"/>
              </p:ext>
            </p:extLst>
          </p:nvPr>
        </p:nvGraphicFramePr>
        <p:xfrm>
          <a:off x="695400" y="1260086"/>
          <a:ext cx="10945215" cy="2438304"/>
        </p:xfrm>
        <a:graphic>
          <a:graphicData uri="http://schemas.openxmlformats.org/drawingml/2006/table">
            <a:tbl>
              <a:tblPr firstRow="1" bandRow="1">
                <a:tableStyleId>{21E4AEA4-8DFA-4A89-87EB-49C32662AFE0}</a:tableStyleId>
              </a:tblPr>
              <a:tblGrid>
                <a:gridCol w="1428425">
                  <a:extLst>
                    <a:ext uri="{9D8B030D-6E8A-4147-A177-3AD203B41FA5}">
                      <a16:colId xmlns:a16="http://schemas.microsoft.com/office/drawing/2014/main" val="20000"/>
                    </a:ext>
                  </a:extLst>
                </a:gridCol>
                <a:gridCol w="1808261">
                  <a:extLst>
                    <a:ext uri="{9D8B030D-6E8A-4147-A177-3AD203B41FA5}">
                      <a16:colId xmlns:a16="http://schemas.microsoft.com/office/drawing/2014/main" val="20001"/>
                    </a:ext>
                  </a:extLst>
                </a:gridCol>
                <a:gridCol w="3820098">
                  <a:extLst>
                    <a:ext uri="{9D8B030D-6E8A-4147-A177-3AD203B41FA5}">
                      <a16:colId xmlns:a16="http://schemas.microsoft.com/office/drawing/2014/main" val="20002"/>
                    </a:ext>
                  </a:extLst>
                </a:gridCol>
                <a:gridCol w="1512168">
                  <a:extLst>
                    <a:ext uri="{9D8B030D-6E8A-4147-A177-3AD203B41FA5}">
                      <a16:colId xmlns:a16="http://schemas.microsoft.com/office/drawing/2014/main" val="3219614300"/>
                    </a:ext>
                  </a:extLst>
                </a:gridCol>
                <a:gridCol w="2376263">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tc>
                  <a:txBody>
                    <a:bodyPr/>
                    <a:lstStyle/>
                    <a:p>
                      <a:pPr algn="ctr"/>
                      <a:r>
                        <a:rPr lang="en-US" sz="1600" dirty="0">
                          <a:solidFill>
                            <a:schemeClr val="bg1"/>
                          </a:solidFill>
                        </a:rPr>
                        <a:t>Time</a:t>
                      </a:r>
                    </a:p>
                  </a:txBody>
                  <a:tcPr marR="36000" marT="45712" marB="45712"/>
                </a:tc>
                <a:extLst>
                  <a:ext uri="{0D108BD9-81ED-4DB2-BD59-A6C34878D82A}">
                    <a16:rowId xmlns:a16="http://schemas.microsoft.com/office/drawing/2014/main" val="10000"/>
                  </a:ext>
                </a:extLst>
              </a:tr>
              <a:tr h="169090">
                <a:tc>
                  <a:txBody>
                    <a:bodyPr/>
                    <a:lstStyle/>
                    <a:p>
                      <a:pPr marL="0" algn="l" defTabSz="914400" rtl="0" eaLnBrk="1" latinLnBrk="0" hangingPunct="1"/>
                      <a:r>
                        <a:rPr lang="en-US" sz="1800" kern="1200" dirty="0">
                          <a:solidFill>
                            <a:schemeClr val="dk1"/>
                          </a:solidFill>
                          <a:latin typeface="+mn-lt"/>
                          <a:ea typeface="+mn-ea"/>
                          <a:cs typeface="+mn-cs"/>
                        </a:rPr>
                        <a:t>11-24-1638</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 slide deck</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0">
                <a:tc>
                  <a:txBody>
                    <a:bodyPr/>
                    <a:lstStyle/>
                    <a:p>
                      <a:r>
                        <a:rPr lang="en-US" sz="1800" dirty="0"/>
                        <a:t>11-24-1920</a:t>
                      </a:r>
                    </a:p>
                  </a:txBody>
                  <a:tcPr marT="45712" marB="45712"/>
                </a:tc>
                <a:tc>
                  <a:txBody>
                    <a:bodyPr/>
                    <a:lstStyle/>
                    <a:p>
                      <a:r>
                        <a:rPr lang="en-US" sz="1800" dirty="0"/>
                        <a:t>Roy Want</a:t>
                      </a:r>
                    </a:p>
                  </a:txBody>
                  <a:tcPr marT="45712" marB="45712"/>
                </a:tc>
                <a:tc>
                  <a:txBody>
                    <a:bodyPr/>
                    <a:lstStyle/>
                    <a:p>
                      <a:r>
                        <a:rPr lang="en-US" sz="1800" dirty="0"/>
                        <a:t>SA 1 Comment database</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dirty="0"/>
                        <a:t>10 min</a:t>
                      </a:r>
                    </a:p>
                  </a:txBody>
                  <a:tcPr marT="45712" marB="45712"/>
                </a:tc>
                <a:extLst>
                  <a:ext uri="{0D108BD9-81ED-4DB2-BD59-A6C34878D82A}">
                    <a16:rowId xmlns:a16="http://schemas.microsoft.com/office/drawing/2014/main" val="3281966889"/>
                  </a:ext>
                </a:extLst>
              </a:tr>
              <a:tr h="0">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20min</a:t>
                      </a:r>
                    </a:p>
                  </a:txBody>
                  <a:tcPr marT="45712" marB="45712"/>
                </a:tc>
                <a:extLst>
                  <a:ext uri="{0D108BD9-81ED-4DB2-BD59-A6C34878D82A}">
                    <a16:rowId xmlns:a16="http://schemas.microsoft.com/office/drawing/2014/main" val="3408709058"/>
                  </a:ext>
                </a:extLst>
              </a:tr>
              <a:tr h="0">
                <a:tc>
                  <a:txBody>
                    <a:bodyPr/>
                    <a:lstStyle/>
                    <a:p>
                      <a:r>
                        <a:rPr lang="en-US" sz="1800" kern="1200" dirty="0">
                          <a:solidFill>
                            <a:schemeClr val="dk1"/>
                          </a:solidFill>
                          <a:latin typeface="+mn-lt"/>
                          <a:ea typeface="+mn-ea"/>
                          <a:cs typeface="+mn-cs"/>
                        </a:rPr>
                        <a:t>11-24-1929</a:t>
                      </a:r>
                    </a:p>
                  </a:txBody>
                  <a:tcPr marT="45712" marB="45712"/>
                </a:tc>
                <a:tc>
                  <a:txBody>
                    <a:bodyPr/>
                    <a:lstStyle/>
                    <a:p>
                      <a:r>
                        <a:rPr lang="en-US" sz="1800" kern="1200" dirty="0">
                          <a:solidFill>
                            <a:schemeClr val="dk1"/>
                          </a:solidFill>
                          <a:latin typeface="+mn-lt"/>
                          <a:ea typeface="+mn-ea"/>
                          <a:cs typeface="+mn-cs"/>
                        </a:rPr>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SA1 editorial comment resolution</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dirty="0"/>
                        <a:t>10 min</a:t>
                      </a:r>
                    </a:p>
                  </a:txBody>
                  <a:tcPr marT="45712" marB="45712"/>
                </a:tc>
                <a:extLst>
                  <a:ext uri="{0D108BD9-81ED-4DB2-BD59-A6C34878D82A}">
                    <a16:rowId xmlns:a16="http://schemas.microsoft.com/office/drawing/2014/main" val="1283045369"/>
                  </a:ext>
                </a:extLst>
              </a:tr>
              <a:tr h="0">
                <a:tc>
                  <a:txBody>
                    <a:bodyPr/>
                    <a:lstStyle/>
                    <a:p>
                      <a:r>
                        <a:rPr lang="en-US" sz="1800" kern="1200" dirty="0">
                          <a:solidFill>
                            <a:schemeClr val="dk1"/>
                          </a:solidFill>
                          <a:latin typeface="+mn-lt"/>
                          <a:ea typeface="+mn-ea"/>
                          <a:cs typeface="+mn-cs"/>
                        </a:rPr>
                        <a:t>11-24-1923</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dirty="0"/>
                        <a:t>As time permits (40min)</a:t>
                      </a:r>
                      <a:endParaRPr lang="en-US" sz="1400" dirty="0"/>
                    </a:p>
                  </a:txBody>
                  <a:tcPr marT="45712" marB="45712"/>
                </a:tc>
                <a:extLst>
                  <a:ext uri="{0D108BD9-81ED-4DB2-BD59-A6C34878D82A}">
                    <a16:rowId xmlns:a16="http://schemas.microsoft.com/office/drawing/2014/main" val="3603251465"/>
                  </a:ext>
                </a:extLst>
              </a:tr>
            </a:tbl>
          </a:graphicData>
        </a:graphic>
      </p:graphicFrame>
    </p:spTree>
    <p:extLst>
      <p:ext uri="{BB962C8B-B14F-4D97-AF65-F5344CB8AC3E}">
        <p14:creationId xmlns:p14="http://schemas.microsoft.com/office/powerpoint/2010/main" val="3473345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57EFF-F822-6147-2BE9-657BF13E47AD}"/>
              </a:ext>
            </a:extLst>
          </p:cNvPr>
          <p:cNvSpPr>
            <a:spLocks noGrp="1"/>
          </p:cNvSpPr>
          <p:nvPr>
            <p:ph type="title"/>
          </p:nvPr>
        </p:nvSpPr>
        <p:spPr/>
        <p:txBody>
          <a:bodyPr/>
          <a:lstStyle/>
          <a:p>
            <a:r>
              <a:rPr lang="en-US" dirty="0"/>
              <a:t>Consider Motions</a:t>
            </a:r>
          </a:p>
        </p:txBody>
      </p:sp>
      <p:sp>
        <p:nvSpPr>
          <p:cNvPr id="3" name="Content Placeholder 2">
            <a:extLst>
              <a:ext uri="{FF2B5EF4-FFF2-40B4-BE49-F238E27FC236}">
                <a16:creationId xmlns:a16="http://schemas.microsoft.com/office/drawing/2014/main" id="{1DB6B5C0-7FA0-1961-22AC-BD91DFBC4ABC}"/>
              </a:ext>
            </a:extLst>
          </p:cNvPr>
          <p:cNvSpPr>
            <a:spLocks noGrp="1"/>
          </p:cNvSpPr>
          <p:nvPr>
            <p:ph idx="1"/>
          </p:nvPr>
        </p:nvSpPr>
        <p:spPr/>
        <p:txBody>
          <a:bodyPr/>
          <a:lstStyle/>
          <a:p>
            <a:r>
              <a:rPr lang="en-US" dirty="0"/>
              <a:t>Consider approval of previous meeting minutes and motions making the threshold. </a:t>
            </a:r>
          </a:p>
          <a:p>
            <a:r>
              <a:rPr lang="en-US" dirty="0"/>
              <a:t>Go to 11-24-049.</a:t>
            </a:r>
          </a:p>
        </p:txBody>
      </p:sp>
      <p:sp>
        <p:nvSpPr>
          <p:cNvPr id="4" name="Slide Number Placeholder 3">
            <a:extLst>
              <a:ext uri="{FF2B5EF4-FFF2-40B4-BE49-F238E27FC236}">
                <a16:creationId xmlns:a16="http://schemas.microsoft.com/office/drawing/2014/main" id="{0C2AB14F-A01A-601F-04DF-257567727872}"/>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76A95684-4936-0F17-83CD-CC73353DA316}"/>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21072792-6289-0072-04A9-D2237AAB71A8}"/>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946000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Review Submissions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5739787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6000" dirty="0"/>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chemeClr val="tx2"/>
                </a:solidFill>
              </a:rPr>
              <a:t>Recess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715648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1" y="2708920"/>
            <a:ext cx="10361084" cy="3385494"/>
          </a:xfrm>
        </p:spPr>
        <p:txBody>
          <a:bodyPr/>
          <a:lstStyle/>
          <a:p>
            <a:pPr algn="ctr">
              <a:lnSpc>
                <a:spcPct val="90000"/>
              </a:lnSpc>
              <a:buFontTx/>
              <a:buNone/>
            </a:pPr>
            <a:r>
              <a:rPr lang="en-US" altLang="en-US" sz="3200" b="0" dirty="0">
                <a:cs typeface="Times New Roman" panose="02020603050405020304" pitchFamily="18" charset="0"/>
              </a:rPr>
              <a:t>Chair Jonathan Segev (Intel)</a:t>
            </a:r>
          </a:p>
          <a:p>
            <a:pPr algn="ctr">
              <a:lnSpc>
                <a:spcPct val="90000"/>
              </a:lnSpc>
              <a:buFontTx/>
              <a:buNone/>
            </a:pPr>
            <a:r>
              <a:rPr lang="en-US" altLang="en-US" sz="3200" b="0" dirty="0">
                <a:cs typeface="Times New Roman" panose="02020603050405020304" pitchFamily="18" charset="0"/>
              </a:rPr>
              <a:t>Vice Chair Assaf Kasher (Self)</a:t>
            </a:r>
          </a:p>
          <a:p>
            <a:pPr algn="ctr">
              <a:lnSpc>
                <a:spcPct val="90000"/>
              </a:lnSpc>
              <a:buFontTx/>
              <a:buNone/>
            </a:pPr>
            <a:r>
              <a:rPr lang="en-US" altLang="en-US" sz="3200" b="0" dirty="0">
                <a:cs typeface="Times New Roman" panose="02020603050405020304" pitchFamily="18" charset="0"/>
              </a:rPr>
              <a:t>Vice Chair Ali Raissinia (Qualcomm)</a:t>
            </a:r>
          </a:p>
          <a:p>
            <a:pPr algn="ctr">
              <a:lnSpc>
                <a:spcPct val="90000"/>
              </a:lnSpc>
              <a:buFontTx/>
              <a:buNone/>
            </a:pPr>
            <a:r>
              <a:rPr lang="en-US" altLang="en-US" sz="3200" b="0" dirty="0">
                <a:cs typeface="Times New Roman" panose="02020603050405020304" pitchFamily="18" charset="0"/>
              </a:rPr>
              <a:t>Technical Editor Roy Want (Google)</a:t>
            </a:r>
          </a:p>
          <a:p>
            <a:pPr algn="ctr">
              <a:lnSpc>
                <a:spcPct val="90000"/>
              </a:lnSpc>
              <a:buFontTx/>
              <a:buNone/>
            </a:pPr>
            <a:r>
              <a:rPr lang="en-US" altLang="en-US" sz="3200" b="0" dirty="0">
                <a:cs typeface="Times New Roman" panose="02020603050405020304" pitchFamily="18" charset="0"/>
              </a:rPr>
              <a:t>Secretary Dibakar Das (Intel)</a:t>
            </a:r>
          </a:p>
          <a:p>
            <a:pPr marL="1524000">
              <a:lnSpc>
                <a:spcPct val="90000"/>
              </a:lnSpc>
              <a:buFontTx/>
              <a:buNone/>
            </a:pPr>
            <a:endParaRPr lang="en-US" altLang="en-US" sz="2000" b="0" dirty="0">
              <a:cs typeface="Times New Roman" panose="02020603050405020304" pitchFamily="18"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
        <p:nvSpPr>
          <p:cNvPr id="7" name="Title 1"/>
          <p:cNvSpPr>
            <a:spLocks noGrp="1"/>
          </p:cNvSpPr>
          <p:nvPr>
            <p:ph type="title"/>
          </p:nvPr>
        </p:nvSpPr>
        <p:spPr>
          <a:xfrm>
            <a:off x="914401" y="685801"/>
            <a:ext cx="10361084" cy="1663079"/>
          </a:xfrm>
        </p:spPr>
        <p:txBody>
          <a:bodyPr/>
          <a:lstStyle/>
          <a:p>
            <a:r>
              <a:rPr lang="en-US" altLang="en-US" sz="4000" dirty="0">
                <a:solidFill>
                  <a:srgbClr val="0000FF"/>
                </a:solidFill>
                <a:cs typeface="Times New Roman" panose="02020603050405020304" pitchFamily="18" charset="0"/>
              </a:rPr>
              <a:t>Task Group BK Leadership</a:t>
            </a:r>
            <a:br>
              <a:rPr lang="en-US" altLang="en-US" sz="4000" dirty="0">
                <a:solidFill>
                  <a:srgbClr val="0000FF"/>
                </a:solidFill>
                <a:cs typeface="Times New Roman" panose="02020603050405020304" pitchFamily="18" charset="0"/>
              </a:rPr>
            </a:br>
            <a:r>
              <a:rPr lang="en-US" altLang="en-US" sz="4000" dirty="0">
                <a:solidFill>
                  <a:srgbClr val="0000FF"/>
                </a:solidFill>
                <a:cs typeface="Times New Roman" panose="02020603050405020304" pitchFamily="18" charset="0"/>
              </a:rPr>
              <a:t>320MHz Positioning</a:t>
            </a:r>
            <a:endParaRPr lang="en-US" sz="4000" dirty="0"/>
          </a:p>
        </p:txBody>
      </p:sp>
    </p:spTree>
    <p:extLst>
      <p:ext uri="{BB962C8B-B14F-4D97-AF65-F5344CB8AC3E}">
        <p14:creationId xmlns:p14="http://schemas.microsoft.com/office/powerpoint/2010/main" val="4266442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November IEEE Meeting –  Nov. 13</a:t>
            </a:r>
            <a:r>
              <a:rPr lang="en-US" altLang="en-US" baseline="30000" dirty="0">
                <a:solidFill>
                  <a:schemeClr val="tx2"/>
                </a:solidFill>
              </a:rPr>
              <a:t>th</a:t>
            </a:r>
            <a:r>
              <a:rPr lang="en-US" altLang="en-US" dirty="0">
                <a:solidFill>
                  <a:schemeClr val="tx2"/>
                </a:solidFill>
              </a:rPr>
              <a:t> PM2</a:t>
            </a:r>
            <a:endParaRPr lang="en-US" dirty="0"/>
          </a:p>
        </p:txBody>
      </p:sp>
      <p:sp>
        <p:nvSpPr>
          <p:cNvPr id="3" name="Content Placeholder 2"/>
          <p:cNvSpPr>
            <a:spLocks noGrp="1"/>
          </p:cNvSpPr>
          <p:nvPr>
            <p:ph idx="1"/>
          </p:nvPr>
        </p:nvSpPr>
        <p:spPr>
          <a:xfrm>
            <a:off x="914401" y="1560288"/>
            <a:ext cx="10361084" cy="4821039"/>
          </a:xfrm>
        </p:spPr>
        <p:txBody>
          <a:bodyPr/>
          <a:lstStyle/>
          <a:p>
            <a:pPr algn="just">
              <a:spcBef>
                <a:spcPct val="20000"/>
              </a:spcBef>
              <a:buFontTx/>
              <a:buChar char="•"/>
            </a:pPr>
            <a:r>
              <a:rPr lang="en-US" sz="2000" b="0" dirty="0"/>
              <a:t>Call the meeting to order (3min)</a:t>
            </a:r>
          </a:p>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2000" b="0" dirty="0"/>
              <a:t>Attendance reminder – </a:t>
            </a:r>
            <a:r>
              <a:rPr lang="en-US" sz="2000" dirty="0"/>
              <a:t>we’re now using IMAT</a:t>
            </a:r>
            <a:r>
              <a:rPr lang="en-US" sz="2000" b="0" dirty="0"/>
              <a:t>.</a:t>
            </a:r>
          </a:p>
          <a:p>
            <a:pPr algn="just">
              <a:spcBef>
                <a:spcPct val="20000"/>
              </a:spcBef>
              <a:buFontTx/>
              <a:buChar char="•"/>
            </a:pPr>
            <a:r>
              <a:rPr lang="en-US" altLang="en-US" sz="2000" b="0" dirty="0"/>
              <a:t>Agenda setting for this slot (5 min)</a:t>
            </a:r>
          </a:p>
          <a:p>
            <a:pPr algn="just">
              <a:spcBef>
                <a:spcPct val="20000"/>
              </a:spcBef>
              <a:buFontTx/>
              <a:buChar char="•"/>
            </a:pPr>
            <a:r>
              <a:rPr lang="en-US" sz="2000" b="0" dirty="0"/>
              <a:t>Comment resolution assignment (7min)</a:t>
            </a:r>
          </a:p>
          <a:p>
            <a:pPr algn="just">
              <a:spcBef>
                <a:spcPct val="20000"/>
              </a:spcBef>
              <a:buFontTx/>
              <a:buChar char="•"/>
            </a:pPr>
            <a:r>
              <a:rPr lang="en-US" sz="2000" b="0" dirty="0"/>
              <a:t>Comment resolution (as time permits)</a:t>
            </a:r>
          </a:p>
          <a:p>
            <a:pPr algn="just">
              <a:spcBef>
                <a:spcPct val="20000"/>
              </a:spcBef>
              <a:buFontTx/>
              <a:buChar char="•"/>
            </a:pPr>
            <a:r>
              <a:rPr lang="en-US" sz="2000" b="0" dirty="0"/>
              <a:t>Set Telecon times (5min)</a:t>
            </a:r>
          </a:p>
          <a:p>
            <a:pPr algn="just">
              <a:spcBef>
                <a:spcPct val="20000"/>
              </a:spcBef>
              <a:buFontTx/>
              <a:buChar char="•"/>
            </a:pPr>
            <a:r>
              <a:rPr lang="en-US" sz="2000" b="0" dirty="0"/>
              <a:t>Adjourn.</a:t>
            </a:r>
          </a:p>
          <a:p>
            <a:pPr lvl="1" algn="just">
              <a:spcBef>
                <a:spcPct val="20000"/>
              </a:spcBef>
              <a:buFontTx/>
              <a:buChar char="•"/>
            </a:pP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430059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Nov. IEEE Meeting –  Nov. 13</a:t>
            </a:r>
            <a:r>
              <a:rPr lang="en-US" altLang="en-US" baseline="30000" dirty="0">
                <a:solidFill>
                  <a:schemeClr val="tx2"/>
                </a:solidFill>
              </a:rPr>
              <a:t>th</a:t>
            </a:r>
            <a:r>
              <a:rPr lang="en-US" altLang="en-US" dirty="0">
                <a:solidFill>
                  <a:schemeClr val="tx2"/>
                </a:solidFill>
              </a:rPr>
              <a:t> PM2</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31578585"/>
              </p:ext>
            </p:extLst>
          </p:nvPr>
        </p:nvGraphicFramePr>
        <p:xfrm>
          <a:off x="914401" y="1260086"/>
          <a:ext cx="10460566" cy="2163984"/>
        </p:xfrm>
        <a:graphic>
          <a:graphicData uri="http://schemas.openxmlformats.org/drawingml/2006/table">
            <a:tbl>
              <a:tblPr firstRow="1" bandRow="1">
                <a:tableStyleId>{21E4AEA4-8DFA-4A89-87EB-49C32662AFE0}</a:tableStyleId>
              </a:tblPr>
              <a:tblGrid>
                <a:gridCol w="1293167">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3600400">
                  <a:extLst>
                    <a:ext uri="{9D8B030D-6E8A-4147-A177-3AD203B41FA5}">
                      <a16:colId xmlns:a16="http://schemas.microsoft.com/office/drawing/2014/main" val="20002"/>
                    </a:ext>
                  </a:extLst>
                </a:gridCol>
                <a:gridCol w="1512168">
                  <a:extLst>
                    <a:ext uri="{9D8B030D-6E8A-4147-A177-3AD203B41FA5}">
                      <a16:colId xmlns:a16="http://schemas.microsoft.com/office/drawing/2014/main" val="3219614300"/>
                    </a:ext>
                  </a:extLst>
                </a:gridCol>
                <a:gridCol w="1894591">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tc>
                  <a:txBody>
                    <a:bodyPr/>
                    <a:lstStyle/>
                    <a:p>
                      <a:pPr algn="ctr"/>
                      <a:r>
                        <a:rPr lang="en-US" sz="1600" dirty="0">
                          <a:solidFill>
                            <a:schemeClr val="bg1"/>
                          </a:solidFill>
                        </a:rPr>
                        <a:t>Time</a:t>
                      </a:r>
                    </a:p>
                  </a:txBody>
                  <a:tcPr marR="36000" marT="45712" marB="45712"/>
                </a:tc>
                <a:extLst>
                  <a:ext uri="{0D108BD9-81ED-4DB2-BD59-A6C34878D82A}">
                    <a16:rowId xmlns:a16="http://schemas.microsoft.com/office/drawing/2014/main" val="10000"/>
                  </a:ext>
                </a:extLst>
              </a:tr>
              <a:tr h="169090">
                <a:tc>
                  <a:txBody>
                    <a:bodyPr/>
                    <a:lstStyle/>
                    <a:p>
                      <a:pPr marL="0" algn="l" defTabSz="914400" rtl="0" eaLnBrk="1" latinLnBrk="0" hangingPunct="1"/>
                      <a:r>
                        <a:rPr lang="en-US" sz="1800" kern="1200" dirty="0">
                          <a:solidFill>
                            <a:schemeClr val="dk1"/>
                          </a:solidFill>
                          <a:latin typeface="+mn-lt"/>
                          <a:ea typeface="+mn-ea"/>
                          <a:cs typeface="+mn-cs"/>
                        </a:rPr>
                        <a:t>11-24-1638</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 slide deck</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0">
                <a:tc>
                  <a:txBody>
                    <a:bodyPr/>
                    <a:lstStyle/>
                    <a:p>
                      <a:r>
                        <a:rPr lang="en-US" sz="1800" kern="1200" dirty="0">
                          <a:solidFill>
                            <a:schemeClr val="dk1"/>
                          </a:solidFill>
                          <a:latin typeface="+mn-lt"/>
                          <a:ea typeface="+mn-ea"/>
                          <a:cs typeface="+mn-cs"/>
                        </a:rPr>
                        <a:t>11-24-1929</a:t>
                      </a:r>
                    </a:p>
                  </a:txBody>
                  <a:tcPr marT="45712" marB="45712"/>
                </a:tc>
                <a:tc>
                  <a:txBody>
                    <a:bodyPr/>
                    <a:lstStyle/>
                    <a:p>
                      <a:r>
                        <a:rPr lang="en-US" sz="1800" kern="1200" dirty="0">
                          <a:solidFill>
                            <a:schemeClr val="dk1"/>
                          </a:solidFill>
                          <a:latin typeface="+mn-lt"/>
                          <a:ea typeface="+mn-ea"/>
                          <a:cs typeface="+mn-cs"/>
                        </a:rPr>
                        <a:t>Roy Want</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SA1 editorial comment resolution</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400" kern="1200" dirty="0">
                          <a:solidFill>
                            <a:schemeClr val="dk1"/>
                          </a:solidFill>
                          <a:latin typeface="+mn-lt"/>
                          <a:ea typeface="+mn-ea"/>
                          <a:cs typeface="+mn-cs"/>
                        </a:rPr>
                        <a:t>For motion</a:t>
                      </a:r>
                    </a:p>
                  </a:txBody>
                  <a:tcPr marT="45712" marB="45712"/>
                </a:tc>
                <a:extLst>
                  <a:ext uri="{0D108BD9-81ED-4DB2-BD59-A6C34878D82A}">
                    <a16:rowId xmlns:a16="http://schemas.microsoft.com/office/drawing/2014/main" val="638581851"/>
                  </a:ext>
                </a:extLst>
              </a:tr>
              <a:tr h="0">
                <a:tc>
                  <a:txBody>
                    <a:bodyPr/>
                    <a:lstStyle/>
                    <a:p>
                      <a:r>
                        <a:rPr lang="en-US" sz="1800" kern="1200" dirty="0">
                          <a:solidFill>
                            <a:schemeClr val="dk1"/>
                          </a:solidFill>
                          <a:latin typeface="+mn-lt"/>
                          <a:ea typeface="+mn-ea"/>
                          <a:cs typeface="+mn-cs"/>
                        </a:rPr>
                        <a:t>11-24-1923</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400" kern="1200" dirty="0">
                          <a:solidFill>
                            <a:schemeClr val="dk1"/>
                          </a:solidFill>
                          <a:latin typeface="+mn-lt"/>
                          <a:ea typeface="+mn-ea"/>
                          <a:cs typeface="+mn-cs"/>
                        </a:rPr>
                        <a:t>continue</a:t>
                      </a:r>
                    </a:p>
                  </a:txBody>
                  <a:tcPr marT="45712" marB="45712"/>
                </a:tc>
                <a:extLst>
                  <a:ext uri="{0D108BD9-81ED-4DB2-BD59-A6C34878D82A}">
                    <a16:rowId xmlns:a16="http://schemas.microsoft.com/office/drawing/2014/main" val="1644569117"/>
                  </a:ext>
                </a:extLst>
              </a:tr>
              <a:tr h="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400" kern="1200" dirty="0">
                          <a:solidFill>
                            <a:schemeClr val="dk1"/>
                          </a:solidFill>
                          <a:latin typeface="+mn-lt"/>
                          <a:ea typeface="+mn-ea"/>
                          <a:cs typeface="+mn-cs"/>
                        </a:rPr>
                        <a:t>As time permits.</a:t>
                      </a:r>
                    </a:p>
                  </a:txBody>
                  <a:tcPr marT="45712" marB="45712"/>
                </a:tc>
                <a:extLst>
                  <a:ext uri="{0D108BD9-81ED-4DB2-BD59-A6C34878D82A}">
                    <a16:rowId xmlns:a16="http://schemas.microsoft.com/office/drawing/2014/main" val="47000142"/>
                  </a:ext>
                </a:extLst>
              </a:tr>
              <a:tr h="0">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400" kern="1200" dirty="0">
                          <a:solidFill>
                            <a:schemeClr val="dk1"/>
                          </a:solidFill>
                          <a:latin typeface="+mn-lt"/>
                          <a:ea typeface="+mn-ea"/>
                          <a:cs typeface="+mn-cs"/>
                        </a:rPr>
                        <a:t>As time permits</a:t>
                      </a:r>
                    </a:p>
                  </a:txBody>
                  <a:tcPr marT="45712" marB="45712"/>
                </a:tc>
                <a:extLst>
                  <a:ext uri="{0D108BD9-81ED-4DB2-BD59-A6C34878D82A}">
                    <a16:rowId xmlns:a16="http://schemas.microsoft.com/office/drawing/2014/main" val="2256676809"/>
                  </a:ext>
                </a:extLst>
              </a:tr>
            </a:tbl>
          </a:graphicData>
        </a:graphic>
      </p:graphicFrame>
    </p:spTree>
    <p:extLst>
      <p:ext uri="{BB962C8B-B14F-4D97-AF65-F5344CB8AC3E}">
        <p14:creationId xmlns:p14="http://schemas.microsoft.com/office/powerpoint/2010/main" val="7268429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Review Submissions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6041332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Scheduled </a:t>
            </a:r>
            <a:r>
              <a:rPr lang="en-US" dirty="0" err="1"/>
              <a:t>TGbk</a:t>
            </a:r>
            <a:r>
              <a:rPr lang="en-US" dirty="0"/>
              <a:t> telecons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pPr>
              <a:buFont typeface="Arial" panose="020B0604020202020204" pitchFamily="34" charset="0"/>
              <a:buChar char="•"/>
            </a:pPr>
            <a:r>
              <a:rPr lang="en-US" altLang="en-US" sz="2000" b="0" kern="0" dirty="0"/>
              <a:t>Nov.  21</a:t>
            </a:r>
            <a:r>
              <a:rPr lang="en-US" altLang="en-US" sz="2000" b="0" kern="0" baseline="30000" dirty="0"/>
              <a:t>st</a:t>
            </a:r>
            <a:r>
              <a:rPr lang="en-US" altLang="en-US" sz="2000" b="0" kern="0" dirty="0"/>
              <a:t> 	10:00 am PT/13:00 ET (</a:t>
            </a:r>
            <a:r>
              <a:rPr lang="en-US" altLang="en-US" sz="2000" b="0" dirty="0"/>
              <a:t>2</a:t>
            </a:r>
            <a:r>
              <a:rPr lang="en-US" altLang="en-US" sz="2000" b="0" kern="0" dirty="0"/>
              <a:t>hrs) </a:t>
            </a:r>
          </a:p>
          <a:p>
            <a:pPr>
              <a:buFont typeface="Arial" panose="020B0604020202020204" pitchFamily="34" charset="0"/>
              <a:buChar char="•"/>
            </a:pPr>
            <a:r>
              <a:rPr lang="en-US" altLang="en-US" sz="2000" b="0" dirty="0"/>
              <a:t>Dec.  5</a:t>
            </a:r>
            <a:r>
              <a:rPr lang="en-US" altLang="en-US" sz="2000" b="0" baseline="30000" dirty="0"/>
              <a:t>th</a:t>
            </a:r>
            <a:r>
              <a:rPr lang="en-US" altLang="en-US" sz="2000" b="0" dirty="0"/>
              <a:t> 		</a:t>
            </a:r>
            <a:r>
              <a:rPr lang="en-US" altLang="en-US" sz="2000" b="0" kern="0" dirty="0"/>
              <a:t>10:00 am PT/13:00 ET (2hrs) </a:t>
            </a:r>
          </a:p>
          <a:p>
            <a:pPr>
              <a:buFont typeface="Arial" panose="020B0604020202020204" pitchFamily="34" charset="0"/>
              <a:buChar char="•"/>
            </a:pPr>
            <a:r>
              <a:rPr lang="en-US" altLang="en-US" sz="2000" b="0" kern="0" dirty="0"/>
              <a:t>Dec.  12</a:t>
            </a:r>
            <a:r>
              <a:rPr lang="en-US" altLang="en-US" sz="2000" b="0" kern="0" baseline="30000" dirty="0"/>
              <a:t>th</a:t>
            </a:r>
            <a:r>
              <a:rPr lang="en-US" altLang="en-US" sz="2000" b="0" kern="0" dirty="0"/>
              <a:t> </a:t>
            </a:r>
            <a:r>
              <a:rPr lang="en-US" altLang="en-US" sz="2000" b="0" dirty="0"/>
              <a:t>	</a:t>
            </a:r>
            <a:r>
              <a:rPr lang="en-US" altLang="en-US" sz="2000" b="0" kern="0" dirty="0"/>
              <a:t>10:00 am PT/13:00 ET (2hrs) </a:t>
            </a:r>
          </a:p>
          <a:p>
            <a:pPr>
              <a:buFont typeface="Arial" panose="020B0604020202020204" pitchFamily="34" charset="0"/>
              <a:buChar char="•"/>
            </a:pPr>
            <a:r>
              <a:rPr lang="en-US" altLang="en-US" sz="2000" b="0" kern="0" dirty="0"/>
              <a:t>Jan. 	9</a:t>
            </a:r>
            <a:r>
              <a:rPr lang="en-US" altLang="en-US" sz="2000" b="0" kern="0" baseline="30000" dirty="0"/>
              <a:t>th</a:t>
            </a:r>
            <a:r>
              <a:rPr lang="en-US" altLang="en-US" sz="2000" b="0" kern="0" dirty="0"/>
              <a:t>		10:00 am PT/13:00 ET (2hrs)</a:t>
            </a:r>
          </a:p>
          <a:p>
            <a:pPr>
              <a:buFont typeface="Arial" panose="020B0604020202020204" pitchFamily="34" charset="0"/>
              <a:buChar char="•"/>
            </a:pPr>
            <a:endParaRPr lang="en-US" altLang="en-US" sz="2000" b="0" kern="0" dirty="0"/>
          </a:p>
          <a:p>
            <a:endParaRPr lang="en-US" sz="2000" dirty="0"/>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4723608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8B15E-3AFD-BE90-B3C2-68ACC6633D0C}"/>
              </a:ext>
            </a:extLst>
          </p:cNvPr>
          <p:cNvSpPr>
            <a:spLocks noGrp="1"/>
          </p:cNvSpPr>
          <p:nvPr>
            <p:ph type="title"/>
          </p:nvPr>
        </p:nvSpPr>
        <p:spPr/>
        <p:txBody>
          <a:bodyPr/>
          <a:lstStyle/>
          <a:p>
            <a:r>
              <a:rPr lang="en-US" dirty="0"/>
              <a:t>Achievements for the week</a:t>
            </a:r>
          </a:p>
        </p:txBody>
      </p:sp>
      <p:sp>
        <p:nvSpPr>
          <p:cNvPr id="3" name="Content Placeholder 2">
            <a:extLst>
              <a:ext uri="{FF2B5EF4-FFF2-40B4-BE49-F238E27FC236}">
                <a16:creationId xmlns:a16="http://schemas.microsoft.com/office/drawing/2014/main" id="{D5BAB463-1455-EB8F-F880-0EF06E4A7BD5}"/>
              </a:ext>
            </a:extLst>
          </p:cNvPr>
          <p:cNvSpPr>
            <a:spLocks noGrp="1"/>
          </p:cNvSpPr>
          <p:nvPr>
            <p:ph idx="1"/>
          </p:nvPr>
        </p:nvSpPr>
        <p:spPr/>
        <p:txBody>
          <a:bodyPr/>
          <a:lstStyle/>
          <a:p>
            <a:pPr>
              <a:buFont typeface="Arial" panose="020B0604020202020204" pitchFamily="34" charset="0"/>
              <a:buChar char="•"/>
            </a:pPr>
            <a:r>
              <a:rPr lang="en-US" dirty="0"/>
              <a:t>Completed assignment of CIDs.</a:t>
            </a:r>
          </a:p>
          <a:p>
            <a:pPr>
              <a:buFont typeface="Arial" panose="020B0604020202020204" pitchFamily="34" charset="0"/>
              <a:buChar char="•"/>
            </a:pPr>
            <a:r>
              <a:rPr lang="en-US" dirty="0"/>
              <a:t>Resolved all editorial CID</a:t>
            </a:r>
          </a:p>
          <a:p>
            <a:pPr>
              <a:buFont typeface="Arial" panose="020B0604020202020204" pitchFamily="34" charset="0"/>
              <a:buChar char="•"/>
            </a:pPr>
            <a:r>
              <a:rPr lang="en-US" dirty="0"/>
              <a:t>Resolved 8 Technical CIDs.</a:t>
            </a:r>
          </a:p>
          <a:p>
            <a:pPr marL="0" indent="0"/>
            <a:endParaRPr lang="en-US" dirty="0"/>
          </a:p>
          <a:p>
            <a:pPr marL="0" indent="0"/>
            <a:r>
              <a:rPr lang="en-US" dirty="0"/>
              <a:t>Target towards the January meeting:</a:t>
            </a:r>
          </a:p>
          <a:p>
            <a:pPr>
              <a:buFont typeface="Arial" panose="020B0604020202020204" pitchFamily="34" charset="0"/>
              <a:buChar char="•"/>
            </a:pPr>
            <a:r>
              <a:rPr lang="en-US" dirty="0"/>
              <a:t>Complete CR and recirculate when possible. </a:t>
            </a:r>
          </a:p>
        </p:txBody>
      </p:sp>
      <p:sp>
        <p:nvSpPr>
          <p:cNvPr id="4" name="Slide Number Placeholder 3">
            <a:extLst>
              <a:ext uri="{FF2B5EF4-FFF2-40B4-BE49-F238E27FC236}">
                <a16:creationId xmlns:a16="http://schemas.microsoft.com/office/drawing/2014/main" id="{395278A2-5E48-9331-7100-9F0ECBCB219F}"/>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a:extLst>
              <a:ext uri="{FF2B5EF4-FFF2-40B4-BE49-F238E27FC236}">
                <a16:creationId xmlns:a16="http://schemas.microsoft.com/office/drawing/2014/main" id="{27695B47-FFD6-222D-E82A-3D9B507FCE5A}"/>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5701AEB6-6BF7-4EC9-005A-6064B3991550}"/>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117334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2E5A7-BB35-17FE-9435-4D0AC2330757}"/>
              </a:ext>
            </a:extLst>
          </p:cNvPr>
          <p:cNvSpPr>
            <a:spLocks noGrp="1"/>
          </p:cNvSpPr>
          <p:nvPr>
            <p:ph type="title"/>
          </p:nvPr>
        </p:nvSpPr>
        <p:spPr/>
        <p:txBody>
          <a:bodyPr/>
          <a:lstStyle/>
          <a:p>
            <a:r>
              <a:rPr lang="en-US" dirty="0"/>
              <a:t>Submission pipeline</a:t>
            </a:r>
          </a:p>
        </p:txBody>
      </p:sp>
      <p:graphicFrame>
        <p:nvGraphicFramePr>
          <p:cNvPr id="7" name="Content Placeholder 6">
            <a:extLst>
              <a:ext uri="{FF2B5EF4-FFF2-40B4-BE49-F238E27FC236}">
                <a16:creationId xmlns:a16="http://schemas.microsoft.com/office/drawing/2014/main" id="{C6AEFD3E-DAC2-C3A3-1B80-705E563C1B11}"/>
              </a:ext>
            </a:extLst>
          </p:cNvPr>
          <p:cNvGraphicFramePr>
            <a:graphicFrameLocks noGrp="1"/>
          </p:cNvGraphicFramePr>
          <p:nvPr>
            <p:ph idx="1"/>
            <p:extLst>
              <p:ext uri="{D42A27DB-BD31-4B8C-83A1-F6EECF244321}">
                <p14:modId xmlns:p14="http://schemas.microsoft.com/office/powerpoint/2010/main" val="2123117164"/>
              </p:ext>
            </p:extLst>
          </p:nvPr>
        </p:nvGraphicFramePr>
        <p:xfrm>
          <a:off x="914400" y="1981200"/>
          <a:ext cx="8565975" cy="2163984"/>
        </p:xfrm>
        <a:graphic>
          <a:graphicData uri="http://schemas.openxmlformats.org/drawingml/2006/table">
            <a:tbl>
              <a:tblPr firstRow="1" bandRow="1">
                <a:tableStyleId>{21E4AEA4-8DFA-4A89-87EB-49C32662AFE0}</a:tableStyleId>
              </a:tblPr>
              <a:tblGrid>
                <a:gridCol w="1293167">
                  <a:extLst>
                    <a:ext uri="{9D8B030D-6E8A-4147-A177-3AD203B41FA5}">
                      <a16:colId xmlns:a16="http://schemas.microsoft.com/office/drawing/2014/main" val="2766123136"/>
                    </a:ext>
                  </a:extLst>
                </a:gridCol>
                <a:gridCol w="2160240">
                  <a:extLst>
                    <a:ext uri="{9D8B030D-6E8A-4147-A177-3AD203B41FA5}">
                      <a16:colId xmlns:a16="http://schemas.microsoft.com/office/drawing/2014/main" val="2340418467"/>
                    </a:ext>
                  </a:extLst>
                </a:gridCol>
                <a:gridCol w="3600400">
                  <a:extLst>
                    <a:ext uri="{9D8B030D-6E8A-4147-A177-3AD203B41FA5}">
                      <a16:colId xmlns:a16="http://schemas.microsoft.com/office/drawing/2014/main" val="1398164231"/>
                    </a:ext>
                  </a:extLst>
                </a:gridCol>
                <a:gridCol w="1512168">
                  <a:extLst>
                    <a:ext uri="{9D8B030D-6E8A-4147-A177-3AD203B41FA5}">
                      <a16:colId xmlns:a16="http://schemas.microsoft.com/office/drawing/2014/main" val="3245824637"/>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extLst>
                  <a:ext uri="{0D108BD9-81ED-4DB2-BD59-A6C34878D82A}">
                    <a16:rowId xmlns:a16="http://schemas.microsoft.com/office/drawing/2014/main" val="1520002731"/>
                  </a:ext>
                </a:extLst>
              </a:tr>
              <a:tr h="16909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533968865"/>
                  </a:ext>
                </a:extLst>
              </a:tr>
              <a:tr h="0">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3995467406"/>
                  </a:ext>
                </a:extLst>
              </a:tr>
              <a:tr h="0">
                <a:tc>
                  <a:txBody>
                    <a:bodyPr/>
                    <a:lstStyle/>
                    <a:p>
                      <a:endParaRPr lang="en-US" sz="1800" kern="1200" dirty="0">
                        <a:solidFill>
                          <a:schemeClr val="dk1"/>
                        </a:solidFill>
                        <a:latin typeface="+mn-lt"/>
                        <a:ea typeface="+mn-ea"/>
                        <a:cs typeface="+mn-cs"/>
                      </a:endParaRPr>
                    </a:p>
                  </a:txBody>
                  <a:tcPr marT="45712" marB="45712"/>
                </a:tc>
                <a:tc>
                  <a:txBody>
                    <a:bodyPr/>
                    <a:lstStyle/>
                    <a:p>
                      <a:endParaRPr lang="en-US" sz="1800" kern="1200" dirty="0">
                        <a:solidFill>
                          <a:schemeClr val="dk1"/>
                        </a:solidFill>
                        <a:latin typeface="+mn-lt"/>
                        <a:ea typeface="+mn-ea"/>
                        <a:cs typeface="+mn-cs"/>
                      </a:endParaRP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200" dirty="0">
                        <a:solidFill>
                          <a:schemeClr val="dk1"/>
                        </a:solidFill>
                        <a:latin typeface="+mn-lt"/>
                        <a:ea typeface="+mn-ea"/>
                        <a:cs typeface="+mn-cs"/>
                      </a:endParaRPr>
                    </a:p>
                  </a:txBody>
                  <a:tcPr marT="45712" marB="45712"/>
                </a:tc>
                <a:tc>
                  <a:txBody>
                    <a:bodyPr/>
                    <a:lstStyle/>
                    <a:p>
                      <a:endParaRPr lang="en-US" sz="1800" kern="1200" dirty="0">
                        <a:solidFill>
                          <a:schemeClr val="dk1"/>
                        </a:solidFill>
                        <a:latin typeface="+mn-lt"/>
                        <a:ea typeface="+mn-ea"/>
                        <a:cs typeface="+mn-cs"/>
                      </a:endParaRPr>
                    </a:p>
                  </a:txBody>
                  <a:tcPr marT="45712" marB="45712"/>
                </a:tc>
                <a:extLst>
                  <a:ext uri="{0D108BD9-81ED-4DB2-BD59-A6C34878D82A}">
                    <a16:rowId xmlns:a16="http://schemas.microsoft.com/office/drawing/2014/main" val="4078881445"/>
                  </a:ext>
                </a:extLst>
              </a:tr>
              <a:tr h="0">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extLst>
                  <a:ext uri="{0D108BD9-81ED-4DB2-BD59-A6C34878D82A}">
                    <a16:rowId xmlns:a16="http://schemas.microsoft.com/office/drawing/2014/main" val="2802513790"/>
                  </a:ext>
                </a:extLst>
              </a:tr>
              <a:tr h="0">
                <a:tc>
                  <a:txBody>
                    <a:bodyPr/>
                    <a:lstStyle/>
                    <a:p>
                      <a:endParaRPr lang="en-US"/>
                    </a:p>
                  </a:txBody>
                  <a:tcPr marT="45712" marB="45712"/>
                </a:tc>
                <a:tc>
                  <a:txBody>
                    <a:bodyPr/>
                    <a:lstStyle/>
                    <a:p>
                      <a:endParaRPr lang="en-US"/>
                    </a:p>
                  </a:txBody>
                  <a:tcPr marT="45712" marB="45712"/>
                </a:tc>
                <a:tc>
                  <a:txBody>
                    <a:bodyPr/>
                    <a:lstStyle/>
                    <a:p>
                      <a:endParaRPr lang="en-US"/>
                    </a:p>
                  </a:txBody>
                  <a:tcPr marT="45712" marB="45712"/>
                </a:tc>
                <a:tc>
                  <a:txBody>
                    <a:bodyPr/>
                    <a:lstStyle/>
                    <a:p>
                      <a:endParaRPr lang="en-US" dirty="0"/>
                    </a:p>
                  </a:txBody>
                  <a:tcPr marT="45712" marB="45712"/>
                </a:tc>
                <a:extLst>
                  <a:ext uri="{0D108BD9-81ED-4DB2-BD59-A6C34878D82A}">
                    <a16:rowId xmlns:a16="http://schemas.microsoft.com/office/drawing/2014/main" val="1182055428"/>
                  </a:ext>
                </a:extLst>
              </a:tr>
            </a:tbl>
          </a:graphicData>
        </a:graphic>
      </p:graphicFrame>
      <p:sp>
        <p:nvSpPr>
          <p:cNvPr id="4" name="Slide Number Placeholder 3">
            <a:extLst>
              <a:ext uri="{FF2B5EF4-FFF2-40B4-BE49-F238E27FC236}">
                <a16:creationId xmlns:a16="http://schemas.microsoft.com/office/drawing/2014/main" id="{9736F42A-73AC-64F5-BCB2-B65B7D17455D}"/>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8C455E04-6DB8-2138-E436-4E6AB0A407A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D538386-051F-1690-8EBC-D1634B003970}"/>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3699411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6000" dirty="0"/>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chemeClr val="tx2"/>
                </a:solidFill>
              </a:rPr>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724338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December 3</a:t>
            </a:r>
            <a:r>
              <a:rPr lang="en-US" altLang="en-US" baseline="30000" dirty="0">
                <a:solidFill>
                  <a:schemeClr val="tx2"/>
                </a:solidFill>
              </a:rPr>
              <a:t>rd</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560288"/>
            <a:ext cx="10361084" cy="4821039"/>
          </a:xfrm>
        </p:spPr>
        <p:txBody>
          <a:bodyPr/>
          <a:lstStyle/>
          <a:p>
            <a:pPr algn="just">
              <a:spcBef>
                <a:spcPct val="20000"/>
              </a:spcBef>
              <a:buFontTx/>
              <a:buChar char="•"/>
            </a:pPr>
            <a:r>
              <a:rPr lang="en-US" sz="2000" b="0" dirty="0"/>
              <a:t>Call the meeting to order (3min)</a:t>
            </a:r>
          </a:p>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IEEE-SA copyrights policy (12 min).</a:t>
            </a:r>
          </a:p>
          <a:p>
            <a:pPr algn="just">
              <a:spcBef>
                <a:spcPct val="20000"/>
              </a:spcBef>
              <a:buFontTx/>
              <a:buChar char="•"/>
            </a:pPr>
            <a:r>
              <a:rPr lang="en-US" sz="2000" b="0" dirty="0"/>
              <a:t>Attendance reminder – </a:t>
            </a:r>
            <a:r>
              <a:rPr lang="en-US" sz="2000" dirty="0"/>
              <a:t>we’re now using IMAT</a:t>
            </a:r>
            <a:r>
              <a:rPr lang="en-US" sz="2000" b="0" dirty="0"/>
              <a:t>.</a:t>
            </a:r>
          </a:p>
          <a:p>
            <a:pPr algn="just">
              <a:spcBef>
                <a:spcPct val="20000"/>
              </a:spcBef>
              <a:buFontTx/>
              <a:buChar char="•"/>
            </a:pPr>
            <a:r>
              <a:rPr lang="en-US" altLang="en-US" sz="2000" b="0" dirty="0"/>
              <a:t>Agenda setting for this slot (5 min)</a:t>
            </a:r>
          </a:p>
          <a:p>
            <a:pPr algn="just">
              <a:spcBef>
                <a:spcPct val="20000"/>
              </a:spcBef>
              <a:buFontTx/>
              <a:buChar char="•"/>
            </a:pPr>
            <a:r>
              <a:rPr lang="en-US" sz="2000" b="0" dirty="0"/>
              <a:t>Comment resolution (as time permits)</a:t>
            </a:r>
          </a:p>
          <a:p>
            <a:pPr algn="just">
              <a:spcBef>
                <a:spcPct val="20000"/>
              </a:spcBef>
              <a:buFontTx/>
              <a:buChar char="•"/>
            </a:pPr>
            <a:r>
              <a:rPr lang="en-US" sz="2000" b="0" dirty="0"/>
              <a:t>Review Telecon times (3min)</a:t>
            </a:r>
          </a:p>
          <a:p>
            <a:pPr algn="just">
              <a:spcBef>
                <a:spcPct val="20000"/>
              </a:spcBef>
              <a:buFontTx/>
              <a:buChar char="•"/>
            </a:pPr>
            <a:r>
              <a:rPr lang="en-US" sz="2000" b="0" dirty="0"/>
              <a:t>Review submission pipeline (2min)</a:t>
            </a:r>
          </a:p>
          <a:p>
            <a:pPr algn="just">
              <a:spcBef>
                <a:spcPct val="20000"/>
              </a:spcBef>
              <a:buFontTx/>
              <a:buChar char="•"/>
            </a:pPr>
            <a:r>
              <a:rPr lang="en-US" sz="2000" b="0" dirty="0"/>
              <a:t>Adjourn.</a:t>
            </a:r>
          </a:p>
          <a:p>
            <a:pPr lvl="1" algn="just">
              <a:spcBef>
                <a:spcPct val="20000"/>
              </a:spcBef>
              <a:buFontTx/>
              <a:buChar char="•"/>
            </a:pP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42473579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Dec. 3</a:t>
            </a:r>
            <a:r>
              <a:rPr lang="en-US" altLang="en-US" baseline="30000" dirty="0">
                <a:solidFill>
                  <a:schemeClr val="tx2"/>
                </a:solidFill>
              </a:rPr>
              <a:t>rd</a:t>
            </a:r>
            <a:r>
              <a:rPr lang="en-US" altLang="en-US" dirty="0">
                <a:solidFill>
                  <a:schemeClr val="tx2"/>
                </a:solidFill>
              </a:rPr>
              <a:t> Telecon</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4748231"/>
              </p:ext>
            </p:extLst>
          </p:nvPr>
        </p:nvGraphicFramePr>
        <p:xfrm>
          <a:off x="914401" y="1260086"/>
          <a:ext cx="10460566" cy="2438304"/>
        </p:xfrm>
        <a:graphic>
          <a:graphicData uri="http://schemas.openxmlformats.org/drawingml/2006/table">
            <a:tbl>
              <a:tblPr firstRow="1" bandRow="1">
                <a:tableStyleId>{21E4AEA4-8DFA-4A89-87EB-49C32662AFE0}</a:tableStyleId>
              </a:tblPr>
              <a:tblGrid>
                <a:gridCol w="1293167">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3600400">
                  <a:extLst>
                    <a:ext uri="{9D8B030D-6E8A-4147-A177-3AD203B41FA5}">
                      <a16:colId xmlns:a16="http://schemas.microsoft.com/office/drawing/2014/main" val="20002"/>
                    </a:ext>
                  </a:extLst>
                </a:gridCol>
                <a:gridCol w="1296144">
                  <a:extLst>
                    <a:ext uri="{9D8B030D-6E8A-4147-A177-3AD203B41FA5}">
                      <a16:colId xmlns:a16="http://schemas.microsoft.com/office/drawing/2014/main" val="3219614300"/>
                    </a:ext>
                  </a:extLst>
                </a:gridCol>
                <a:gridCol w="2110615">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tc>
                  <a:txBody>
                    <a:bodyPr/>
                    <a:lstStyle/>
                    <a:p>
                      <a:pPr algn="ctr"/>
                      <a:r>
                        <a:rPr lang="en-US" sz="1600" dirty="0">
                          <a:solidFill>
                            <a:schemeClr val="bg1"/>
                          </a:solidFill>
                        </a:rPr>
                        <a:t>Time</a:t>
                      </a:r>
                    </a:p>
                  </a:txBody>
                  <a:tcPr marR="36000" marT="45712" marB="45712"/>
                </a:tc>
                <a:extLst>
                  <a:ext uri="{0D108BD9-81ED-4DB2-BD59-A6C34878D82A}">
                    <a16:rowId xmlns:a16="http://schemas.microsoft.com/office/drawing/2014/main" val="10000"/>
                  </a:ext>
                </a:extLst>
              </a:tr>
              <a:tr h="169090">
                <a:tc>
                  <a:txBody>
                    <a:bodyPr/>
                    <a:lstStyle/>
                    <a:p>
                      <a:pPr marL="0" algn="l" defTabSz="914400" rtl="0" eaLnBrk="1" latinLnBrk="0" hangingPunct="1"/>
                      <a:r>
                        <a:rPr lang="en-US" sz="1800" kern="1200" dirty="0">
                          <a:solidFill>
                            <a:schemeClr val="dk1"/>
                          </a:solidFill>
                          <a:latin typeface="+mn-lt"/>
                          <a:ea typeface="+mn-ea"/>
                          <a:cs typeface="+mn-cs"/>
                        </a:rPr>
                        <a:t>11-24-1638</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 slide deck</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20 min </a:t>
                      </a:r>
                    </a:p>
                  </a:txBody>
                  <a:tcPr marT="45712" marB="45712"/>
                </a:tc>
                <a:extLst>
                  <a:ext uri="{0D108BD9-81ED-4DB2-BD59-A6C34878D82A}">
                    <a16:rowId xmlns:a16="http://schemas.microsoft.com/office/drawing/2014/main" val="47000142"/>
                  </a:ext>
                </a:extLst>
              </a:tr>
              <a:tr h="0">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20 min</a:t>
                      </a:r>
                    </a:p>
                  </a:txBody>
                  <a:tcPr marT="45712" marB="45712"/>
                </a:tc>
                <a:extLst>
                  <a:ext uri="{0D108BD9-81ED-4DB2-BD59-A6C34878D82A}">
                    <a16:rowId xmlns:a16="http://schemas.microsoft.com/office/drawing/2014/main" val="2256676809"/>
                  </a:ext>
                </a:extLst>
              </a:tr>
              <a:tr h="0">
                <a:tc>
                  <a:txBody>
                    <a:bodyPr/>
                    <a:lstStyle/>
                    <a:p>
                      <a:r>
                        <a:rPr lang="en-US" sz="1800" kern="1200" dirty="0">
                          <a:solidFill>
                            <a:schemeClr val="dk1"/>
                          </a:solidFill>
                          <a:latin typeface="+mn-lt"/>
                          <a:ea typeface="+mn-ea"/>
                          <a:cs typeface="+mn-cs"/>
                        </a:rPr>
                        <a:t>11-24-1964</a:t>
                      </a:r>
                    </a:p>
                  </a:txBody>
                  <a:tcPr marT="45712" marB="45712"/>
                </a:tc>
                <a:tc>
                  <a:txBody>
                    <a:bodyPr/>
                    <a:lstStyle/>
                    <a:p>
                      <a:r>
                        <a:rPr lang="en-US" sz="1800" kern="1200" dirty="0">
                          <a:solidFill>
                            <a:schemeClr val="dk1"/>
                          </a:solidFill>
                          <a:latin typeface="+mn-lt"/>
                          <a:ea typeface="+mn-ea"/>
                          <a:cs typeface="+mn-cs"/>
                        </a:rPr>
                        <a:t>Stephan Sand</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initial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15 min </a:t>
                      </a:r>
                    </a:p>
                  </a:txBody>
                  <a:tcPr marT="45712" marB="45712"/>
                </a:tc>
                <a:extLst>
                  <a:ext uri="{0D108BD9-81ED-4DB2-BD59-A6C34878D82A}">
                    <a16:rowId xmlns:a16="http://schemas.microsoft.com/office/drawing/2014/main" val="3585678509"/>
                  </a:ext>
                </a:extLst>
              </a:tr>
              <a:tr h="0">
                <a:tc>
                  <a:txBody>
                    <a:bodyPr/>
                    <a:lstStyle/>
                    <a:p>
                      <a:r>
                        <a:rPr lang="en-US" dirty="0"/>
                        <a:t>11-24-1986</a:t>
                      </a:r>
                    </a:p>
                  </a:txBody>
                  <a:tcPr marT="45712" marB="45712"/>
                </a:tc>
                <a:tc>
                  <a:txBody>
                    <a:bodyPr/>
                    <a:lstStyle/>
                    <a:p>
                      <a:r>
                        <a:rPr lang="en-US" dirty="0"/>
                        <a:t>Jonathan Segev</a:t>
                      </a:r>
                    </a:p>
                  </a:txBody>
                  <a:tcPr marT="45712" marB="45712"/>
                </a:tc>
                <a:tc>
                  <a:txBody>
                    <a:bodyPr/>
                    <a:lstStyle/>
                    <a:p>
                      <a:r>
                        <a:rPr lang="en-US" dirty="0"/>
                        <a:t>SA1 CRs</a:t>
                      </a:r>
                    </a:p>
                  </a:txBody>
                  <a:tcPr marT="45712" marB="45712"/>
                </a:tc>
                <a:tc>
                  <a:txBody>
                    <a:bodyPr/>
                    <a:lstStyle/>
                    <a:p>
                      <a:r>
                        <a:rPr lang="en-US" dirty="0"/>
                        <a:t>CR</a:t>
                      </a:r>
                    </a:p>
                  </a:txBody>
                  <a:tcPr marT="45712" marB="45712"/>
                </a:tc>
                <a:tc>
                  <a:txBody>
                    <a:bodyPr/>
                    <a:lstStyle/>
                    <a:p>
                      <a:r>
                        <a:rPr lang="en-US" sz="1800" kern="1200" dirty="0">
                          <a:solidFill>
                            <a:schemeClr val="dk1"/>
                          </a:solidFill>
                          <a:latin typeface="+mn-lt"/>
                          <a:ea typeface="+mn-ea"/>
                          <a:cs typeface="+mn-cs"/>
                        </a:rPr>
                        <a:t>30 min as time permits</a:t>
                      </a:r>
                    </a:p>
                  </a:txBody>
                  <a:tcPr marT="45712" marB="45712"/>
                </a:tc>
                <a:extLst>
                  <a:ext uri="{0D108BD9-81ED-4DB2-BD59-A6C34878D82A}">
                    <a16:rowId xmlns:a16="http://schemas.microsoft.com/office/drawing/2014/main" val="4255873141"/>
                  </a:ext>
                </a:extLst>
              </a:tr>
            </a:tbl>
          </a:graphicData>
        </a:graphic>
      </p:graphicFrame>
    </p:spTree>
    <p:extLst>
      <p:ext uri="{BB962C8B-B14F-4D97-AF65-F5344CB8AC3E}">
        <p14:creationId xmlns:p14="http://schemas.microsoft.com/office/powerpoint/2010/main" val="4784207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Review Submissions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557701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idx="1"/>
          </p:nvPr>
        </p:nvSpPr>
        <p:spPr>
          <a:xfrm>
            <a:off x="479376" y="1981201"/>
            <a:ext cx="11161240" cy="4113213"/>
          </a:xfrm>
          <a:ln/>
        </p:spPr>
        <p:txBody>
          <a:bodyPr/>
          <a:lstStyle/>
          <a:p>
            <a:pPr indent="12700" algn="just">
              <a:spcBef>
                <a:spcPct val="20000"/>
              </a:spcBef>
            </a:pPr>
            <a:r>
              <a:rPr lang="en-US" altLang="en-US" dirty="0"/>
              <a:t>This submission contains the agenda for IEEE 802.11 </a:t>
            </a:r>
            <a:r>
              <a:rPr lang="en-US" altLang="en-US" dirty="0" err="1"/>
              <a:t>TGbk</a:t>
            </a:r>
            <a:r>
              <a:rPr lang="en-US" altLang="en-US" dirty="0"/>
              <a:t> 320MHz Positioning of November 2024 IEEE 802.11 meeting week, and teleconferences running between the November 2025 and January 2025 IEEE 802.11 meetings.</a:t>
            </a:r>
          </a:p>
          <a:p>
            <a:pPr indent="12700" algn="just">
              <a:spcBef>
                <a:spcPct val="20000"/>
              </a:spcBef>
            </a:pP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4" name="Date Placeholder 3"/>
          <p:cNvSpPr>
            <a:spLocks noGrp="1"/>
          </p:cNvSpPr>
          <p:nvPr>
            <p:ph type="dt" idx="15"/>
          </p:nvPr>
        </p:nvSpPr>
        <p:spPr/>
        <p:txBody>
          <a:bodyPr/>
          <a:lstStyle/>
          <a:p>
            <a:r>
              <a:rPr lang="en-US"/>
              <a:t>Dec. 2024</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Scheduled </a:t>
            </a:r>
            <a:r>
              <a:rPr lang="en-US" dirty="0" err="1"/>
              <a:t>TGbk</a:t>
            </a:r>
            <a:r>
              <a:rPr lang="en-US" dirty="0"/>
              <a:t> telecons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pPr>
              <a:buFont typeface="Arial" panose="020B0604020202020204" pitchFamily="34" charset="0"/>
              <a:buChar char="•"/>
            </a:pPr>
            <a:r>
              <a:rPr lang="en-US" altLang="en-US" sz="2000" b="0" strike="sngStrike" dirty="0"/>
              <a:t>Dec.  3</a:t>
            </a:r>
            <a:r>
              <a:rPr lang="en-US" altLang="en-US" sz="2000" b="0" strike="sngStrike" baseline="30000" dirty="0"/>
              <a:t>rd</a:t>
            </a:r>
            <a:r>
              <a:rPr lang="en-US" altLang="en-US" sz="2000" b="0" strike="sngStrike" dirty="0"/>
              <a:t> 		</a:t>
            </a:r>
            <a:r>
              <a:rPr lang="en-US" altLang="en-US" sz="2000" b="0" strike="sngStrike" kern="0" dirty="0"/>
              <a:t>10:00 am PT/13:00 ET (2hrs) </a:t>
            </a:r>
          </a:p>
          <a:p>
            <a:pPr>
              <a:buFont typeface="Arial" panose="020B0604020202020204" pitchFamily="34" charset="0"/>
              <a:buChar char="•"/>
            </a:pPr>
            <a:r>
              <a:rPr lang="en-US" altLang="en-US" sz="2000" b="0" dirty="0"/>
              <a:t>Dec.  5</a:t>
            </a:r>
            <a:r>
              <a:rPr lang="en-US" altLang="en-US" sz="2000" b="0" baseline="30000" dirty="0"/>
              <a:t>th</a:t>
            </a:r>
            <a:r>
              <a:rPr lang="en-US" altLang="en-US" sz="2000" b="0" dirty="0"/>
              <a:t> 		</a:t>
            </a:r>
            <a:r>
              <a:rPr lang="en-US" altLang="en-US" sz="2000" b="0" kern="0" dirty="0"/>
              <a:t>10:00 am PT/13:00 ET (2hrs) </a:t>
            </a:r>
          </a:p>
          <a:p>
            <a:pPr>
              <a:buFont typeface="Arial" panose="020B0604020202020204" pitchFamily="34" charset="0"/>
              <a:buChar char="•"/>
            </a:pPr>
            <a:r>
              <a:rPr lang="en-US" altLang="en-US" sz="2000" b="0" kern="0" dirty="0"/>
              <a:t>Dec.  12</a:t>
            </a:r>
            <a:r>
              <a:rPr lang="en-US" altLang="en-US" sz="2000" b="0" kern="0" baseline="30000" dirty="0"/>
              <a:t>th</a:t>
            </a:r>
            <a:r>
              <a:rPr lang="en-US" altLang="en-US" sz="2000" b="0" kern="0" dirty="0"/>
              <a:t> </a:t>
            </a:r>
            <a:r>
              <a:rPr lang="en-US" altLang="en-US" sz="2000" b="0" dirty="0"/>
              <a:t>	</a:t>
            </a:r>
            <a:r>
              <a:rPr lang="en-US" altLang="en-US" sz="2000" b="0" kern="0" dirty="0"/>
              <a:t>10:00 am PT/13:00 ET (2hrs) </a:t>
            </a:r>
          </a:p>
          <a:p>
            <a:pPr>
              <a:buFont typeface="Arial" panose="020B0604020202020204" pitchFamily="34" charset="0"/>
              <a:buChar char="•"/>
            </a:pPr>
            <a:r>
              <a:rPr lang="en-US" altLang="en-US" sz="2000" b="0" kern="0" dirty="0"/>
              <a:t>Jan. 	9</a:t>
            </a:r>
            <a:r>
              <a:rPr lang="en-US" altLang="en-US" sz="2000" b="0" kern="0" baseline="30000" dirty="0"/>
              <a:t>th</a:t>
            </a:r>
            <a:r>
              <a:rPr lang="en-US" altLang="en-US" sz="2000" b="0" kern="0" dirty="0"/>
              <a:t>		10:00 am PT/13:00 ET (2hrs)</a:t>
            </a:r>
          </a:p>
          <a:p>
            <a:pPr>
              <a:buFont typeface="Arial" panose="020B0604020202020204" pitchFamily="34" charset="0"/>
              <a:buChar char="•"/>
            </a:pPr>
            <a:endParaRPr lang="en-US" altLang="en-US" sz="2000" b="0" kern="0" dirty="0"/>
          </a:p>
          <a:p>
            <a:endParaRPr lang="en-US" sz="2000" dirty="0"/>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40761254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2E5A7-BB35-17FE-9435-4D0AC2330757}"/>
              </a:ext>
            </a:extLst>
          </p:cNvPr>
          <p:cNvSpPr>
            <a:spLocks noGrp="1"/>
          </p:cNvSpPr>
          <p:nvPr>
            <p:ph type="title"/>
          </p:nvPr>
        </p:nvSpPr>
        <p:spPr/>
        <p:txBody>
          <a:bodyPr/>
          <a:lstStyle/>
          <a:p>
            <a:r>
              <a:rPr lang="en-US" dirty="0"/>
              <a:t>Submission pipeline</a:t>
            </a:r>
          </a:p>
        </p:txBody>
      </p:sp>
      <p:graphicFrame>
        <p:nvGraphicFramePr>
          <p:cNvPr id="7" name="Content Placeholder 6">
            <a:extLst>
              <a:ext uri="{FF2B5EF4-FFF2-40B4-BE49-F238E27FC236}">
                <a16:creationId xmlns:a16="http://schemas.microsoft.com/office/drawing/2014/main" id="{C6AEFD3E-DAC2-C3A3-1B80-705E563C1B11}"/>
              </a:ext>
            </a:extLst>
          </p:cNvPr>
          <p:cNvGraphicFramePr>
            <a:graphicFrameLocks noGrp="1"/>
          </p:cNvGraphicFramePr>
          <p:nvPr>
            <p:ph idx="1"/>
            <p:extLst>
              <p:ext uri="{D42A27DB-BD31-4B8C-83A1-F6EECF244321}">
                <p14:modId xmlns:p14="http://schemas.microsoft.com/office/powerpoint/2010/main" val="2956538492"/>
              </p:ext>
            </p:extLst>
          </p:nvPr>
        </p:nvGraphicFramePr>
        <p:xfrm>
          <a:off x="914400" y="1981200"/>
          <a:ext cx="9214049" cy="2163984"/>
        </p:xfrm>
        <a:graphic>
          <a:graphicData uri="http://schemas.openxmlformats.org/drawingml/2006/table">
            <a:tbl>
              <a:tblPr firstRow="1" bandRow="1">
                <a:tableStyleId>{21E4AEA4-8DFA-4A89-87EB-49C32662AFE0}</a:tableStyleId>
              </a:tblPr>
              <a:tblGrid>
                <a:gridCol w="1391004">
                  <a:extLst>
                    <a:ext uri="{9D8B030D-6E8A-4147-A177-3AD203B41FA5}">
                      <a16:colId xmlns:a16="http://schemas.microsoft.com/office/drawing/2014/main" val="2766123136"/>
                    </a:ext>
                  </a:extLst>
                </a:gridCol>
                <a:gridCol w="2323677">
                  <a:extLst>
                    <a:ext uri="{9D8B030D-6E8A-4147-A177-3AD203B41FA5}">
                      <a16:colId xmlns:a16="http://schemas.microsoft.com/office/drawing/2014/main" val="2340418467"/>
                    </a:ext>
                  </a:extLst>
                </a:gridCol>
                <a:gridCol w="3872794">
                  <a:extLst>
                    <a:ext uri="{9D8B030D-6E8A-4147-A177-3AD203B41FA5}">
                      <a16:colId xmlns:a16="http://schemas.microsoft.com/office/drawing/2014/main" val="1398164231"/>
                    </a:ext>
                  </a:extLst>
                </a:gridCol>
                <a:gridCol w="1626574">
                  <a:extLst>
                    <a:ext uri="{9D8B030D-6E8A-4147-A177-3AD203B41FA5}">
                      <a16:colId xmlns:a16="http://schemas.microsoft.com/office/drawing/2014/main" val="3245824637"/>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extLst>
                  <a:ext uri="{0D108BD9-81ED-4DB2-BD59-A6C34878D82A}">
                    <a16:rowId xmlns:a16="http://schemas.microsoft.com/office/drawing/2014/main" val="1520002731"/>
                  </a:ext>
                </a:extLst>
              </a:tr>
              <a:tr h="16909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533968865"/>
                  </a:ext>
                </a:extLst>
              </a:tr>
              <a:tr h="0">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3995467406"/>
                  </a:ext>
                </a:extLst>
              </a:tr>
              <a:tr h="0">
                <a:tc>
                  <a:txBody>
                    <a:bodyPr/>
                    <a:lstStyle/>
                    <a:p>
                      <a:r>
                        <a:rPr lang="en-US" sz="1800" kern="1200" dirty="0">
                          <a:solidFill>
                            <a:schemeClr val="dk1"/>
                          </a:solidFill>
                          <a:latin typeface="+mn-lt"/>
                          <a:ea typeface="+mn-ea"/>
                          <a:cs typeface="+mn-cs"/>
                        </a:rPr>
                        <a:t>11-24-1964</a:t>
                      </a:r>
                    </a:p>
                  </a:txBody>
                  <a:tcPr marT="45712" marB="45712"/>
                </a:tc>
                <a:tc>
                  <a:txBody>
                    <a:bodyPr/>
                    <a:lstStyle/>
                    <a:p>
                      <a:r>
                        <a:rPr lang="en-US" sz="1800" kern="1200" dirty="0">
                          <a:solidFill>
                            <a:schemeClr val="dk1"/>
                          </a:solidFill>
                          <a:latin typeface="+mn-lt"/>
                          <a:ea typeface="+mn-ea"/>
                          <a:cs typeface="+mn-cs"/>
                        </a:rPr>
                        <a:t>Stephan Sand</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initial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4078881445"/>
                  </a:ext>
                </a:extLst>
              </a:tr>
              <a:tr h="0">
                <a:tc>
                  <a:txBody>
                    <a:bodyPr/>
                    <a:lstStyle/>
                    <a:p>
                      <a:r>
                        <a:rPr lang="en-US" dirty="0"/>
                        <a:t>11-24-1986</a:t>
                      </a:r>
                    </a:p>
                  </a:txBody>
                  <a:tcPr marT="45712" marB="45712"/>
                </a:tc>
                <a:tc>
                  <a:txBody>
                    <a:bodyPr/>
                    <a:lstStyle/>
                    <a:p>
                      <a:r>
                        <a:rPr lang="en-US" dirty="0"/>
                        <a:t>Jonathan Segev</a:t>
                      </a:r>
                    </a:p>
                  </a:txBody>
                  <a:tcPr marT="45712" marB="45712"/>
                </a:tc>
                <a:tc>
                  <a:txBody>
                    <a:bodyPr/>
                    <a:lstStyle/>
                    <a:p>
                      <a:r>
                        <a:rPr lang="en-US" dirty="0"/>
                        <a:t>SA1 CRs</a:t>
                      </a:r>
                    </a:p>
                  </a:txBody>
                  <a:tcPr marT="45712" marB="45712"/>
                </a:tc>
                <a:tc>
                  <a:txBody>
                    <a:bodyPr/>
                    <a:lstStyle/>
                    <a:p>
                      <a:r>
                        <a:rPr lang="en-US" dirty="0"/>
                        <a:t>CR</a:t>
                      </a:r>
                    </a:p>
                  </a:txBody>
                  <a:tcPr marT="45712" marB="45712"/>
                </a:tc>
                <a:extLst>
                  <a:ext uri="{0D108BD9-81ED-4DB2-BD59-A6C34878D82A}">
                    <a16:rowId xmlns:a16="http://schemas.microsoft.com/office/drawing/2014/main" val="2802513790"/>
                  </a:ext>
                </a:extLst>
              </a:tr>
              <a:tr h="0">
                <a:tc>
                  <a:txBody>
                    <a:bodyPr/>
                    <a:lstStyle/>
                    <a:p>
                      <a:r>
                        <a:rPr lang="en-US" dirty="0"/>
                        <a:t>11-24-2039</a:t>
                      </a:r>
                    </a:p>
                  </a:txBody>
                  <a:tcPr marT="45712" marB="45712"/>
                </a:tc>
                <a:tc>
                  <a:txBody>
                    <a:bodyPr/>
                    <a:lstStyle/>
                    <a:p>
                      <a:r>
                        <a:rPr lang="en-US" dirty="0"/>
                        <a:t>Ali Raissinia</a:t>
                      </a:r>
                    </a:p>
                  </a:txBody>
                  <a:tcPr marT="45712" marB="45712"/>
                </a:tc>
                <a:tc>
                  <a:txBody>
                    <a:bodyPr/>
                    <a:lstStyle/>
                    <a:p>
                      <a:r>
                        <a:rPr lang="en-US" dirty="0"/>
                        <a:t>SA comment resolution I-1</a:t>
                      </a:r>
                    </a:p>
                  </a:txBody>
                  <a:tcPr marT="45712" marB="45712"/>
                </a:tc>
                <a:tc>
                  <a:txBody>
                    <a:bodyPr/>
                    <a:lstStyle/>
                    <a:p>
                      <a:r>
                        <a:rPr lang="en-US" dirty="0"/>
                        <a:t>CR</a:t>
                      </a:r>
                    </a:p>
                  </a:txBody>
                  <a:tcPr marT="45712" marB="45712"/>
                </a:tc>
                <a:extLst>
                  <a:ext uri="{0D108BD9-81ED-4DB2-BD59-A6C34878D82A}">
                    <a16:rowId xmlns:a16="http://schemas.microsoft.com/office/drawing/2014/main" val="1182055428"/>
                  </a:ext>
                </a:extLst>
              </a:tr>
            </a:tbl>
          </a:graphicData>
        </a:graphic>
      </p:graphicFrame>
      <p:sp>
        <p:nvSpPr>
          <p:cNvPr id="4" name="Slide Number Placeholder 3">
            <a:extLst>
              <a:ext uri="{FF2B5EF4-FFF2-40B4-BE49-F238E27FC236}">
                <a16:creationId xmlns:a16="http://schemas.microsoft.com/office/drawing/2014/main" id="{9736F42A-73AC-64F5-BCB2-B65B7D17455D}"/>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8C455E04-6DB8-2138-E436-4E6AB0A407A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D538386-051F-1690-8EBC-D1634B003970}"/>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42097401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6000" dirty="0"/>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chemeClr val="tx2"/>
                </a:solidFill>
              </a:rPr>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6836626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December 5</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560288"/>
            <a:ext cx="10361084" cy="4821039"/>
          </a:xfrm>
        </p:spPr>
        <p:txBody>
          <a:bodyPr/>
          <a:lstStyle/>
          <a:p>
            <a:pPr algn="just">
              <a:spcBef>
                <a:spcPct val="20000"/>
              </a:spcBef>
              <a:buFontTx/>
              <a:buChar char="•"/>
            </a:pPr>
            <a:r>
              <a:rPr lang="en-US" sz="2000" b="0" dirty="0"/>
              <a:t>Call the meeting to order (3min)</a:t>
            </a:r>
          </a:p>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IEEE-SA copyrights policy (7 min).</a:t>
            </a:r>
          </a:p>
          <a:p>
            <a:pPr algn="just">
              <a:spcBef>
                <a:spcPct val="20000"/>
              </a:spcBef>
              <a:buFontTx/>
              <a:buChar char="•"/>
            </a:pPr>
            <a:r>
              <a:rPr lang="en-US" sz="2000" b="0" dirty="0"/>
              <a:t>Attendance reminder – </a:t>
            </a:r>
            <a:r>
              <a:rPr lang="en-US" sz="2000" dirty="0"/>
              <a:t>we’re now using IMAT</a:t>
            </a:r>
            <a:r>
              <a:rPr lang="en-US" sz="2000" b="0" dirty="0"/>
              <a:t>.</a:t>
            </a:r>
          </a:p>
          <a:p>
            <a:pPr algn="just">
              <a:spcBef>
                <a:spcPct val="20000"/>
              </a:spcBef>
              <a:buFontTx/>
              <a:buChar char="•"/>
            </a:pPr>
            <a:r>
              <a:rPr lang="en-US" altLang="en-US" sz="2000" b="0" dirty="0"/>
              <a:t>Agenda setting for this slot (5 min)</a:t>
            </a:r>
          </a:p>
          <a:p>
            <a:pPr algn="just">
              <a:spcBef>
                <a:spcPct val="20000"/>
              </a:spcBef>
              <a:buFontTx/>
              <a:buChar char="•"/>
            </a:pPr>
            <a:r>
              <a:rPr lang="en-US" sz="2000" b="0" dirty="0"/>
              <a:t>Comment resolution (as time permits)</a:t>
            </a:r>
          </a:p>
          <a:p>
            <a:pPr algn="just">
              <a:spcBef>
                <a:spcPct val="20000"/>
              </a:spcBef>
              <a:buFontTx/>
              <a:buChar char="•"/>
            </a:pPr>
            <a:r>
              <a:rPr lang="en-US" sz="2000" b="0" dirty="0"/>
              <a:t>Review Telecon times (5 min)</a:t>
            </a:r>
          </a:p>
          <a:p>
            <a:pPr algn="just">
              <a:spcBef>
                <a:spcPct val="20000"/>
              </a:spcBef>
              <a:buFontTx/>
              <a:buChar char="•"/>
            </a:pPr>
            <a:r>
              <a:rPr lang="en-US" sz="2000" b="0" dirty="0"/>
              <a:t>Review submission pipeline (5 min)</a:t>
            </a:r>
          </a:p>
          <a:p>
            <a:pPr algn="just">
              <a:spcBef>
                <a:spcPct val="20000"/>
              </a:spcBef>
              <a:buFontTx/>
              <a:buChar char="•"/>
            </a:pPr>
            <a:r>
              <a:rPr lang="en-US" sz="2000" b="0" dirty="0"/>
              <a:t>Adjourn.</a:t>
            </a:r>
          </a:p>
          <a:p>
            <a:pPr lvl="1" algn="just">
              <a:spcBef>
                <a:spcPct val="20000"/>
              </a:spcBef>
              <a:buFontTx/>
              <a:buChar char="•"/>
            </a:pP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8727099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Dec. 5</a:t>
            </a:r>
            <a:r>
              <a:rPr lang="en-US" altLang="en-US" baseline="30000" dirty="0">
                <a:solidFill>
                  <a:schemeClr val="tx2"/>
                </a:solidFill>
              </a:rPr>
              <a:t>th</a:t>
            </a:r>
            <a:r>
              <a:rPr lang="en-US" altLang="en-US" dirty="0">
                <a:solidFill>
                  <a:schemeClr val="tx2"/>
                </a:solidFill>
              </a:rPr>
              <a:t> Telecon</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03302170"/>
              </p:ext>
            </p:extLst>
          </p:nvPr>
        </p:nvGraphicFramePr>
        <p:xfrm>
          <a:off x="914400" y="1260086"/>
          <a:ext cx="10942240" cy="2804048"/>
        </p:xfrm>
        <a:graphic>
          <a:graphicData uri="http://schemas.openxmlformats.org/drawingml/2006/table">
            <a:tbl>
              <a:tblPr firstRow="1" bandRow="1">
                <a:tableStyleId>{21E4AEA4-8DFA-4A89-87EB-49C32662AFE0}</a:tableStyleId>
              </a:tblPr>
              <a:tblGrid>
                <a:gridCol w="1352713">
                  <a:extLst>
                    <a:ext uri="{9D8B030D-6E8A-4147-A177-3AD203B41FA5}">
                      <a16:colId xmlns:a16="http://schemas.microsoft.com/office/drawing/2014/main" val="20000"/>
                    </a:ext>
                  </a:extLst>
                </a:gridCol>
                <a:gridCol w="2259712">
                  <a:extLst>
                    <a:ext uri="{9D8B030D-6E8A-4147-A177-3AD203B41FA5}">
                      <a16:colId xmlns:a16="http://schemas.microsoft.com/office/drawing/2014/main" val="20001"/>
                    </a:ext>
                  </a:extLst>
                </a:gridCol>
                <a:gridCol w="3766186">
                  <a:extLst>
                    <a:ext uri="{9D8B030D-6E8A-4147-A177-3AD203B41FA5}">
                      <a16:colId xmlns:a16="http://schemas.microsoft.com/office/drawing/2014/main" val="20002"/>
                    </a:ext>
                  </a:extLst>
                </a:gridCol>
                <a:gridCol w="1043349">
                  <a:extLst>
                    <a:ext uri="{9D8B030D-6E8A-4147-A177-3AD203B41FA5}">
                      <a16:colId xmlns:a16="http://schemas.microsoft.com/office/drawing/2014/main" val="3219614300"/>
                    </a:ext>
                  </a:extLst>
                </a:gridCol>
                <a:gridCol w="2520280">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tc>
                  <a:txBody>
                    <a:bodyPr/>
                    <a:lstStyle/>
                    <a:p>
                      <a:pPr algn="ctr"/>
                      <a:r>
                        <a:rPr lang="en-US" sz="1600" dirty="0">
                          <a:solidFill>
                            <a:schemeClr val="bg1"/>
                          </a:solidFill>
                        </a:rPr>
                        <a:t>Time</a:t>
                      </a:r>
                    </a:p>
                  </a:txBody>
                  <a:tcPr marR="36000" marT="45712" marB="45712"/>
                </a:tc>
                <a:extLst>
                  <a:ext uri="{0D108BD9-81ED-4DB2-BD59-A6C34878D82A}">
                    <a16:rowId xmlns:a16="http://schemas.microsoft.com/office/drawing/2014/main" val="10000"/>
                  </a:ext>
                </a:extLst>
              </a:tr>
              <a:tr h="169090">
                <a:tc>
                  <a:txBody>
                    <a:bodyPr/>
                    <a:lstStyle/>
                    <a:p>
                      <a:pPr marL="0" algn="l" defTabSz="914400" rtl="0" eaLnBrk="1" latinLnBrk="0" hangingPunct="1"/>
                      <a:r>
                        <a:rPr lang="en-US" sz="1800" kern="1200" dirty="0">
                          <a:solidFill>
                            <a:schemeClr val="dk1"/>
                          </a:solidFill>
                          <a:latin typeface="+mn-lt"/>
                          <a:ea typeface="+mn-ea"/>
                          <a:cs typeface="+mn-cs"/>
                        </a:rPr>
                        <a:t>11-24-1638</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 slide deck</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0">
                <a:tc>
                  <a:txBody>
                    <a:bodyPr/>
                    <a:lstStyle/>
                    <a:p>
                      <a:r>
                        <a:rPr lang="en-US" dirty="0"/>
                        <a:t>11-24-1986</a:t>
                      </a:r>
                    </a:p>
                  </a:txBody>
                  <a:tcPr marT="45712" marB="45712"/>
                </a:tc>
                <a:tc>
                  <a:txBody>
                    <a:bodyPr/>
                    <a:lstStyle/>
                    <a:p>
                      <a:r>
                        <a:rPr lang="en-US" dirty="0"/>
                        <a:t>Jonathan Segev</a:t>
                      </a:r>
                    </a:p>
                  </a:txBody>
                  <a:tcPr marT="45712" marB="45712"/>
                </a:tc>
                <a:tc>
                  <a:txBody>
                    <a:bodyPr/>
                    <a:lstStyle/>
                    <a:p>
                      <a:r>
                        <a:rPr lang="en-US" dirty="0"/>
                        <a:t>SA1 CRs</a:t>
                      </a:r>
                    </a:p>
                  </a:txBody>
                  <a:tcPr marT="45712" marB="45712"/>
                </a:tc>
                <a:tc>
                  <a:txBody>
                    <a:bodyPr/>
                    <a:lstStyle/>
                    <a:p>
                      <a:r>
                        <a:rPr lang="en-US" dirty="0"/>
                        <a:t>CR</a:t>
                      </a:r>
                    </a:p>
                  </a:txBody>
                  <a:tcPr marT="45712" marB="45712"/>
                </a:tc>
                <a:tc>
                  <a:txBody>
                    <a:bodyPr/>
                    <a:lstStyle/>
                    <a:p>
                      <a:r>
                        <a:rPr lang="en-US" sz="1800" kern="1200" dirty="0">
                          <a:solidFill>
                            <a:schemeClr val="dk1"/>
                          </a:solidFill>
                          <a:latin typeface="+mn-lt"/>
                          <a:ea typeface="+mn-ea"/>
                          <a:cs typeface="+mn-cs"/>
                        </a:rPr>
                        <a:t>1</a:t>
                      </a:r>
                      <a:r>
                        <a:rPr lang="en-US" sz="1800" kern="1200" baseline="30000" dirty="0">
                          <a:solidFill>
                            <a:schemeClr val="dk1"/>
                          </a:solidFill>
                          <a:latin typeface="+mn-lt"/>
                          <a:ea typeface="+mn-ea"/>
                          <a:cs typeface="+mn-cs"/>
                        </a:rPr>
                        <a:t>st</a:t>
                      </a:r>
                      <a:r>
                        <a:rPr lang="en-US" sz="1800" kern="1200" dirty="0">
                          <a:solidFill>
                            <a:schemeClr val="dk1"/>
                          </a:solidFill>
                          <a:latin typeface="+mn-lt"/>
                          <a:ea typeface="+mn-ea"/>
                          <a:cs typeface="+mn-cs"/>
                        </a:rPr>
                        <a:t> review completion, 20min. </a:t>
                      </a:r>
                    </a:p>
                  </a:txBody>
                  <a:tcPr marT="45712" marB="45712"/>
                </a:tc>
                <a:extLst>
                  <a:ext uri="{0D108BD9-81ED-4DB2-BD59-A6C34878D82A}">
                    <a16:rowId xmlns:a16="http://schemas.microsoft.com/office/drawing/2014/main" val="47000142"/>
                  </a:ext>
                </a:extLst>
              </a:tr>
              <a:tr h="0">
                <a:tc>
                  <a:txBody>
                    <a:bodyPr/>
                    <a:lstStyle/>
                    <a:p>
                      <a:r>
                        <a:rPr lang="en-US" dirty="0"/>
                        <a:t>11-24-2039</a:t>
                      </a:r>
                    </a:p>
                  </a:txBody>
                  <a:tcPr marT="45712" marB="45712"/>
                </a:tc>
                <a:tc>
                  <a:txBody>
                    <a:bodyPr/>
                    <a:lstStyle/>
                    <a:p>
                      <a:r>
                        <a:rPr lang="en-US" dirty="0"/>
                        <a:t>Ali Raissinia</a:t>
                      </a:r>
                    </a:p>
                  </a:txBody>
                  <a:tcPr marT="45712" marB="45712"/>
                </a:tc>
                <a:tc>
                  <a:txBody>
                    <a:bodyPr/>
                    <a:lstStyle/>
                    <a:p>
                      <a:r>
                        <a:rPr lang="en-US" dirty="0"/>
                        <a:t>SA comment resolution I-1</a:t>
                      </a:r>
                    </a:p>
                  </a:txBody>
                  <a:tcPr marT="45712" marB="45712"/>
                </a:tc>
                <a:tc>
                  <a:txBody>
                    <a:bodyPr/>
                    <a:lstStyle/>
                    <a:p>
                      <a:r>
                        <a:rPr lang="en-US" dirty="0"/>
                        <a:t>CR</a:t>
                      </a:r>
                    </a:p>
                  </a:txBody>
                  <a:tcPr marT="45712" marB="45712"/>
                </a:tc>
                <a:tc>
                  <a:txBody>
                    <a:bodyPr/>
                    <a:lstStyle/>
                    <a:p>
                      <a:r>
                        <a:rPr lang="en-US" sz="1800" kern="1200" dirty="0">
                          <a:solidFill>
                            <a:schemeClr val="dk1"/>
                          </a:solidFill>
                          <a:latin typeface="+mn-lt"/>
                          <a:ea typeface="+mn-ea"/>
                          <a:cs typeface="+mn-cs"/>
                        </a:rPr>
                        <a:t>1</a:t>
                      </a:r>
                      <a:r>
                        <a:rPr lang="en-US" sz="1800" kern="1200" baseline="30000" dirty="0">
                          <a:solidFill>
                            <a:schemeClr val="dk1"/>
                          </a:solidFill>
                          <a:latin typeface="+mn-lt"/>
                          <a:ea typeface="+mn-ea"/>
                          <a:cs typeface="+mn-cs"/>
                        </a:rPr>
                        <a:t>st</a:t>
                      </a:r>
                      <a:r>
                        <a:rPr lang="en-US" sz="1800" kern="1200" dirty="0">
                          <a:solidFill>
                            <a:schemeClr val="dk1"/>
                          </a:solidFill>
                          <a:latin typeface="+mn-lt"/>
                          <a:ea typeface="+mn-ea"/>
                          <a:cs typeface="+mn-cs"/>
                        </a:rPr>
                        <a:t> review – 10min</a:t>
                      </a:r>
                    </a:p>
                  </a:txBody>
                  <a:tcPr marT="45712" marB="45712"/>
                </a:tc>
                <a:extLst>
                  <a:ext uri="{0D108BD9-81ED-4DB2-BD59-A6C34878D82A}">
                    <a16:rowId xmlns:a16="http://schemas.microsoft.com/office/drawing/2014/main" val="3797690659"/>
                  </a:ext>
                </a:extLst>
              </a:tr>
              <a:tr h="182872">
                <a:tc>
                  <a:txBody>
                    <a:bodyPr/>
                    <a:lstStyle/>
                    <a:p>
                      <a:r>
                        <a:rPr lang="en-US" sz="1800" kern="1200" dirty="0">
                          <a:solidFill>
                            <a:schemeClr val="dk1"/>
                          </a:solidFill>
                          <a:latin typeface="+mn-lt"/>
                          <a:ea typeface="+mn-ea"/>
                          <a:cs typeface="+mn-cs"/>
                        </a:rPr>
                        <a:t>11-24-1964</a:t>
                      </a:r>
                    </a:p>
                  </a:txBody>
                  <a:tcPr marT="45712" marB="45712"/>
                </a:tc>
                <a:tc>
                  <a:txBody>
                    <a:bodyPr/>
                    <a:lstStyle/>
                    <a:p>
                      <a:r>
                        <a:rPr lang="en-US" sz="1800" kern="1200" dirty="0">
                          <a:solidFill>
                            <a:schemeClr val="dk1"/>
                          </a:solidFill>
                          <a:latin typeface="+mn-lt"/>
                          <a:ea typeface="+mn-ea"/>
                          <a:cs typeface="+mn-cs"/>
                        </a:rPr>
                        <a:t>Stephan Sand</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initial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For motion – 10min </a:t>
                      </a:r>
                    </a:p>
                  </a:txBody>
                  <a:tcPr marT="45712" marB="45712"/>
                </a:tc>
                <a:extLst>
                  <a:ext uri="{0D108BD9-81ED-4DB2-BD59-A6C34878D82A}">
                    <a16:rowId xmlns:a16="http://schemas.microsoft.com/office/drawing/2014/main" val="2760846649"/>
                  </a:ext>
                </a:extLst>
              </a:tr>
              <a:tr h="182872">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20 min – for motion</a:t>
                      </a:r>
                    </a:p>
                  </a:txBody>
                  <a:tcPr marT="45712" marB="45712"/>
                </a:tc>
                <a:extLst>
                  <a:ext uri="{0D108BD9-81ED-4DB2-BD59-A6C34878D82A}">
                    <a16:rowId xmlns:a16="http://schemas.microsoft.com/office/drawing/2014/main" val="1507475513"/>
                  </a:ext>
                </a:extLst>
              </a:tr>
              <a:tr h="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20 min – discussion </a:t>
                      </a:r>
                    </a:p>
                  </a:txBody>
                  <a:tcPr marT="45712" marB="45712"/>
                </a:tc>
                <a:extLst>
                  <a:ext uri="{0D108BD9-81ED-4DB2-BD59-A6C34878D82A}">
                    <a16:rowId xmlns:a16="http://schemas.microsoft.com/office/drawing/2014/main" val="4066307480"/>
                  </a:ext>
                </a:extLst>
              </a:tr>
            </a:tbl>
          </a:graphicData>
        </a:graphic>
      </p:graphicFrame>
    </p:spTree>
    <p:extLst>
      <p:ext uri="{BB962C8B-B14F-4D97-AF65-F5344CB8AC3E}">
        <p14:creationId xmlns:p14="http://schemas.microsoft.com/office/powerpoint/2010/main" val="4497542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Review Submissions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8487151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C673-2EE3-24B3-0E1E-94D267ABE1E8}"/>
              </a:ext>
            </a:extLst>
          </p:cNvPr>
          <p:cNvSpPr>
            <a:spLocks noGrp="1"/>
          </p:cNvSpPr>
          <p:nvPr>
            <p:ph type="title"/>
          </p:nvPr>
        </p:nvSpPr>
        <p:spPr/>
        <p:txBody>
          <a:bodyPr/>
          <a:lstStyle/>
          <a:p>
            <a:r>
              <a:rPr lang="en-US" dirty="0" err="1"/>
              <a:t>Strawpoll</a:t>
            </a:r>
            <a:endParaRPr lang="en-US" dirty="0"/>
          </a:p>
        </p:txBody>
      </p:sp>
      <p:sp>
        <p:nvSpPr>
          <p:cNvPr id="3" name="Content Placeholder 2">
            <a:extLst>
              <a:ext uri="{FF2B5EF4-FFF2-40B4-BE49-F238E27FC236}">
                <a16:creationId xmlns:a16="http://schemas.microsoft.com/office/drawing/2014/main" id="{BD626700-FDF4-D380-3A63-41B7D17237AC}"/>
              </a:ext>
            </a:extLst>
          </p:cNvPr>
          <p:cNvSpPr>
            <a:spLocks noGrp="1"/>
          </p:cNvSpPr>
          <p:nvPr>
            <p:ph idx="1"/>
          </p:nvPr>
        </p:nvSpPr>
        <p:spPr/>
        <p:txBody>
          <a:bodyPr/>
          <a:lstStyle/>
          <a:p>
            <a:r>
              <a:rPr lang="en-US" dirty="0"/>
              <a:t>For resolution of CID I-43,I-44 we prefer:</a:t>
            </a:r>
          </a:p>
          <a:p>
            <a:r>
              <a:rPr lang="en-US" dirty="0"/>
              <a:t>O1) Removing support for TPE in the FTM/IFTM.</a:t>
            </a:r>
          </a:p>
          <a:p>
            <a:r>
              <a:rPr lang="en-US" dirty="0"/>
              <a:t>O2) Add a capability bit in the IFTMR/IFTM for support of TPE in aggregated FTM w/ LMR.</a:t>
            </a:r>
          </a:p>
          <a:p>
            <a:r>
              <a:rPr lang="en-US" dirty="0"/>
              <a:t>O3) limit to 320MHz operation.</a:t>
            </a:r>
          </a:p>
          <a:p>
            <a:r>
              <a:rPr lang="en-US" dirty="0"/>
              <a:t>O4) Include in the IFTM for all STAs, and terminate session if TPE changes.</a:t>
            </a:r>
          </a:p>
          <a:p>
            <a:r>
              <a:rPr lang="en-US" dirty="0"/>
              <a:t>O5) Abstain/no opinion. </a:t>
            </a:r>
          </a:p>
          <a:p>
            <a:endParaRPr lang="en-US" dirty="0"/>
          </a:p>
          <a:p>
            <a:r>
              <a:rPr lang="en-US" dirty="0"/>
              <a:t>O1) 		O2) 11		O3)  		O4) 1		O5) 111</a:t>
            </a:r>
          </a:p>
        </p:txBody>
      </p:sp>
      <p:sp>
        <p:nvSpPr>
          <p:cNvPr id="4" name="Slide Number Placeholder 3">
            <a:extLst>
              <a:ext uri="{FF2B5EF4-FFF2-40B4-BE49-F238E27FC236}">
                <a16:creationId xmlns:a16="http://schemas.microsoft.com/office/drawing/2014/main" id="{0C96454B-4FA4-3D6A-BEF6-7D1D46559B57}"/>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E3FAB807-92CC-2A24-8E15-85F37A831ABC}"/>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79441AF-20BD-F3BC-F801-011DAE0DE1E8}"/>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2066852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C673-2EE3-24B3-0E1E-94D267ABE1E8}"/>
              </a:ext>
            </a:extLst>
          </p:cNvPr>
          <p:cNvSpPr>
            <a:spLocks noGrp="1"/>
          </p:cNvSpPr>
          <p:nvPr>
            <p:ph type="title"/>
          </p:nvPr>
        </p:nvSpPr>
        <p:spPr/>
        <p:txBody>
          <a:bodyPr/>
          <a:lstStyle/>
          <a:p>
            <a:r>
              <a:rPr lang="en-US" dirty="0" err="1"/>
              <a:t>Strawpoll</a:t>
            </a:r>
            <a:endParaRPr lang="en-US" dirty="0"/>
          </a:p>
        </p:txBody>
      </p:sp>
      <p:sp>
        <p:nvSpPr>
          <p:cNvPr id="3" name="Content Placeholder 2">
            <a:extLst>
              <a:ext uri="{FF2B5EF4-FFF2-40B4-BE49-F238E27FC236}">
                <a16:creationId xmlns:a16="http://schemas.microsoft.com/office/drawing/2014/main" id="{BD626700-FDF4-D380-3A63-41B7D17237AC}"/>
              </a:ext>
            </a:extLst>
          </p:cNvPr>
          <p:cNvSpPr>
            <a:spLocks noGrp="1"/>
          </p:cNvSpPr>
          <p:nvPr>
            <p:ph idx="1"/>
          </p:nvPr>
        </p:nvSpPr>
        <p:spPr/>
        <p:txBody>
          <a:bodyPr/>
          <a:lstStyle/>
          <a:p>
            <a:r>
              <a:rPr lang="en-US" dirty="0"/>
              <a:t>For resolution of CID I-10, we prefer:</a:t>
            </a:r>
          </a:p>
          <a:p>
            <a:r>
              <a:rPr lang="en-US" dirty="0"/>
              <a:t>O1) Support independent FTM sessions from single multi band device to a multi band AP on different channels (MLME modification) in associated and unassociated.</a:t>
            </a:r>
          </a:p>
          <a:p>
            <a:r>
              <a:rPr lang="en-US" dirty="0"/>
              <a:t>O2) Make FTM an MLD operation for associated operation e.g. including MLD channel access, just like the data path. </a:t>
            </a:r>
          </a:p>
          <a:p>
            <a:r>
              <a:rPr lang="en-US" dirty="0"/>
              <a:t>O3) Abstain (for now). </a:t>
            </a:r>
          </a:p>
          <a:p>
            <a:endParaRPr lang="en-US" dirty="0"/>
          </a:p>
          <a:p>
            <a:r>
              <a:rPr lang="en-US" dirty="0"/>
              <a:t>O1</a:t>
            </a:r>
            <a:r>
              <a:rPr lang="en-US"/>
              <a:t>) 1111</a:t>
            </a:r>
            <a:r>
              <a:rPr lang="en-US" dirty="0"/>
              <a:t>		O2) 			O3)  </a:t>
            </a:r>
            <a:r>
              <a:rPr lang="en-US"/>
              <a:t>	1 1</a:t>
            </a:r>
            <a:r>
              <a:rPr lang="en-US" dirty="0"/>
              <a:t>	</a:t>
            </a:r>
          </a:p>
        </p:txBody>
      </p:sp>
      <p:sp>
        <p:nvSpPr>
          <p:cNvPr id="4" name="Slide Number Placeholder 3">
            <a:extLst>
              <a:ext uri="{FF2B5EF4-FFF2-40B4-BE49-F238E27FC236}">
                <a16:creationId xmlns:a16="http://schemas.microsoft.com/office/drawing/2014/main" id="{0C96454B-4FA4-3D6A-BEF6-7D1D46559B57}"/>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E3FAB807-92CC-2A24-8E15-85F37A831ABC}"/>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379441AF-20BD-F3BC-F801-011DAE0DE1E8}"/>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2869444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Scheduled </a:t>
            </a:r>
            <a:r>
              <a:rPr lang="en-US" dirty="0" err="1"/>
              <a:t>TGbk</a:t>
            </a:r>
            <a:r>
              <a:rPr lang="en-US" dirty="0"/>
              <a:t> telecons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pPr>
              <a:buFont typeface="Arial" panose="020B0604020202020204" pitchFamily="34" charset="0"/>
              <a:buChar char="•"/>
            </a:pPr>
            <a:r>
              <a:rPr lang="en-US" altLang="en-US" sz="2000" b="0" strike="sngStrike" dirty="0"/>
              <a:t>Dec.  3</a:t>
            </a:r>
            <a:r>
              <a:rPr lang="en-US" altLang="en-US" sz="2000" b="0" strike="sngStrike" baseline="30000" dirty="0"/>
              <a:t>rd</a:t>
            </a:r>
            <a:r>
              <a:rPr lang="en-US" altLang="en-US" sz="2000" b="0" strike="sngStrike" dirty="0"/>
              <a:t> 		</a:t>
            </a:r>
            <a:r>
              <a:rPr lang="en-US" altLang="en-US" sz="2000" b="0" strike="sngStrike" kern="0" dirty="0"/>
              <a:t>10:00 am PT/13:00 ET (2hrs) </a:t>
            </a:r>
          </a:p>
          <a:p>
            <a:pPr>
              <a:buFont typeface="Arial" panose="020B0604020202020204" pitchFamily="34" charset="0"/>
              <a:buChar char="•"/>
            </a:pPr>
            <a:r>
              <a:rPr lang="en-US" altLang="en-US" sz="2000" b="0" strike="sngStrike" dirty="0"/>
              <a:t>Dec.  5</a:t>
            </a:r>
            <a:r>
              <a:rPr lang="en-US" altLang="en-US" sz="2000" b="0" strike="sngStrike" baseline="30000" dirty="0"/>
              <a:t>th</a:t>
            </a:r>
            <a:r>
              <a:rPr lang="en-US" altLang="en-US" sz="2000" b="0" strike="sngStrike" dirty="0"/>
              <a:t> 		</a:t>
            </a:r>
            <a:r>
              <a:rPr lang="en-US" altLang="en-US" sz="2000" b="0" strike="sngStrike" kern="0" dirty="0"/>
              <a:t>10:00 am PT/13:00 ET (2hrs) </a:t>
            </a:r>
          </a:p>
          <a:p>
            <a:pPr>
              <a:buFont typeface="Arial" panose="020B0604020202020204" pitchFamily="34" charset="0"/>
              <a:buChar char="•"/>
            </a:pPr>
            <a:r>
              <a:rPr lang="en-US" altLang="en-US" sz="2000" b="0" kern="0" dirty="0"/>
              <a:t>Dec.  12</a:t>
            </a:r>
            <a:r>
              <a:rPr lang="en-US" altLang="en-US" sz="2000" b="0" kern="0" baseline="30000" dirty="0"/>
              <a:t>th</a:t>
            </a:r>
            <a:r>
              <a:rPr lang="en-US" altLang="en-US" sz="2000" b="0" kern="0" dirty="0"/>
              <a:t> </a:t>
            </a:r>
            <a:r>
              <a:rPr lang="en-US" altLang="en-US" sz="2000" b="0" dirty="0"/>
              <a:t>	</a:t>
            </a:r>
            <a:r>
              <a:rPr lang="en-US" altLang="en-US" sz="2000" b="0" kern="0" dirty="0"/>
              <a:t>10:00 am PT/13:00 ET (2hrs) </a:t>
            </a:r>
          </a:p>
          <a:p>
            <a:pPr>
              <a:buFont typeface="Arial" panose="020B0604020202020204" pitchFamily="34" charset="0"/>
              <a:buChar char="•"/>
            </a:pPr>
            <a:r>
              <a:rPr lang="en-US" altLang="en-US" sz="2000" b="0" dirty="0"/>
              <a:t>Dec. 17</a:t>
            </a:r>
            <a:r>
              <a:rPr lang="en-US" altLang="en-US" sz="2000" b="0" baseline="30000" dirty="0"/>
              <a:t>th</a:t>
            </a:r>
            <a:r>
              <a:rPr lang="en-US" altLang="en-US" sz="2000" b="0" dirty="0"/>
              <a:t> 		10:00 am PT/13:00 ET (2hrs) – newly announced.</a:t>
            </a:r>
            <a:endParaRPr lang="en-US" altLang="en-US" sz="2000" b="0" kern="0" dirty="0"/>
          </a:p>
          <a:p>
            <a:pPr>
              <a:buFont typeface="Arial" panose="020B0604020202020204" pitchFamily="34" charset="0"/>
              <a:buChar char="•"/>
            </a:pPr>
            <a:r>
              <a:rPr lang="en-US" altLang="en-US" sz="2000" b="0" kern="0" dirty="0"/>
              <a:t>Jan. 	9</a:t>
            </a:r>
            <a:r>
              <a:rPr lang="en-US" altLang="en-US" sz="2000" b="0" kern="0" baseline="30000" dirty="0"/>
              <a:t>th</a:t>
            </a:r>
            <a:r>
              <a:rPr lang="en-US" altLang="en-US" sz="2000" b="0" kern="0" dirty="0"/>
              <a:t>		10:00 am PT/13:00 ET (2hrs)</a:t>
            </a:r>
          </a:p>
          <a:p>
            <a:pPr>
              <a:buFont typeface="Arial" panose="020B0604020202020204" pitchFamily="34" charset="0"/>
              <a:buChar char="•"/>
            </a:pPr>
            <a:endParaRPr lang="en-US" altLang="en-US" sz="2000" b="0" kern="0" dirty="0"/>
          </a:p>
          <a:p>
            <a:endParaRPr lang="en-US" sz="2000" dirty="0"/>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9905480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2E5A7-BB35-17FE-9435-4D0AC2330757}"/>
              </a:ext>
            </a:extLst>
          </p:cNvPr>
          <p:cNvSpPr>
            <a:spLocks noGrp="1"/>
          </p:cNvSpPr>
          <p:nvPr>
            <p:ph type="title"/>
          </p:nvPr>
        </p:nvSpPr>
        <p:spPr/>
        <p:txBody>
          <a:bodyPr/>
          <a:lstStyle/>
          <a:p>
            <a:r>
              <a:rPr lang="en-US" dirty="0"/>
              <a:t>Submission pipeline</a:t>
            </a:r>
          </a:p>
        </p:txBody>
      </p:sp>
      <p:graphicFrame>
        <p:nvGraphicFramePr>
          <p:cNvPr id="7" name="Content Placeholder 6">
            <a:extLst>
              <a:ext uri="{FF2B5EF4-FFF2-40B4-BE49-F238E27FC236}">
                <a16:creationId xmlns:a16="http://schemas.microsoft.com/office/drawing/2014/main" id="{C6AEFD3E-DAC2-C3A3-1B80-705E563C1B11}"/>
              </a:ext>
            </a:extLst>
          </p:cNvPr>
          <p:cNvGraphicFramePr>
            <a:graphicFrameLocks noGrp="1"/>
          </p:cNvGraphicFramePr>
          <p:nvPr>
            <p:ph idx="1"/>
          </p:nvPr>
        </p:nvGraphicFramePr>
        <p:xfrm>
          <a:off x="914400" y="1981200"/>
          <a:ext cx="9214049" cy="2163984"/>
        </p:xfrm>
        <a:graphic>
          <a:graphicData uri="http://schemas.openxmlformats.org/drawingml/2006/table">
            <a:tbl>
              <a:tblPr firstRow="1" bandRow="1">
                <a:tableStyleId>{21E4AEA4-8DFA-4A89-87EB-49C32662AFE0}</a:tableStyleId>
              </a:tblPr>
              <a:tblGrid>
                <a:gridCol w="1391004">
                  <a:extLst>
                    <a:ext uri="{9D8B030D-6E8A-4147-A177-3AD203B41FA5}">
                      <a16:colId xmlns:a16="http://schemas.microsoft.com/office/drawing/2014/main" val="2766123136"/>
                    </a:ext>
                  </a:extLst>
                </a:gridCol>
                <a:gridCol w="2323677">
                  <a:extLst>
                    <a:ext uri="{9D8B030D-6E8A-4147-A177-3AD203B41FA5}">
                      <a16:colId xmlns:a16="http://schemas.microsoft.com/office/drawing/2014/main" val="2340418467"/>
                    </a:ext>
                  </a:extLst>
                </a:gridCol>
                <a:gridCol w="3872794">
                  <a:extLst>
                    <a:ext uri="{9D8B030D-6E8A-4147-A177-3AD203B41FA5}">
                      <a16:colId xmlns:a16="http://schemas.microsoft.com/office/drawing/2014/main" val="1398164231"/>
                    </a:ext>
                  </a:extLst>
                </a:gridCol>
                <a:gridCol w="1626574">
                  <a:extLst>
                    <a:ext uri="{9D8B030D-6E8A-4147-A177-3AD203B41FA5}">
                      <a16:colId xmlns:a16="http://schemas.microsoft.com/office/drawing/2014/main" val="3245824637"/>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extLst>
                  <a:ext uri="{0D108BD9-81ED-4DB2-BD59-A6C34878D82A}">
                    <a16:rowId xmlns:a16="http://schemas.microsoft.com/office/drawing/2014/main" val="1520002731"/>
                  </a:ext>
                </a:extLst>
              </a:tr>
              <a:tr h="16909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533968865"/>
                  </a:ext>
                </a:extLst>
              </a:tr>
              <a:tr h="0">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3995467406"/>
                  </a:ext>
                </a:extLst>
              </a:tr>
              <a:tr h="0">
                <a:tc>
                  <a:txBody>
                    <a:bodyPr/>
                    <a:lstStyle/>
                    <a:p>
                      <a:r>
                        <a:rPr lang="en-US" sz="1800" kern="1200" dirty="0">
                          <a:solidFill>
                            <a:schemeClr val="dk1"/>
                          </a:solidFill>
                          <a:latin typeface="+mn-lt"/>
                          <a:ea typeface="+mn-ea"/>
                          <a:cs typeface="+mn-cs"/>
                        </a:rPr>
                        <a:t>11-24-1964</a:t>
                      </a:r>
                    </a:p>
                  </a:txBody>
                  <a:tcPr marT="45712" marB="45712"/>
                </a:tc>
                <a:tc>
                  <a:txBody>
                    <a:bodyPr/>
                    <a:lstStyle/>
                    <a:p>
                      <a:r>
                        <a:rPr lang="en-US" sz="1800" kern="1200" dirty="0">
                          <a:solidFill>
                            <a:schemeClr val="dk1"/>
                          </a:solidFill>
                          <a:latin typeface="+mn-lt"/>
                          <a:ea typeface="+mn-ea"/>
                          <a:cs typeface="+mn-cs"/>
                        </a:rPr>
                        <a:t>Stephan Sand</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initial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4078881445"/>
                  </a:ext>
                </a:extLst>
              </a:tr>
              <a:tr h="0">
                <a:tc>
                  <a:txBody>
                    <a:bodyPr/>
                    <a:lstStyle/>
                    <a:p>
                      <a:r>
                        <a:rPr lang="en-US" dirty="0"/>
                        <a:t>11-24-1986</a:t>
                      </a:r>
                    </a:p>
                  </a:txBody>
                  <a:tcPr marT="45712" marB="45712"/>
                </a:tc>
                <a:tc>
                  <a:txBody>
                    <a:bodyPr/>
                    <a:lstStyle/>
                    <a:p>
                      <a:r>
                        <a:rPr lang="en-US" dirty="0"/>
                        <a:t>Jonathan Segev</a:t>
                      </a:r>
                    </a:p>
                  </a:txBody>
                  <a:tcPr marT="45712" marB="45712"/>
                </a:tc>
                <a:tc>
                  <a:txBody>
                    <a:bodyPr/>
                    <a:lstStyle/>
                    <a:p>
                      <a:r>
                        <a:rPr lang="en-US" dirty="0"/>
                        <a:t>SA1 CRs</a:t>
                      </a:r>
                    </a:p>
                  </a:txBody>
                  <a:tcPr marT="45712" marB="45712"/>
                </a:tc>
                <a:tc>
                  <a:txBody>
                    <a:bodyPr/>
                    <a:lstStyle/>
                    <a:p>
                      <a:r>
                        <a:rPr lang="en-US" dirty="0"/>
                        <a:t>CR</a:t>
                      </a:r>
                    </a:p>
                  </a:txBody>
                  <a:tcPr marT="45712" marB="45712"/>
                </a:tc>
                <a:extLst>
                  <a:ext uri="{0D108BD9-81ED-4DB2-BD59-A6C34878D82A}">
                    <a16:rowId xmlns:a16="http://schemas.microsoft.com/office/drawing/2014/main" val="2802513790"/>
                  </a:ext>
                </a:extLst>
              </a:tr>
              <a:tr h="0">
                <a:tc>
                  <a:txBody>
                    <a:bodyPr/>
                    <a:lstStyle/>
                    <a:p>
                      <a:r>
                        <a:rPr lang="en-US" dirty="0"/>
                        <a:t>11-24-2039</a:t>
                      </a:r>
                    </a:p>
                  </a:txBody>
                  <a:tcPr marT="45712" marB="45712"/>
                </a:tc>
                <a:tc>
                  <a:txBody>
                    <a:bodyPr/>
                    <a:lstStyle/>
                    <a:p>
                      <a:r>
                        <a:rPr lang="en-US" dirty="0"/>
                        <a:t>Ali Raissinia</a:t>
                      </a:r>
                    </a:p>
                  </a:txBody>
                  <a:tcPr marT="45712" marB="45712"/>
                </a:tc>
                <a:tc>
                  <a:txBody>
                    <a:bodyPr/>
                    <a:lstStyle/>
                    <a:p>
                      <a:r>
                        <a:rPr lang="en-US" dirty="0"/>
                        <a:t>SA comment resolution I-1</a:t>
                      </a:r>
                    </a:p>
                  </a:txBody>
                  <a:tcPr marT="45712" marB="45712"/>
                </a:tc>
                <a:tc>
                  <a:txBody>
                    <a:bodyPr/>
                    <a:lstStyle/>
                    <a:p>
                      <a:r>
                        <a:rPr lang="en-US" dirty="0"/>
                        <a:t>CR</a:t>
                      </a:r>
                    </a:p>
                  </a:txBody>
                  <a:tcPr marT="45712" marB="45712"/>
                </a:tc>
                <a:extLst>
                  <a:ext uri="{0D108BD9-81ED-4DB2-BD59-A6C34878D82A}">
                    <a16:rowId xmlns:a16="http://schemas.microsoft.com/office/drawing/2014/main" val="1182055428"/>
                  </a:ext>
                </a:extLst>
              </a:tr>
            </a:tbl>
          </a:graphicData>
        </a:graphic>
      </p:graphicFrame>
      <p:sp>
        <p:nvSpPr>
          <p:cNvPr id="4" name="Slide Number Placeholder 3">
            <a:extLst>
              <a:ext uri="{FF2B5EF4-FFF2-40B4-BE49-F238E27FC236}">
                <a16:creationId xmlns:a16="http://schemas.microsoft.com/office/drawing/2014/main" id="{9736F42A-73AC-64F5-BCB2-B65B7D17455D}"/>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8C455E04-6DB8-2138-E436-4E6AB0A407A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D538386-051F-1690-8EBC-D1634B003970}"/>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565861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685801"/>
            <a:ext cx="11665296" cy="507455"/>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335360" y="1412776"/>
            <a:ext cx="11593288" cy="4475807"/>
          </a:xfrm>
        </p:spPr>
        <p:txBody>
          <a:bodyPr/>
          <a:lstStyle/>
          <a:p>
            <a:pPr marL="0" indent="0"/>
            <a:r>
              <a:rPr lang="en-US" sz="2000" dirty="0"/>
              <a:t>Registration for the Nov. IEEE 802 wireless plenary session:</a:t>
            </a:r>
            <a:endParaRPr lang="en-US" sz="2000" b="0" dirty="0"/>
          </a:p>
          <a:p>
            <a:pPr>
              <a:buFont typeface="Arial" panose="020B0604020202020204" pitchFamily="34" charset="0"/>
              <a:buChar char="•"/>
            </a:pPr>
            <a:r>
              <a:rPr lang="en-US" sz="2000" b="0" dirty="0"/>
              <a:t>This meeting is part of the November  IEEE 802 plenary session.</a:t>
            </a:r>
          </a:p>
          <a:p>
            <a:pPr>
              <a:buFont typeface="Arial" panose="020B0604020202020204" pitchFamily="34" charset="0"/>
              <a:buChar char="•"/>
            </a:pPr>
            <a:r>
              <a:rPr lang="en-US" sz="2000" b="0" dirty="0"/>
              <a:t>You must pay the registration fee whether attending in-person or remotely</a:t>
            </a:r>
          </a:p>
          <a:p>
            <a:pPr>
              <a:buFont typeface="Arial" panose="020B0604020202020204" pitchFamily="34" charset="0"/>
              <a:buChar char="•"/>
            </a:pPr>
            <a:r>
              <a:rPr lang="en-US" sz="2000" b="0" dirty="0"/>
              <a:t>If you have not already done so, you can register </a:t>
            </a:r>
            <a:r>
              <a:rPr lang="en-US" sz="2000" b="0" dirty="0">
                <a:hlinkClick r:id="rId2"/>
              </a:rPr>
              <a:t>here</a:t>
            </a:r>
            <a:r>
              <a:rPr lang="en-US" sz="2000" b="0" dirty="0"/>
              <a:t>.</a:t>
            </a:r>
          </a:p>
          <a:p>
            <a:pPr>
              <a:buFont typeface="Arial" panose="020B0604020202020204" pitchFamily="34" charset="0"/>
              <a:buChar char="•"/>
            </a:pPr>
            <a:r>
              <a:rPr lang="en-US" sz="2000" b="0" dirty="0"/>
              <a:t>If you do not intend to register for this session you must leave this meeting and, if you have logged attendance on IMAT, email the 802.11 chair or vice chairs to have your attendance cancelled</a:t>
            </a:r>
          </a:p>
          <a:p>
            <a:pPr marL="457200" indent="-457200"/>
            <a:endParaRPr lang="en-US" altLang="en-US" sz="2000" dirty="0"/>
          </a:p>
          <a:p>
            <a:pPr marL="0" indent="0"/>
            <a:r>
              <a:rPr lang="en-US" altLang="en-US" sz="2000" dirty="0"/>
              <a:t>Logging Attendance:</a:t>
            </a:r>
            <a:endParaRPr lang="en-US" altLang="en-US" sz="2000" dirty="0">
              <a:hlinkClick r:id="rId3"/>
            </a:endParaRPr>
          </a:p>
          <a:p>
            <a:pPr>
              <a:buFont typeface="Arial" panose="020B0604020202020204" pitchFamily="34" charset="0"/>
              <a:buChar char="•"/>
            </a:pPr>
            <a:r>
              <a:rPr lang="en-US" altLang="en-US" sz="2000" b="0" dirty="0"/>
              <a:t>Please register by logging to IMAT and register your attendance at </a:t>
            </a:r>
            <a:r>
              <a:rPr lang="en-US" sz="2000" b="0" dirty="0">
                <a:hlinkClick r:id="rId4"/>
              </a:rPr>
              <a:t>attendance</a:t>
            </a:r>
            <a:endParaRPr lang="en-US" sz="2000" b="0" dirty="0"/>
          </a:p>
          <a:p>
            <a:pPr>
              <a:buFont typeface="Arial" panose="020B0604020202020204" pitchFamily="34" charset="0"/>
              <a:buChar char="•"/>
            </a:pPr>
            <a:r>
              <a:rPr lang="en-US" altLang="en-US" sz="2000" b="0" dirty="0"/>
              <a:t>Attendees are required to register their attendance.</a:t>
            </a:r>
          </a:p>
          <a:p>
            <a:pPr>
              <a:buFont typeface="Arial" panose="020B0604020202020204" pitchFamily="34" charset="0"/>
              <a:buChar char="•"/>
            </a:pPr>
            <a:r>
              <a:rPr lang="en-US" altLang="en-US" sz="2000" b="0" dirty="0"/>
              <a:t>For </a:t>
            </a:r>
            <a:r>
              <a:rPr lang="en-US" altLang="en-US" sz="2000" b="0" dirty="0" err="1"/>
              <a:t>Webex</a:t>
            </a:r>
            <a:r>
              <a:rPr lang="en-US" altLang="en-US" sz="2000" b="0" dirty="0"/>
              <a:t> call use the following designation: [V/NV] First Last (Affiliation)</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6000" dirty="0"/>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chemeClr val="tx2"/>
                </a:solidFill>
              </a:rPr>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090271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62001"/>
          </a:xfrm>
        </p:spPr>
        <p:txBody>
          <a:bodyPr/>
          <a:lstStyle/>
          <a:p>
            <a:r>
              <a:rPr lang="en-US" altLang="en-US" dirty="0">
                <a:solidFill>
                  <a:schemeClr val="tx2"/>
                </a:solidFill>
              </a:rPr>
              <a:t>December 12</a:t>
            </a:r>
            <a:r>
              <a:rPr lang="en-US" altLang="en-US" baseline="30000" dirty="0">
                <a:solidFill>
                  <a:schemeClr val="tx2"/>
                </a:solidFill>
              </a:rPr>
              <a:t>th</a:t>
            </a:r>
            <a:r>
              <a:rPr lang="en-US" altLang="en-US" dirty="0">
                <a:solidFill>
                  <a:schemeClr val="tx2"/>
                </a:solidFill>
              </a:rPr>
              <a:t> Telecon</a:t>
            </a:r>
            <a:endParaRPr lang="en-US" dirty="0"/>
          </a:p>
        </p:txBody>
      </p:sp>
      <p:sp>
        <p:nvSpPr>
          <p:cNvPr id="3" name="Content Placeholder 2"/>
          <p:cNvSpPr>
            <a:spLocks noGrp="1"/>
          </p:cNvSpPr>
          <p:nvPr>
            <p:ph idx="1"/>
          </p:nvPr>
        </p:nvSpPr>
        <p:spPr>
          <a:xfrm>
            <a:off x="914401" y="1560288"/>
            <a:ext cx="10361084" cy="4821039"/>
          </a:xfrm>
        </p:spPr>
        <p:txBody>
          <a:bodyPr/>
          <a:lstStyle/>
          <a:p>
            <a:pPr algn="just">
              <a:spcBef>
                <a:spcPct val="20000"/>
              </a:spcBef>
              <a:buFontTx/>
              <a:buChar char="•"/>
            </a:pPr>
            <a:r>
              <a:rPr lang="en-US" sz="2000" b="0" dirty="0"/>
              <a:t>Call the meeting to order (3min)</a:t>
            </a:r>
          </a:p>
          <a:p>
            <a:pPr algn="just">
              <a:spcBef>
                <a:spcPct val="20000"/>
              </a:spcBef>
              <a:buFontTx/>
              <a:buChar char="•"/>
            </a:pPr>
            <a:r>
              <a:rPr lang="en-US" altLang="en-US" sz="2000" b="0" dirty="0"/>
              <a:t>Review IEEE-SA patent policy, duty to inform, call for potential essential patents, guidelines for anti-trust and competition laws and participation on individual basis in IEEE 802 meeting, IEEE-SA copyrights policy (7 min).</a:t>
            </a:r>
          </a:p>
          <a:p>
            <a:pPr algn="just">
              <a:spcBef>
                <a:spcPct val="20000"/>
              </a:spcBef>
              <a:buFontTx/>
              <a:buChar char="•"/>
            </a:pPr>
            <a:r>
              <a:rPr lang="en-US" sz="2000" b="0" dirty="0"/>
              <a:t>Attendance reminder – </a:t>
            </a:r>
            <a:r>
              <a:rPr lang="en-US" sz="2000" dirty="0"/>
              <a:t>we’re now using IMAT</a:t>
            </a:r>
            <a:r>
              <a:rPr lang="en-US" sz="2000" b="0" dirty="0"/>
              <a:t>.</a:t>
            </a:r>
          </a:p>
          <a:p>
            <a:pPr algn="just">
              <a:spcBef>
                <a:spcPct val="20000"/>
              </a:spcBef>
              <a:buFontTx/>
              <a:buChar char="•"/>
            </a:pPr>
            <a:r>
              <a:rPr lang="en-US" altLang="en-US" sz="2000" b="0" dirty="0"/>
              <a:t>Agenda setting for this slot (5 min)</a:t>
            </a:r>
          </a:p>
          <a:p>
            <a:pPr algn="just">
              <a:spcBef>
                <a:spcPct val="20000"/>
              </a:spcBef>
              <a:buFontTx/>
              <a:buChar char="•"/>
            </a:pPr>
            <a:r>
              <a:rPr lang="en-US" sz="2000" b="0" dirty="0"/>
              <a:t>Comment resolution (as time permits)</a:t>
            </a:r>
          </a:p>
          <a:p>
            <a:pPr algn="just">
              <a:spcBef>
                <a:spcPct val="20000"/>
              </a:spcBef>
              <a:buFontTx/>
              <a:buChar char="•"/>
            </a:pPr>
            <a:r>
              <a:rPr lang="en-US" sz="2000" b="0" dirty="0"/>
              <a:t>Review Telecon times (5 min)</a:t>
            </a:r>
          </a:p>
          <a:p>
            <a:pPr algn="just">
              <a:spcBef>
                <a:spcPct val="20000"/>
              </a:spcBef>
              <a:buFontTx/>
              <a:buChar char="•"/>
            </a:pPr>
            <a:r>
              <a:rPr lang="en-US" sz="2000" b="0" dirty="0"/>
              <a:t>Review submission pipeline (5 min)</a:t>
            </a:r>
          </a:p>
          <a:p>
            <a:pPr algn="just">
              <a:spcBef>
                <a:spcPct val="20000"/>
              </a:spcBef>
              <a:buFontTx/>
              <a:buChar char="•"/>
            </a:pPr>
            <a:r>
              <a:rPr lang="en-US" sz="2000" b="0" dirty="0"/>
              <a:t>Adjourn.</a:t>
            </a:r>
          </a:p>
          <a:p>
            <a:pPr lvl="1" algn="just">
              <a:spcBef>
                <a:spcPct val="20000"/>
              </a:spcBef>
              <a:buFontTx/>
              <a:buChar char="•"/>
            </a:pPr>
            <a:endParaRPr lang="en-US" sz="16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4870196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582959"/>
          </a:xfrm>
        </p:spPr>
        <p:txBody>
          <a:bodyPr/>
          <a:lstStyle/>
          <a:p>
            <a:r>
              <a:rPr lang="en-US" altLang="en-US" dirty="0">
                <a:solidFill>
                  <a:schemeClr val="tx2"/>
                </a:solidFill>
              </a:rPr>
              <a:t>Dec. 5</a:t>
            </a:r>
            <a:r>
              <a:rPr lang="en-US" altLang="en-US" baseline="30000" dirty="0">
                <a:solidFill>
                  <a:schemeClr val="tx2"/>
                </a:solidFill>
              </a:rPr>
              <a:t>th</a:t>
            </a:r>
            <a:r>
              <a:rPr lang="en-US" altLang="en-US" dirty="0">
                <a:solidFill>
                  <a:schemeClr val="tx2"/>
                </a:solidFill>
              </a:rPr>
              <a:t> Telecon</a:t>
            </a:r>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69245600"/>
              </p:ext>
            </p:extLst>
          </p:nvPr>
        </p:nvGraphicFramePr>
        <p:xfrm>
          <a:off x="914400" y="1260086"/>
          <a:ext cx="10942240" cy="2163984"/>
        </p:xfrm>
        <a:graphic>
          <a:graphicData uri="http://schemas.openxmlformats.org/drawingml/2006/table">
            <a:tbl>
              <a:tblPr firstRow="1" bandRow="1">
                <a:tableStyleId>{21E4AEA4-8DFA-4A89-87EB-49C32662AFE0}</a:tableStyleId>
              </a:tblPr>
              <a:tblGrid>
                <a:gridCol w="1352713">
                  <a:extLst>
                    <a:ext uri="{9D8B030D-6E8A-4147-A177-3AD203B41FA5}">
                      <a16:colId xmlns:a16="http://schemas.microsoft.com/office/drawing/2014/main" val="20000"/>
                    </a:ext>
                  </a:extLst>
                </a:gridCol>
                <a:gridCol w="2259712">
                  <a:extLst>
                    <a:ext uri="{9D8B030D-6E8A-4147-A177-3AD203B41FA5}">
                      <a16:colId xmlns:a16="http://schemas.microsoft.com/office/drawing/2014/main" val="20001"/>
                    </a:ext>
                  </a:extLst>
                </a:gridCol>
                <a:gridCol w="3766186">
                  <a:extLst>
                    <a:ext uri="{9D8B030D-6E8A-4147-A177-3AD203B41FA5}">
                      <a16:colId xmlns:a16="http://schemas.microsoft.com/office/drawing/2014/main" val="20002"/>
                    </a:ext>
                  </a:extLst>
                </a:gridCol>
                <a:gridCol w="1043349">
                  <a:extLst>
                    <a:ext uri="{9D8B030D-6E8A-4147-A177-3AD203B41FA5}">
                      <a16:colId xmlns:a16="http://schemas.microsoft.com/office/drawing/2014/main" val="3219614300"/>
                    </a:ext>
                  </a:extLst>
                </a:gridCol>
                <a:gridCol w="2520280">
                  <a:extLst>
                    <a:ext uri="{9D8B030D-6E8A-4147-A177-3AD203B41FA5}">
                      <a16:colId xmlns:a16="http://schemas.microsoft.com/office/drawing/2014/main" val="20003"/>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tc>
                  <a:txBody>
                    <a:bodyPr/>
                    <a:lstStyle/>
                    <a:p>
                      <a:pPr algn="ctr"/>
                      <a:r>
                        <a:rPr lang="en-US" sz="1600" dirty="0">
                          <a:solidFill>
                            <a:schemeClr val="bg1"/>
                          </a:solidFill>
                        </a:rPr>
                        <a:t>Time</a:t>
                      </a:r>
                    </a:p>
                  </a:txBody>
                  <a:tcPr marR="36000" marT="45712" marB="45712"/>
                </a:tc>
                <a:extLst>
                  <a:ext uri="{0D108BD9-81ED-4DB2-BD59-A6C34878D82A}">
                    <a16:rowId xmlns:a16="http://schemas.microsoft.com/office/drawing/2014/main" val="10000"/>
                  </a:ext>
                </a:extLst>
              </a:tr>
              <a:tr h="169090">
                <a:tc>
                  <a:txBody>
                    <a:bodyPr/>
                    <a:lstStyle/>
                    <a:p>
                      <a:pPr marL="0" algn="l" defTabSz="914400" rtl="0" eaLnBrk="1" latinLnBrk="0" hangingPunct="1"/>
                      <a:r>
                        <a:rPr lang="en-US" sz="1800" kern="1200" dirty="0">
                          <a:solidFill>
                            <a:schemeClr val="dk1"/>
                          </a:solidFill>
                          <a:latin typeface="+mn-lt"/>
                          <a:ea typeface="+mn-ea"/>
                          <a:cs typeface="+mn-cs"/>
                        </a:rPr>
                        <a:t>11-24-1638</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Jonathan Segev</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 slide deck</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Agenda</a:t>
                      </a:r>
                    </a:p>
                  </a:txBody>
                  <a:tcPr marT="45712" marB="45712"/>
                </a:tc>
                <a:tc>
                  <a:txBody>
                    <a:bodyPr/>
                    <a:lstStyle/>
                    <a:p>
                      <a:pPr marL="0" algn="l" defTabSz="914400" rtl="0" eaLnBrk="1" latinLnBrk="0" hangingPunct="1"/>
                      <a:r>
                        <a:rPr lang="en-US" sz="1800" kern="1200" dirty="0">
                          <a:solidFill>
                            <a:schemeClr val="dk1"/>
                          </a:solidFill>
                          <a:latin typeface="+mn-lt"/>
                          <a:ea typeface="+mn-ea"/>
                          <a:cs typeface="+mn-cs"/>
                        </a:rPr>
                        <a:t>As needed</a:t>
                      </a:r>
                    </a:p>
                  </a:txBody>
                  <a:tcPr marT="45712" marB="45712"/>
                </a:tc>
                <a:extLst>
                  <a:ext uri="{0D108BD9-81ED-4DB2-BD59-A6C34878D82A}">
                    <a16:rowId xmlns:a16="http://schemas.microsoft.com/office/drawing/2014/main" val="10001"/>
                  </a:ext>
                </a:extLst>
              </a:tr>
              <a:tr h="0">
                <a:tc>
                  <a:txBody>
                    <a:bodyPr/>
                    <a:lstStyle/>
                    <a:p>
                      <a:r>
                        <a:rPr lang="en-US" dirty="0"/>
                        <a:t>11-24-2039</a:t>
                      </a:r>
                    </a:p>
                  </a:txBody>
                  <a:tcPr marT="45712" marB="45712"/>
                </a:tc>
                <a:tc>
                  <a:txBody>
                    <a:bodyPr/>
                    <a:lstStyle/>
                    <a:p>
                      <a:r>
                        <a:rPr lang="en-US" dirty="0"/>
                        <a:t>Ali Raissinia</a:t>
                      </a:r>
                    </a:p>
                  </a:txBody>
                  <a:tcPr marT="45712" marB="45712"/>
                </a:tc>
                <a:tc>
                  <a:txBody>
                    <a:bodyPr/>
                    <a:lstStyle/>
                    <a:p>
                      <a:r>
                        <a:rPr lang="en-US" dirty="0"/>
                        <a:t>SA comment resolution I-1</a:t>
                      </a:r>
                    </a:p>
                  </a:txBody>
                  <a:tcPr marT="45712" marB="45712"/>
                </a:tc>
                <a:tc>
                  <a:txBody>
                    <a:bodyPr/>
                    <a:lstStyle/>
                    <a:p>
                      <a:r>
                        <a:rPr lang="en-US" dirty="0"/>
                        <a:t>CR</a:t>
                      </a:r>
                    </a:p>
                  </a:txBody>
                  <a:tcPr marT="45712" marB="45712"/>
                </a:tc>
                <a:tc>
                  <a:txBody>
                    <a:bodyPr/>
                    <a:lstStyle/>
                    <a:p>
                      <a:r>
                        <a:rPr lang="en-US" sz="1800" kern="1200" dirty="0">
                          <a:solidFill>
                            <a:schemeClr val="dk1"/>
                          </a:solidFill>
                          <a:latin typeface="+mn-lt"/>
                          <a:ea typeface="+mn-ea"/>
                          <a:cs typeface="+mn-cs"/>
                        </a:rPr>
                        <a:t>1</a:t>
                      </a:r>
                      <a:r>
                        <a:rPr lang="en-US" sz="1800" kern="1200" baseline="30000" dirty="0">
                          <a:solidFill>
                            <a:schemeClr val="dk1"/>
                          </a:solidFill>
                          <a:latin typeface="+mn-lt"/>
                          <a:ea typeface="+mn-ea"/>
                          <a:cs typeface="+mn-cs"/>
                        </a:rPr>
                        <a:t>st</a:t>
                      </a:r>
                      <a:r>
                        <a:rPr lang="en-US" sz="1800" kern="1200" dirty="0">
                          <a:solidFill>
                            <a:schemeClr val="dk1"/>
                          </a:solidFill>
                          <a:latin typeface="+mn-lt"/>
                          <a:ea typeface="+mn-ea"/>
                          <a:cs typeface="+mn-cs"/>
                        </a:rPr>
                        <a:t> review – 10min</a:t>
                      </a:r>
                    </a:p>
                  </a:txBody>
                  <a:tcPr marT="45712" marB="45712"/>
                </a:tc>
                <a:extLst>
                  <a:ext uri="{0D108BD9-81ED-4DB2-BD59-A6C34878D82A}">
                    <a16:rowId xmlns:a16="http://schemas.microsoft.com/office/drawing/2014/main" val="3797690659"/>
                  </a:ext>
                </a:extLst>
              </a:tr>
              <a:tr h="182872">
                <a:tc>
                  <a:txBody>
                    <a:bodyPr/>
                    <a:lstStyle/>
                    <a:p>
                      <a:r>
                        <a:rPr lang="en-US" sz="1800" kern="1200" dirty="0">
                          <a:solidFill>
                            <a:schemeClr val="dk1"/>
                          </a:solidFill>
                          <a:latin typeface="+mn-lt"/>
                          <a:ea typeface="+mn-ea"/>
                          <a:cs typeface="+mn-cs"/>
                        </a:rPr>
                        <a:t>11-24-1964</a:t>
                      </a:r>
                    </a:p>
                  </a:txBody>
                  <a:tcPr marT="45712" marB="45712"/>
                </a:tc>
                <a:tc>
                  <a:txBody>
                    <a:bodyPr/>
                    <a:lstStyle/>
                    <a:p>
                      <a:r>
                        <a:rPr lang="en-US" sz="1800" kern="1200" dirty="0">
                          <a:solidFill>
                            <a:schemeClr val="dk1"/>
                          </a:solidFill>
                          <a:latin typeface="+mn-lt"/>
                          <a:ea typeface="+mn-ea"/>
                          <a:cs typeface="+mn-cs"/>
                        </a:rPr>
                        <a:t>Stephan Sand</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initial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For motion – 10min </a:t>
                      </a:r>
                    </a:p>
                  </a:txBody>
                  <a:tcPr marT="45712" marB="45712"/>
                </a:tc>
                <a:extLst>
                  <a:ext uri="{0D108BD9-81ED-4DB2-BD59-A6C34878D82A}">
                    <a16:rowId xmlns:a16="http://schemas.microsoft.com/office/drawing/2014/main" val="2760846649"/>
                  </a:ext>
                </a:extLst>
              </a:tr>
              <a:tr h="182872">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20 min – for motion</a:t>
                      </a:r>
                    </a:p>
                  </a:txBody>
                  <a:tcPr marT="45712" marB="45712"/>
                </a:tc>
                <a:extLst>
                  <a:ext uri="{0D108BD9-81ED-4DB2-BD59-A6C34878D82A}">
                    <a16:rowId xmlns:a16="http://schemas.microsoft.com/office/drawing/2014/main" val="1507475513"/>
                  </a:ext>
                </a:extLst>
              </a:tr>
              <a:tr h="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tc>
                  <a:txBody>
                    <a:bodyPr/>
                    <a:lstStyle/>
                    <a:p>
                      <a:r>
                        <a:rPr lang="en-US" sz="1800" kern="1200" dirty="0">
                          <a:solidFill>
                            <a:schemeClr val="dk1"/>
                          </a:solidFill>
                          <a:latin typeface="+mn-lt"/>
                          <a:ea typeface="+mn-ea"/>
                          <a:cs typeface="+mn-cs"/>
                        </a:rPr>
                        <a:t>20 min – discussion </a:t>
                      </a:r>
                    </a:p>
                  </a:txBody>
                  <a:tcPr marT="45712" marB="45712"/>
                </a:tc>
                <a:extLst>
                  <a:ext uri="{0D108BD9-81ED-4DB2-BD59-A6C34878D82A}">
                    <a16:rowId xmlns:a16="http://schemas.microsoft.com/office/drawing/2014/main" val="4066307480"/>
                  </a:ext>
                </a:extLst>
              </a:tr>
            </a:tbl>
          </a:graphicData>
        </a:graphic>
      </p:graphicFrame>
    </p:spTree>
    <p:extLst>
      <p:ext uri="{BB962C8B-B14F-4D97-AF65-F5344CB8AC3E}">
        <p14:creationId xmlns:p14="http://schemas.microsoft.com/office/powerpoint/2010/main" val="16852886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Review Submissions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28073109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5F0D-2B7C-4331-BBF9-46A6803CCBA9}"/>
              </a:ext>
            </a:extLst>
          </p:cNvPr>
          <p:cNvSpPr>
            <a:spLocks noGrp="1"/>
          </p:cNvSpPr>
          <p:nvPr>
            <p:ph type="title"/>
          </p:nvPr>
        </p:nvSpPr>
        <p:spPr/>
        <p:txBody>
          <a:bodyPr/>
          <a:lstStyle/>
          <a:p>
            <a:r>
              <a:rPr lang="en-US" dirty="0"/>
              <a:t>Scheduled </a:t>
            </a:r>
            <a:r>
              <a:rPr lang="en-US" dirty="0" err="1"/>
              <a:t>TGbk</a:t>
            </a:r>
            <a:r>
              <a:rPr lang="en-US" dirty="0"/>
              <a:t> telecons</a:t>
            </a:r>
          </a:p>
        </p:txBody>
      </p:sp>
      <p:sp>
        <p:nvSpPr>
          <p:cNvPr id="3" name="Content Placeholder 2">
            <a:extLst>
              <a:ext uri="{FF2B5EF4-FFF2-40B4-BE49-F238E27FC236}">
                <a16:creationId xmlns:a16="http://schemas.microsoft.com/office/drawing/2014/main" id="{FEFA7477-838A-44F2-B338-9C1F78BF57C5}"/>
              </a:ext>
            </a:extLst>
          </p:cNvPr>
          <p:cNvSpPr>
            <a:spLocks noGrp="1"/>
          </p:cNvSpPr>
          <p:nvPr>
            <p:ph idx="1"/>
          </p:nvPr>
        </p:nvSpPr>
        <p:spPr/>
        <p:txBody>
          <a:bodyPr/>
          <a:lstStyle/>
          <a:p>
            <a:pPr>
              <a:buFont typeface="Arial" panose="020B0604020202020204" pitchFamily="34" charset="0"/>
              <a:buChar char="•"/>
            </a:pPr>
            <a:r>
              <a:rPr lang="en-US" altLang="en-US" sz="2000" b="0" strike="sngStrike" dirty="0"/>
              <a:t>Dec.  3</a:t>
            </a:r>
            <a:r>
              <a:rPr lang="en-US" altLang="en-US" sz="2000" b="0" strike="sngStrike" baseline="30000" dirty="0"/>
              <a:t>rd</a:t>
            </a:r>
            <a:r>
              <a:rPr lang="en-US" altLang="en-US" sz="2000" b="0" strike="sngStrike" dirty="0"/>
              <a:t> 		</a:t>
            </a:r>
            <a:r>
              <a:rPr lang="en-US" altLang="en-US" sz="2000" b="0" strike="sngStrike" kern="0" dirty="0"/>
              <a:t>10:00 am PT/13:00 ET (2hrs) </a:t>
            </a:r>
          </a:p>
          <a:p>
            <a:pPr>
              <a:buFont typeface="Arial" panose="020B0604020202020204" pitchFamily="34" charset="0"/>
              <a:buChar char="•"/>
            </a:pPr>
            <a:r>
              <a:rPr lang="en-US" altLang="en-US" sz="2000" b="0" strike="sngStrike" dirty="0"/>
              <a:t>Dec.  5</a:t>
            </a:r>
            <a:r>
              <a:rPr lang="en-US" altLang="en-US" sz="2000" b="0" strike="sngStrike" baseline="30000" dirty="0"/>
              <a:t>th</a:t>
            </a:r>
            <a:r>
              <a:rPr lang="en-US" altLang="en-US" sz="2000" b="0" strike="sngStrike" dirty="0"/>
              <a:t> 		</a:t>
            </a:r>
            <a:r>
              <a:rPr lang="en-US" altLang="en-US" sz="2000" b="0" strike="sngStrike" kern="0" dirty="0"/>
              <a:t>10:00 am PT/13:00 ET (2hrs) </a:t>
            </a:r>
          </a:p>
          <a:p>
            <a:pPr>
              <a:buFont typeface="Arial" panose="020B0604020202020204" pitchFamily="34" charset="0"/>
              <a:buChar char="•"/>
            </a:pPr>
            <a:r>
              <a:rPr lang="en-US" altLang="en-US" sz="2000" b="0" strike="sngStrike" kern="0" dirty="0"/>
              <a:t>Dec.  12</a:t>
            </a:r>
            <a:r>
              <a:rPr lang="en-US" altLang="en-US" sz="2000" b="0" strike="sngStrike" kern="0" baseline="30000" dirty="0"/>
              <a:t>th</a:t>
            </a:r>
            <a:r>
              <a:rPr lang="en-US" altLang="en-US" sz="2000" b="0" strike="sngStrike" kern="0" dirty="0"/>
              <a:t> </a:t>
            </a:r>
            <a:r>
              <a:rPr lang="en-US" altLang="en-US" sz="2000" b="0" strike="sngStrike" dirty="0"/>
              <a:t>	</a:t>
            </a:r>
            <a:r>
              <a:rPr lang="en-US" altLang="en-US" sz="2000" b="0" strike="sngStrike" kern="0" dirty="0"/>
              <a:t>10:00 am PT/13:00 ET (2hrs) </a:t>
            </a:r>
          </a:p>
          <a:p>
            <a:pPr>
              <a:buFont typeface="Arial" panose="020B0604020202020204" pitchFamily="34" charset="0"/>
              <a:buChar char="•"/>
            </a:pPr>
            <a:r>
              <a:rPr lang="en-US" altLang="en-US" sz="2000" b="0" dirty="0"/>
              <a:t>Dec. 17</a:t>
            </a:r>
            <a:r>
              <a:rPr lang="en-US" altLang="en-US" sz="2000" b="0" baseline="30000" dirty="0"/>
              <a:t>th</a:t>
            </a:r>
            <a:r>
              <a:rPr lang="en-US" altLang="en-US" sz="2000" b="0" dirty="0"/>
              <a:t> 		10:00 am PT/13:00 ET (2hrs) – newly announced.</a:t>
            </a:r>
            <a:endParaRPr lang="en-US" altLang="en-US" sz="2000" b="0" kern="0" dirty="0"/>
          </a:p>
          <a:p>
            <a:pPr>
              <a:buFont typeface="Arial" panose="020B0604020202020204" pitchFamily="34" charset="0"/>
              <a:buChar char="•"/>
            </a:pPr>
            <a:r>
              <a:rPr lang="en-US" altLang="en-US" sz="2000" b="0" kern="0" dirty="0"/>
              <a:t>Jan. 	9</a:t>
            </a:r>
            <a:r>
              <a:rPr lang="en-US" altLang="en-US" sz="2000" b="0" kern="0" baseline="30000" dirty="0"/>
              <a:t>th</a:t>
            </a:r>
            <a:r>
              <a:rPr lang="en-US" altLang="en-US" sz="2000" b="0" kern="0" dirty="0"/>
              <a:t>		10:00 am PT/13:00 ET (2hrs)</a:t>
            </a:r>
          </a:p>
          <a:p>
            <a:pPr>
              <a:buFont typeface="Arial" panose="020B0604020202020204" pitchFamily="34" charset="0"/>
              <a:buChar char="•"/>
            </a:pPr>
            <a:endParaRPr lang="en-US" altLang="en-US" sz="2000" b="0" kern="0" dirty="0"/>
          </a:p>
          <a:p>
            <a:endParaRPr lang="en-US" sz="2000" dirty="0"/>
          </a:p>
        </p:txBody>
      </p:sp>
      <p:sp>
        <p:nvSpPr>
          <p:cNvPr id="4" name="Slide Number Placeholder 3">
            <a:extLst>
              <a:ext uri="{FF2B5EF4-FFF2-40B4-BE49-F238E27FC236}">
                <a16:creationId xmlns:a16="http://schemas.microsoft.com/office/drawing/2014/main" id="{CD0BE4B7-3686-461D-B174-EFA24D3BCB2F}"/>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79379DF2-5ADC-4EE9-BC7B-F6B7D1AFF852}"/>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C503193E-6490-48D1-A883-6B7EA5A5E78A}"/>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9710545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2E5A7-BB35-17FE-9435-4D0AC2330757}"/>
              </a:ext>
            </a:extLst>
          </p:cNvPr>
          <p:cNvSpPr>
            <a:spLocks noGrp="1"/>
          </p:cNvSpPr>
          <p:nvPr>
            <p:ph type="title"/>
          </p:nvPr>
        </p:nvSpPr>
        <p:spPr/>
        <p:txBody>
          <a:bodyPr/>
          <a:lstStyle/>
          <a:p>
            <a:r>
              <a:rPr lang="en-US" dirty="0"/>
              <a:t>Submission pipeline</a:t>
            </a:r>
          </a:p>
        </p:txBody>
      </p:sp>
      <p:graphicFrame>
        <p:nvGraphicFramePr>
          <p:cNvPr id="7" name="Content Placeholder 6">
            <a:extLst>
              <a:ext uri="{FF2B5EF4-FFF2-40B4-BE49-F238E27FC236}">
                <a16:creationId xmlns:a16="http://schemas.microsoft.com/office/drawing/2014/main" id="{C6AEFD3E-DAC2-C3A3-1B80-705E563C1B11}"/>
              </a:ext>
            </a:extLst>
          </p:cNvPr>
          <p:cNvGraphicFramePr>
            <a:graphicFrameLocks noGrp="1"/>
          </p:cNvGraphicFramePr>
          <p:nvPr>
            <p:ph idx="1"/>
            <p:extLst>
              <p:ext uri="{D42A27DB-BD31-4B8C-83A1-F6EECF244321}">
                <p14:modId xmlns:p14="http://schemas.microsoft.com/office/powerpoint/2010/main" val="1771103984"/>
              </p:ext>
            </p:extLst>
          </p:nvPr>
        </p:nvGraphicFramePr>
        <p:xfrm>
          <a:off x="914400" y="1981200"/>
          <a:ext cx="9214049" cy="1798240"/>
        </p:xfrm>
        <a:graphic>
          <a:graphicData uri="http://schemas.openxmlformats.org/drawingml/2006/table">
            <a:tbl>
              <a:tblPr firstRow="1" bandRow="1">
                <a:tableStyleId>{21E4AEA4-8DFA-4A89-87EB-49C32662AFE0}</a:tableStyleId>
              </a:tblPr>
              <a:tblGrid>
                <a:gridCol w="1391004">
                  <a:extLst>
                    <a:ext uri="{9D8B030D-6E8A-4147-A177-3AD203B41FA5}">
                      <a16:colId xmlns:a16="http://schemas.microsoft.com/office/drawing/2014/main" val="2766123136"/>
                    </a:ext>
                  </a:extLst>
                </a:gridCol>
                <a:gridCol w="2323677">
                  <a:extLst>
                    <a:ext uri="{9D8B030D-6E8A-4147-A177-3AD203B41FA5}">
                      <a16:colId xmlns:a16="http://schemas.microsoft.com/office/drawing/2014/main" val="2340418467"/>
                    </a:ext>
                  </a:extLst>
                </a:gridCol>
                <a:gridCol w="3872794">
                  <a:extLst>
                    <a:ext uri="{9D8B030D-6E8A-4147-A177-3AD203B41FA5}">
                      <a16:colId xmlns:a16="http://schemas.microsoft.com/office/drawing/2014/main" val="1398164231"/>
                    </a:ext>
                  </a:extLst>
                </a:gridCol>
                <a:gridCol w="1626574">
                  <a:extLst>
                    <a:ext uri="{9D8B030D-6E8A-4147-A177-3AD203B41FA5}">
                      <a16:colId xmlns:a16="http://schemas.microsoft.com/office/drawing/2014/main" val="3245824637"/>
                    </a:ext>
                  </a:extLst>
                </a:gridCol>
              </a:tblGrid>
              <a:tr h="279755">
                <a:tc>
                  <a:txBody>
                    <a:bodyPr/>
                    <a:lstStyle/>
                    <a:p>
                      <a:pPr algn="ctr"/>
                      <a:r>
                        <a:rPr lang="en-US" sz="1600" dirty="0"/>
                        <a:t>DCN</a:t>
                      </a:r>
                    </a:p>
                  </a:txBody>
                  <a:tcPr marR="36000" marT="45712" marB="45712"/>
                </a:tc>
                <a:tc>
                  <a:txBody>
                    <a:bodyPr/>
                    <a:lstStyle/>
                    <a:p>
                      <a:pPr algn="ctr"/>
                      <a:r>
                        <a:rPr lang="en-US" sz="1600" dirty="0">
                          <a:solidFill>
                            <a:schemeClr val="bg1"/>
                          </a:solidFill>
                        </a:rPr>
                        <a:t>Presenter</a:t>
                      </a:r>
                    </a:p>
                  </a:txBody>
                  <a:tcPr marR="36000" marT="45712" marB="45712"/>
                </a:tc>
                <a:tc>
                  <a:txBody>
                    <a:bodyPr/>
                    <a:lstStyle/>
                    <a:p>
                      <a:pPr algn="ctr"/>
                      <a:r>
                        <a:rPr lang="en-US" sz="1600" kern="1200" dirty="0">
                          <a:solidFill>
                            <a:schemeClr val="bg1"/>
                          </a:solidFill>
                          <a:latin typeface="+mn-lt"/>
                          <a:ea typeface="+mn-ea"/>
                          <a:cs typeface="+mn-cs"/>
                        </a:rPr>
                        <a:t>Title</a:t>
                      </a:r>
                    </a:p>
                  </a:txBody>
                  <a:tcPr marR="36000" marT="45712" marB="45712"/>
                </a:tc>
                <a:tc>
                  <a:txBody>
                    <a:bodyPr/>
                    <a:lstStyle/>
                    <a:p>
                      <a:pPr algn="ctr"/>
                      <a:r>
                        <a:rPr lang="en-US" sz="1600" dirty="0">
                          <a:solidFill>
                            <a:schemeClr val="bg1"/>
                          </a:solidFill>
                        </a:rPr>
                        <a:t>Topic</a:t>
                      </a:r>
                    </a:p>
                  </a:txBody>
                  <a:tcPr marR="36000" marT="45712" marB="45712"/>
                </a:tc>
                <a:extLst>
                  <a:ext uri="{0D108BD9-81ED-4DB2-BD59-A6C34878D82A}">
                    <a16:rowId xmlns:a16="http://schemas.microsoft.com/office/drawing/2014/main" val="1520002731"/>
                  </a:ext>
                </a:extLst>
              </a:tr>
              <a:tr h="169090">
                <a:tc>
                  <a:txBody>
                    <a:bodyPr/>
                    <a:lstStyle/>
                    <a:p>
                      <a:r>
                        <a:rPr lang="en-US" sz="1800" kern="1200" dirty="0">
                          <a:solidFill>
                            <a:schemeClr val="dk1"/>
                          </a:solidFill>
                          <a:latin typeface="+mn-lt"/>
                          <a:ea typeface="+mn-ea"/>
                          <a:cs typeface="+mn-cs"/>
                        </a:rPr>
                        <a:t>11-24-1935</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SA ballot II</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533968865"/>
                  </a:ext>
                </a:extLst>
              </a:tr>
              <a:tr h="0">
                <a:tc>
                  <a:txBody>
                    <a:bodyPr/>
                    <a:lstStyle/>
                    <a:p>
                      <a:r>
                        <a:rPr lang="en-US" sz="1800" kern="1200" dirty="0">
                          <a:solidFill>
                            <a:schemeClr val="dk1"/>
                          </a:solidFill>
                          <a:latin typeface="+mn-lt"/>
                          <a:ea typeface="+mn-ea"/>
                          <a:cs typeface="+mn-cs"/>
                        </a:rPr>
                        <a:t>11-24-1921</a:t>
                      </a:r>
                    </a:p>
                  </a:txBody>
                  <a:tcPr marT="45712" marB="45712"/>
                </a:tc>
                <a:tc>
                  <a:txBody>
                    <a:bodyPr/>
                    <a:lstStyle/>
                    <a:p>
                      <a:r>
                        <a:rPr lang="en-US" sz="1800" kern="1200" dirty="0">
                          <a:solidFill>
                            <a:schemeClr val="dk1"/>
                          </a:solidFill>
                          <a:latin typeface="+mn-lt"/>
                          <a:ea typeface="+mn-ea"/>
                          <a:cs typeface="+mn-cs"/>
                        </a:rPr>
                        <a:t>Christian Berger</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Comment Resolution Spatial Reuse</a:t>
                      </a:r>
                      <a:endParaRPr lang="en-US" sz="1800" kern="1200" dirty="0">
                        <a:solidFill>
                          <a:schemeClr val="dk1"/>
                        </a:solidFill>
                        <a:latin typeface="+mn-lt"/>
                        <a:ea typeface="+mn-ea"/>
                        <a:cs typeface="+mn-cs"/>
                      </a:endParaRP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3995467406"/>
                  </a:ext>
                </a:extLst>
              </a:tr>
              <a:tr h="0">
                <a:tc>
                  <a:txBody>
                    <a:bodyPr/>
                    <a:lstStyle/>
                    <a:p>
                      <a:r>
                        <a:rPr lang="en-US" sz="1800" kern="1200" dirty="0">
                          <a:solidFill>
                            <a:schemeClr val="dk1"/>
                          </a:solidFill>
                          <a:latin typeface="+mn-lt"/>
                          <a:ea typeface="+mn-ea"/>
                          <a:cs typeface="+mn-cs"/>
                        </a:rPr>
                        <a:t>11-24-1964</a:t>
                      </a:r>
                    </a:p>
                  </a:txBody>
                  <a:tcPr marT="45712" marB="45712"/>
                </a:tc>
                <a:tc>
                  <a:txBody>
                    <a:bodyPr/>
                    <a:lstStyle/>
                    <a:p>
                      <a:r>
                        <a:rPr lang="en-US" sz="1800" kern="1200" dirty="0">
                          <a:solidFill>
                            <a:schemeClr val="dk1"/>
                          </a:solidFill>
                          <a:latin typeface="+mn-lt"/>
                          <a:ea typeface="+mn-ea"/>
                          <a:cs typeface="+mn-cs"/>
                        </a:rPr>
                        <a:t>Stephan Sand</a:t>
                      </a:r>
                    </a:p>
                  </a:txBody>
                  <a:tcPr marT="45712" marB="457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CR initial SA Ballot</a:t>
                      </a:r>
                    </a:p>
                  </a:txBody>
                  <a:tcPr marT="45712" marB="45712"/>
                </a:tc>
                <a:tc>
                  <a:txBody>
                    <a:bodyPr/>
                    <a:lstStyle/>
                    <a:p>
                      <a:r>
                        <a:rPr lang="en-US" sz="1800" kern="1200" dirty="0">
                          <a:solidFill>
                            <a:schemeClr val="dk1"/>
                          </a:solidFill>
                          <a:latin typeface="+mn-lt"/>
                          <a:ea typeface="+mn-ea"/>
                          <a:cs typeface="+mn-cs"/>
                        </a:rPr>
                        <a:t>CR</a:t>
                      </a:r>
                    </a:p>
                  </a:txBody>
                  <a:tcPr marT="45712" marB="45712"/>
                </a:tc>
                <a:extLst>
                  <a:ext uri="{0D108BD9-81ED-4DB2-BD59-A6C34878D82A}">
                    <a16:rowId xmlns:a16="http://schemas.microsoft.com/office/drawing/2014/main" val="4078881445"/>
                  </a:ext>
                </a:extLst>
              </a:tr>
              <a:tr h="0">
                <a:tc>
                  <a:txBody>
                    <a:bodyPr/>
                    <a:lstStyle/>
                    <a:p>
                      <a:r>
                        <a:rPr lang="en-US" dirty="0"/>
                        <a:t>11-24-2039</a:t>
                      </a:r>
                    </a:p>
                  </a:txBody>
                  <a:tcPr marT="45712" marB="45712"/>
                </a:tc>
                <a:tc>
                  <a:txBody>
                    <a:bodyPr/>
                    <a:lstStyle/>
                    <a:p>
                      <a:r>
                        <a:rPr lang="en-US" dirty="0"/>
                        <a:t>Ali Raissinia</a:t>
                      </a:r>
                    </a:p>
                  </a:txBody>
                  <a:tcPr marT="45712" marB="45712"/>
                </a:tc>
                <a:tc>
                  <a:txBody>
                    <a:bodyPr/>
                    <a:lstStyle/>
                    <a:p>
                      <a:r>
                        <a:rPr lang="en-US" dirty="0"/>
                        <a:t>SA comment resolution I-1</a:t>
                      </a:r>
                    </a:p>
                  </a:txBody>
                  <a:tcPr marT="45712" marB="45712"/>
                </a:tc>
                <a:tc>
                  <a:txBody>
                    <a:bodyPr/>
                    <a:lstStyle/>
                    <a:p>
                      <a:r>
                        <a:rPr lang="en-US" dirty="0"/>
                        <a:t>CR</a:t>
                      </a:r>
                    </a:p>
                  </a:txBody>
                  <a:tcPr marT="45712" marB="45712"/>
                </a:tc>
                <a:extLst>
                  <a:ext uri="{0D108BD9-81ED-4DB2-BD59-A6C34878D82A}">
                    <a16:rowId xmlns:a16="http://schemas.microsoft.com/office/drawing/2014/main" val="1182055428"/>
                  </a:ext>
                </a:extLst>
              </a:tr>
            </a:tbl>
          </a:graphicData>
        </a:graphic>
      </p:graphicFrame>
      <p:sp>
        <p:nvSpPr>
          <p:cNvPr id="4" name="Slide Number Placeholder 3">
            <a:extLst>
              <a:ext uri="{FF2B5EF4-FFF2-40B4-BE49-F238E27FC236}">
                <a16:creationId xmlns:a16="http://schemas.microsoft.com/office/drawing/2014/main" id="{9736F42A-73AC-64F5-BCB2-B65B7D17455D}"/>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8C455E04-6DB8-2138-E436-4E6AB0A407AD}"/>
              </a:ext>
            </a:extLst>
          </p:cNvPr>
          <p:cNvSpPr>
            <a:spLocks noGrp="1"/>
          </p:cNvSpPr>
          <p:nvPr>
            <p:ph type="ftr" idx="14"/>
          </p:nvPr>
        </p:nvSpPr>
        <p:spPr/>
        <p:txBody>
          <a:bodyPr/>
          <a:lstStyle/>
          <a:p>
            <a:r>
              <a:rPr lang="en-GB"/>
              <a:t>Jonathan Segev, Intel corporation</a:t>
            </a:r>
            <a:endParaRPr lang="en-GB" dirty="0"/>
          </a:p>
        </p:txBody>
      </p:sp>
      <p:sp>
        <p:nvSpPr>
          <p:cNvPr id="6" name="Date Placeholder 5">
            <a:extLst>
              <a:ext uri="{FF2B5EF4-FFF2-40B4-BE49-F238E27FC236}">
                <a16:creationId xmlns:a16="http://schemas.microsoft.com/office/drawing/2014/main" id="{AD538386-051F-1690-8EBC-D1634B003970}"/>
              </a:ext>
            </a:extLst>
          </p:cNvPr>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1412140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6000" dirty="0"/>
          </a:p>
        </p:txBody>
      </p:sp>
      <p:sp>
        <p:nvSpPr>
          <p:cNvPr id="3" name="Content Placeholder 2"/>
          <p:cNvSpPr>
            <a:spLocks noGrp="1"/>
          </p:cNvSpPr>
          <p:nvPr>
            <p:ph idx="1"/>
          </p:nvPr>
        </p:nvSpPr>
        <p:spPr/>
        <p:txBody>
          <a:bodyPr/>
          <a:lstStyle/>
          <a:p>
            <a:endParaRPr lang="en-US" sz="4000" dirty="0"/>
          </a:p>
          <a:p>
            <a:endParaRPr lang="en-US" sz="4000" dirty="0"/>
          </a:p>
          <a:p>
            <a:pPr algn="ctr"/>
            <a:r>
              <a:rPr lang="en-US" sz="6000" dirty="0">
                <a:solidFill>
                  <a:schemeClr val="tx2"/>
                </a:solidFill>
              </a:rPr>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3100822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45977"/>
          </a:xfrm>
        </p:spPr>
        <p:txBody>
          <a:bodyPr/>
          <a:lstStyle/>
          <a:p>
            <a:r>
              <a:rPr lang="en-US" altLang="en-US" sz="4400" dirty="0"/>
              <a:t>Logistics</a:t>
            </a:r>
            <a:endParaRPr lang="en-US" sz="4400" dirty="0"/>
          </a:p>
        </p:txBody>
      </p:sp>
      <p:sp>
        <p:nvSpPr>
          <p:cNvPr id="3" name="Content Placeholder 2"/>
          <p:cNvSpPr>
            <a:spLocks noGrp="1"/>
          </p:cNvSpPr>
          <p:nvPr>
            <p:ph idx="1"/>
          </p:nvPr>
        </p:nvSpPr>
        <p:spPr>
          <a:xfrm>
            <a:off x="551384" y="1268760"/>
            <a:ext cx="11017223" cy="4825655"/>
          </a:xfrm>
        </p:spPr>
        <p:txBody>
          <a:bodyPr/>
          <a:lstStyle/>
          <a:p>
            <a:pPr marL="269875" indent="-269875">
              <a:buFont typeface="Arial" panose="020B0604020202020204" pitchFamily="34" charset="0"/>
              <a:buChar char="•"/>
            </a:pPr>
            <a:r>
              <a:rPr lang="en-US" altLang="en-US" sz="2000" dirty="0"/>
              <a:t>Motions: </a:t>
            </a:r>
          </a:p>
          <a:p>
            <a:r>
              <a:rPr lang="en-US" altLang="en-US" sz="1800" b="0" dirty="0"/>
              <a:t>	Only IEEE 802.11 voting members may vote on motions, motions are documented and votes are documented in the minutes. Please verify your voting status prior to voting.</a:t>
            </a:r>
          </a:p>
          <a:p>
            <a:r>
              <a:rPr lang="en-US" altLang="en-US" sz="1800" b="0" dirty="0"/>
              <a:t>	We will use </a:t>
            </a:r>
            <a:r>
              <a:rPr lang="en-US" altLang="en-US" sz="1800" b="0" dirty="0" err="1"/>
              <a:t>WebEx</a:t>
            </a:r>
            <a:r>
              <a:rPr lang="en-US" altLang="en-US" sz="1800" b="0" dirty="0"/>
              <a:t> for motion and </a:t>
            </a:r>
            <a:r>
              <a:rPr lang="en-US" altLang="en-US" sz="1800" b="0" dirty="0" err="1"/>
              <a:t>strawpoll</a:t>
            </a:r>
            <a:r>
              <a:rPr lang="en-US" altLang="en-US" sz="1800" b="0" dirty="0"/>
              <a:t> voting, make sure you are logged in during the meeting. </a:t>
            </a:r>
          </a:p>
          <a:p>
            <a:endParaRPr lang="en-US" altLang="en-US" sz="900" dirty="0"/>
          </a:p>
          <a:p>
            <a:pPr marL="269875" indent="-269875">
              <a:buFont typeface="Arial" panose="020B0604020202020204" pitchFamily="34" charset="0"/>
              <a:buChar char="•"/>
            </a:pPr>
            <a:r>
              <a:rPr lang="en-US" altLang="en-US" sz="2000" dirty="0"/>
              <a:t>Documentation</a:t>
            </a:r>
          </a:p>
          <a:p>
            <a:pPr lvl="1"/>
            <a:r>
              <a:rPr lang="en-US" altLang="en-US" sz="1800" dirty="0">
                <a:hlinkClick r:id="rId2"/>
              </a:rPr>
              <a:t>https://mentor.ieee.org/802.11/documents</a:t>
            </a:r>
            <a:r>
              <a:rPr lang="en-US" altLang="en-US" sz="1800" dirty="0"/>
              <a:t>, Use “</a:t>
            </a:r>
            <a:r>
              <a:rPr lang="en-US" altLang="en-US" sz="1800" dirty="0" err="1"/>
              <a:t>TGbk</a:t>
            </a:r>
            <a:r>
              <a:rPr lang="en-US" altLang="en-US" sz="1800" dirty="0"/>
              <a:t>” folder for documents relating to the </a:t>
            </a:r>
            <a:r>
              <a:rPr lang="en-US" altLang="en-US" sz="1800" dirty="0" err="1"/>
              <a:t>TGbk</a:t>
            </a:r>
            <a:r>
              <a:rPr lang="en-US" altLang="en-US" sz="1800" dirty="0"/>
              <a:t> activity.</a:t>
            </a:r>
          </a:p>
          <a:p>
            <a:pPr lvl="1"/>
            <a:endParaRPr lang="en-US" altLang="en-US" sz="1800" dirty="0"/>
          </a:p>
          <a:p>
            <a:pPr marL="269875" indent="-269875">
              <a:buFont typeface="Arial" panose="020B0604020202020204" pitchFamily="34" charset="0"/>
              <a:buChar char="•"/>
            </a:pPr>
            <a:r>
              <a:rPr lang="en-US" altLang="en-US" sz="2000" dirty="0"/>
              <a:t>Meeting coordinates: </a:t>
            </a:r>
          </a:p>
          <a:p>
            <a:r>
              <a:rPr lang="en-US" altLang="en-US" sz="1800" dirty="0"/>
              <a:t>	</a:t>
            </a:r>
            <a:r>
              <a:rPr lang="en-US" altLang="en-US" sz="1800" b="0" dirty="0"/>
              <a:t>We are using WebEx, meeting credentials can be found in the IEEE 802.11 calendar </a:t>
            </a:r>
            <a:r>
              <a:rPr lang="en-US" altLang="en-US" sz="1800" b="0" dirty="0">
                <a:hlinkClick r:id="rId3"/>
              </a:rPr>
              <a:t>here</a:t>
            </a:r>
            <a:r>
              <a:rPr lang="en-US" altLang="en-US" sz="1800" b="0" dirty="0"/>
              <a:t>.</a:t>
            </a:r>
          </a:p>
          <a:p>
            <a:endParaRPr lang="en-US" sz="1800" dirty="0"/>
          </a:p>
          <a:p>
            <a:pPr marL="269875" indent="-269875">
              <a:buFont typeface="Arial" panose="020B0604020202020204" pitchFamily="34" charset="0"/>
              <a:buChar char="•"/>
            </a:pPr>
            <a:r>
              <a:rPr lang="en-US" altLang="en-US" sz="1800" dirty="0"/>
              <a:t>Meeting decorum: </a:t>
            </a:r>
          </a:p>
          <a:p>
            <a:r>
              <a:rPr lang="en-US" altLang="en-US" sz="1600" b="0" dirty="0"/>
              <a:t>	</a:t>
            </a:r>
            <a:r>
              <a:rPr lang="en-US" altLang="en-US" sz="1800" b="0" dirty="0"/>
              <a:t>Announce your name and affiliation when you first address the group.</a:t>
            </a:r>
          </a:p>
          <a:p>
            <a:r>
              <a:rPr lang="en-US" altLang="en-US" sz="1800" b="0" dirty="0"/>
              <a:t>	Please mute </a:t>
            </a:r>
            <a:r>
              <a:rPr lang="en-US" sz="2000" b="0" dirty="0"/>
              <a:t>the microphone unless you want to address the group.</a:t>
            </a:r>
          </a:p>
          <a:p>
            <a:r>
              <a:rPr lang="en-US" sz="2000" b="0" dirty="0"/>
              <a:t>	</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773545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altLang="en-US" dirty="0"/>
              <a:t>Following 5 slides</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417481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1"/>
            <a:ext cx="10361084" cy="366935"/>
          </a:xfrm>
        </p:spPr>
        <p:txBody>
          <a:bodyPr/>
          <a:lstStyle/>
          <a:p>
            <a:r>
              <a:rPr lang="en-US" altLang="en-US" u="sng" dirty="0">
                <a:solidFill>
                  <a:schemeClr val="tx1"/>
                </a:solidFill>
                <a:latin typeface="Calibri" panose="020F0502020204030204" pitchFamily="34" charset="0"/>
                <a:cs typeface="Calibri" panose="020F0502020204030204" pitchFamily="34" charset="0"/>
              </a:rPr>
              <a:t>Instructions for the WG Chair</a:t>
            </a:r>
            <a:endParaRPr lang="en-US" dirty="0"/>
          </a:p>
        </p:txBody>
      </p:sp>
      <p:sp>
        <p:nvSpPr>
          <p:cNvPr id="3" name="Content Placeholder 2"/>
          <p:cNvSpPr>
            <a:spLocks noGrp="1"/>
          </p:cNvSpPr>
          <p:nvPr>
            <p:ph idx="1"/>
          </p:nvPr>
        </p:nvSpPr>
        <p:spPr>
          <a:xfrm>
            <a:off x="551384" y="1340768"/>
            <a:ext cx="11233248" cy="4753647"/>
          </a:xfrm>
        </p:spPr>
        <p:txBody>
          <a:bodyPr/>
          <a:lstStyle/>
          <a:p>
            <a:pPr marL="0" lvl="0" indent="0" defTabSz="914400" eaLnBrk="0" hangingPunct="0">
              <a:lnSpc>
                <a:spcPct val="80000"/>
              </a:lnSpc>
              <a:spcBef>
                <a:spcPct val="20000"/>
              </a:spcBef>
              <a:spcAft>
                <a:spcPct val="30000"/>
              </a:spcAft>
              <a:buClr>
                <a:srgbClr val="CC3300"/>
              </a:buClr>
              <a:buSzPct val="50000"/>
            </a:pPr>
            <a:r>
              <a:rPr lang="en-US" altLang="en-US" sz="1800" dirty="0">
                <a:latin typeface="Calibri" panose="020F0502020204030204" pitchFamily="34" charset="0"/>
                <a:cs typeface="Calibri" panose="020F0502020204030204" pitchFamily="34" charset="0"/>
              </a:rPr>
              <a:t>The IEEE-SA strongly recommends that at each WG meeting the chair or a designee:</a:t>
            </a:r>
            <a:endParaRPr lang="en-US" altLang="en-US" sz="1800" b="0" dirty="0">
              <a:latin typeface="Calibri" panose="020F0502020204030204" pitchFamily="34" charset="0"/>
              <a:cs typeface="Calibri" panose="020F0502020204030204" pitchFamily="34" charset="0"/>
            </a:endParaRP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Show slides #1 through #4 of this presentation</a:t>
            </a:r>
          </a:p>
          <a:p>
            <a:pPr lvl="1" defTabSz="914400" eaLnBrk="0" hangingPunct="0">
              <a:lnSpc>
                <a:spcPct val="8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Advise the WG attendees that:</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IEEE’s patent policy is described in Clause 6 of the </a:t>
            </a:r>
            <a:r>
              <a:rPr lang="en-US" altLang="en-US" sz="1400" i="1" dirty="0">
                <a:latin typeface="Calibri" panose="020F0502020204030204" pitchFamily="34" charset="0"/>
                <a:cs typeface="Calibri" panose="020F0502020204030204" pitchFamily="34" charset="0"/>
              </a:rPr>
              <a:t>IEEE-SA Standards Board Bylaws</a:t>
            </a:r>
            <a:r>
              <a:rPr lang="en-US" altLang="en-US" sz="1400" dirty="0">
                <a:latin typeface="Calibri" panose="020F0502020204030204" pitchFamily="34" charset="0"/>
                <a:cs typeface="Calibri" panose="020F0502020204030204" pitchFamily="34" charset="0"/>
              </a:rPr>
              <a:t>;</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latin typeface="Calibri" panose="020F0502020204030204" pitchFamily="34" charset="0"/>
                <a:cs typeface="Calibri" panose="020F0502020204030204" pitchFamily="34" charset="0"/>
              </a:rPr>
            </a:br>
            <a:endParaRPr lang="en-US" altLang="en-US" sz="1600" dirty="0">
              <a:latin typeface="Calibri" panose="020F0502020204030204" pitchFamily="34" charset="0"/>
              <a:cs typeface="Calibri" panose="020F0502020204030204" pitchFamily="34" charset="0"/>
            </a:endParaRPr>
          </a:p>
          <a:p>
            <a:pPr lvl="1" defTabSz="914400" eaLnBrk="0" hangingPunct="0">
              <a:lnSpc>
                <a:spcPct val="20000"/>
              </a:lnSpc>
              <a:spcBef>
                <a:spcPct val="20000"/>
              </a:spcBef>
              <a:buClr>
                <a:srgbClr val="CC3300"/>
              </a:buClr>
              <a:buSzPct val="150000"/>
              <a:buFont typeface="Arial" panose="020B0604020202020204" pitchFamily="34" charset="0"/>
              <a:buChar char="•"/>
            </a:pPr>
            <a:r>
              <a:rPr lang="en-US" altLang="en-US" sz="1600" b="1" dirty="0">
                <a:latin typeface="Calibri" panose="020F0502020204030204" pitchFamily="34" charset="0"/>
                <a:cs typeface="Calibri" panose="020F0502020204030204" pitchFamily="34" charset="0"/>
              </a:rPr>
              <a:t>Instruct the WG Secretary to record in the minutes of the relevant WG meeting:</a:t>
            </a:r>
            <a:r>
              <a:rPr lang="en-US" altLang="en-US" sz="1600" dirty="0">
                <a:latin typeface="Calibri" panose="020F0502020204030204" pitchFamily="34" charset="0"/>
                <a:cs typeface="Calibri" panose="020F0502020204030204" pitchFamily="34" charset="0"/>
              </a:rPr>
              <a:t>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defTabSz="914400" eaLnBrk="0" hangingPunct="0">
              <a:lnSpc>
                <a:spcPct val="80000"/>
              </a:lnSpc>
              <a:spcBef>
                <a:spcPct val="20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defTabSz="914400" eaLnBrk="0" hangingPunct="0">
              <a:lnSpc>
                <a:spcPct val="80000"/>
              </a:lnSpc>
              <a:spcBef>
                <a:spcPct val="20000"/>
              </a:spcBef>
              <a:buClr>
                <a:srgbClr val="CC3300"/>
              </a:buClr>
              <a:buSzPct val="150000"/>
              <a:buFont typeface="Arial" panose="020B0604020202020204" pitchFamily="34" charset="0"/>
              <a:buChar char="•"/>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defTabSz="914400" eaLnBrk="0" hangingPunct="0">
              <a:lnSpc>
                <a:spcPct val="80000"/>
              </a:lnSpc>
              <a:spcBef>
                <a:spcPct val="5000"/>
              </a:spcBef>
              <a:buClr>
                <a:srgbClr val="CC3300"/>
              </a:buClr>
              <a:buSzPct val="150000"/>
              <a:buFont typeface="Arial" panose="020B0604020202020204" pitchFamily="34" charset="0"/>
              <a:buChar char="•"/>
            </a:pPr>
            <a:r>
              <a:rPr lang="en-US" altLang="en-US" sz="1400" dirty="0">
                <a:latin typeface="Calibri" panose="020F0502020204030204" pitchFamily="34" charset="0"/>
                <a:cs typeface="Calibri" panose="020F0502020204030204" pitchFamily="34" charset="0"/>
              </a:rPr>
              <a:t>It is recommended that the WG Chair review the guidance in </a:t>
            </a:r>
            <a:r>
              <a:rPr lang="en-US" altLang="en-US" sz="1400" i="1" dirty="0">
                <a:latin typeface="Calibri" panose="020F0502020204030204" pitchFamily="34" charset="0"/>
                <a:cs typeface="Calibri" panose="020F0502020204030204" pitchFamily="34" charset="0"/>
              </a:rPr>
              <a:t>IEEE-SA Standards Board Operations Manual</a:t>
            </a:r>
            <a:r>
              <a:rPr lang="en-US" altLang="en-US" sz="1400" dirty="0">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defTabSz="914400" eaLnBrk="0" hangingPunct="0">
              <a:lnSpc>
                <a:spcPct val="80000"/>
              </a:lnSpc>
              <a:spcBef>
                <a:spcPct val="5000"/>
              </a:spcBef>
              <a:buClr>
                <a:srgbClr val="CC3300"/>
              </a:buClr>
              <a:buSzPct val="50000"/>
            </a:pPr>
            <a:endParaRPr lang="en-US" altLang="en-US" sz="1400" dirty="0">
              <a:latin typeface="Calibri" panose="020F0502020204030204" pitchFamily="34" charset="0"/>
              <a:cs typeface="Calibri" panose="020F0502020204030204" pitchFamily="34" charset="0"/>
            </a:endParaRPr>
          </a:p>
          <a:p>
            <a:pPr lvl="1" defTabSz="914400" eaLnBrk="0" hangingPunct="0">
              <a:lnSpc>
                <a:spcPct val="80000"/>
              </a:lnSpc>
              <a:spcBef>
                <a:spcPct val="5000"/>
              </a:spcBef>
              <a:buClr>
                <a:srgbClr val="CC3300"/>
              </a:buClr>
              <a:buSzPct val="50000"/>
            </a:pPr>
            <a:r>
              <a:rPr lang="en-US" altLang="en-US" sz="1400" dirty="0">
                <a:latin typeface="Calibri" panose="020F0502020204030204" pitchFamily="34" charset="0"/>
                <a:cs typeface="Calibri" panose="020F0502020204030204" pitchFamily="34" charset="0"/>
              </a:rPr>
              <a:t>	Note: </a:t>
            </a:r>
            <a:r>
              <a:rPr lang="en-US" altLang="en-US" sz="1400" b="1" dirty="0">
                <a:latin typeface="Calibri" panose="020F0502020204030204" pitchFamily="34" charset="0"/>
                <a:cs typeface="Calibri" panose="020F0502020204030204" pitchFamily="34" charset="0"/>
              </a:rPr>
              <a:t>WG</a:t>
            </a:r>
            <a:r>
              <a:rPr lang="en-US" altLang="en-US" sz="1400" dirty="0">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Tree>
    <p:extLst>
      <p:ext uri="{BB962C8B-B14F-4D97-AF65-F5344CB8AC3E}">
        <p14:creationId xmlns:p14="http://schemas.microsoft.com/office/powerpoint/2010/main" val="1237530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914401" y="2052091"/>
            <a:ext cx="10361084" cy="4113213"/>
          </a:xfrm>
        </p:spPr>
        <p:txBody>
          <a:bodyPr/>
          <a:lstStyle/>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shall</a:t>
            </a:r>
            <a:r>
              <a:rPr lang="en-US" altLang="en-US" b="1" dirty="0">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lvl="1" defTabSz="914400" eaLnBrk="0" hangingPunct="0">
              <a:spcBef>
                <a:spcPct val="20000"/>
              </a:spcBef>
              <a:buClr>
                <a:srgbClr val="CC3300"/>
              </a:buClr>
              <a:buSzPct val="150000"/>
              <a:buFont typeface="Arial" panose="020B0604020202020204" pitchFamily="34" charset="0"/>
              <a:buChar char="•"/>
              <a:defRPr/>
            </a:pPr>
            <a:r>
              <a:rPr lang="en-US" altLang="en-US" b="1" dirty="0">
                <a:latin typeface="Calibri" panose="020F0502020204030204" pitchFamily="34" charset="0"/>
                <a:cs typeface="Calibri" panose="020F0502020204030204" pitchFamily="34" charset="0"/>
              </a:rPr>
              <a:t>Participants </a:t>
            </a:r>
            <a:r>
              <a:rPr lang="en-US" altLang="en-US" b="1" u="sng" dirty="0">
                <a:latin typeface="Calibri" panose="020F0502020204030204" pitchFamily="34" charset="0"/>
                <a:cs typeface="Calibri" panose="020F0502020204030204" pitchFamily="34" charset="0"/>
              </a:rPr>
              <a:t>should </a:t>
            </a:r>
            <a:r>
              <a:rPr lang="en-US" altLang="en-US" b="1" dirty="0">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defTabSz="914400" eaLnBrk="0" hangingPunct="0">
              <a:spcBef>
                <a:spcPct val="20000"/>
              </a:spcBef>
              <a:buClr>
                <a:srgbClr val="CC3300"/>
              </a:buClr>
              <a:buSzPct val="150000"/>
              <a:buFont typeface="Arial" panose="020B0604020202020204" pitchFamily="34" charset="0"/>
              <a:buChar char="•"/>
              <a:defRPr/>
            </a:pPr>
            <a:endParaRPr lang="en-US" altLang="en-US" b="1" dirty="0">
              <a:latin typeface="Calibri" panose="020F0502020204030204" pitchFamily="34" charset="0"/>
              <a:cs typeface="Calibri" panose="020F0502020204030204" pitchFamily="34" charset="0"/>
            </a:endParaRPr>
          </a:p>
          <a:p>
            <a:pPr marL="457200" lvl="1" indent="0" algn="ctr" defTabSz="914400" eaLnBrk="0" hangingPunct="0">
              <a:spcBef>
                <a:spcPct val="20000"/>
              </a:spcBef>
              <a:buClr>
                <a:srgbClr val="CC3300"/>
              </a:buClr>
              <a:buSzPct val="50000"/>
              <a:defRPr/>
            </a:pPr>
            <a:r>
              <a:rPr lang="en-US" altLang="en-US" sz="3200" b="1" dirty="0">
                <a:latin typeface="Calibri" panose="020F0502020204030204" pitchFamily="34" charset="0"/>
                <a:cs typeface="Calibri" panose="020F0502020204030204" pitchFamily="34" charset="0"/>
              </a:rPr>
              <a:t>Early identification of holders of potential Essential Patent Claims is encouraged</a:t>
            </a:r>
          </a:p>
          <a:p>
            <a:endParaRPr lang="en-US" dirty="0"/>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Jonathan Segev, Intel corporation</a:t>
            </a:r>
            <a:endParaRPr lang="en-GB" dirty="0"/>
          </a:p>
        </p:txBody>
      </p:sp>
      <p:sp>
        <p:nvSpPr>
          <p:cNvPr id="6" name="Date Placeholder 5"/>
          <p:cNvSpPr>
            <a:spLocks noGrp="1"/>
          </p:cNvSpPr>
          <p:nvPr>
            <p:ph type="dt" idx="15"/>
          </p:nvPr>
        </p:nvSpPr>
        <p:spPr/>
        <p:txBody>
          <a:bodyPr/>
          <a:lstStyle/>
          <a:p>
            <a:r>
              <a:rPr lang="en-US"/>
              <a:t>Dec. 2024</a:t>
            </a:r>
            <a:endParaRPr lang="en-GB" dirty="0"/>
          </a:p>
        </p:txBody>
      </p:sp>
      <p:sp>
        <p:nvSpPr>
          <p:cNvPr id="7" name="Text Box 1028">
            <a:extLst>
              <a:ext uri="{FF2B5EF4-FFF2-40B4-BE49-F238E27FC236}">
                <a16:creationId xmlns:a16="http://schemas.microsoft.com/office/drawing/2014/main" id="{7AA2D575-91B0-4E34-8C3F-8540C2FF2D4B}"/>
              </a:ext>
            </a:extLst>
          </p:cNvPr>
          <p:cNvSpPr txBox="1">
            <a:spLocks noChangeArrowheads="1"/>
          </p:cNvSpPr>
          <p:nvPr/>
        </p:nvSpPr>
        <p:spPr bwMode="auto">
          <a:xfrm>
            <a:off x="10560496" y="5954713"/>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3972933485"/>
      </p:ext>
    </p:extLst>
  </p:cSld>
  <p:clrMapOvr>
    <a:masterClrMapping/>
  </p:clrMapOvr>
</p:sld>
</file>

<file path=ppt/theme/theme1.xml><?xml version="1.0" encoding="utf-8"?>
<a:theme xmlns:a="http://schemas.openxmlformats.org/drawingml/2006/main" name="Office Theme">
  <a:themeElements>
    <a:clrScheme name="Custom 6">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5959F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46c98d88-e344-4ed4-8496-4ed7712e255d}" enabled="0" method="" siteId="{46c98d88-e344-4ed4-8496-4ed7712e255d}" removed="1"/>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159309</TotalTime>
  <Words>5082</Words>
  <Application>Microsoft Office PowerPoint</Application>
  <PresentationFormat>Widescreen</PresentationFormat>
  <Paragraphs>808</Paragraphs>
  <Slides>56</Slides>
  <Notes>11</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56</vt:i4>
      </vt:variant>
    </vt:vector>
  </HeadingPairs>
  <TitlesOfParts>
    <vt:vector size="68" baseType="lpstr">
      <vt:lpstr>Aptos</vt:lpstr>
      <vt:lpstr>Aptos Display</vt:lpstr>
      <vt:lpstr>Arial</vt:lpstr>
      <vt:lpstr>Arial Unicode MS</vt:lpstr>
      <vt:lpstr>Calibri</vt:lpstr>
      <vt:lpstr>DejaVu Sans</vt:lpstr>
      <vt:lpstr>Monotype Sorts</vt:lpstr>
      <vt:lpstr>Montserrat</vt:lpstr>
      <vt:lpstr>Times New Roman</vt:lpstr>
      <vt:lpstr>Office Theme</vt:lpstr>
      <vt:lpstr>Custom Design</vt:lpstr>
      <vt:lpstr>Document</vt:lpstr>
      <vt:lpstr>TGbk Next Generation Positioning  Agenda for the Nov. Plenary Meeting and  the Following Telecons</vt:lpstr>
      <vt:lpstr>IEEE 802.11 Task Group BK 320MHz Positioning</vt:lpstr>
      <vt:lpstr>Task Group BK Leadership 320MHz Positioning</vt:lpstr>
      <vt:lpstr>Abstract</vt:lpstr>
      <vt:lpstr>Logistics</vt:lpstr>
      <vt:lpstr>Logistics</vt:lpstr>
      <vt:lpstr>Patent Policy</vt:lpstr>
      <vt:lpstr>Instructions for the WG Chair</vt:lpstr>
      <vt:lpstr>Participants have a duty to inform the IEEE</vt:lpstr>
      <vt:lpstr>Ways to inform IEEE</vt:lpstr>
      <vt:lpstr>Other guidelines for IEEE WG meetings</vt:lpstr>
      <vt:lpstr>Patent-related information</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November IEEE  802.11 Plenary Meeting Week Agenda</vt:lpstr>
      <vt:lpstr>Submission List for the week (1)</vt:lpstr>
      <vt:lpstr>November IEEE Meeting –  Nov. 12th PM1</vt:lpstr>
      <vt:lpstr>Submission List for the Nov. 12th meeting</vt:lpstr>
      <vt:lpstr>Consider Motions</vt:lpstr>
      <vt:lpstr>Review Submissions</vt:lpstr>
      <vt:lpstr>PowerPoint Presentation</vt:lpstr>
      <vt:lpstr>November IEEE Meeting –  Nov. 13th PM2</vt:lpstr>
      <vt:lpstr>Nov. IEEE Meeting –  Nov. 13th PM2</vt:lpstr>
      <vt:lpstr>Review Submissions</vt:lpstr>
      <vt:lpstr>Scheduled TGbk telecons</vt:lpstr>
      <vt:lpstr>Achievements for the week</vt:lpstr>
      <vt:lpstr>Submission pipeline</vt:lpstr>
      <vt:lpstr>PowerPoint Presentation</vt:lpstr>
      <vt:lpstr>December 3rd Telecon</vt:lpstr>
      <vt:lpstr>Dec. 3rd Telecon</vt:lpstr>
      <vt:lpstr>Review Submissions</vt:lpstr>
      <vt:lpstr>Scheduled TGbk telecons</vt:lpstr>
      <vt:lpstr>Submission pipeline</vt:lpstr>
      <vt:lpstr>PowerPoint Presentation</vt:lpstr>
      <vt:lpstr>December 5th Telecon</vt:lpstr>
      <vt:lpstr>Dec. 5th Telecon</vt:lpstr>
      <vt:lpstr>Review Submissions</vt:lpstr>
      <vt:lpstr>Strawpoll</vt:lpstr>
      <vt:lpstr>Strawpoll</vt:lpstr>
      <vt:lpstr>Scheduled TGbk telecons</vt:lpstr>
      <vt:lpstr>Submission pipeline</vt:lpstr>
      <vt:lpstr>PowerPoint Presentation</vt:lpstr>
      <vt:lpstr>December 12th Telecon</vt:lpstr>
      <vt:lpstr>Dec. 5th Telecon</vt:lpstr>
      <vt:lpstr>Review Submissions</vt:lpstr>
      <vt:lpstr>Scheduled TGbk telecons</vt:lpstr>
      <vt:lpstr>Submission pipeline</vt:lpstr>
      <vt:lpstr>PowerPoint Presentation</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Segev, Jonathan</dc:creator>
  <cp:keywords>CTPClassification=CTP_NT</cp:keywords>
  <cp:lastModifiedBy>Segev, Jonathan</cp:lastModifiedBy>
  <cp:revision>781</cp:revision>
  <cp:lastPrinted>1601-01-01T00:00:00Z</cp:lastPrinted>
  <dcterms:created xsi:type="dcterms:W3CDTF">2018-08-06T10:28:59Z</dcterms:created>
  <dcterms:modified xsi:type="dcterms:W3CDTF">2024-12-11T23:49:28Z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e0fefc8e-efe4-41e0-baf1-140a4ea19220</vt:lpwstr>
  </property>
  <property fmtid="{D5CDD505-2E9C-101B-9397-08002B2CF9AE}" pid="3" name="CTP_TimeStamp">
    <vt:lpwstr>2020-08-21 00:51:45Z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